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11309350" cx="20104100"/>
  <p:notesSz cx="20104100" cy="11309350"/>
  <p:embeddedFontLst>
    <p:embeddedFont>
      <p:font typeface="Roboto"/>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4" roundtripDataSignature="AMtx7mjqm5AsDBdVXqvQexSRz7IGUSlZ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20" Type="http://schemas.openxmlformats.org/officeDocument/2006/relationships/slide" Target="slides/slide15.xml"/><Relationship Id="rId42" Type="http://schemas.openxmlformats.org/officeDocument/2006/relationships/font" Target="fonts/Roboto-italic.fntdata"/><Relationship Id="rId41" Type="http://schemas.openxmlformats.org/officeDocument/2006/relationships/font" Target="fonts/Roboto-bold.fntdata"/><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font" Target="fonts/Roboto-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l-GR"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2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2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2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2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2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3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3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3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3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3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3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4: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4: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6" name="Shape 16"/>
        <p:cNvGrpSpPr/>
        <p:nvPr/>
      </p:nvGrpSpPr>
      <p:grpSpPr>
        <a:xfrm>
          <a:off x="0" y="0"/>
          <a:ext cx="0" cy="0"/>
          <a:chOff x="0" y="0"/>
          <a:chExt cx="0" cy="0"/>
        </a:xfrm>
      </p:grpSpPr>
      <p:sp>
        <p:nvSpPr>
          <p:cNvPr id="17" name="Google Shape;17;p3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3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6"/>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0" name="Shape 20"/>
        <p:cNvGrpSpPr/>
        <p:nvPr/>
      </p:nvGrpSpPr>
      <p:grpSpPr>
        <a:xfrm>
          <a:off x="0" y="0"/>
          <a:ext cx="0" cy="0"/>
          <a:chOff x="0" y="0"/>
          <a:chExt cx="0" cy="0"/>
        </a:xfrm>
      </p:grpSpPr>
      <p:sp>
        <p:nvSpPr>
          <p:cNvPr id="21" name="Google Shape;21;p37"/>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7"/>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 name="Google Shape;23;p3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7"/>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26" name="Shape 26"/>
        <p:cNvGrpSpPr/>
        <p:nvPr/>
      </p:nvGrpSpPr>
      <p:grpSpPr>
        <a:xfrm>
          <a:off x="0" y="0"/>
          <a:ext cx="0" cy="0"/>
          <a:chOff x="0" y="0"/>
          <a:chExt cx="0" cy="0"/>
        </a:xfrm>
      </p:grpSpPr>
      <p:sp>
        <p:nvSpPr>
          <p:cNvPr id="27" name="Google Shape;27;p38"/>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 name="Google Shape;28;p38"/>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29" name="Google Shape;29;p3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 name="Google Shape;30;p38"/>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31" name="Google Shape;31;p3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 name="Google Shape;32;p38"/>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33" name="Google Shape;33;p3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 name="Google Shape;34;p38"/>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35" name="Google Shape;35;p3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 name="Google Shape;36;p3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 name="Google Shape;37;p38"/>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38" name="Google Shape;38;p3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 name="Google Shape;39;p3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 name="Google Shape;40;p38"/>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8"/>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8"/>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39"/>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9"/>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39"/>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3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9"/>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4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40"/>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4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5"/>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35"/>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35"/>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3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3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3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fashionheritagecy.com/" TargetMode="Externa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5.jpg"/><Relationship Id="rId4" Type="http://schemas.openxmlformats.org/officeDocument/2006/relationships/hyperlink" Target="https://unsplash.com/@tgdwinos?utm_content=creditCopyText&amp;utm_medium=referral&amp;utm_source=unsplash" TargetMode="External"/><Relationship Id="rId5" Type="http://schemas.openxmlformats.org/officeDocument/2006/relationships/hyperlink" Target="https://unsplash.com/photos/field-of-cotton-trees-pyud8ZaVq4I?utm_content=creditCopyText&amp;utm_medium=referral&amp;utm_source=unsplash"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8.jpg"/><Relationship Id="rId4" Type="http://schemas.openxmlformats.org/officeDocument/2006/relationships/hyperlink" Target="https://unsplash.com/@ethanbodnar?utm_content=creditCopyText&amp;utm_medium=referral&amp;utm_source=unsplash" TargetMode="External"/><Relationship Id="rId5" Type="http://schemas.openxmlformats.org/officeDocument/2006/relationships/hyperlink" Target="https://unsplash.com/photos/white-textile-lot-kgC99X3WH1w?utm_content=creditCopyText&amp;utm_medium=referral&amp;utm_source=unsplash"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12.png"/><Relationship Id="rId5"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6.jpg"/><Relationship Id="rId4" Type="http://schemas.openxmlformats.org/officeDocument/2006/relationships/hyperlink" Target="https://unsplash.com/@theblowup?utm_content=creditCopyText&amp;utm_medium=referral&amp;utm_source=unsplash" TargetMode="External"/><Relationship Id="rId5" Type="http://schemas.openxmlformats.org/officeDocument/2006/relationships/hyperlink" Target="https://unsplash.com/photos/text-TDOQPhq631s?utm_content=creditCopyText&amp;utm_medium=referral&amp;utm_source=unsplash"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7.jpg"/><Relationship Id="rId4" Type="http://schemas.openxmlformats.org/officeDocument/2006/relationships/hyperlink" Target="https://unsplash.com/@flenguyen?utm_content=creditCopyText&amp;utm_medium=referral&amp;utm_source=unsplash" TargetMode="External"/><Relationship Id="rId5" Type="http://schemas.openxmlformats.org/officeDocument/2006/relationships/hyperlink" Target="https://unsplash.com/photos/garbage-on-the-street-during-daytime-pouTfHUG430?utm_content=creditCopyText&amp;utm_medium=referral&amp;utm_source=unsplash"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unsplash.com/@cheriebirkner?utm_content=creditCopyText&amp;utm_medium=referral&amp;utm_source=unsplash" TargetMode="External"/><Relationship Id="rId4" Type="http://schemas.openxmlformats.org/officeDocument/2006/relationships/hyperlink" Target="https://unsplash.com/photos/white-wooden-drawer-with-i-love-you-print-J6MJPuJiDPo?utm_content=creditCopyText&amp;utm_medium=referral&amp;utm_source=unsplash" TargetMode="External"/><Relationship Id="rId5" Type="http://schemas.openxmlformats.org/officeDocument/2006/relationships/image" Target="../media/image19.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www.changeoracle.com/2021/09/10/10-reasons-why-patagonia-is-worlds-most/" TargetMode="External"/><Relationship Id="rId4" Type="http://schemas.openxmlformats.org/officeDocument/2006/relationships/hyperlink" Target="https://environment.ec.europa.eu/strategy/textiles-strategy_en" TargetMode="External"/><Relationship Id="rId5" Type="http://schemas.openxmlformats.org/officeDocument/2006/relationships/hyperlink" Target="http://www.genevaenvironmentnetwork.org/resources/updates/sustainable-fashion/#scroll-nav__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grpSp>
        <p:nvGrpSpPr>
          <p:cNvPr id="61" name="Google Shape;61;p1"/>
          <p:cNvGrpSpPr/>
          <p:nvPr/>
        </p:nvGrpSpPr>
        <p:grpSpPr>
          <a:xfrm>
            <a:off x="0" y="16510"/>
            <a:ext cx="20104145" cy="11308969"/>
            <a:chOff x="0" y="0"/>
            <a:chExt cx="20104145" cy="11308969"/>
          </a:xfrm>
        </p:grpSpPr>
        <p:pic>
          <p:nvPicPr>
            <p:cNvPr id="62" name="Google Shape;62;p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63" name="Google Shape;63;p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solidFill>
                  <a:srgbClr val="FDA800"/>
                </a:solidFill>
              </a:endParaRPr>
            </a:p>
          </p:txBody>
        </p:sp>
        <p:pic>
          <p:nvPicPr>
            <p:cNvPr id="64" name="Google Shape;64;p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65" name="Google Shape;65;p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solidFill>
                  <a:srgbClr val="FDA800"/>
                </a:solidFill>
              </a:endParaRPr>
            </a:p>
          </p:txBody>
        </p:sp>
        <p:pic>
          <p:nvPicPr>
            <p:cNvPr id="66" name="Google Shape;66;p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67" name="Google Shape;67;p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solidFill>
                  <a:srgbClr val="FDA800"/>
                </a:solidFill>
              </a:endParaRPr>
            </a:p>
          </p:txBody>
        </p:sp>
        <p:pic>
          <p:nvPicPr>
            <p:cNvPr id="68" name="Google Shape;68;p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69" name="Google Shape;69;p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solidFill>
                  <a:srgbClr val="FDA800"/>
                </a:solidFill>
              </a:endParaRPr>
            </a:p>
          </p:txBody>
        </p:sp>
        <p:sp>
          <p:nvSpPr>
            <p:cNvPr id="70" name="Google Shape;70;p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solidFill>
                  <a:srgbClr val="FDA800"/>
                </a:solidFill>
              </a:endParaRPr>
            </a:p>
          </p:txBody>
        </p:sp>
        <p:pic>
          <p:nvPicPr>
            <p:cNvPr id="71" name="Google Shape;71;p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72" name="Google Shape;72;p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solidFill>
                  <a:srgbClr val="FDA800"/>
                </a:solidFill>
              </a:endParaRPr>
            </a:p>
          </p:txBody>
        </p:sp>
      </p:grpSp>
      <p:sp>
        <p:nvSpPr>
          <p:cNvPr id="73" name="Google Shape;73;p1"/>
          <p:cNvSpPr txBox="1"/>
          <p:nvPr/>
        </p:nvSpPr>
        <p:spPr>
          <a:xfrm>
            <a:off x="10432575" y="3825875"/>
            <a:ext cx="6939300" cy="373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l-GR" sz="7200">
                <a:solidFill>
                  <a:schemeClr val="lt1"/>
                </a:solidFill>
                <a:latin typeface="Roboto"/>
                <a:ea typeface="Roboto"/>
                <a:cs typeface="Roboto"/>
                <a:sym typeface="Roboto"/>
              </a:rPr>
              <a:t>Introduction à la Conception de Mode Durable</a:t>
            </a:r>
            <a:endParaRPr sz="7200">
              <a:solidFill>
                <a:schemeClr val="lt1"/>
              </a:solidFill>
              <a:latin typeface="Roboto"/>
              <a:ea typeface="Roboto"/>
              <a:cs typeface="Roboto"/>
              <a:sym typeface="Roboto"/>
            </a:endParaRPr>
          </a:p>
          <a:p>
            <a:pPr indent="0" lvl="0" marL="0" rtl="0" algn="l">
              <a:spcBef>
                <a:spcPts val="0"/>
              </a:spcBef>
              <a:spcAft>
                <a:spcPts val="0"/>
              </a:spcAft>
              <a:buNone/>
            </a:pPr>
            <a:r>
              <a:rPr lang="el-GR" sz="6000">
                <a:latin typeface="Calibri"/>
                <a:ea typeface="Calibri"/>
                <a:cs typeface="Calibri"/>
                <a:sym typeface="Calibri"/>
              </a:rPr>
              <a:t>			</a:t>
            </a:r>
            <a:endParaRPr/>
          </a:p>
        </p:txBody>
      </p:sp>
      <p:sp>
        <p:nvSpPr>
          <p:cNvPr id="74" name="Google Shape;74;p1"/>
          <p:cNvSpPr txBox="1"/>
          <p:nvPr/>
        </p:nvSpPr>
        <p:spPr>
          <a:xfrm>
            <a:off x="14796615" y="1612967"/>
            <a:ext cx="3351925" cy="116874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l-GR" sz="5400">
                <a:solidFill>
                  <a:schemeClr val="lt1"/>
                </a:solidFill>
                <a:latin typeface="Roboto"/>
                <a:ea typeface="Roboto"/>
                <a:cs typeface="Roboto"/>
                <a:sym typeface="Roboto"/>
              </a:rPr>
              <a:t>Module 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0"/>
          <p:cNvSpPr txBox="1"/>
          <p:nvPr/>
        </p:nvSpPr>
        <p:spPr>
          <a:xfrm>
            <a:off x="1974850" y="5197476"/>
            <a:ext cx="8001000" cy="116955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5. Consommation durable</a:t>
            </a:r>
            <a:br>
              <a:rPr b="0" i="0" lang="el-GR" sz="3800">
                <a:solidFill>
                  <a:srgbClr val="2330DC"/>
                </a:solidFill>
                <a:latin typeface="Roboto"/>
                <a:ea typeface="Roboto"/>
                <a:cs typeface="Roboto"/>
                <a:sym typeface="Roboto"/>
              </a:rPr>
            </a:br>
            <a:endParaRPr b="0" i="0" sz="3800">
              <a:solidFill>
                <a:srgbClr val="2330DC"/>
              </a:solidFill>
              <a:latin typeface="Roboto"/>
              <a:ea typeface="Roboto"/>
              <a:cs typeface="Roboto"/>
              <a:sym typeface="Roboto"/>
            </a:endParaRPr>
          </a:p>
        </p:txBody>
      </p:sp>
      <p:sp>
        <p:nvSpPr>
          <p:cNvPr id="149" name="Google Shape;149;p10"/>
          <p:cNvSpPr/>
          <p:nvPr/>
        </p:nvSpPr>
        <p:spPr>
          <a:xfrm>
            <a:off x="9060543" y="3404930"/>
            <a:ext cx="10287907" cy="304698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encourage </a:t>
            </a:r>
            <a:r>
              <a:rPr lang="el-GR" sz="3200">
                <a:solidFill>
                  <a:srgbClr val="2330DC"/>
                </a:solidFill>
              </a:rPr>
              <a:t>les pratiques telles que les </a:t>
            </a:r>
            <a:r>
              <a:rPr b="1" lang="el-GR" sz="3200">
                <a:solidFill>
                  <a:srgbClr val="FDA800"/>
                </a:solidFill>
              </a:rPr>
              <a:t>échanges de vêtements, les achats d'occasion </a:t>
            </a:r>
            <a:r>
              <a:rPr lang="el-GR" sz="3200">
                <a:solidFill>
                  <a:srgbClr val="2330DC"/>
                </a:solidFill>
              </a:rPr>
              <a:t>et les </a:t>
            </a:r>
            <a:r>
              <a:rPr b="1" lang="el-GR" sz="3200">
                <a:solidFill>
                  <a:srgbClr val="FDA800"/>
                </a:solidFill>
              </a:rPr>
              <a:t>services de location </a:t>
            </a:r>
            <a:r>
              <a:rPr lang="el-GR" sz="3200">
                <a:solidFill>
                  <a:srgbClr val="2330DC"/>
                </a:solidFill>
              </a:rPr>
              <a:t>afin de prolonger la durée de vie des vêtements. Elle encourage les décisions d'achat </a:t>
            </a:r>
            <a:r>
              <a:rPr lang="el-GR" sz="3200">
                <a:solidFill>
                  <a:srgbClr val="2330DC"/>
                </a:solidFill>
              </a:rPr>
              <a:t>conscientes.</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endParaRPr>
          </a:p>
        </p:txBody>
      </p:sp>
      <p:sp>
        <p:nvSpPr>
          <p:cNvPr id="150" name="Google Shape;150;p10"/>
          <p:cNvSpPr/>
          <p:nvPr/>
        </p:nvSpPr>
        <p:spPr>
          <a:xfrm>
            <a:off x="9060543" y="6426905"/>
            <a:ext cx="10052050" cy="304698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Les entreprises commerciales devraient être plus transparentes. Elles devraient fournir des certifications telles que le </a:t>
            </a:r>
            <a:r>
              <a:rPr b="1" lang="el-GR" sz="3200">
                <a:solidFill>
                  <a:srgbClr val="FDA800"/>
                </a:solidFill>
              </a:rPr>
              <a:t>commerce équitable, le Global Organic Textile Standard (GOTS) </a:t>
            </a:r>
            <a:r>
              <a:rPr lang="el-GR" sz="3200">
                <a:solidFill>
                  <a:srgbClr val="FDA800"/>
                </a:solidFill>
              </a:rPr>
              <a:t>et </a:t>
            </a:r>
            <a:r>
              <a:rPr b="1" lang="el-GR" sz="3200">
                <a:solidFill>
                  <a:srgbClr val="FDA800"/>
                </a:solidFill>
              </a:rPr>
              <a:t>Bluesign</a:t>
            </a:r>
            <a:r>
              <a:rPr lang="el-GR" sz="3200">
                <a:solidFill>
                  <a:srgbClr val="FDA800"/>
                </a:solidFill>
              </a:rPr>
              <a:t>.</a:t>
            </a:r>
            <a:endParaRPr sz="3200">
              <a:solidFill>
                <a:srgbClr val="FDA800"/>
              </a:solidFill>
            </a:endParaRPr>
          </a:p>
          <a:p>
            <a:pPr indent="-254000" lvl="0" marL="457200" rtl="0" algn="l">
              <a:spcBef>
                <a:spcPts val="0"/>
              </a:spcBef>
              <a:spcAft>
                <a:spcPts val="0"/>
              </a:spcAft>
              <a:buSzPts val="3200"/>
              <a:buFont typeface="Arial"/>
              <a:buNone/>
            </a:pPr>
            <a:r>
              <a:t/>
            </a:r>
            <a:endParaRPr sz="3200">
              <a:solidFill>
                <a:srgbClr val="2330D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1"/>
          <p:cNvSpPr txBox="1"/>
          <p:nvPr/>
        </p:nvSpPr>
        <p:spPr>
          <a:xfrm>
            <a:off x="1898650" y="5045075"/>
            <a:ext cx="8001000" cy="116955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6. Innovation et technologie</a:t>
            </a:r>
            <a:br>
              <a:rPr b="0" i="0" lang="el-GR" sz="3800">
                <a:solidFill>
                  <a:srgbClr val="2330DC"/>
                </a:solidFill>
                <a:latin typeface="Roboto"/>
                <a:ea typeface="Roboto"/>
                <a:cs typeface="Roboto"/>
                <a:sym typeface="Roboto"/>
              </a:rPr>
            </a:br>
            <a:endParaRPr b="0" i="0" sz="3800">
              <a:solidFill>
                <a:srgbClr val="2330DC"/>
              </a:solidFill>
              <a:latin typeface="Roboto"/>
              <a:ea typeface="Roboto"/>
              <a:cs typeface="Roboto"/>
              <a:sym typeface="Roboto"/>
            </a:endParaRPr>
          </a:p>
        </p:txBody>
      </p:sp>
      <p:sp>
        <p:nvSpPr>
          <p:cNvPr id="156" name="Google Shape;156;p11"/>
          <p:cNvSpPr/>
          <p:nvPr/>
        </p:nvSpPr>
        <p:spPr>
          <a:xfrm>
            <a:off x="9060543" y="3440172"/>
            <a:ext cx="10052957" cy="255454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Elle promeut </a:t>
            </a:r>
            <a:r>
              <a:rPr lang="el-GR" sz="3200">
                <a:solidFill>
                  <a:srgbClr val="2330DC"/>
                </a:solidFill>
                <a:latin typeface="Roboto"/>
                <a:ea typeface="Roboto"/>
                <a:cs typeface="Roboto"/>
                <a:sym typeface="Roboto"/>
              </a:rPr>
              <a:t>l'utilisation de technologies telles que l</a:t>
            </a:r>
            <a:r>
              <a:rPr lang="el-GR" sz="3200">
                <a:solidFill>
                  <a:srgbClr val="FDA800"/>
                </a:solidFill>
                <a:latin typeface="Roboto"/>
                <a:ea typeface="Roboto"/>
                <a:cs typeface="Roboto"/>
                <a:sym typeface="Roboto"/>
              </a:rPr>
              <a:t>'impression 3D, la conception par IA et les normes numériques </a:t>
            </a:r>
            <a:r>
              <a:rPr lang="el-GR" sz="3200">
                <a:solidFill>
                  <a:srgbClr val="2330DC"/>
                </a:solidFill>
                <a:latin typeface="Roboto"/>
                <a:ea typeface="Roboto"/>
                <a:cs typeface="Roboto"/>
                <a:sym typeface="Roboto"/>
              </a:rPr>
              <a:t>afin de réduire les déchets de matériaux.</a:t>
            </a:r>
            <a:endParaRPr/>
          </a:p>
          <a:p>
            <a:pPr indent="-254000" lvl="0" marL="457200" rtl="0" algn="l">
              <a:spcBef>
                <a:spcPts val="0"/>
              </a:spcBef>
              <a:spcAft>
                <a:spcPts val="0"/>
              </a:spcAft>
              <a:buSzPts val="3200"/>
              <a:buFont typeface="Arial"/>
              <a:buNone/>
            </a:pPr>
            <a:r>
              <a:t/>
            </a:r>
            <a:endParaRPr sz="3200">
              <a:solidFill>
                <a:srgbClr val="2330DC"/>
              </a:solidFill>
            </a:endParaRPr>
          </a:p>
        </p:txBody>
      </p:sp>
      <p:sp>
        <p:nvSpPr>
          <p:cNvPr id="157" name="Google Shape;157;p11"/>
          <p:cNvSpPr/>
          <p:nvPr/>
        </p:nvSpPr>
        <p:spPr>
          <a:xfrm>
            <a:off x="9061450" y="5807075"/>
            <a:ext cx="10052050" cy="206210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Elle</a:t>
            </a:r>
            <a:r>
              <a:rPr lang="el-GR" sz="3200">
                <a:solidFill>
                  <a:srgbClr val="2330DC"/>
                </a:solidFill>
                <a:latin typeface="Roboto"/>
                <a:ea typeface="Roboto"/>
                <a:cs typeface="Roboto"/>
                <a:sym typeface="Roboto"/>
              </a:rPr>
              <a:t> encourage les </a:t>
            </a:r>
            <a:r>
              <a:rPr lang="el-GR" sz="3200">
                <a:solidFill>
                  <a:srgbClr val="FDA800"/>
                </a:solidFill>
                <a:latin typeface="Roboto"/>
                <a:ea typeface="Roboto"/>
                <a:cs typeface="Roboto"/>
                <a:sym typeface="Roboto"/>
              </a:rPr>
              <a:t>alternatives respectueuses de l'environnement</a:t>
            </a:r>
            <a:r>
              <a:rPr lang="el-GR" sz="3200">
                <a:solidFill>
                  <a:srgbClr val="2330DC"/>
                </a:solidFill>
                <a:latin typeface="Roboto"/>
                <a:ea typeface="Roboto"/>
                <a:cs typeface="Roboto"/>
                <a:sym typeface="Roboto"/>
              </a:rPr>
              <a:t>, telles que les matériaux innovants comme le </a:t>
            </a:r>
            <a:r>
              <a:rPr b="1" lang="el-GR" sz="3200">
                <a:solidFill>
                  <a:srgbClr val="2330DC"/>
                </a:solidFill>
                <a:latin typeface="Roboto"/>
                <a:ea typeface="Roboto"/>
                <a:cs typeface="Roboto"/>
                <a:sym typeface="Roboto"/>
              </a:rPr>
              <a:t>cuir biofabriqué </a:t>
            </a:r>
            <a:r>
              <a:rPr lang="el-GR" sz="3200">
                <a:solidFill>
                  <a:srgbClr val="2330DC"/>
                </a:solidFill>
                <a:latin typeface="Roboto"/>
                <a:ea typeface="Roboto"/>
                <a:cs typeface="Roboto"/>
                <a:sym typeface="Roboto"/>
              </a:rPr>
              <a:t>et les textiles fabriqués à partir de déchets alimentaires ou d'algues.</a:t>
            </a:r>
            <a:endParaRPr sz="3200">
              <a:solidFill>
                <a:srgbClr val="2330DC"/>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2"/>
          <p:cNvSpPr txBox="1"/>
          <p:nvPr/>
        </p:nvSpPr>
        <p:spPr>
          <a:xfrm>
            <a:off x="1441450" y="5121275"/>
            <a:ext cx="8001000" cy="585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7. Les défis </a:t>
            </a:r>
            <a:r>
              <a:rPr b="1" lang="el-GR" sz="3800">
                <a:solidFill>
                  <a:srgbClr val="2330DC"/>
                </a:solidFill>
                <a:latin typeface="Roboto"/>
                <a:ea typeface="Roboto"/>
                <a:cs typeface="Roboto"/>
                <a:sym typeface="Roboto"/>
              </a:rPr>
              <a:t>en matière de durabilité</a:t>
            </a:r>
            <a:endParaRPr b="0" i="0" sz="3800">
              <a:solidFill>
                <a:srgbClr val="2330DC"/>
              </a:solidFill>
              <a:latin typeface="Roboto"/>
              <a:ea typeface="Roboto"/>
              <a:cs typeface="Roboto"/>
              <a:sym typeface="Roboto"/>
            </a:endParaRPr>
          </a:p>
        </p:txBody>
      </p:sp>
      <p:sp>
        <p:nvSpPr>
          <p:cNvPr id="163" name="Google Shape;163;p12"/>
          <p:cNvSpPr/>
          <p:nvPr/>
        </p:nvSpPr>
        <p:spPr>
          <a:xfrm>
            <a:off x="9061450" y="2298469"/>
            <a:ext cx="10286999" cy="255454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entreprises commerciales trompent les consommateurs/trices par une publicité mensongère sur leur respect de l'environnement. Ce phénomène est connu sous le nom d'</a:t>
            </a:r>
            <a:r>
              <a:rPr b="1" lang="el-GR" sz="3200">
                <a:solidFill>
                  <a:srgbClr val="FDA800"/>
                </a:solidFill>
                <a:latin typeface="Roboto"/>
                <a:ea typeface="Roboto"/>
                <a:cs typeface="Roboto"/>
                <a:sym typeface="Roboto"/>
              </a:rPr>
              <a:t>écoblanchiment </a:t>
            </a:r>
            <a:r>
              <a:rPr lang="el-GR" sz="3200">
                <a:solidFill>
                  <a:srgbClr val="2330DC"/>
                </a:solidFill>
                <a:latin typeface="Roboto"/>
                <a:ea typeface="Roboto"/>
                <a:cs typeface="Roboto"/>
                <a:sym typeface="Roboto"/>
              </a:rPr>
              <a:t>(projection d'une fausse identité écologique)</a:t>
            </a:r>
            <a:r>
              <a:rPr lang="el-GR" sz="3200">
                <a:solidFill>
                  <a:srgbClr val="FDA800"/>
                </a:solidFill>
                <a:latin typeface="Roboto"/>
                <a:ea typeface="Roboto"/>
                <a:cs typeface="Roboto"/>
                <a:sym typeface="Roboto"/>
              </a:rPr>
              <a:t>. </a:t>
            </a:r>
            <a:endParaRPr sz="3200">
              <a:solidFill>
                <a:srgbClr val="FDA800"/>
              </a:solidFill>
              <a:latin typeface="Roboto"/>
              <a:ea typeface="Roboto"/>
              <a:cs typeface="Roboto"/>
              <a:sym typeface="Roboto"/>
            </a:endParaRPr>
          </a:p>
        </p:txBody>
      </p:sp>
      <p:sp>
        <p:nvSpPr>
          <p:cNvPr id="164" name="Google Shape;164;p12"/>
          <p:cNvSpPr/>
          <p:nvPr/>
        </p:nvSpPr>
        <p:spPr>
          <a:xfrm>
            <a:off x="9061450" y="4874310"/>
            <a:ext cx="10052050" cy="304698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vêtements durables sont moins accessibles à tous/toutes les consommateurs/trices en raison de leurs </a:t>
            </a:r>
            <a:r>
              <a:rPr lang="el-GR" sz="3200">
                <a:solidFill>
                  <a:srgbClr val="FDA800"/>
                </a:solidFill>
                <a:latin typeface="Roboto"/>
                <a:ea typeface="Roboto"/>
                <a:cs typeface="Roboto"/>
                <a:sym typeface="Roboto"/>
              </a:rPr>
              <a:t>prix élevés. </a:t>
            </a:r>
            <a:r>
              <a:rPr lang="el-GR" sz="3200">
                <a:solidFill>
                  <a:srgbClr val="2330DC"/>
                </a:solidFill>
                <a:latin typeface="Roboto"/>
                <a:ea typeface="Roboto"/>
                <a:cs typeface="Roboto"/>
                <a:sym typeface="Roboto"/>
              </a:rPr>
              <a:t>Cela est dû à la meilleure qualité des matériaux et à l'utilisation de méthodes de production éthiques.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endParaRPr>
          </a:p>
        </p:txBody>
      </p:sp>
      <p:sp>
        <p:nvSpPr>
          <p:cNvPr id="165" name="Google Shape;165;p12"/>
          <p:cNvSpPr/>
          <p:nvPr/>
        </p:nvSpPr>
        <p:spPr>
          <a:xfrm>
            <a:off x="9061450" y="7541311"/>
            <a:ext cx="10052050" cy="255454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Un défi majeur pour les entreprises commerciales est d'augmenter leur production afin de maintenir un impact minimal sur l'environnement. </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3"/>
          <p:cNvSpPr txBox="1"/>
          <p:nvPr>
            <p:ph type="ctrTitle"/>
          </p:nvPr>
        </p:nvSpPr>
        <p:spPr>
          <a:xfrm>
            <a:off x="984250" y="1235075"/>
            <a:ext cx="1706880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l-GR" sz="5400">
                <a:solidFill>
                  <a:srgbClr val="2330DC"/>
                </a:solidFill>
              </a:rPr>
              <a:t>Exemples d'entreprises commerciales de mode durable</a:t>
            </a:r>
            <a:endParaRPr sz="5400">
              <a:solidFill>
                <a:srgbClr val="2330DC"/>
              </a:solidFill>
            </a:endParaRPr>
          </a:p>
        </p:txBody>
      </p:sp>
      <p:sp>
        <p:nvSpPr>
          <p:cNvPr id="171" name="Google Shape;171;p13"/>
          <p:cNvSpPr txBox="1"/>
          <p:nvPr>
            <p:ph idx="1" type="subTitle"/>
          </p:nvPr>
        </p:nvSpPr>
        <p:spPr>
          <a:xfrm>
            <a:off x="984250" y="2586015"/>
            <a:ext cx="17678400" cy="82503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b="1" lang="el-GR" sz="3200">
                <a:solidFill>
                  <a:srgbClr val="2330DC"/>
                </a:solidFill>
                <a:latin typeface="Roboto"/>
                <a:ea typeface="Roboto"/>
                <a:cs typeface="Roboto"/>
                <a:sym typeface="Roboto"/>
              </a:rPr>
              <a:t>Patagonia </a:t>
            </a:r>
            <a:r>
              <a:rPr lang="el-GR" sz="3200">
                <a:solidFill>
                  <a:srgbClr val="2330DC"/>
                </a:solidFill>
                <a:latin typeface="Roboto"/>
                <a:ea typeface="Roboto"/>
                <a:cs typeface="Roboto"/>
                <a:sym typeface="Roboto"/>
              </a:rPr>
              <a:t>: Leader en matière de défense de l'environnement, connu pour ses matériaux recyclés, ses programmes de réparation et son engagement à réduire l'impact sur l'environnement.</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b="1" lang="el-GR" sz="3200">
                <a:solidFill>
                  <a:srgbClr val="2330DC"/>
                </a:solidFill>
                <a:latin typeface="Roboto"/>
                <a:ea typeface="Roboto"/>
                <a:cs typeface="Roboto"/>
                <a:sym typeface="Roboto"/>
              </a:rPr>
              <a:t>Stella McCartney </a:t>
            </a:r>
            <a:r>
              <a:rPr lang="el-GR" sz="3200">
                <a:solidFill>
                  <a:srgbClr val="2330DC"/>
                </a:solidFill>
                <a:latin typeface="Roboto"/>
                <a:ea typeface="Roboto"/>
                <a:cs typeface="Roboto"/>
                <a:sym typeface="Roboto"/>
              </a:rPr>
              <a:t>: Une marque de luxe qui met l'accent sur les matériaux végétaliens, sans cruauté et durables.</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b="1" lang="el-GR" sz="3200">
                <a:solidFill>
                  <a:srgbClr val="2330DC"/>
                </a:solidFill>
                <a:latin typeface="Roboto"/>
                <a:ea typeface="Roboto"/>
                <a:cs typeface="Roboto"/>
                <a:sym typeface="Roboto"/>
              </a:rPr>
              <a:t>Eileen Fisher </a:t>
            </a:r>
            <a:r>
              <a:rPr lang="el-GR" sz="3200">
                <a:solidFill>
                  <a:srgbClr val="2330DC"/>
                </a:solidFill>
                <a:latin typeface="Roboto"/>
                <a:ea typeface="Roboto"/>
                <a:cs typeface="Roboto"/>
                <a:sym typeface="Roboto"/>
              </a:rPr>
              <a:t>: Elle se concentre sur la "slow fashion", les pratiques de travail éthiques et un système de conception circulaire.</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b="1" lang="el-GR" sz="3200">
                <a:solidFill>
                  <a:srgbClr val="2330DC"/>
                </a:solidFill>
                <a:latin typeface="Roboto"/>
                <a:ea typeface="Roboto"/>
                <a:cs typeface="Roboto"/>
                <a:sym typeface="Roboto"/>
              </a:rPr>
              <a:t>Everlane </a:t>
            </a:r>
            <a:r>
              <a:rPr lang="el-GR" sz="3200">
                <a:solidFill>
                  <a:srgbClr val="2330DC"/>
                </a:solidFill>
                <a:latin typeface="Roboto"/>
                <a:ea typeface="Roboto"/>
                <a:cs typeface="Roboto"/>
                <a:sym typeface="Roboto"/>
              </a:rPr>
              <a:t>: Transparence des prix et des chaînes d'approvisionnement, avec un accent sur les pratiques et les matériaux respectueux de l'environnement.</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b="1" lang="el-GR" sz="3200">
                <a:solidFill>
                  <a:srgbClr val="2330DC"/>
                </a:solidFill>
                <a:latin typeface="Roboto"/>
                <a:ea typeface="Roboto"/>
                <a:cs typeface="Roboto"/>
                <a:sym typeface="Roboto"/>
              </a:rPr>
              <a:t>Zero Waste Daniel : </a:t>
            </a:r>
            <a:r>
              <a:rPr lang="el-GR" sz="3200">
                <a:solidFill>
                  <a:srgbClr val="2330DC"/>
                </a:solidFill>
                <a:latin typeface="Roboto"/>
                <a:ea typeface="Roboto"/>
                <a:cs typeface="Roboto"/>
                <a:sym typeface="Roboto"/>
              </a:rPr>
              <a:t>Elle </a:t>
            </a:r>
            <a:r>
              <a:rPr lang="el-GR" sz="3200">
                <a:solidFill>
                  <a:srgbClr val="2330DC"/>
                </a:solidFill>
                <a:latin typeface="Roboto"/>
                <a:ea typeface="Roboto"/>
                <a:cs typeface="Roboto"/>
                <a:sym typeface="Roboto"/>
              </a:rPr>
              <a:t>utilise des méthodes de recyclage et des chutes de tissu pour concevoir et produire des vêtements de rue uniques.</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2800">
              <a:solidFill>
                <a:srgbClr val="FDA800"/>
              </a:solidFill>
              <a:latin typeface="Roboto"/>
              <a:ea typeface="Roboto"/>
              <a:cs typeface="Roboto"/>
              <a:sym typeface="Roboto"/>
            </a:endParaRPr>
          </a:p>
          <a:p>
            <a:pPr indent="0" lvl="0" marL="0" rtl="0" algn="l">
              <a:spcBef>
                <a:spcPts val="0"/>
              </a:spcBef>
              <a:spcAft>
                <a:spcPts val="0"/>
              </a:spcAft>
              <a:buNone/>
            </a:pPr>
            <a:r>
              <a:rPr lang="el-GR" sz="2800">
                <a:solidFill>
                  <a:srgbClr val="FDA800"/>
                </a:solidFill>
                <a:latin typeface="Roboto"/>
                <a:ea typeface="Roboto"/>
                <a:cs typeface="Roboto"/>
                <a:sym typeface="Roboto"/>
              </a:rPr>
              <a:t>Matériel de Lecture Requis : </a:t>
            </a:r>
            <a:r>
              <a:rPr i="1" lang="el-GR" sz="2800">
                <a:solidFill>
                  <a:srgbClr val="FDA800"/>
                </a:solidFill>
                <a:latin typeface="Roboto"/>
                <a:ea typeface="Roboto"/>
                <a:cs typeface="Roboto"/>
                <a:sym typeface="Roboto"/>
              </a:rPr>
              <a:t>10 raisons pour lesquelles Patagonia est l'entreprise la plus responsable au monde</a:t>
            </a:r>
            <a:r>
              <a:rPr lang="el-GR" sz="2800">
                <a:solidFill>
                  <a:srgbClr val="FDA800"/>
                </a:solidFill>
                <a:latin typeface="Roboto"/>
                <a:ea typeface="Roboto"/>
                <a:cs typeface="Roboto"/>
                <a:sym typeface="Roboto"/>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4"/>
          <p:cNvSpPr txBox="1"/>
          <p:nvPr>
            <p:ph idx="1" type="subTitle"/>
          </p:nvPr>
        </p:nvSpPr>
        <p:spPr>
          <a:xfrm>
            <a:off x="984250" y="995083"/>
            <a:ext cx="10623900" cy="93585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Fashion Heritage Network Cyprus est un groupe de jeunes créateurs/trices de mode chypriotes qui ont été inspirés par leur héritage chypriote. </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571500" lvl="0" marL="5715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Leur objectif est de réintroduire dans leurs collections des vêtements et des techniques traditionnels, mais d'une manière moderne et plus innovante.</a:t>
            </a:r>
            <a:endParaRPr sz="3200">
              <a:solidFill>
                <a:srgbClr val="2330DC"/>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571500" lvl="0" marL="5715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FHNC s'engage à créer des modèles respectueux de l'environnement et sans déchets afin d'avoir un </a:t>
            </a:r>
            <a:r>
              <a:rPr b="1" lang="el-GR" sz="3200">
                <a:solidFill>
                  <a:srgbClr val="2330DC"/>
                </a:solidFill>
                <a:latin typeface="Roboto"/>
                <a:ea typeface="Roboto"/>
                <a:cs typeface="Roboto"/>
                <a:sym typeface="Roboto"/>
              </a:rPr>
              <a:t>impact minimal sur l'</a:t>
            </a:r>
            <a:r>
              <a:rPr lang="el-GR" sz="3200">
                <a:solidFill>
                  <a:srgbClr val="2330DC"/>
                </a:solidFill>
                <a:latin typeface="Roboto"/>
                <a:ea typeface="Roboto"/>
                <a:cs typeface="Roboto"/>
                <a:sym typeface="Roboto"/>
              </a:rPr>
              <a:t>environnement.</a:t>
            </a:r>
            <a:endParaRPr sz="3200">
              <a:solidFill>
                <a:srgbClr val="2330DC"/>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571500" lvl="0" marL="5715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Ses créations mettent en œuvre diverses pratiques de durabilité de la mode telles que la réutilisation des tissus, l'utilisation de teintures naturelles, la réparation de vieux vêtements et le surcyclage créatif (</a:t>
            </a:r>
            <a:r>
              <a:rPr lang="el-GR" sz="3200">
                <a:solidFill>
                  <a:srgbClr val="2330DC"/>
                </a:solidFill>
                <a:latin typeface="Roboto"/>
                <a:ea typeface="Roboto"/>
                <a:cs typeface="Roboto"/>
                <a:sym typeface="Roboto"/>
              </a:rPr>
              <a:t>upcycling)</a:t>
            </a:r>
            <a:r>
              <a:rPr lang="el-GR" sz="3200">
                <a:solidFill>
                  <a:srgbClr val="2330DC"/>
                </a:solidFill>
                <a:latin typeface="Roboto"/>
                <a:ea typeface="Roboto"/>
                <a:cs typeface="Roboto"/>
                <a:sym typeface="Roboto"/>
              </a:rPr>
              <a:t>.</a:t>
            </a:r>
            <a:endParaRPr sz="3200">
              <a:solidFill>
                <a:srgbClr val="2330DC"/>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571500" lvl="0" marL="571500" rtl="0" algn="l">
              <a:spcBef>
                <a:spcPts val="0"/>
              </a:spcBef>
              <a:spcAft>
                <a:spcPts val="0"/>
              </a:spcAft>
              <a:buClr>
                <a:srgbClr val="2330DC"/>
              </a:buClr>
              <a:buSzPts val="3200"/>
              <a:buFont typeface="Arial"/>
              <a:buChar char="•"/>
            </a:pPr>
            <a:r>
              <a:rPr lang="el-GR" sz="3200" u="sng">
                <a:solidFill>
                  <a:srgbClr val="2330DC"/>
                </a:solidFill>
                <a:latin typeface="Roboto"/>
                <a:ea typeface="Roboto"/>
                <a:cs typeface="Roboto"/>
                <a:sym typeface="Roboto"/>
                <a:hlinkClick r:id="rId3">
                  <a:extLst>
                    <a:ext uri="{A12FA001-AC4F-418D-AE19-62706E023703}">
                      <ahyp:hlinkClr val="tx"/>
                    </a:ext>
                  </a:extLst>
                </a:hlinkClick>
              </a:rPr>
              <a:t>www.fashionheritagecy.com</a:t>
            </a:r>
            <a:endParaRPr sz="3200">
              <a:solidFill>
                <a:srgbClr val="2330DC"/>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pic>
        <p:nvPicPr>
          <p:cNvPr descr="fhnc logo" id="177" name="Google Shape;177;p14"/>
          <p:cNvPicPr preferRelativeResize="0"/>
          <p:nvPr/>
        </p:nvPicPr>
        <p:blipFill rotWithShape="1">
          <a:blip r:embed="rId4">
            <a:alphaModFix/>
          </a:blip>
          <a:srcRect b="0" l="0" r="0" t="0"/>
          <a:stretch/>
        </p:blipFill>
        <p:spPr>
          <a:xfrm>
            <a:off x="11804650" y="4054475"/>
            <a:ext cx="7540492" cy="207238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5"/>
          <p:cNvSpPr/>
          <p:nvPr/>
        </p:nvSpPr>
        <p:spPr>
          <a:xfrm>
            <a:off x="908050" y="1616075"/>
            <a:ext cx="13632258"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l-GR" sz="5400">
                <a:solidFill>
                  <a:schemeClr val="lt1"/>
                </a:solidFill>
                <a:latin typeface="Roboto"/>
                <a:ea typeface="Roboto"/>
                <a:cs typeface="Roboto"/>
                <a:sym typeface="Roboto"/>
              </a:rPr>
              <a:t>1.2 Histoire et évolution de la mode durable</a:t>
            </a:r>
            <a:endParaRPr sz="5400">
              <a:solidFill>
                <a:schemeClr val="lt1"/>
              </a:solidFill>
              <a:latin typeface="Roboto"/>
              <a:ea typeface="Roboto"/>
              <a:cs typeface="Roboto"/>
              <a:sym typeface="Roboto"/>
            </a:endParaRPr>
          </a:p>
        </p:txBody>
      </p:sp>
      <p:sp>
        <p:nvSpPr>
          <p:cNvPr id="183" name="Google Shape;183;p15"/>
          <p:cNvSpPr/>
          <p:nvPr/>
        </p:nvSpPr>
        <p:spPr>
          <a:xfrm>
            <a:off x="1060450" y="3521075"/>
            <a:ext cx="14398625" cy="5509200"/>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chemeClr val="lt1"/>
              </a:buClr>
              <a:buSzPts val="3200"/>
              <a:buFont typeface="Arial"/>
              <a:buChar char="•"/>
            </a:pPr>
            <a:r>
              <a:rPr lang="el-GR" sz="3200">
                <a:solidFill>
                  <a:schemeClr val="lt1"/>
                </a:solidFill>
                <a:latin typeface="Roboto"/>
                <a:ea typeface="Roboto"/>
                <a:cs typeface="Roboto"/>
                <a:sym typeface="Roboto"/>
              </a:rPr>
              <a:t>La mode est un élément important de notre culture et de notre identité. Par conséquent, les vêtements ont un impact important sur nos vies et notre environnement, ce qui a conduit à l'introduction de la mode durable.</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200"/>
              <a:buFont typeface="Arial"/>
              <a:buChar char="•"/>
            </a:pPr>
            <a:r>
              <a:rPr lang="el-GR" sz="3200">
                <a:solidFill>
                  <a:schemeClr val="lt1"/>
                </a:solidFill>
                <a:latin typeface="Roboto"/>
                <a:ea typeface="Roboto"/>
                <a:cs typeface="Roboto"/>
                <a:sym typeface="Roboto"/>
              </a:rPr>
              <a:t>La mode durable est devenue un mouvement de plus en plus important. Il s'agit d'un mouvement qui s'intéresse à la manière dont les vêtements sont produits et dans quelles conditions de travail, à la manière dont ils sont consommés et à la manière dont ils sont éliminés en ayant un impact minimal sur l'environnement et la société.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200"/>
              <a:buFont typeface="Arial"/>
              <a:buChar char="•"/>
            </a:pPr>
            <a:r>
              <a:rPr lang="el-GR" sz="3200">
                <a:solidFill>
                  <a:schemeClr val="lt1"/>
                </a:solidFill>
                <a:latin typeface="Roboto"/>
                <a:ea typeface="Roboto"/>
                <a:cs typeface="Roboto"/>
                <a:sym typeface="Roboto"/>
              </a:rPr>
              <a:t>Il a évolué au fil du temps, en particulier avec la prise de conscience croissante des questions environnementales et sociales. </a:t>
            </a:r>
            <a:endParaRPr sz="3200">
              <a:solidFill>
                <a:schemeClr val="lt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6"/>
          <p:cNvSpPr txBox="1"/>
          <p:nvPr>
            <p:ph type="title"/>
          </p:nvPr>
        </p:nvSpPr>
        <p:spPr>
          <a:xfrm>
            <a:off x="1237748" y="2185651"/>
            <a:ext cx="8787669"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l-GR" sz="5400">
                <a:solidFill>
                  <a:schemeClr val="lt1"/>
                </a:solidFill>
              </a:rPr>
              <a:t>L'ère pré-industrielle</a:t>
            </a:r>
            <a:endParaRPr b="1" sz="5400">
              <a:solidFill>
                <a:schemeClr val="lt1"/>
              </a:solidFill>
            </a:endParaRPr>
          </a:p>
        </p:txBody>
      </p:sp>
      <p:sp>
        <p:nvSpPr>
          <p:cNvPr id="189" name="Google Shape;189;p16"/>
          <p:cNvSpPr txBox="1"/>
          <p:nvPr>
            <p:ph idx="2" type="body"/>
          </p:nvPr>
        </p:nvSpPr>
        <p:spPr>
          <a:xfrm>
            <a:off x="10661650" y="3676586"/>
            <a:ext cx="8513400" cy="78810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chemeClr val="lt1"/>
              </a:buClr>
              <a:buSzPts val="3200"/>
              <a:buFont typeface="Arial"/>
              <a:buChar char="•"/>
            </a:pPr>
            <a:r>
              <a:rPr lang="el-GR" sz="3200">
                <a:solidFill>
                  <a:schemeClr val="lt1"/>
                </a:solidFill>
                <a:latin typeface="Roboto"/>
                <a:ea typeface="Roboto"/>
                <a:cs typeface="Roboto"/>
                <a:sym typeface="Roboto"/>
              </a:rPr>
              <a:t>Les processus de production étaient plus lents, car les vêtements étant généralement fabriqués à la main à partir de sources locales. Les gens portaient les vêtements beaucoup plus longtemps.</a:t>
            </a:r>
            <a:endParaRPr sz="3200">
              <a:solidFill>
                <a:schemeClr val="lt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200"/>
              <a:buFont typeface="Arial"/>
              <a:buChar char="•"/>
            </a:pPr>
            <a:r>
              <a:rPr lang="el-GR" sz="3200">
                <a:solidFill>
                  <a:schemeClr val="lt1"/>
                </a:solidFill>
                <a:latin typeface="Roboto"/>
                <a:ea typeface="Roboto"/>
                <a:cs typeface="Roboto"/>
                <a:sym typeface="Roboto"/>
              </a:rPr>
              <a:t>La production locale de quantités de fibres naturelles était faible et avait peu d'impact sur l'environnement.</a:t>
            </a:r>
            <a:endParaRPr sz="3200">
              <a:solidFill>
                <a:schemeClr val="lt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200"/>
              <a:buFont typeface="Arial"/>
              <a:buChar char="•"/>
            </a:pPr>
            <a:r>
              <a:rPr lang="el-GR" sz="3200">
                <a:solidFill>
                  <a:schemeClr val="lt1"/>
                </a:solidFill>
                <a:latin typeface="Roboto"/>
                <a:ea typeface="Roboto"/>
                <a:cs typeface="Roboto"/>
                <a:sym typeface="Roboto"/>
              </a:rPr>
              <a:t>En raison du coût élevé de la production, les vêtements étaient généralement transmis à d'autres membres de la famille. Les vêtements étaient souvent réparés ou réutilisés.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pic>
        <p:nvPicPr>
          <p:cNvPr id="190" name="Google Shape;190;p16"/>
          <p:cNvPicPr preferRelativeResize="0"/>
          <p:nvPr>
            <p:ph idx="1" type="body"/>
          </p:nvPr>
        </p:nvPicPr>
        <p:blipFill rotWithShape="1">
          <a:blip r:embed="rId3">
            <a:alphaModFix/>
          </a:blip>
          <a:srcRect b="0" l="0" r="0" t="0"/>
          <a:stretch/>
        </p:blipFill>
        <p:spPr>
          <a:xfrm>
            <a:off x="1237749" y="3749675"/>
            <a:ext cx="8787669" cy="5858446"/>
          </a:xfrm>
          <a:prstGeom prst="rect">
            <a:avLst/>
          </a:prstGeom>
          <a:noFill/>
          <a:ln>
            <a:noFill/>
          </a:ln>
        </p:spPr>
      </p:pic>
      <p:sp>
        <p:nvSpPr>
          <p:cNvPr id="191" name="Google Shape;191;p16"/>
          <p:cNvSpPr/>
          <p:nvPr/>
        </p:nvSpPr>
        <p:spPr>
          <a:xfrm>
            <a:off x="929005" y="9923667"/>
            <a:ext cx="5085046"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l-GR" sz="1800">
                <a:solidFill>
                  <a:schemeClr val="lt1"/>
                </a:solidFill>
                <a:latin typeface="Arial"/>
                <a:ea typeface="Arial"/>
                <a:cs typeface="Arial"/>
                <a:sym typeface="Arial"/>
              </a:rPr>
              <a:t>Photo de </a:t>
            </a:r>
            <a:r>
              <a:rPr b="0" i="0" lang="el-GR" sz="1800" u="sng">
                <a:solidFill>
                  <a:schemeClr val="lt1"/>
                </a:solidFill>
                <a:latin typeface="Arial"/>
                <a:ea typeface="Arial"/>
                <a:cs typeface="Arial"/>
                <a:sym typeface="Arial"/>
                <a:hlinkClick r:id="rId4">
                  <a:extLst>
                    <a:ext uri="{A12FA001-AC4F-418D-AE19-62706E023703}">
                      <ahyp:hlinkClr val="tx"/>
                    </a:ext>
                  </a:extLst>
                </a:hlinkClick>
              </a:rPr>
              <a:t>Trisha Downing </a:t>
            </a:r>
            <a:r>
              <a:rPr b="0" i="0" lang="el-GR" sz="1800">
                <a:solidFill>
                  <a:schemeClr val="lt1"/>
                </a:solidFill>
                <a:latin typeface="Arial"/>
                <a:ea typeface="Arial"/>
                <a:cs typeface="Arial"/>
                <a:sym typeface="Arial"/>
              </a:rPr>
              <a:t>sur </a:t>
            </a:r>
            <a:r>
              <a:rPr b="0" i="0" lang="el-GR" sz="1800" u="sng">
                <a:solidFill>
                  <a:schemeClr val="lt1"/>
                </a:solidFill>
                <a:latin typeface="Arial"/>
                <a:ea typeface="Arial"/>
                <a:cs typeface="Arial"/>
                <a:sym typeface="Arial"/>
                <a:hlinkClick r:id="rId5">
                  <a:extLst>
                    <a:ext uri="{A12FA001-AC4F-418D-AE19-62706E023703}">
                      <ahyp:hlinkClr val="tx"/>
                    </a:ext>
                  </a:extLst>
                </a:hlinkClick>
              </a:rPr>
              <a:t>Unsplash</a:t>
            </a:r>
            <a:endParaRPr sz="18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7"/>
          <p:cNvSpPr txBox="1"/>
          <p:nvPr>
            <p:ph type="ctrTitle"/>
          </p:nvPr>
        </p:nvSpPr>
        <p:spPr>
          <a:xfrm>
            <a:off x="1212850" y="1531219"/>
            <a:ext cx="12832800" cy="831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l-GR" sz="5400">
                <a:solidFill>
                  <a:srgbClr val="2330DC"/>
                </a:solidFill>
              </a:rPr>
              <a:t>La r</a:t>
            </a:r>
            <a:r>
              <a:rPr b="1" lang="el-GR" sz="5400">
                <a:solidFill>
                  <a:srgbClr val="2330DC"/>
                </a:solidFill>
              </a:rPr>
              <a:t>évolution industrielle</a:t>
            </a:r>
            <a:endParaRPr b="1" sz="5400">
              <a:solidFill>
                <a:srgbClr val="2330DC"/>
              </a:solidFill>
            </a:endParaRPr>
          </a:p>
        </p:txBody>
      </p:sp>
      <p:sp>
        <p:nvSpPr>
          <p:cNvPr id="197" name="Google Shape;197;p17"/>
          <p:cNvSpPr txBox="1"/>
          <p:nvPr>
            <p:ph idx="1" type="subTitle"/>
          </p:nvPr>
        </p:nvSpPr>
        <p:spPr>
          <a:xfrm>
            <a:off x="1212850" y="3326346"/>
            <a:ext cx="8077200" cy="64032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La mécanisation a permis la production de masse de textiles, les usines ont accéléré la production et les vêtements devenaient plus abordables.</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En raison de la grande échelle de production, la pollution des usines a commencé à affecter l'environnement. Les problèmes sociaux, tels que l'exploitation des travailleurs/euses dans de mauvaises conditions de travail, sont devenus une pratique très courante.</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pic>
        <p:nvPicPr>
          <p:cNvPr id="198" name="Google Shape;198;p17"/>
          <p:cNvPicPr preferRelativeResize="0"/>
          <p:nvPr/>
        </p:nvPicPr>
        <p:blipFill rotWithShape="1">
          <a:blip r:embed="rId3">
            <a:alphaModFix/>
          </a:blip>
          <a:srcRect b="0" l="0" r="0" t="0"/>
          <a:stretch/>
        </p:blipFill>
        <p:spPr>
          <a:xfrm rot="5400000">
            <a:off x="10693415" y="1495440"/>
            <a:ext cx="6950059" cy="8683611"/>
          </a:xfrm>
          <a:prstGeom prst="rect">
            <a:avLst/>
          </a:prstGeom>
          <a:noFill/>
          <a:ln>
            <a:noFill/>
          </a:ln>
        </p:spPr>
      </p:pic>
      <p:sp>
        <p:nvSpPr>
          <p:cNvPr id="199" name="Google Shape;199;p17"/>
          <p:cNvSpPr/>
          <p:nvPr/>
        </p:nvSpPr>
        <p:spPr>
          <a:xfrm>
            <a:off x="13862050" y="9540875"/>
            <a:ext cx="4892686"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l-GR" sz="1800">
                <a:solidFill>
                  <a:srgbClr val="000000"/>
                </a:solidFill>
                <a:latin typeface="Arial"/>
                <a:ea typeface="Arial"/>
                <a:cs typeface="Arial"/>
                <a:sym typeface="Arial"/>
              </a:rPr>
              <a:t>Photo par </a:t>
            </a:r>
            <a:r>
              <a:rPr b="0" i="0" lang="el-GR" sz="1800" u="sng">
                <a:solidFill>
                  <a:schemeClr val="hlink"/>
                </a:solidFill>
                <a:latin typeface="Arial"/>
                <a:ea typeface="Arial"/>
                <a:cs typeface="Arial"/>
                <a:sym typeface="Arial"/>
                <a:hlinkClick r:id="rId4"/>
              </a:rPr>
              <a:t>Ethan Bodnar </a:t>
            </a:r>
            <a:r>
              <a:rPr b="0" i="0" lang="el-GR" sz="1800">
                <a:solidFill>
                  <a:srgbClr val="000000"/>
                </a:solidFill>
                <a:latin typeface="Arial"/>
                <a:ea typeface="Arial"/>
                <a:cs typeface="Arial"/>
                <a:sym typeface="Arial"/>
              </a:rPr>
              <a:t>sur </a:t>
            </a:r>
            <a:r>
              <a:rPr b="0" i="0" lang="el-GR"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8"/>
          <p:cNvSpPr txBox="1"/>
          <p:nvPr>
            <p:ph type="ctrTitle"/>
          </p:nvPr>
        </p:nvSpPr>
        <p:spPr>
          <a:xfrm>
            <a:off x="2051050" y="4816475"/>
            <a:ext cx="670560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l-GR" sz="5400">
                <a:solidFill>
                  <a:srgbClr val="2330DC"/>
                </a:solidFill>
              </a:rPr>
              <a:t>Après la Seconde Guerre mondiale</a:t>
            </a:r>
            <a:endParaRPr b="1" sz="5400">
              <a:solidFill>
                <a:srgbClr val="2330DC"/>
              </a:solidFill>
            </a:endParaRPr>
          </a:p>
        </p:txBody>
      </p:sp>
      <p:sp>
        <p:nvSpPr>
          <p:cNvPr id="205" name="Google Shape;205;p18"/>
          <p:cNvSpPr txBox="1"/>
          <p:nvPr>
            <p:ph idx="1" type="subTitle"/>
          </p:nvPr>
        </p:nvSpPr>
        <p:spPr>
          <a:xfrm>
            <a:off x="9366250" y="3326346"/>
            <a:ext cx="8839200" cy="54180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tendances de la mode ont commencé à changer plus rapidement. Les vêtements sont devenus plus abordables grâce à la production de masse. C'est ainsi qu'est né le concept de </a:t>
            </a:r>
            <a:r>
              <a:rPr b="1" lang="el-GR" sz="3200">
                <a:solidFill>
                  <a:srgbClr val="FDA800"/>
                </a:solidFill>
                <a:latin typeface="Roboto"/>
                <a:ea typeface="Roboto"/>
                <a:cs typeface="Roboto"/>
                <a:sym typeface="Roboto"/>
              </a:rPr>
              <a:t>la mode rapide</a:t>
            </a:r>
            <a:r>
              <a:rPr lang="el-GR" sz="3200">
                <a:solidFill>
                  <a:srgbClr val="2330DC"/>
                </a:solidFill>
                <a:latin typeface="Roboto"/>
                <a:ea typeface="Roboto"/>
                <a:cs typeface="Roboto"/>
                <a:sym typeface="Roboto"/>
              </a:rPr>
              <a:t> </a:t>
            </a:r>
            <a:r>
              <a:rPr lang="el-GR" sz="3200">
                <a:solidFill>
                  <a:srgbClr val="FDA800"/>
                </a:solidFill>
                <a:latin typeface="Roboto"/>
                <a:ea typeface="Roboto"/>
                <a:cs typeface="Roboto"/>
                <a:sym typeface="Roboto"/>
              </a:rPr>
              <a:t>(“</a:t>
            </a:r>
            <a:r>
              <a:rPr b="1" lang="el-GR" sz="3200">
                <a:solidFill>
                  <a:srgbClr val="FDA800"/>
                </a:solidFill>
                <a:latin typeface="Roboto"/>
                <a:ea typeface="Roboto"/>
                <a:cs typeface="Roboto"/>
                <a:sym typeface="Roboto"/>
              </a:rPr>
              <a:t>fast fashion").</a:t>
            </a:r>
            <a:endParaRPr b="1" sz="3200">
              <a:solidFill>
                <a:srgbClr val="FDA800"/>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L'introduction des </a:t>
            </a:r>
            <a:r>
              <a:rPr b="1" lang="el-GR" sz="3200">
                <a:solidFill>
                  <a:srgbClr val="FDA800"/>
                </a:solidFill>
                <a:latin typeface="Roboto"/>
                <a:ea typeface="Roboto"/>
                <a:cs typeface="Roboto"/>
                <a:sym typeface="Roboto"/>
              </a:rPr>
              <a:t>tissus synthétiques </a:t>
            </a:r>
            <a:r>
              <a:rPr lang="el-GR" sz="3200">
                <a:solidFill>
                  <a:srgbClr val="2330DC"/>
                </a:solidFill>
                <a:latin typeface="Roboto"/>
                <a:ea typeface="Roboto"/>
                <a:cs typeface="Roboto"/>
                <a:sym typeface="Roboto"/>
              </a:rPr>
              <a:t>a entraîné de nouveaux défis environnementaux, car le nylon et le polyester étaient fabriqués à partir de produits pétrochimiques et n'étaient pas biodégradables.</a:t>
            </a:r>
            <a:endParaRPr sz="3200">
              <a:solidFill>
                <a:srgbClr val="2330DC"/>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9"/>
          <p:cNvSpPr txBox="1"/>
          <p:nvPr>
            <p:ph idx="1" type="subTitle"/>
          </p:nvPr>
        </p:nvSpPr>
        <p:spPr>
          <a:xfrm>
            <a:off x="9366250" y="1539875"/>
            <a:ext cx="9906000" cy="93585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De nombreux créateurs/trices des années 1960 et 1970 ont été inspiré(e)s par </a:t>
            </a:r>
            <a:r>
              <a:rPr b="1" lang="el-GR" sz="3200">
                <a:solidFill>
                  <a:srgbClr val="FDA800"/>
                </a:solidFill>
                <a:latin typeface="Roboto"/>
                <a:ea typeface="Roboto"/>
                <a:cs typeface="Roboto"/>
                <a:sym typeface="Roboto"/>
              </a:rPr>
              <a:t>les mouvements écologistes </a:t>
            </a:r>
            <a:r>
              <a:rPr lang="el-GR" sz="3200">
                <a:solidFill>
                  <a:srgbClr val="2330DC"/>
                </a:solidFill>
                <a:latin typeface="Roboto"/>
                <a:ea typeface="Roboto"/>
                <a:cs typeface="Roboto"/>
                <a:sym typeface="Roboto"/>
              </a:rPr>
              <a:t>et ont commencé à prendre en compte l'impact environnemental de la production de vêtements dans le processus de conception.</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En raison des préoccupations environnementales, les créateurs/trices et les consommateurs/trices s'intéressent aux </a:t>
            </a:r>
            <a:r>
              <a:rPr b="1" lang="el-GR" sz="3200">
                <a:solidFill>
                  <a:srgbClr val="FDA800"/>
                </a:solidFill>
                <a:latin typeface="Roboto"/>
                <a:ea typeface="Roboto"/>
                <a:cs typeface="Roboto"/>
                <a:sym typeface="Roboto"/>
              </a:rPr>
              <a:t>fibres naturelles et organiques</a:t>
            </a:r>
            <a:r>
              <a:rPr lang="el-GR" sz="3200">
                <a:solidFill>
                  <a:srgbClr val="2330DC"/>
                </a:solidFill>
                <a:latin typeface="Roboto"/>
                <a:ea typeface="Roboto"/>
                <a:cs typeface="Roboto"/>
                <a:sym typeface="Roboto"/>
              </a:rPr>
              <a:t>. Les vêtements artisanaux et faits à la main suscitent également un intérêt croissant.</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L'essor </a:t>
            </a:r>
            <a:r>
              <a:rPr b="1" lang="el-GR" sz="3200">
                <a:solidFill>
                  <a:srgbClr val="FDA800"/>
                </a:solidFill>
                <a:latin typeface="Roboto"/>
                <a:ea typeface="Roboto"/>
                <a:cs typeface="Roboto"/>
                <a:sym typeface="Roboto"/>
              </a:rPr>
              <a:t>du mouvement du commerce équitable </a:t>
            </a:r>
            <a:r>
              <a:rPr lang="el-GR" sz="3200">
                <a:solidFill>
                  <a:srgbClr val="2330DC"/>
                </a:solidFill>
                <a:latin typeface="Roboto"/>
                <a:ea typeface="Roboto"/>
                <a:cs typeface="Roboto"/>
                <a:sym typeface="Roboto"/>
              </a:rPr>
              <a:t>dans les années 1980 améliore les conditions de travail des ouvriers/ères dans les pays en développement. L'industrie de la mode et du textile commence à rémunérer les travailleurs/euses de manière plus équitable.</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
        <p:nvSpPr>
          <p:cNvPr id="211" name="Google Shape;211;p19"/>
          <p:cNvSpPr txBox="1"/>
          <p:nvPr>
            <p:ph type="ctrTitle"/>
          </p:nvPr>
        </p:nvSpPr>
        <p:spPr>
          <a:xfrm>
            <a:off x="1974850" y="2911475"/>
            <a:ext cx="7228500" cy="518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br>
              <a:rPr b="1" lang="el-GR" sz="5400">
                <a:solidFill>
                  <a:srgbClr val="2330DC"/>
                </a:solidFill>
              </a:rPr>
            </a:br>
            <a:r>
              <a:rPr b="1" lang="el-GR" sz="5400">
                <a:solidFill>
                  <a:srgbClr val="2330DC"/>
                </a:solidFill>
              </a:rPr>
              <a:t>Mouvements de la mode écologique et éthique des années 1960 aux années 1980</a:t>
            </a:r>
            <a:br>
              <a:rPr b="1" lang="el-GR" sz="5400">
                <a:solidFill>
                  <a:srgbClr val="2330DC"/>
                </a:solidFill>
              </a:rPr>
            </a:br>
            <a:endParaRPr b="1" sz="5400">
              <a:solidFill>
                <a:srgbClr val="2330D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 name="Shape 78"/>
        <p:cNvGrpSpPr/>
        <p:nvPr/>
      </p:nvGrpSpPr>
      <p:grpSpPr>
        <a:xfrm>
          <a:off x="0" y="0"/>
          <a:ext cx="0" cy="0"/>
          <a:chOff x="0" y="0"/>
          <a:chExt cx="0" cy="0"/>
        </a:xfrm>
      </p:grpSpPr>
      <p:grpSp>
        <p:nvGrpSpPr>
          <p:cNvPr id="79" name="Google Shape;79;p2"/>
          <p:cNvGrpSpPr/>
          <p:nvPr/>
        </p:nvGrpSpPr>
        <p:grpSpPr>
          <a:xfrm>
            <a:off x="11423650" y="-60325"/>
            <a:ext cx="8686800" cy="11369675"/>
            <a:chOff x="10913235" y="86619"/>
            <a:chExt cx="9211945" cy="11308715"/>
          </a:xfrm>
        </p:grpSpPr>
        <p:sp>
          <p:nvSpPr>
            <p:cNvPr id="80" name="Google Shape;80;p2"/>
            <p:cNvSpPr/>
            <p:nvPr/>
          </p:nvSpPr>
          <p:spPr>
            <a:xfrm>
              <a:off x="10913235" y="86619"/>
              <a:ext cx="9211945" cy="11308715"/>
            </a:xfrm>
            <a:custGeom>
              <a:rect b="b" l="l" r="r" t="t"/>
              <a:pathLst>
                <a:path extrusionOk="0" h="11308715" w="9211944">
                  <a:moveTo>
                    <a:pt x="9211604" y="0"/>
                  </a:moveTo>
                  <a:lnTo>
                    <a:pt x="0" y="0"/>
                  </a:lnTo>
                  <a:lnTo>
                    <a:pt x="0" y="11308556"/>
                  </a:lnTo>
                  <a:lnTo>
                    <a:pt x="9211604" y="11308556"/>
                  </a:lnTo>
                  <a:lnTo>
                    <a:pt x="9211604" y="0"/>
                  </a:lnTo>
                  <a:close/>
                </a:path>
              </a:pathLst>
            </a:custGeom>
            <a:solidFill>
              <a:srgbClr val="2C34D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 name="Google Shape;81;p2"/>
            <p:cNvSpPr/>
            <p:nvPr/>
          </p:nvSpPr>
          <p:spPr>
            <a:xfrm>
              <a:off x="13483176" y="7816844"/>
              <a:ext cx="4391666" cy="2425828"/>
            </a:xfrm>
            <a:custGeom>
              <a:rect b="b" l="l" r="r" t="t"/>
              <a:pathLst>
                <a:path extrusionOk="0" h="2413000" w="4433569">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extrusionOk="0" h="2413000" w="4433569">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extrusionOk="0" h="2413000" w="4433569">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extrusionOk="0" h="2413000" w="4433569">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extrusionOk="0" h="2413000" w="4433569">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extrusionOk="0" h="2413000" w="4433569">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extrusionOk="0" h="2413000" w="4433569">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extrusionOk="0" h="2413000" w="4433569">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extrusionOk="0" h="2413000" w="4433569">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extrusionOk="0" h="2413000" w="4433569">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extrusionOk="0" h="2413000" w="4433569">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extrusionOk="0" h="2413000" w="4433569">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extrusionOk="0" h="2413000" w="4433569">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extrusionOk="0" h="2413000" w="4433569">
                  <a:moveTo>
                    <a:pt x="2011832" y="2382786"/>
                  </a:moveTo>
                  <a:lnTo>
                    <a:pt x="290715" y="2382786"/>
                  </a:lnTo>
                  <a:lnTo>
                    <a:pt x="290715" y="2412987"/>
                  </a:lnTo>
                  <a:lnTo>
                    <a:pt x="2011832" y="2412987"/>
                  </a:lnTo>
                  <a:lnTo>
                    <a:pt x="2011832" y="2382786"/>
                  </a:lnTo>
                  <a:close/>
                </a:path>
                <a:path extrusionOk="0" h="2413000" w="4433569">
                  <a:moveTo>
                    <a:pt x="2011832" y="1761998"/>
                  </a:moveTo>
                  <a:lnTo>
                    <a:pt x="290715" y="1761998"/>
                  </a:lnTo>
                  <a:lnTo>
                    <a:pt x="290715" y="1792198"/>
                  </a:lnTo>
                  <a:lnTo>
                    <a:pt x="2011832" y="1792198"/>
                  </a:lnTo>
                  <a:lnTo>
                    <a:pt x="2011832" y="1761998"/>
                  </a:lnTo>
                  <a:close/>
                </a:path>
                <a:path extrusionOk="0" h="2413000" w="4433569">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extrusionOk="0" h="2413000" w="4433569">
                  <a:moveTo>
                    <a:pt x="2011832" y="1131404"/>
                  </a:moveTo>
                  <a:lnTo>
                    <a:pt x="290715" y="1131404"/>
                  </a:lnTo>
                  <a:lnTo>
                    <a:pt x="290715" y="1161605"/>
                  </a:lnTo>
                  <a:lnTo>
                    <a:pt x="2011832" y="1161605"/>
                  </a:lnTo>
                  <a:lnTo>
                    <a:pt x="2011832" y="1131404"/>
                  </a:lnTo>
                  <a:close/>
                </a:path>
                <a:path extrusionOk="0" h="2413000" w="4433569">
                  <a:moveTo>
                    <a:pt x="2011832" y="491248"/>
                  </a:moveTo>
                  <a:lnTo>
                    <a:pt x="290715" y="491248"/>
                  </a:lnTo>
                  <a:lnTo>
                    <a:pt x="290715" y="521449"/>
                  </a:lnTo>
                  <a:lnTo>
                    <a:pt x="2011832" y="521449"/>
                  </a:lnTo>
                  <a:lnTo>
                    <a:pt x="2011832" y="491248"/>
                  </a:lnTo>
                  <a:close/>
                </a:path>
                <a:path extrusionOk="0" h="2413000" w="4433569">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extrusionOk="0" h="2413000" w="4433569">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extrusionOk="0" h="2413000" w="4433569">
                  <a:moveTo>
                    <a:pt x="3830548" y="800442"/>
                  </a:moveTo>
                  <a:lnTo>
                    <a:pt x="3541369" y="812419"/>
                  </a:lnTo>
                  <a:lnTo>
                    <a:pt x="3159963" y="1508709"/>
                  </a:lnTo>
                  <a:lnTo>
                    <a:pt x="3453434" y="1501419"/>
                  </a:lnTo>
                  <a:lnTo>
                    <a:pt x="3830548" y="800442"/>
                  </a:lnTo>
                  <a:close/>
                </a:path>
                <a:path extrusionOk="0" h="2413000" w="4433569">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2" name="Google Shape;82;p2"/>
          <p:cNvSpPr txBox="1"/>
          <p:nvPr>
            <p:ph type="title"/>
          </p:nvPr>
        </p:nvSpPr>
        <p:spPr>
          <a:xfrm>
            <a:off x="751114" y="1205479"/>
            <a:ext cx="10062900" cy="4802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l-GR" sz="5400">
                <a:solidFill>
                  <a:srgbClr val="2330DC"/>
                </a:solidFill>
              </a:rPr>
              <a:t>Conception</a:t>
            </a:r>
            <a:r>
              <a:rPr b="1" lang="el-GR" sz="5400">
                <a:solidFill>
                  <a:srgbClr val="2330DC"/>
                </a:solidFill>
              </a:rPr>
              <a:t> de Mode Durable</a:t>
            </a:r>
            <a:endParaRPr b="1" sz="5400"/>
          </a:p>
          <a:p>
            <a:pPr indent="0" lvl="0" marL="0" rtl="0" algn="l">
              <a:spcBef>
                <a:spcPts val="0"/>
              </a:spcBef>
              <a:spcAft>
                <a:spcPts val="0"/>
              </a:spcAft>
              <a:buNone/>
            </a:pPr>
            <a:br>
              <a:rPr b="0" lang="el-GR" sz="5400"/>
            </a:br>
            <a:r>
              <a:rPr b="0" i="0" lang="el-GR" sz="4800" u="none" strike="noStrike">
                <a:solidFill>
                  <a:srgbClr val="2330DC"/>
                </a:solidFill>
                <a:latin typeface="Roboto"/>
                <a:ea typeface="Roboto"/>
                <a:cs typeface="Roboto"/>
                <a:sym typeface="Roboto"/>
              </a:rPr>
              <a:t>Module 1 : Introduction à la </a:t>
            </a:r>
            <a:r>
              <a:rPr lang="el-GR" sz="4800">
                <a:solidFill>
                  <a:srgbClr val="2330DC"/>
                </a:solidFill>
              </a:rPr>
              <a:t>Conception</a:t>
            </a:r>
            <a:r>
              <a:rPr b="0" i="0" lang="el-GR" sz="4800" u="none" strike="noStrike">
                <a:solidFill>
                  <a:srgbClr val="2330DC"/>
                </a:solidFill>
                <a:latin typeface="Roboto"/>
                <a:ea typeface="Roboto"/>
                <a:cs typeface="Roboto"/>
                <a:sym typeface="Roboto"/>
              </a:rPr>
              <a:t> de </a:t>
            </a:r>
            <a:r>
              <a:rPr lang="el-GR" sz="4800">
                <a:solidFill>
                  <a:srgbClr val="2330DC"/>
                </a:solidFill>
              </a:rPr>
              <a:t>M</a:t>
            </a:r>
            <a:r>
              <a:rPr b="0" i="0" lang="el-GR" sz="4800" u="none" strike="noStrike">
                <a:solidFill>
                  <a:srgbClr val="2330DC"/>
                </a:solidFill>
                <a:latin typeface="Roboto"/>
                <a:ea typeface="Roboto"/>
                <a:cs typeface="Roboto"/>
                <a:sym typeface="Roboto"/>
              </a:rPr>
              <a:t>ode </a:t>
            </a:r>
            <a:r>
              <a:rPr lang="el-GR" sz="4800">
                <a:solidFill>
                  <a:srgbClr val="2330DC"/>
                </a:solidFill>
              </a:rPr>
              <a:t>D</a:t>
            </a:r>
            <a:r>
              <a:rPr b="0" i="0" lang="el-GR" sz="4800" u="none" strike="noStrike">
                <a:solidFill>
                  <a:srgbClr val="2330DC"/>
                </a:solidFill>
                <a:latin typeface="Roboto"/>
                <a:ea typeface="Roboto"/>
                <a:cs typeface="Roboto"/>
                <a:sym typeface="Roboto"/>
              </a:rPr>
              <a:t>urable</a:t>
            </a:r>
            <a:endParaRPr b="0" sz="4800"/>
          </a:p>
          <a:p>
            <a:pPr indent="0" lvl="0" marL="0" rtl="0" algn="l">
              <a:spcBef>
                <a:spcPts val="0"/>
              </a:spcBef>
              <a:spcAft>
                <a:spcPts val="0"/>
              </a:spcAft>
              <a:buNone/>
            </a:pPr>
            <a:br>
              <a:rPr b="0" lang="el-GR" sz="5400"/>
            </a:br>
            <a:endParaRPr sz="5400"/>
          </a:p>
        </p:txBody>
      </p:sp>
      <p:sp>
        <p:nvSpPr>
          <p:cNvPr id="83" name="Google Shape;83;p2"/>
          <p:cNvSpPr txBox="1"/>
          <p:nvPr/>
        </p:nvSpPr>
        <p:spPr>
          <a:xfrm>
            <a:off x="512021" y="5121275"/>
            <a:ext cx="10210800" cy="3416320"/>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None/>
            </a:pPr>
            <a:r>
              <a:rPr b="1" lang="el-GR" sz="3600">
                <a:solidFill>
                  <a:srgbClr val="2330DC"/>
                </a:solidFill>
                <a:latin typeface="Roboto"/>
                <a:ea typeface="Roboto"/>
                <a:cs typeface="Roboto"/>
                <a:sym typeface="Roboto"/>
              </a:rPr>
              <a:t>1.1 </a:t>
            </a:r>
            <a:r>
              <a:rPr lang="el-GR" sz="3600">
                <a:solidFill>
                  <a:srgbClr val="2330DC"/>
                </a:solidFill>
                <a:latin typeface="Roboto"/>
                <a:ea typeface="Roboto"/>
                <a:cs typeface="Roboto"/>
                <a:sym typeface="Roboto"/>
              </a:rPr>
              <a:t>Aperçu de la durabilité dans la mode</a:t>
            </a:r>
            <a:endParaRPr sz="3600">
              <a:solidFill>
                <a:srgbClr val="2330DC"/>
              </a:solidFill>
              <a:latin typeface="Roboto"/>
              <a:ea typeface="Roboto"/>
              <a:cs typeface="Roboto"/>
              <a:sym typeface="Roboto"/>
            </a:endParaRPr>
          </a:p>
          <a:p>
            <a:pPr indent="0" lvl="0" marL="0" rtl="0" algn="l">
              <a:lnSpc>
                <a:spcPct val="150000"/>
              </a:lnSpc>
              <a:spcBef>
                <a:spcPts val="0"/>
              </a:spcBef>
              <a:spcAft>
                <a:spcPts val="0"/>
              </a:spcAft>
              <a:buNone/>
            </a:pPr>
            <a:r>
              <a:rPr b="1" lang="el-GR" sz="3600">
                <a:solidFill>
                  <a:srgbClr val="2330DC"/>
                </a:solidFill>
                <a:latin typeface="Roboto"/>
                <a:ea typeface="Roboto"/>
                <a:cs typeface="Roboto"/>
                <a:sym typeface="Roboto"/>
              </a:rPr>
              <a:t>1.2 </a:t>
            </a:r>
            <a:r>
              <a:rPr lang="el-GR" sz="3600">
                <a:solidFill>
                  <a:srgbClr val="2330DC"/>
                </a:solidFill>
                <a:latin typeface="Roboto"/>
                <a:ea typeface="Roboto"/>
                <a:cs typeface="Roboto"/>
                <a:sym typeface="Roboto"/>
              </a:rPr>
              <a:t>Histoire et évolution de la mode durable</a:t>
            </a:r>
            <a:endParaRPr sz="3600">
              <a:solidFill>
                <a:srgbClr val="2330DC"/>
              </a:solidFill>
              <a:latin typeface="Roboto"/>
              <a:ea typeface="Roboto"/>
              <a:cs typeface="Roboto"/>
              <a:sym typeface="Roboto"/>
            </a:endParaRPr>
          </a:p>
          <a:p>
            <a:pPr indent="0" lvl="0" marL="0" rtl="0" algn="l">
              <a:lnSpc>
                <a:spcPct val="150000"/>
              </a:lnSpc>
              <a:spcBef>
                <a:spcPts val="0"/>
              </a:spcBef>
              <a:spcAft>
                <a:spcPts val="0"/>
              </a:spcAft>
              <a:buNone/>
            </a:pPr>
            <a:r>
              <a:rPr b="1" lang="el-GR" sz="3600">
                <a:solidFill>
                  <a:srgbClr val="2330DC"/>
                </a:solidFill>
                <a:latin typeface="Roboto"/>
                <a:ea typeface="Roboto"/>
                <a:cs typeface="Roboto"/>
                <a:sym typeface="Roboto"/>
              </a:rPr>
              <a:t>1.3 </a:t>
            </a:r>
            <a:r>
              <a:rPr lang="el-GR" sz="3600">
                <a:solidFill>
                  <a:srgbClr val="2330DC"/>
                </a:solidFill>
                <a:latin typeface="Roboto"/>
                <a:ea typeface="Roboto"/>
                <a:cs typeface="Roboto"/>
                <a:sym typeface="Roboto"/>
              </a:rPr>
              <a:t>Principaux défis en matière de durabilité dans l'industrie de la mode</a:t>
            </a:r>
            <a:endParaRPr sz="3600">
              <a:solidFill>
                <a:srgbClr val="2330DC"/>
              </a:solidFill>
              <a:latin typeface="Roboto"/>
              <a:ea typeface="Roboto"/>
              <a:cs typeface="Roboto"/>
              <a:sym typeface="Roboto"/>
            </a:endParaRPr>
          </a:p>
        </p:txBody>
      </p:sp>
      <p:pic>
        <p:nvPicPr>
          <p:cNvPr descr="279A45AE-D265-492E-93B7-E685D366C955" id="84" name="Google Shape;84;p2"/>
          <p:cNvPicPr preferRelativeResize="0"/>
          <p:nvPr/>
        </p:nvPicPr>
        <p:blipFill rotWithShape="1">
          <a:blip r:embed="rId3">
            <a:alphaModFix/>
          </a:blip>
          <a:srcRect b="0" l="0" r="0" t="0"/>
          <a:stretch/>
        </p:blipFill>
        <p:spPr>
          <a:xfrm>
            <a:off x="512022" y="9859582"/>
            <a:ext cx="3889950" cy="824293"/>
          </a:xfrm>
          <a:prstGeom prst="rect">
            <a:avLst/>
          </a:prstGeom>
          <a:noFill/>
          <a:ln>
            <a:noFill/>
          </a:ln>
        </p:spPr>
      </p:pic>
      <p:sp>
        <p:nvSpPr>
          <p:cNvPr id="85" name="Google Shape;85;p2"/>
          <p:cNvSpPr/>
          <p:nvPr/>
        </p:nvSpPr>
        <p:spPr>
          <a:xfrm>
            <a:off x="587828" y="9372599"/>
            <a:ext cx="5104667"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l-GR" sz="1800" u="none" strike="noStrike">
                <a:solidFill>
                  <a:srgbClr val="2330DC"/>
                </a:solidFill>
                <a:latin typeface="Roboto"/>
                <a:ea typeface="Roboto"/>
                <a:cs typeface="Roboto"/>
                <a:sym typeface="Roboto"/>
              </a:rPr>
              <a:t>2023-1-CY01-KA220-HED-000160668</a:t>
            </a:r>
            <a:endParaRPr b="0" sz="1800"/>
          </a:p>
          <a:p>
            <a:pPr indent="0" lvl="0" marL="0" rtl="0" algn="l">
              <a:spcBef>
                <a:spcPts val="0"/>
              </a:spcBef>
              <a:spcAft>
                <a:spcPts val="0"/>
              </a:spcAft>
              <a:buNone/>
            </a:pPr>
            <a:br>
              <a:rPr b="0" lang="el-GR" sz="1800"/>
            </a:br>
            <a:endParaRPr sz="1800"/>
          </a:p>
        </p:txBody>
      </p:sp>
      <p:pic>
        <p:nvPicPr>
          <p:cNvPr descr="https://lh7-rt.googleusercontent.com/slidesz/AGV_vUffSp5bllk2jB8Mwq76zoIQ01fRSpNs5_DCTPNm8ODP69441V8lnW5q8JnDzOQlirFxu4dIlzQ4TuqNLqYCzr04LLPcCsNuS9lfYxSbmVPpkzigG5QocTgeoNODXiJs8x3zSDDKudw59XMQOipYEl8=s2048?key=9qSaRybv1hlA63CeB85maj2S" id="86" name="Google Shape;86;p2"/>
          <p:cNvPicPr preferRelativeResize="0"/>
          <p:nvPr/>
        </p:nvPicPr>
        <p:blipFill rotWithShape="1">
          <a:blip r:embed="rId4">
            <a:alphaModFix/>
          </a:blip>
          <a:srcRect b="0" l="0" r="0" t="0"/>
          <a:stretch/>
        </p:blipFill>
        <p:spPr>
          <a:xfrm>
            <a:off x="4794250" y="9769475"/>
            <a:ext cx="3025321" cy="1080981"/>
          </a:xfrm>
          <a:prstGeom prst="rect">
            <a:avLst/>
          </a:prstGeom>
          <a:noFill/>
          <a:ln>
            <a:noFill/>
          </a:ln>
        </p:spPr>
      </p:pic>
      <p:pic>
        <p:nvPicPr>
          <p:cNvPr id="87" name="Google Shape;87;p2"/>
          <p:cNvPicPr preferRelativeResize="0"/>
          <p:nvPr/>
        </p:nvPicPr>
        <p:blipFill rotWithShape="1">
          <a:blip r:embed="rId5">
            <a:alphaModFix/>
          </a:blip>
          <a:srcRect b="0" l="0" r="0" t="0"/>
          <a:stretch/>
        </p:blipFill>
        <p:spPr>
          <a:xfrm>
            <a:off x="8149744" y="9769475"/>
            <a:ext cx="2923491" cy="106773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0"/>
          <p:cNvSpPr txBox="1"/>
          <p:nvPr>
            <p:ph idx="1" type="subTitle"/>
          </p:nvPr>
        </p:nvSpPr>
        <p:spPr>
          <a:xfrm>
            <a:off x="9366250" y="2658110"/>
            <a:ext cx="8839200" cy="73884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Patagonia et Esprit commencent à adopter des pratiques de mode durable dans le cadre de leur initiative de marque.</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droits du travail deviennent un enjeu majeur lorsque les médias commencent à </a:t>
            </a:r>
            <a:r>
              <a:rPr lang="el-GR" sz="3200">
                <a:solidFill>
                  <a:srgbClr val="FDA800"/>
                </a:solidFill>
                <a:latin typeface="Roboto"/>
                <a:ea typeface="Roboto"/>
                <a:cs typeface="Roboto"/>
                <a:sym typeface="Roboto"/>
              </a:rPr>
              <a:t>dénoncer les mauvaises conditions de travail </a:t>
            </a:r>
            <a:r>
              <a:rPr lang="el-GR" sz="3200">
                <a:solidFill>
                  <a:srgbClr val="2330DC"/>
                </a:solidFill>
                <a:latin typeface="Roboto"/>
                <a:ea typeface="Roboto"/>
                <a:cs typeface="Roboto"/>
                <a:sym typeface="Roboto"/>
              </a:rPr>
              <a:t>dans les ateliers clandestins (sweatshops) qui fournissent des vêtements aux grandes marques de mode.</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FDA800"/>
              </a:buClr>
              <a:buSzPts val="3200"/>
              <a:buFont typeface="Arial"/>
              <a:buChar char="•"/>
            </a:pPr>
            <a:r>
              <a:rPr lang="el-GR" sz="3200">
                <a:solidFill>
                  <a:srgbClr val="FDA800"/>
                </a:solidFill>
                <a:latin typeface="Roboto"/>
                <a:ea typeface="Roboto"/>
                <a:cs typeface="Roboto"/>
                <a:sym typeface="Roboto"/>
              </a:rPr>
              <a:t>La mode écologique </a:t>
            </a:r>
            <a:r>
              <a:rPr lang="el-GR" sz="3200">
                <a:solidFill>
                  <a:srgbClr val="FDA800"/>
                </a:solidFill>
                <a:latin typeface="Roboto"/>
                <a:ea typeface="Roboto"/>
                <a:cs typeface="Roboto"/>
                <a:sym typeface="Roboto"/>
              </a:rPr>
              <a:t>(Eco-Fashion) </a:t>
            </a:r>
            <a:r>
              <a:rPr lang="el-GR" sz="3200">
                <a:solidFill>
                  <a:srgbClr val="2330DC"/>
                </a:solidFill>
                <a:latin typeface="Roboto"/>
                <a:ea typeface="Roboto"/>
                <a:cs typeface="Roboto"/>
                <a:sym typeface="Roboto"/>
              </a:rPr>
              <a:t>commence à prendre forme, les créateurs/trices utilisant des matériaux respectueux de l'environnement pour leurs collections.</a:t>
            </a:r>
            <a:endParaRPr sz="3200">
              <a:solidFill>
                <a:srgbClr val="2330DC"/>
              </a:solidFill>
              <a:latin typeface="Roboto"/>
              <a:ea typeface="Roboto"/>
              <a:cs typeface="Roboto"/>
              <a:sym typeface="Roboto"/>
            </a:endParaRPr>
          </a:p>
        </p:txBody>
      </p:sp>
      <p:sp>
        <p:nvSpPr>
          <p:cNvPr id="217" name="Google Shape;217;p20"/>
          <p:cNvSpPr txBox="1"/>
          <p:nvPr>
            <p:ph type="ctrTitle"/>
          </p:nvPr>
        </p:nvSpPr>
        <p:spPr>
          <a:xfrm>
            <a:off x="1510650" y="3952000"/>
            <a:ext cx="7307400" cy="4800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br>
              <a:rPr b="1" lang="el-GR" sz="5400">
                <a:solidFill>
                  <a:srgbClr val="2330DC"/>
                </a:solidFill>
              </a:rPr>
            </a:br>
            <a:r>
              <a:rPr b="1" lang="el-GR" sz="5400">
                <a:solidFill>
                  <a:srgbClr val="2330DC"/>
                </a:solidFill>
              </a:rPr>
              <a:t>90s : L'essor de la mode écologique</a:t>
            </a:r>
            <a:br>
              <a:rPr b="1" lang="el-GR" sz="5400">
                <a:solidFill>
                  <a:srgbClr val="2330DC"/>
                </a:solidFill>
              </a:rPr>
            </a:br>
            <a:endParaRPr b="1" sz="5400">
              <a:solidFill>
                <a:srgbClr val="2330DC"/>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1"/>
          <p:cNvSpPr txBox="1"/>
          <p:nvPr>
            <p:ph idx="1" type="subTitle"/>
          </p:nvPr>
        </p:nvSpPr>
        <p:spPr>
          <a:xfrm>
            <a:off x="9366250" y="1920875"/>
            <a:ext cx="9372600" cy="123138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grandes entreprises, telles que H&amp;M et Nike, adoptent des stratégies de </a:t>
            </a:r>
            <a:r>
              <a:rPr b="1" lang="el-GR" sz="3200">
                <a:solidFill>
                  <a:srgbClr val="FDA800"/>
                </a:solidFill>
                <a:latin typeface="Roboto"/>
                <a:ea typeface="Roboto"/>
                <a:cs typeface="Roboto"/>
                <a:sym typeface="Roboto"/>
              </a:rPr>
              <a:t>responsabilité sociale des entreprises (RSE</a:t>
            </a:r>
            <a:r>
              <a:rPr lang="el-GR" sz="3200">
                <a:solidFill>
                  <a:srgbClr val="2330DC"/>
                </a:solidFill>
                <a:latin typeface="Roboto"/>
                <a:ea typeface="Roboto"/>
                <a:cs typeface="Roboto"/>
                <a:sym typeface="Roboto"/>
              </a:rPr>
              <a:t>), promettant de réduire leur impact sur l'environnement et d'améliorer les conditions de travail dans leurs chaînes d'approvisionnement.</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L'activiste de la mode Stella McCartney lance sa marque en 2001, promouvant une mode sans cruauté et végétalienne et devenant un symbole du luxe durable.</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consommateurs/trices commencent à choisir leurs achats en connaissance de cause grâce à des certifications telles que le </a:t>
            </a:r>
            <a:r>
              <a:rPr b="1" lang="el-GR" sz="3200">
                <a:solidFill>
                  <a:srgbClr val="FDA800"/>
                </a:solidFill>
                <a:latin typeface="Roboto"/>
                <a:ea typeface="Roboto"/>
                <a:cs typeface="Roboto"/>
                <a:sym typeface="Roboto"/>
              </a:rPr>
              <a:t>Global Organic Textile Standard (GOTS) </a:t>
            </a:r>
            <a:r>
              <a:rPr lang="el-GR" sz="3200">
                <a:solidFill>
                  <a:srgbClr val="FDA800"/>
                </a:solidFill>
                <a:latin typeface="Roboto"/>
                <a:ea typeface="Roboto"/>
                <a:cs typeface="Roboto"/>
                <a:sym typeface="Roboto"/>
              </a:rPr>
              <a:t>et les </a:t>
            </a:r>
            <a:r>
              <a:rPr b="1" lang="el-GR" sz="3200">
                <a:solidFill>
                  <a:srgbClr val="FDA800"/>
                </a:solidFill>
                <a:latin typeface="Roboto"/>
                <a:ea typeface="Roboto"/>
                <a:cs typeface="Roboto"/>
                <a:sym typeface="Roboto"/>
              </a:rPr>
              <a:t>labels du commerce équitable</a:t>
            </a:r>
            <a:r>
              <a:rPr lang="el-GR" sz="3200">
                <a:solidFill>
                  <a:srgbClr val="2330DC"/>
                </a:solidFill>
                <a:latin typeface="Roboto"/>
                <a:ea typeface="Roboto"/>
                <a:cs typeface="Roboto"/>
                <a:sym typeface="Roboto"/>
              </a:rPr>
              <a:t>.</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
        <p:nvSpPr>
          <p:cNvPr id="223" name="Google Shape;223;p21"/>
          <p:cNvSpPr txBox="1"/>
          <p:nvPr>
            <p:ph type="ctrTitle"/>
          </p:nvPr>
        </p:nvSpPr>
        <p:spPr>
          <a:xfrm>
            <a:off x="1289050" y="3140076"/>
            <a:ext cx="7696200" cy="480059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2000 : Le tournant de la mode durable</a:t>
            </a:r>
            <a:br>
              <a:rPr b="1" lang="el-GR" sz="5400">
                <a:solidFill>
                  <a:srgbClr val="2330DC"/>
                </a:solidFill>
              </a:rPr>
            </a:br>
            <a:endParaRPr b="1" sz="5400">
              <a:solidFill>
                <a:srgbClr val="2330DC"/>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2"/>
          <p:cNvSpPr txBox="1"/>
          <p:nvPr>
            <p:ph idx="1" type="subTitle"/>
          </p:nvPr>
        </p:nvSpPr>
        <p:spPr>
          <a:xfrm>
            <a:off x="8528050" y="1235075"/>
            <a:ext cx="10668000" cy="132990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2013 : </a:t>
            </a:r>
            <a:r>
              <a:rPr b="1" lang="el-GR" sz="3200">
                <a:solidFill>
                  <a:srgbClr val="FDA800"/>
                </a:solidFill>
                <a:latin typeface="Roboto"/>
                <a:ea typeface="Roboto"/>
                <a:cs typeface="Roboto"/>
                <a:sym typeface="Roboto"/>
              </a:rPr>
              <a:t>l'usine Rana Plaza s'effondre </a:t>
            </a:r>
            <a:r>
              <a:rPr lang="el-GR" sz="3200">
                <a:solidFill>
                  <a:srgbClr val="2330DC"/>
                </a:solidFill>
                <a:latin typeface="Roboto"/>
                <a:ea typeface="Roboto"/>
                <a:cs typeface="Roboto"/>
                <a:sym typeface="Roboto"/>
              </a:rPr>
              <a:t>au Bangladesh, tuant plus de 1 100 ouvriers. De grandes marques telles que Zara et H&amp;M sont critiquées pour leur mode rapide. L'industrie de la mode et du textile doit </a:t>
            </a:r>
            <a:r>
              <a:rPr b="1" lang="el-GR" sz="3200">
                <a:solidFill>
                  <a:srgbClr val="FDA800"/>
                </a:solidFill>
                <a:latin typeface="Roboto"/>
                <a:ea typeface="Roboto"/>
                <a:cs typeface="Roboto"/>
                <a:sym typeface="Roboto"/>
              </a:rPr>
              <a:t>faire preuve d'une plus grande transparence </a:t>
            </a:r>
            <a:r>
              <a:rPr lang="el-GR" sz="3200">
                <a:solidFill>
                  <a:srgbClr val="2330DC"/>
                </a:solidFill>
                <a:latin typeface="Roboto"/>
                <a:ea typeface="Roboto"/>
                <a:cs typeface="Roboto"/>
                <a:sym typeface="Roboto"/>
              </a:rPr>
              <a:t>et d'une </a:t>
            </a:r>
            <a:r>
              <a:rPr b="1" lang="el-GR" sz="3200">
                <a:solidFill>
                  <a:srgbClr val="FDA800"/>
                </a:solidFill>
                <a:latin typeface="Roboto"/>
                <a:ea typeface="Roboto"/>
                <a:cs typeface="Roboto"/>
                <a:sym typeface="Roboto"/>
              </a:rPr>
              <a:t>plus grande </a:t>
            </a:r>
            <a:r>
              <a:rPr lang="el-GR" sz="3200">
                <a:solidFill>
                  <a:srgbClr val="2330DC"/>
                </a:solidFill>
                <a:latin typeface="Roboto"/>
                <a:ea typeface="Roboto"/>
                <a:cs typeface="Roboto"/>
                <a:sym typeface="Roboto"/>
              </a:rPr>
              <a:t>responsabilité.</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L'industrie de la mode commence à explorer le concept de </a:t>
            </a:r>
            <a:r>
              <a:rPr b="1" lang="el-GR" sz="3200">
                <a:solidFill>
                  <a:srgbClr val="FDA800"/>
                </a:solidFill>
                <a:latin typeface="Roboto"/>
                <a:ea typeface="Roboto"/>
                <a:cs typeface="Roboto"/>
                <a:sym typeface="Roboto"/>
              </a:rPr>
              <a:t>"mode cycliste".</a:t>
            </a:r>
            <a:endParaRPr b="1" sz="3200">
              <a:solidFill>
                <a:srgbClr val="FDA800"/>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Des semaines de la mode durable et des conférences telles que le Sommet de la mode de Copenhague ont été organisées pour sensibiliser les dirigeant(e)s de l'industrie et les consommateurs/trices.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FDA800"/>
              </a:buClr>
              <a:buSzPts val="3200"/>
              <a:buFont typeface="Arial"/>
              <a:buChar char="•"/>
            </a:pPr>
            <a:r>
              <a:rPr b="1" lang="el-GR" sz="3200">
                <a:solidFill>
                  <a:srgbClr val="FDA800"/>
                </a:solidFill>
                <a:latin typeface="Roboto"/>
                <a:ea typeface="Roboto"/>
                <a:cs typeface="Roboto"/>
                <a:sym typeface="Roboto"/>
              </a:rPr>
              <a:t>Des matériaux innovants </a:t>
            </a:r>
            <a:r>
              <a:rPr lang="el-GR" sz="3200">
                <a:solidFill>
                  <a:srgbClr val="2330DC"/>
                </a:solidFill>
                <a:latin typeface="Roboto"/>
                <a:ea typeface="Roboto"/>
                <a:cs typeface="Roboto"/>
                <a:sym typeface="Roboto"/>
              </a:rPr>
              <a:t>sont en cours de développement, tels que les plastiques recyclés provenant de l'océan, le cuir cultivé en laboratoire et les tissus biodégradables.</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
        <p:nvSpPr>
          <p:cNvPr id="229" name="Google Shape;229;p22"/>
          <p:cNvSpPr txBox="1"/>
          <p:nvPr>
            <p:ph type="ctrTitle"/>
          </p:nvPr>
        </p:nvSpPr>
        <p:spPr>
          <a:xfrm>
            <a:off x="831850" y="3254376"/>
            <a:ext cx="7696200" cy="4800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br>
              <a:rPr b="1" lang="el-GR" sz="5400">
                <a:solidFill>
                  <a:srgbClr val="2330DC"/>
                </a:solidFill>
              </a:rPr>
            </a:br>
            <a:r>
              <a:rPr b="1" lang="el-GR" sz="5400">
                <a:solidFill>
                  <a:srgbClr val="2330DC"/>
                </a:solidFill>
              </a:rPr>
              <a:t>2010 : La mode durable, un mouvement mondial</a:t>
            </a:r>
            <a:endParaRPr b="1" sz="5400">
              <a:solidFill>
                <a:srgbClr val="2330DC"/>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3"/>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35" name="Google Shape;235;p23"/>
          <p:cNvSpPr txBox="1"/>
          <p:nvPr>
            <p:ph type="ctrTitle"/>
          </p:nvPr>
        </p:nvSpPr>
        <p:spPr>
          <a:xfrm>
            <a:off x="1136650" y="3254375"/>
            <a:ext cx="6441000" cy="4800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1" sz="5400">
              <a:solidFill>
                <a:srgbClr val="2330DC"/>
              </a:solidFill>
            </a:endParaRPr>
          </a:p>
          <a:p>
            <a:pPr indent="0" lvl="0" marL="0" rtl="0" algn="l">
              <a:spcBef>
                <a:spcPts val="0"/>
              </a:spcBef>
              <a:spcAft>
                <a:spcPts val="0"/>
              </a:spcAft>
              <a:buNone/>
            </a:pPr>
            <a:r>
              <a:rPr b="1" lang="el-GR" sz="5400">
                <a:solidFill>
                  <a:srgbClr val="2330DC"/>
                </a:solidFill>
              </a:rPr>
              <a:t>2020 : La mode durable et l'avenir</a:t>
            </a:r>
            <a:endParaRPr b="1" sz="5400">
              <a:solidFill>
                <a:srgbClr val="2330DC"/>
              </a:solidFill>
            </a:endParaRPr>
          </a:p>
        </p:txBody>
      </p:sp>
      <p:sp>
        <p:nvSpPr>
          <p:cNvPr id="236" name="Google Shape;236;p23"/>
          <p:cNvSpPr/>
          <p:nvPr/>
        </p:nvSpPr>
        <p:spPr>
          <a:xfrm>
            <a:off x="8451850" y="1692275"/>
            <a:ext cx="10896600" cy="994118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consommateurs/trices ont pris conscience du coût environnemental de la mode rapide. C'est ainsi que la </a:t>
            </a:r>
            <a:r>
              <a:rPr b="1" lang="el-GR" sz="3200">
                <a:solidFill>
                  <a:srgbClr val="FDA800"/>
                </a:solidFill>
                <a:latin typeface="Roboto"/>
                <a:ea typeface="Roboto"/>
                <a:cs typeface="Roboto"/>
                <a:sym typeface="Roboto"/>
              </a:rPr>
              <a:t>"slow fashion" </a:t>
            </a:r>
            <a:r>
              <a:rPr lang="el-GR" sz="3200">
                <a:solidFill>
                  <a:srgbClr val="2330DC"/>
                </a:solidFill>
                <a:latin typeface="Roboto"/>
                <a:ea typeface="Roboto"/>
                <a:cs typeface="Roboto"/>
                <a:sym typeface="Roboto"/>
              </a:rPr>
              <a:t>est devenue populaire parmi les consommateurs/trices.</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L'accent est mis sur l'innovation technologique pour rendre la mode plus durable en réduisant les déchets et les ressources.</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consommateurs/trices et les activistes insistent sur la </a:t>
            </a:r>
            <a:r>
              <a:rPr b="1" lang="el-GR" sz="3200">
                <a:solidFill>
                  <a:srgbClr val="FDA800"/>
                </a:solidFill>
                <a:latin typeface="Roboto"/>
                <a:ea typeface="Roboto"/>
                <a:cs typeface="Roboto"/>
                <a:sym typeface="Roboto"/>
              </a:rPr>
              <a:t>responsabilité des marques (Brand Accountability). </a:t>
            </a:r>
            <a:r>
              <a:rPr lang="el-GR" sz="3200">
                <a:solidFill>
                  <a:srgbClr val="2330DC"/>
                </a:solidFill>
                <a:latin typeface="Roboto"/>
                <a:ea typeface="Roboto"/>
                <a:cs typeface="Roboto"/>
                <a:sym typeface="Roboto"/>
              </a:rPr>
              <a:t>Les entreprises doivent mesurer leur impact sur l'environnement et en rendre compte.</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 comportement d'achat des consommateurs/trices a changé avec l'introduction de plateformes de location de vêtements (par exemple Rent the Runway) et de mode de seconde main (par exemple ThredUp, Depop).</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24"/>
          <p:cNvPicPr preferRelativeResize="0"/>
          <p:nvPr>
            <p:ph idx="1" type="body"/>
          </p:nvPr>
        </p:nvPicPr>
        <p:blipFill rotWithShape="1">
          <a:blip r:embed="rId3">
            <a:alphaModFix/>
          </a:blip>
          <a:srcRect b="0" l="0" r="0" t="0"/>
          <a:stretch/>
        </p:blipFill>
        <p:spPr>
          <a:xfrm>
            <a:off x="527050" y="2750121"/>
            <a:ext cx="9752902" cy="7315200"/>
          </a:xfrm>
          <a:prstGeom prst="rect">
            <a:avLst/>
          </a:prstGeom>
          <a:noFill/>
          <a:ln>
            <a:noFill/>
          </a:ln>
        </p:spPr>
      </p:pic>
      <p:sp>
        <p:nvSpPr>
          <p:cNvPr id="242" name="Google Shape;242;p24"/>
          <p:cNvSpPr txBox="1"/>
          <p:nvPr>
            <p:ph idx="2" type="body"/>
          </p:nvPr>
        </p:nvSpPr>
        <p:spPr>
          <a:xfrm>
            <a:off x="10755566" y="2750121"/>
            <a:ext cx="8745300" cy="7203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l-GR" sz="3200">
                <a:solidFill>
                  <a:schemeClr val="lt1"/>
                </a:solidFill>
                <a:latin typeface="Roboto"/>
                <a:ea typeface="Roboto"/>
                <a:cs typeface="Roboto"/>
                <a:sym typeface="Roboto"/>
              </a:rPr>
              <a:t>L'industrie de la mode est l'une des industries les plus polluantes au monde, avec des millions de tonnes de vêtements jetés qui finissent dans les décharges, créant de graves problèmes pour l'environnement. Les principaux défis en matière de durabilité que l'industrie doit relever pour évoluer vers un avenir plus éthique et plus respectueux de l'environnement sont examinés plus en détail.</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l-GR" sz="2800">
                <a:solidFill>
                  <a:srgbClr val="FDA800"/>
                </a:solidFill>
                <a:latin typeface="Roboto"/>
                <a:ea typeface="Roboto"/>
                <a:cs typeface="Roboto"/>
                <a:sym typeface="Roboto"/>
              </a:rPr>
              <a:t>Matériel requis : </a:t>
            </a:r>
            <a:r>
              <a:rPr lang="el-GR" sz="2800">
                <a:solidFill>
                  <a:srgbClr val="FDA800"/>
                </a:solidFill>
                <a:latin typeface="Roboto"/>
                <a:ea typeface="Roboto"/>
                <a:cs typeface="Roboto"/>
                <a:sym typeface="Roboto"/>
              </a:rPr>
              <a:t>Exposing the secrets of Sustainable Fashion (Marketplace) </a:t>
            </a:r>
            <a:endParaRPr sz="2800">
              <a:solidFill>
                <a:srgbClr val="FDA800"/>
              </a:solidFill>
              <a:latin typeface="Roboto"/>
              <a:ea typeface="Roboto"/>
              <a:cs typeface="Roboto"/>
              <a:sym typeface="Roboto"/>
            </a:endParaRPr>
          </a:p>
          <a:p>
            <a:pPr indent="0" lvl="0" marL="0" rtl="0" algn="l">
              <a:spcBef>
                <a:spcPts val="0"/>
              </a:spcBef>
              <a:spcAft>
                <a:spcPts val="0"/>
              </a:spcAft>
              <a:buNone/>
            </a:pPr>
            <a:r>
              <a:t/>
            </a:r>
            <a:endParaRPr sz="2800">
              <a:solidFill>
                <a:srgbClr val="FDA800"/>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sp>
        <p:nvSpPr>
          <p:cNvPr id="243" name="Google Shape;243;p24"/>
          <p:cNvSpPr txBox="1"/>
          <p:nvPr>
            <p:ph type="title"/>
          </p:nvPr>
        </p:nvSpPr>
        <p:spPr>
          <a:xfrm>
            <a:off x="450850" y="1082675"/>
            <a:ext cx="18571800" cy="2493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l-GR" sz="5400">
                <a:solidFill>
                  <a:schemeClr val="lt1"/>
                </a:solidFill>
              </a:rPr>
              <a:t>1.3 </a:t>
            </a:r>
            <a:r>
              <a:rPr lang="el-GR" sz="5400">
                <a:solidFill>
                  <a:schemeClr val="lt1"/>
                </a:solidFill>
              </a:rPr>
              <a:t>Principaux défis en matière de durabilité dans l'industrie de la mode</a:t>
            </a:r>
            <a:endParaRPr sz="5400">
              <a:solidFill>
                <a:schemeClr val="lt1"/>
              </a:solidFill>
            </a:endParaRPr>
          </a:p>
          <a:p>
            <a:pPr indent="0" lvl="0" marL="0" rtl="0" algn="l">
              <a:spcBef>
                <a:spcPts val="0"/>
              </a:spcBef>
              <a:spcAft>
                <a:spcPts val="0"/>
              </a:spcAft>
              <a:buNone/>
            </a:pPr>
            <a:r>
              <a:t/>
            </a:r>
            <a:endParaRPr sz="5400">
              <a:solidFill>
                <a:schemeClr val="lt1"/>
              </a:solidFill>
            </a:endParaRPr>
          </a:p>
        </p:txBody>
      </p:sp>
      <p:sp>
        <p:nvSpPr>
          <p:cNvPr id="244" name="Google Shape;244;p24"/>
          <p:cNvSpPr/>
          <p:nvPr/>
        </p:nvSpPr>
        <p:spPr>
          <a:xfrm>
            <a:off x="394128" y="10042009"/>
            <a:ext cx="4597734"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l-GR" sz="1800">
                <a:solidFill>
                  <a:schemeClr val="lt1"/>
                </a:solidFill>
                <a:latin typeface="Arial"/>
                <a:ea typeface="Arial"/>
                <a:cs typeface="Arial"/>
                <a:sym typeface="Arial"/>
              </a:rPr>
              <a:t>Photo de l'</a:t>
            </a:r>
            <a:r>
              <a:rPr b="0" i="0" lang="el-GR" sz="1800" u="sng">
                <a:solidFill>
                  <a:schemeClr val="lt1"/>
                </a:solidFill>
                <a:latin typeface="Arial"/>
                <a:ea typeface="Arial"/>
                <a:cs typeface="Arial"/>
                <a:sym typeface="Arial"/>
                <a:hlinkClick r:id="rId4">
                  <a:extLst>
                    <a:ext uri="{A12FA001-AC4F-418D-AE19-62706E023703}">
                      <ahyp:hlinkClr val="tx"/>
                    </a:ext>
                  </a:extLst>
                </a:hlinkClick>
              </a:rPr>
              <a:t>explosion </a:t>
            </a:r>
            <a:r>
              <a:rPr b="0" i="0" lang="el-GR" sz="1800">
                <a:solidFill>
                  <a:schemeClr val="lt1"/>
                </a:solidFill>
                <a:latin typeface="Arial"/>
                <a:ea typeface="Arial"/>
                <a:cs typeface="Arial"/>
                <a:sym typeface="Arial"/>
              </a:rPr>
              <a:t>sur </a:t>
            </a:r>
            <a:r>
              <a:rPr b="0" i="0" lang="el-GR" sz="1800" u="sng">
                <a:solidFill>
                  <a:schemeClr val="lt1"/>
                </a:solidFill>
                <a:latin typeface="Arial"/>
                <a:ea typeface="Arial"/>
                <a:cs typeface="Arial"/>
                <a:sym typeface="Arial"/>
                <a:hlinkClick r:id="rId5">
                  <a:extLst>
                    <a:ext uri="{A12FA001-AC4F-418D-AE19-62706E023703}">
                      <ahyp:hlinkClr val="tx"/>
                    </a:ext>
                  </a:extLst>
                </a:hlinkClick>
              </a:rPr>
              <a:t>Unsplash</a:t>
            </a:r>
            <a:endParaRPr sz="18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5"/>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50" name="Google Shape;250;p25"/>
          <p:cNvSpPr txBox="1"/>
          <p:nvPr>
            <p:ph type="ctrTitle"/>
          </p:nvPr>
        </p:nvSpPr>
        <p:spPr>
          <a:xfrm>
            <a:off x="316350" y="1011688"/>
            <a:ext cx="17526000" cy="24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br>
              <a:rPr b="1" lang="el-GR" sz="5400">
                <a:solidFill>
                  <a:srgbClr val="2330DC"/>
                </a:solidFill>
              </a:rPr>
            </a:br>
            <a:r>
              <a:rPr b="1" lang="el-GR" sz="5400">
                <a:solidFill>
                  <a:srgbClr val="2330DC"/>
                </a:solidFill>
              </a:rPr>
              <a:t>   La suralimentation et la mode rapide</a:t>
            </a:r>
            <a:endParaRPr b="1" sz="5400">
              <a:solidFill>
                <a:srgbClr val="2330DC"/>
              </a:solidFill>
            </a:endParaRPr>
          </a:p>
        </p:txBody>
      </p:sp>
      <p:sp>
        <p:nvSpPr>
          <p:cNvPr id="251" name="Google Shape;251;p25"/>
          <p:cNvSpPr/>
          <p:nvPr/>
        </p:nvSpPr>
        <p:spPr>
          <a:xfrm>
            <a:off x="8756650" y="1692275"/>
            <a:ext cx="10259151" cy="1077218"/>
          </a:xfrm>
          <a:prstGeom prst="rect">
            <a:avLst/>
          </a:prstGeom>
          <a:noFill/>
          <a:ln>
            <a:noFill/>
          </a:ln>
        </p:spPr>
        <p:txBody>
          <a:bodyPr anchorCtr="0" anchor="t" bIns="45700" lIns="91425" spcFirstLastPara="1" rIns="91425" wrap="square" tIns="4570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pic>
        <p:nvPicPr>
          <p:cNvPr id="252" name="Google Shape;252;p25"/>
          <p:cNvPicPr preferRelativeResize="0"/>
          <p:nvPr/>
        </p:nvPicPr>
        <p:blipFill rotWithShape="1">
          <a:blip r:embed="rId3">
            <a:alphaModFix/>
          </a:blip>
          <a:srcRect b="0" l="0" r="0" t="0"/>
          <a:stretch/>
        </p:blipFill>
        <p:spPr>
          <a:xfrm>
            <a:off x="9635212" y="3368675"/>
            <a:ext cx="9672876" cy="5750922"/>
          </a:xfrm>
          <a:prstGeom prst="rect">
            <a:avLst/>
          </a:prstGeom>
          <a:noFill/>
          <a:ln>
            <a:noFill/>
          </a:ln>
        </p:spPr>
      </p:pic>
      <p:sp>
        <p:nvSpPr>
          <p:cNvPr id="253" name="Google Shape;253;p25"/>
          <p:cNvSpPr/>
          <p:nvPr/>
        </p:nvSpPr>
        <p:spPr>
          <a:xfrm>
            <a:off x="831850" y="3489547"/>
            <a:ext cx="8486100" cy="5509200"/>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b="1" lang="el-GR" sz="3200">
                <a:solidFill>
                  <a:srgbClr val="2330DC"/>
                </a:solidFill>
                <a:latin typeface="Roboto"/>
                <a:ea typeface="Roboto"/>
                <a:cs typeface="Roboto"/>
                <a:sym typeface="Roboto"/>
              </a:rPr>
              <a:t>La “fast fashion”</a:t>
            </a:r>
            <a:r>
              <a:rPr lang="el-GR" sz="3200">
                <a:solidFill>
                  <a:srgbClr val="2330DC"/>
                </a:solidFill>
                <a:latin typeface="Roboto"/>
                <a:ea typeface="Roboto"/>
                <a:cs typeface="Roboto"/>
                <a:sym typeface="Roboto"/>
              </a:rPr>
              <a:t> a</a:t>
            </a:r>
            <a:r>
              <a:rPr b="1" lang="el-GR" sz="3200">
                <a:solidFill>
                  <a:srgbClr val="2330DC"/>
                </a:solidFill>
                <a:latin typeface="Roboto"/>
                <a:ea typeface="Roboto"/>
                <a:cs typeface="Roboto"/>
                <a:sym typeface="Roboto"/>
              </a:rPr>
              <a:t> </a:t>
            </a:r>
            <a:r>
              <a:rPr lang="el-GR" sz="3200">
                <a:solidFill>
                  <a:srgbClr val="2330DC"/>
                </a:solidFill>
                <a:latin typeface="Roboto"/>
                <a:ea typeface="Roboto"/>
                <a:cs typeface="Roboto"/>
                <a:sym typeface="Roboto"/>
              </a:rPr>
              <a:t>entraîné une surproduction et a développé une culture du rejet.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En fonction des demandes des consommateurs/trices, le prix, la vitesse et les tendances de la mode ont été privilégiés. Il en résulte </a:t>
            </a:r>
            <a:r>
              <a:rPr b="1" lang="el-GR" sz="3200">
                <a:solidFill>
                  <a:srgbClr val="2330DC"/>
                </a:solidFill>
                <a:latin typeface="Roboto"/>
                <a:ea typeface="Roboto"/>
                <a:cs typeface="Roboto"/>
                <a:sym typeface="Roboto"/>
              </a:rPr>
              <a:t>une augmentation des déchets </a:t>
            </a:r>
            <a:r>
              <a:rPr lang="el-GR" sz="3200">
                <a:solidFill>
                  <a:srgbClr val="2330DC"/>
                </a:solidFill>
                <a:latin typeface="Roboto"/>
                <a:ea typeface="Roboto"/>
                <a:cs typeface="Roboto"/>
                <a:sym typeface="Roboto"/>
              </a:rPr>
              <a:t>et de l'</a:t>
            </a:r>
            <a:r>
              <a:rPr b="1" lang="el-GR" sz="3200">
                <a:solidFill>
                  <a:srgbClr val="2330DC"/>
                </a:solidFill>
                <a:latin typeface="Roboto"/>
                <a:ea typeface="Roboto"/>
                <a:cs typeface="Roboto"/>
                <a:sym typeface="Roboto"/>
              </a:rPr>
              <a:t>utilisation des ressources</a:t>
            </a:r>
            <a:r>
              <a:rPr lang="el-GR" sz="3200">
                <a:solidFill>
                  <a:srgbClr val="2330DC"/>
                </a:solidFill>
                <a:latin typeface="Roboto"/>
                <a:ea typeface="Roboto"/>
                <a:cs typeface="Roboto"/>
                <a:sym typeface="Roboto"/>
              </a:rPr>
              <a:t>.</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b="1"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p:txBody>
      </p:sp>
      <p:sp>
        <p:nvSpPr>
          <p:cNvPr id="254" name="Google Shape;254;p25"/>
          <p:cNvSpPr/>
          <p:nvPr/>
        </p:nvSpPr>
        <p:spPr>
          <a:xfrm>
            <a:off x="13960993" y="9234221"/>
            <a:ext cx="5546711"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l-GR" sz="1800">
                <a:solidFill>
                  <a:srgbClr val="000000"/>
                </a:solidFill>
                <a:latin typeface="Arial"/>
                <a:ea typeface="Arial"/>
                <a:cs typeface="Arial"/>
                <a:sym typeface="Arial"/>
              </a:rPr>
              <a:t>Photo de </a:t>
            </a:r>
            <a:r>
              <a:rPr b="0" i="0" lang="el-GR" sz="1800" u="sng">
                <a:solidFill>
                  <a:schemeClr val="hlink"/>
                </a:solidFill>
                <a:latin typeface="Arial"/>
                <a:ea typeface="Arial"/>
                <a:cs typeface="Arial"/>
                <a:sym typeface="Arial"/>
                <a:hlinkClick r:id="rId4"/>
              </a:rPr>
              <a:t>Francois Le Nguyen </a:t>
            </a:r>
            <a:r>
              <a:rPr b="0" i="0" lang="el-GR" sz="1800">
                <a:solidFill>
                  <a:srgbClr val="000000"/>
                </a:solidFill>
                <a:latin typeface="Arial"/>
                <a:ea typeface="Arial"/>
                <a:cs typeface="Arial"/>
                <a:sym typeface="Arial"/>
              </a:rPr>
              <a:t>sur </a:t>
            </a:r>
            <a:r>
              <a:rPr b="0" i="0" lang="el-GR"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6"/>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60" name="Google Shape;260;p26"/>
          <p:cNvSpPr txBox="1"/>
          <p:nvPr>
            <p:ph type="ctrTitle"/>
          </p:nvPr>
        </p:nvSpPr>
        <p:spPr>
          <a:xfrm>
            <a:off x="1959551" y="2009950"/>
            <a:ext cx="7635300" cy="2389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D</a:t>
            </a:r>
            <a:r>
              <a:rPr b="1" lang="el-GR" sz="5400">
                <a:solidFill>
                  <a:srgbClr val="2330DC"/>
                </a:solidFill>
              </a:rPr>
              <a:t>échets textiles dans les décharges</a:t>
            </a:r>
            <a:endParaRPr b="1" sz="5400">
              <a:solidFill>
                <a:srgbClr val="2330DC"/>
              </a:solidFill>
            </a:endParaRPr>
          </a:p>
        </p:txBody>
      </p:sp>
      <p:sp>
        <p:nvSpPr>
          <p:cNvPr id="261" name="Google Shape;261;p26"/>
          <p:cNvSpPr/>
          <p:nvPr/>
        </p:nvSpPr>
        <p:spPr>
          <a:xfrm>
            <a:off x="8756650" y="1692275"/>
            <a:ext cx="10259151" cy="1077218"/>
          </a:xfrm>
          <a:prstGeom prst="rect">
            <a:avLst/>
          </a:prstGeom>
          <a:noFill/>
          <a:ln>
            <a:noFill/>
          </a:ln>
        </p:spPr>
        <p:txBody>
          <a:bodyPr anchorCtr="0" anchor="t" bIns="45700" lIns="91425" spcFirstLastPara="1" rIns="91425" wrap="square" tIns="4570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62" name="Google Shape;262;p26"/>
          <p:cNvSpPr/>
          <p:nvPr/>
        </p:nvSpPr>
        <p:spPr>
          <a:xfrm>
            <a:off x="831850" y="4082143"/>
            <a:ext cx="9047570" cy="698652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Les vêtements qui ne sont pas recyclés ou réutilisés de manière créative à la fin de leur vie finissent dans des décharges ou sont incinérés, ce qui crée de graves problèmes environnementaux.</a:t>
            </a:r>
            <a:endParaRPr sz="3200">
              <a:solidFill>
                <a:srgbClr val="2330DC"/>
              </a:solidFill>
            </a:endParaRPr>
          </a:p>
          <a:p>
            <a:pPr indent="0" lvl="0" marL="0" rtl="0" algn="l">
              <a:spcBef>
                <a:spcPts val="0"/>
              </a:spcBef>
              <a:spcAft>
                <a:spcPts val="0"/>
              </a:spcAft>
              <a:buNone/>
            </a:pPr>
            <a:r>
              <a:t/>
            </a:r>
            <a:endParaRPr sz="3200">
              <a:solidFill>
                <a:srgbClr val="2330DC"/>
              </a:solidFill>
            </a:endParaRPr>
          </a:p>
          <a:p>
            <a:pPr indent="-457200" lvl="0" marL="457200" rtl="0" algn="l">
              <a:spcBef>
                <a:spcPts val="0"/>
              </a:spcBef>
              <a:spcAft>
                <a:spcPts val="0"/>
              </a:spcAft>
              <a:buClr>
                <a:srgbClr val="2330DC"/>
              </a:buClr>
              <a:buSzPts val="3200"/>
              <a:buFont typeface="Arial"/>
              <a:buChar char="•"/>
            </a:pPr>
            <a:r>
              <a:rPr lang="el-GR" sz="3200">
                <a:solidFill>
                  <a:srgbClr val="2330DC"/>
                </a:solidFill>
              </a:rPr>
              <a:t>Les marques surproduisent souvent pour répondre à la demande des consommateurs/trices, ce qui entraîne des </a:t>
            </a:r>
            <a:r>
              <a:rPr b="1" lang="el-GR" sz="3200">
                <a:solidFill>
                  <a:srgbClr val="2330DC"/>
                </a:solidFill>
              </a:rPr>
              <a:t>stocks invendus </a:t>
            </a:r>
            <a:r>
              <a:rPr lang="el-GR" sz="3200">
                <a:solidFill>
                  <a:srgbClr val="2330DC"/>
                </a:solidFill>
              </a:rPr>
              <a:t>et </a:t>
            </a:r>
            <a:r>
              <a:rPr b="1" lang="el-GR" sz="3200">
                <a:solidFill>
                  <a:srgbClr val="2330DC"/>
                </a:solidFill>
              </a:rPr>
              <a:t>excédentaires </a:t>
            </a:r>
            <a:r>
              <a:rPr lang="el-GR" sz="3200">
                <a:solidFill>
                  <a:srgbClr val="2330DC"/>
                </a:solidFill>
              </a:rPr>
              <a:t>qui sont mis au rebut et font déborder les décharges.</a:t>
            </a:r>
            <a:endParaRPr sz="3200">
              <a:solidFill>
                <a:srgbClr val="2330DC"/>
              </a:solidFill>
            </a:endParaRPr>
          </a:p>
          <a:p>
            <a:pPr indent="0" lvl="0" marL="0" rtl="0" algn="l">
              <a:spcBef>
                <a:spcPts val="0"/>
              </a:spcBef>
              <a:spcAft>
                <a:spcPts val="0"/>
              </a:spcAft>
              <a:buNone/>
            </a:pPr>
            <a:r>
              <a:t/>
            </a:r>
            <a:endParaRPr b="1"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p:txBody>
      </p:sp>
      <p:sp>
        <p:nvSpPr>
          <p:cNvPr id="263" name="Google Shape;263;p26"/>
          <p:cNvSpPr txBox="1"/>
          <p:nvPr/>
        </p:nvSpPr>
        <p:spPr>
          <a:xfrm>
            <a:off x="11586663" y="1996300"/>
            <a:ext cx="6102900" cy="2417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i="0" lang="el-GR" sz="5400">
                <a:solidFill>
                  <a:srgbClr val="2330DC"/>
                </a:solidFill>
                <a:latin typeface="Roboto"/>
                <a:ea typeface="Roboto"/>
                <a:cs typeface="Roboto"/>
                <a:sym typeface="Roboto"/>
              </a:rPr>
              <a:t>Surutilisation de l'eau et pollution</a:t>
            </a:r>
            <a:endParaRPr b="1" i="0" sz="5400">
              <a:solidFill>
                <a:srgbClr val="2330DC"/>
              </a:solidFill>
              <a:latin typeface="Roboto"/>
              <a:ea typeface="Roboto"/>
              <a:cs typeface="Roboto"/>
              <a:sym typeface="Roboto"/>
            </a:endParaRPr>
          </a:p>
        </p:txBody>
      </p:sp>
      <p:sp>
        <p:nvSpPr>
          <p:cNvPr id="264" name="Google Shape;264;p26"/>
          <p:cNvSpPr/>
          <p:nvPr/>
        </p:nvSpPr>
        <p:spPr>
          <a:xfrm>
            <a:off x="10156371" y="4283076"/>
            <a:ext cx="8963479" cy="501675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De nombreuses fibres, y compris les fibres naturelles et synthétiques, nécessitent de grandes quantités d'eau pour être cultivées et transformées.</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Lors de la teinture et de la transformation des </a:t>
            </a:r>
            <a:r>
              <a:rPr lang="el-GR" sz="3200">
                <a:solidFill>
                  <a:srgbClr val="2330DC"/>
                </a:solidFill>
              </a:rPr>
              <a:t>tissus</a:t>
            </a:r>
            <a:r>
              <a:rPr lang="el-GR" sz="3200">
                <a:solidFill>
                  <a:srgbClr val="2330DC"/>
                </a:solidFill>
                <a:latin typeface="Roboto"/>
                <a:ea typeface="Roboto"/>
                <a:cs typeface="Roboto"/>
                <a:sym typeface="Roboto"/>
              </a:rPr>
              <a:t>, des produits chimiques nocifs sont rejetés dans les rivières et les océans, ce qui contribue grandement à la pollution de l'eau.</a:t>
            </a:r>
            <a:endParaRPr sz="3200">
              <a:solidFill>
                <a:srgbClr val="2330DC"/>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7"/>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70" name="Google Shape;270;p27"/>
          <p:cNvSpPr txBox="1"/>
          <p:nvPr>
            <p:ph type="ctrTitle"/>
          </p:nvPr>
        </p:nvSpPr>
        <p:spPr>
          <a:xfrm>
            <a:off x="1441450" y="4359276"/>
            <a:ext cx="7696200" cy="480059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Émissions de carbone et consommation d'énergie</a:t>
            </a:r>
            <a:endParaRPr b="1" sz="5400">
              <a:solidFill>
                <a:srgbClr val="2330DC"/>
              </a:solidFill>
            </a:endParaRPr>
          </a:p>
        </p:txBody>
      </p:sp>
      <p:sp>
        <p:nvSpPr>
          <p:cNvPr id="271" name="Google Shape;271;p27"/>
          <p:cNvSpPr/>
          <p:nvPr/>
        </p:nvSpPr>
        <p:spPr>
          <a:xfrm>
            <a:off x="9470299" y="3721160"/>
            <a:ext cx="9801951" cy="452431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L'utilisation de combustibles fossiles pour la </a:t>
            </a:r>
            <a:r>
              <a:rPr lang="el-GR" sz="3200">
                <a:solidFill>
                  <a:srgbClr val="FDA800"/>
                </a:solidFill>
                <a:latin typeface="Roboto"/>
                <a:ea typeface="Roboto"/>
                <a:cs typeface="Roboto"/>
                <a:sym typeface="Roboto"/>
              </a:rPr>
              <a:t>production de textiles synthétiques </a:t>
            </a:r>
            <a:r>
              <a:rPr lang="el-GR" sz="3200">
                <a:solidFill>
                  <a:srgbClr val="2330DC"/>
                </a:solidFill>
                <a:latin typeface="Roboto"/>
                <a:ea typeface="Roboto"/>
                <a:cs typeface="Roboto"/>
                <a:sym typeface="Roboto"/>
              </a:rPr>
              <a:t>contribue à l'augmentation des émissions de gaz à effet de serre.</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b="1"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 transport des matières premières, des produits finis et des vêtements dans les </a:t>
            </a:r>
            <a:r>
              <a:rPr lang="el-GR" sz="3200">
                <a:solidFill>
                  <a:srgbClr val="FDA800"/>
                </a:solidFill>
                <a:latin typeface="Roboto"/>
                <a:ea typeface="Roboto"/>
                <a:cs typeface="Roboto"/>
                <a:sym typeface="Roboto"/>
              </a:rPr>
              <a:t>chaînes d'approvisionnement mondiales augmente l'empreinte carbone de l'industrie.</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8"/>
          <p:cNvSpPr txBox="1"/>
          <p:nvPr>
            <p:ph idx="1" type="subTitle"/>
          </p:nvPr>
        </p:nvSpPr>
        <p:spPr>
          <a:xfrm>
            <a:off x="9594850" y="1235075"/>
            <a:ext cx="9144000" cy="1748114"/>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77" name="Google Shape;277;p28"/>
          <p:cNvSpPr txBox="1"/>
          <p:nvPr>
            <p:ph type="ctrTitle"/>
          </p:nvPr>
        </p:nvSpPr>
        <p:spPr>
          <a:xfrm>
            <a:off x="1173200" y="1530951"/>
            <a:ext cx="7700700" cy="139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Exploitation du travail</a:t>
            </a:r>
            <a:endParaRPr b="1" sz="5400">
              <a:solidFill>
                <a:srgbClr val="2330DC"/>
              </a:solidFill>
            </a:endParaRPr>
          </a:p>
        </p:txBody>
      </p:sp>
      <p:sp>
        <p:nvSpPr>
          <p:cNvPr id="278" name="Google Shape;278;p28"/>
          <p:cNvSpPr/>
          <p:nvPr/>
        </p:nvSpPr>
        <p:spPr>
          <a:xfrm>
            <a:off x="984250" y="3394700"/>
            <a:ext cx="8610600" cy="797141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FDA800"/>
              </a:buClr>
              <a:buSzPts val="3200"/>
              <a:buFont typeface="Arial"/>
              <a:buChar char="•"/>
            </a:pPr>
            <a:r>
              <a:rPr b="1" lang="el-GR" sz="3200">
                <a:solidFill>
                  <a:srgbClr val="FDA800"/>
                </a:solidFill>
                <a:latin typeface="Roboto"/>
                <a:ea typeface="Roboto"/>
                <a:cs typeface="Roboto"/>
                <a:sym typeface="Roboto"/>
              </a:rPr>
              <a:t>Les bas salaires et les mauvaises conditions de travail </a:t>
            </a:r>
            <a:r>
              <a:rPr lang="el-GR" sz="3200">
                <a:solidFill>
                  <a:srgbClr val="2330DC"/>
                </a:solidFill>
                <a:latin typeface="Roboto"/>
                <a:ea typeface="Roboto"/>
                <a:cs typeface="Roboto"/>
                <a:sym typeface="Roboto"/>
              </a:rPr>
              <a:t>sont très courants pour les travailleurs/trices, en particulier dans les pays pauvres en développement, car ils sont souvent confrontés à des environnements de travail dangereux, à de longues heures de travail et à des rémunérations inadéquates.</a:t>
            </a:r>
            <a:endParaRPr sz="3200">
              <a:solidFill>
                <a:srgbClr val="2330DC"/>
              </a:solidFill>
              <a:latin typeface="Roboto"/>
              <a:ea typeface="Roboto"/>
              <a:cs typeface="Roboto"/>
              <a:sym typeface="Roboto"/>
            </a:endParaRPr>
          </a:p>
          <a:p>
            <a:pPr indent="0" lvl="0" marL="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La mode rapide encourage la </a:t>
            </a:r>
            <a:r>
              <a:rPr b="1" lang="el-GR" sz="3200">
                <a:solidFill>
                  <a:srgbClr val="FDA800"/>
                </a:solidFill>
                <a:latin typeface="Roboto"/>
                <a:ea typeface="Roboto"/>
                <a:cs typeface="Roboto"/>
                <a:sym typeface="Roboto"/>
              </a:rPr>
              <a:t>réduction des coûts</a:t>
            </a:r>
            <a:r>
              <a:rPr lang="el-GR" sz="3200">
                <a:solidFill>
                  <a:srgbClr val="2330DC"/>
                </a:solidFill>
                <a:latin typeface="Roboto"/>
                <a:ea typeface="Roboto"/>
                <a:cs typeface="Roboto"/>
                <a:sym typeface="Roboto"/>
              </a:rPr>
              <a:t>, souvent au détriment des droits et du bien-être des travailleurs/trices, ce qui conduit à l'exploitation et aux abus dans les chaînes d'approvisionnement.</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
        <p:nvSpPr>
          <p:cNvPr id="279" name="Google Shape;279;p28"/>
          <p:cNvSpPr/>
          <p:nvPr/>
        </p:nvSpPr>
        <p:spPr>
          <a:xfrm>
            <a:off x="10052050" y="1530945"/>
            <a:ext cx="6508080"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l-GR" sz="5400">
                <a:solidFill>
                  <a:srgbClr val="2330DC"/>
                </a:solidFill>
                <a:latin typeface="Roboto"/>
                <a:ea typeface="Roboto"/>
                <a:cs typeface="Roboto"/>
                <a:sym typeface="Roboto"/>
              </a:rPr>
              <a:t>É</a:t>
            </a:r>
            <a:r>
              <a:rPr b="1" lang="el-GR" sz="5400">
                <a:solidFill>
                  <a:srgbClr val="2330DC"/>
                </a:solidFill>
                <a:latin typeface="Roboto"/>
                <a:ea typeface="Roboto"/>
                <a:cs typeface="Roboto"/>
                <a:sym typeface="Roboto"/>
              </a:rPr>
              <a:t>coblanchiment</a:t>
            </a:r>
            <a:endParaRPr sz="5400">
              <a:solidFill>
                <a:srgbClr val="2330DC"/>
              </a:solidFill>
              <a:latin typeface="Roboto"/>
              <a:ea typeface="Roboto"/>
              <a:cs typeface="Roboto"/>
              <a:sym typeface="Roboto"/>
            </a:endParaRPr>
          </a:p>
        </p:txBody>
      </p:sp>
      <p:sp>
        <p:nvSpPr>
          <p:cNvPr id="280" name="Google Shape;280;p28"/>
          <p:cNvSpPr/>
          <p:nvPr/>
        </p:nvSpPr>
        <p:spPr>
          <a:xfrm>
            <a:off x="9906000" y="3825875"/>
            <a:ext cx="8604250" cy="600164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De nombreuses entreprises commerciales </a:t>
            </a:r>
            <a:r>
              <a:rPr b="1" lang="el-GR" sz="3200">
                <a:solidFill>
                  <a:srgbClr val="FDA800"/>
                </a:solidFill>
                <a:latin typeface="Roboto"/>
                <a:ea typeface="Roboto"/>
                <a:cs typeface="Roboto"/>
                <a:sym typeface="Roboto"/>
              </a:rPr>
              <a:t>trompent les consommateurs/trices </a:t>
            </a:r>
            <a:r>
              <a:rPr lang="el-GR" sz="3200">
                <a:solidFill>
                  <a:srgbClr val="2330DC"/>
                </a:solidFill>
                <a:latin typeface="Roboto"/>
                <a:ea typeface="Roboto"/>
                <a:cs typeface="Roboto"/>
                <a:sym typeface="Roboto"/>
              </a:rPr>
              <a:t>en se présentant comme durables sans avoir apporté de changements significatifs à leurs pratiques.</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entreprises commerciales doivent être plus </a:t>
            </a:r>
            <a:r>
              <a:rPr b="1" lang="el-GR" sz="3200">
                <a:solidFill>
                  <a:srgbClr val="FDA800"/>
                </a:solidFill>
                <a:latin typeface="Roboto"/>
                <a:ea typeface="Roboto"/>
                <a:cs typeface="Roboto"/>
                <a:sym typeface="Roboto"/>
              </a:rPr>
              <a:t>transparentes </a:t>
            </a:r>
            <a:r>
              <a:rPr lang="el-GR" sz="3200">
                <a:solidFill>
                  <a:srgbClr val="2330DC"/>
                </a:solidFill>
                <a:latin typeface="Roboto"/>
                <a:ea typeface="Roboto"/>
                <a:cs typeface="Roboto"/>
                <a:sym typeface="Roboto"/>
              </a:rPr>
              <a:t>en fournissant toutes les informations nécessaires sur leurs chaînes d'approvisionnement ou leurs efforts en matière de développement durable afin de permettre la vérification de leurs affirmations.</a:t>
            </a:r>
            <a:endParaRPr sz="3200">
              <a:solidFill>
                <a:srgbClr val="2330DC"/>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9"/>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86" name="Google Shape;286;p29"/>
          <p:cNvSpPr txBox="1"/>
          <p:nvPr>
            <p:ph type="ctrTitle"/>
          </p:nvPr>
        </p:nvSpPr>
        <p:spPr>
          <a:xfrm>
            <a:off x="2432049" y="3902075"/>
            <a:ext cx="6096001" cy="480059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Innovation et lacunes technologiques</a:t>
            </a:r>
            <a:endParaRPr/>
          </a:p>
        </p:txBody>
      </p:sp>
      <p:sp>
        <p:nvSpPr>
          <p:cNvPr id="287" name="Google Shape;287;p29"/>
          <p:cNvSpPr/>
          <p:nvPr/>
        </p:nvSpPr>
        <p:spPr>
          <a:xfrm>
            <a:off x="8985250" y="2759075"/>
            <a:ext cx="9801951" cy="698652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Il existe des alternatives viables telles que les matériaux d'origine biologique et les technologies respectueuses de l'environnement, mais elles </a:t>
            </a:r>
            <a:r>
              <a:rPr lang="el-GR" sz="3200">
                <a:solidFill>
                  <a:srgbClr val="FDA800"/>
                </a:solidFill>
              </a:rPr>
              <a:t>ne </a:t>
            </a:r>
            <a:r>
              <a:rPr lang="el-GR" sz="3200">
                <a:solidFill>
                  <a:srgbClr val="2330DC"/>
                </a:solidFill>
              </a:rPr>
              <a:t>sont souvent </a:t>
            </a:r>
            <a:r>
              <a:rPr lang="el-GR" sz="3200">
                <a:solidFill>
                  <a:srgbClr val="FDA800"/>
                </a:solidFill>
              </a:rPr>
              <a:t>pas extensibles ou largement adoptées en </a:t>
            </a:r>
            <a:r>
              <a:rPr lang="el-GR" sz="3200">
                <a:solidFill>
                  <a:srgbClr val="2330DC"/>
                </a:solidFill>
              </a:rPr>
              <a:t>raison de leur coût ou de problèmes techniques.</a:t>
            </a:r>
            <a:endParaRPr sz="3200">
              <a:solidFill>
                <a:srgbClr val="2330DC"/>
              </a:solidFill>
            </a:endParaRPr>
          </a:p>
          <a:p>
            <a:pPr indent="0" lvl="0" marL="0" rtl="0" algn="l">
              <a:spcBef>
                <a:spcPts val="0"/>
              </a:spcBef>
              <a:spcAft>
                <a:spcPts val="0"/>
              </a:spcAft>
              <a:buNone/>
            </a:pPr>
            <a:r>
              <a:t/>
            </a:r>
            <a:endParaRPr sz="3200">
              <a:solidFill>
                <a:srgbClr val="2330DC"/>
              </a:solidFill>
            </a:endParaRPr>
          </a:p>
          <a:p>
            <a:pPr indent="0" lvl="0" marL="0" rtl="0" algn="l">
              <a:spcBef>
                <a:spcPts val="0"/>
              </a:spcBef>
              <a:spcAft>
                <a:spcPts val="0"/>
              </a:spcAft>
              <a:buNone/>
            </a:pPr>
            <a:r>
              <a:t/>
            </a:r>
            <a:endParaRPr b="1" sz="3200">
              <a:solidFill>
                <a:srgbClr val="2330DC"/>
              </a:solidFill>
            </a:endParaRPr>
          </a:p>
          <a:p>
            <a:pPr indent="-457200" lvl="0" marL="457200" rtl="0" algn="l">
              <a:spcBef>
                <a:spcPts val="0"/>
              </a:spcBef>
              <a:spcAft>
                <a:spcPts val="0"/>
              </a:spcAft>
              <a:buClr>
                <a:srgbClr val="2330DC"/>
              </a:buClr>
              <a:buSzPts val="3200"/>
              <a:buFont typeface="Arial"/>
              <a:buChar char="•"/>
            </a:pPr>
            <a:r>
              <a:rPr lang="el-GR" sz="3200">
                <a:solidFill>
                  <a:srgbClr val="2330DC"/>
                </a:solidFill>
              </a:rPr>
              <a:t>Les technologies de la mode durable sont souvent coûteuses, ce qui fait qu'il est difficile pour les petites marques de les adopter et pour les consommateurs/trices de s'offrir des options respectueuses de l'environnement.</a:t>
            </a:r>
            <a:endParaRPr sz="3200">
              <a:solidFill>
                <a:srgbClr val="2330DC"/>
              </a:solidFill>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3"/>
          <p:cNvSpPr txBox="1"/>
          <p:nvPr>
            <p:ph type="title"/>
          </p:nvPr>
        </p:nvSpPr>
        <p:spPr>
          <a:xfrm>
            <a:off x="704516" y="609038"/>
            <a:ext cx="9785700" cy="1662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l-GR" sz="5400">
                <a:solidFill>
                  <a:schemeClr val="lt1"/>
                </a:solidFill>
              </a:rPr>
              <a:t>1.1 </a:t>
            </a:r>
            <a:r>
              <a:rPr lang="el-GR" sz="5400">
                <a:solidFill>
                  <a:schemeClr val="lt1"/>
                </a:solidFill>
              </a:rPr>
              <a:t>Aperçu de la durabilité dans la mode</a:t>
            </a:r>
            <a:endParaRPr sz="5400">
              <a:solidFill>
                <a:schemeClr val="lt1"/>
              </a:solidFill>
            </a:endParaRPr>
          </a:p>
        </p:txBody>
      </p:sp>
      <p:sp>
        <p:nvSpPr>
          <p:cNvPr id="93" name="Google Shape;93;p3"/>
          <p:cNvSpPr txBox="1"/>
          <p:nvPr>
            <p:ph idx="1" type="body"/>
          </p:nvPr>
        </p:nvSpPr>
        <p:spPr>
          <a:xfrm>
            <a:off x="704530" y="2505829"/>
            <a:ext cx="10414200" cy="9512400"/>
          </a:xfrm>
          <a:prstGeom prst="rect">
            <a:avLst/>
          </a:prstGeom>
          <a:noFill/>
          <a:ln>
            <a:noFill/>
          </a:ln>
        </p:spPr>
        <p:txBody>
          <a:bodyPr anchorCtr="0" anchor="t" bIns="0" lIns="0" spcFirstLastPara="1" rIns="0" wrap="square" tIns="0">
            <a:spAutoFit/>
          </a:bodyPr>
          <a:lstStyle/>
          <a:p>
            <a:pPr indent="-584200" lvl="0" marL="571500" rtl="0" algn="l">
              <a:spcBef>
                <a:spcPts val="0"/>
              </a:spcBef>
              <a:spcAft>
                <a:spcPts val="0"/>
              </a:spcAft>
              <a:buClr>
                <a:schemeClr val="lt1"/>
              </a:buClr>
              <a:buSzPts val="3400"/>
              <a:buFont typeface="Arial"/>
              <a:buChar char="•"/>
            </a:pPr>
            <a:r>
              <a:rPr lang="el-GR" sz="3400">
                <a:solidFill>
                  <a:schemeClr val="lt1"/>
                </a:solidFill>
              </a:rPr>
              <a:t>La durabilité dans la mode fait référence aux efforts du secteur pour minimiser les impacts environnementaux, sociaux et économiques associés à la production, à la distribution et à la consommation de vêtements. </a:t>
            </a:r>
            <a:endParaRPr sz="3400">
              <a:solidFill>
                <a:schemeClr val="lt1"/>
              </a:solidFill>
            </a:endParaRPr>
          </a:p>
          <a:p>
            <a:pPr indent="-368300" lvl="0" marL="571500" rtl="0" algn="l">
              <a:spcBef>
                <a:spcPts val="0"/>
              </a:spcBef>
              <a:spcAft>
                <a:spcPts val="0"/>
              </a:spcAft>
              <a:buSzPts val="3200"/>
              <a:buFont typeface="Arial"/>
              <a:buNone/>
            </a:pPr>
            <a:r>
              <a:t/>
            </a:r>
            <a:endParaRPr sz="3400">
              <a:solidFill>
                <a:schemeClr val="lt1"/>
              </a:solidFill>
            </a:endParaRPr>
          </a:p>
          <a:p>
            <a:pPr indent="-584200" lvl="0" marL="571500" rtl="0" algn="l">
              <a:spcBef>
                <a:spcPts val="0"/>
              </a:spcBef>
              <a:spcAft>
                <a:spcPts val="0"/>
              </a:spcAft>
              <a:buClr>
                <a:schemeClr val="lt1"/>
              </a:buClr>
              <a:buSzPts val="3400"/>
              <a:buFont typeface="Arial"/>
              <a:buChar char="•"/>
            </a:pPr>
            <a:r>
              <a:rPr lang="el-GR" sz="3400">
                <a:solidFill>
                  <a:schemeClr val="lt1"/>
                </a:solidFill>
              </a:rPr>
              <a:t>L'industrie de la mode est l'un des secteurs les plus gourmands en ressources au monde. Il est responsable de 10 % des émissions de gaz à effet de serre, ce qui fait de la durabilité une priorité urgente.</a:t>
            </a:r>
            <a:endParaRPr sz="3400">
              <a:solidFill>
                <a:schemeClr val="lt1"/>
              </a:solidFill>
            </a:endParaRPr>
          </a:p>
          <a:p>
            <a:pPr indent="-368300" lvl="0" marL="571500" rtl="0" algn="l">
              <a:spcBef>
                <a:spcPts val="0"/>
              </a:spcBef>
              <a:spcAft>
                <a:spcPts val="0"/>
              </a:spcAft>
              <a:buSzPts val="3200"/>
              <a:buFont typeface="Arial"/>
              <a:buNone/>
            </a:pPr>
            <a:r>
              <a:t/>
            </a:r>
            <a:endParaRPr sz="3400">
              <a:solidFill>
                <a:schemeClr val="lt1"/>
              </a:solidFill>
            </a:endParaRPr>
          </a:p>
          <a:p>
            <a:pPr indent="-584200" lvl="0" marL="571500" rtl="0" algn="l">
              <a:spcBef>
                <a:spcPts val="0"/>
              </a:spcBef>
              <a:spcAft>
                <a:spcPts val="0"/>
              </a:spcAft>
              <a:buClr>
                <a:schemeClr val="lt1"/>
              </a:buClr>
              <a:buSzPts val="3400"/>
              <a:buFont typeface="Arial"/>
              <a:buChar char="•"/>
            </a:pPr>
            <a:r>
              <a:rPr lang="el-GR" sz="3400">
                <a:solidFill>
                  <a:schemeClr val="lt1"/>
                </a:solidFill>
              </a:rPr>
              <a:t>La durabilité consiste à réduire la pollution et les déchets afin de protéger notre environnement et les travailleurs/euses qui produisent ces vêtements en leur offrant un salaire équitable et des conditions de travail sûres.</a:t>
            </a:r>
            <a:endParaRPr sz="3400">
              <a:solidFill>
                <a:schemeClr val="lt1"/>
              </a:solidFill>
            </a:endParaRPr>
          </a:p>
          <a:p>
            <a:pPr indent="-342900" lvl="0" marL="571500" rtl="0" algn="l">
              <a:spcBef>
                <a:spcPts val="0"/>
              </a:spcBef>
              <a:spcAft>
                <a:spcPts val="0"/>
              </a:spcAft>
              <a:buSzPts val="3600"/>
              <a:buFont typeface="Arial"/>
              <a:buNone/>
            </a:pPr>
            <a:r>
              <a:t/>
            </a:r>
            <a:endParaRPr sz="3600"/>
          </a:p>
          <a:p>
            <a:pPr indent="-342900" lvl="0" marL="571500" rtl="0" algn="l">
              <a:spcBef>
                <a:spcPts val="0"/>
              </a:spcBef>
              <a:spcAft>
                <a:spcPts val="0"/>
              </a:spcAft>
              <a:buSzPts val="3600"/>
              <a:buFont typeface="Arial"/>
              <a:buNone/>
            </a:pPr>
            <a:r>
              <a:t/>
            </a:r>
            <a:endParaRPr sz="3600"/>
          </a:p>
          <a:p>
            <a:pPr indent="-342900" lvl="0" marL="571500" rtl="0" algn="l">
              <a:spcBef>
                <a:spcPts val="0"/>
              </a:spcBef>
              <a:spcAft>
                <a:spcPts val="0"/>
              </a:spcAft>
              <a:buSzPts val="3600"/>
              <a:buFont typeface="Arial"/>
              <a:buNone/>
            </a:pPr>
            <a:r>
              <a:t/>
            </a:r>
            <a:endParaRPr sz="3600"/>
          </a:p>
        </p:txBody>
      </p:sp>
      <p:sp>
        <p:nvSpPr>
          <p:cNvPr id="94" name="Google Shape;94;p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p>
            <a:pPr indent="0" lvl="0" marL="73025" rtl="0" algn="l">
              <a:lnSpc>
                <a:spcPct val="115731"/>
              </a:lnSpc>
              <a:spcBef>
                <a:spcPts val="0"/>
              </a:spcBef>
              <a:spcAft>
                <a:spcPts val="0"/>
              </a:spcAft>
              <a:buNone/>
            </a:pPr>
            <a:fld id="{00000000-1234-1234-1234-123412341234}" type="slidenum">
              <a:rPr lang="el-GR"/>
              <a:t>‹#›</a:t>
            </a:fld>
            <a:endParaRPr/>
          </a:p>
        </p:txBody>
      </p:sp>
      <p:sp>
        <p:nvSpPr>
          <p:cNvPr id="95" name="Google Shape;95;p3"/>
          <p:cNvSpPr/>
          <p:nvPr/>
        </p:nvSpPr>
        <p:spPr>
          <a:xfrm>
            <a:off x="6546850" y="10820630"/>
            <a:ext cx="4913876"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l-GR" sz="1800">
                <a:solidFill>
                  <a:schemeClr val="lt1"/>
                </a:solidFill>
                <a:latin typeface="Arial"/>
                <a:ea typeface="Arial"/>
                <a:cs typeface="Arial"/>
                <a:sym typeface="Arial"/>
              </a:rPr>
              <a:t>Photo de </a:t>
            </a:r>
            <a:r>
              <a:rPr b="0" i="0" lang="el-GR" sz="1800" u="sng">
                <a:solidFill>
                  <a:schemeClr val="lt1"/>
                </a:solidFill>
                <a:latin typeface="Arial"/>
                <a:ea typeface="Arial"/>
                <a:cs typeface="Arial"/>
                <a:sym typeface="Arial"/>
                <a:hlinkClick r:id="rId3">
                  <a:extLst>
                    <a:ext uri="{A12FA001-AC4F-418D-AE19-62706E023703}">
                      <ahyp:hlinkClr val="tx"/>
                    </a:ext>
                  </a:extLst>
                </a:hlinkClick>
              </a:rPr>
              <a:t>Cherie Birkner </a:t>
            </a:r>
            <a:r>
              <a:rPr b="0" i="0" lang="el-GR" sz="1800">
                <a:solidFill>
                  <a:schemeClr val="lt1"/>
                </a:solidFill>
                <a:latin typeface="Arial"/>
                <a:ea typeface="Arial"/>
                <a:cs typeface="Arial"/>
                <a:sym typeface="Arial"/>
              </a:rPr>
              <a:t>sur </a:t>
            </a:r>
            <a:r>
              <a:rPr b="0" i="0" lang="el-GR" sz="1800" u="sng">
                <a:solidFill>
                  <a:schemeClr val="lt1"/>
                </a:solidFill>
                <a:latin typeface="Arial"/>
                <a:ea typeface="Arial"/>
                <a:cs typeface="Arial"/>
                <a:sym typeface="Arial"/>
                <a:hlinkClick r:id="rId4">
                  <a:extLst>
                    <a:ext uri="{A12FA001-AC4F-418D-AE19-62706E023703}">
                      <ahyp:hlinkClr val="tx"/>
                    </a:ext>
                  </a:extLst>
                </a:hlinkClick>
              </a:rPr>
              <a:t>Unsplash</a:t>
            </a:r>
            <a:endParaRPr sz="1800">
              <a:solidFill>
                <a:schemeClr val="lt1"/>
              </a:solidFill>
            </a:endParaRPr>
          </a:p>
        </p:txBody>
      </p:sp>
      <p:pic>
        <p:nvPicPr>
          <p:cNvPr id="96" name="Google Shape;96;p3"/>
          <p:cNvPicPr preferRelativeResize="0"/>
          <p:nvPr/>
        </p:nvPicPr>
        <p:blipFill rotWithShape="1">
          <a:blip r:embed="rId5">
            <a:alphaModFix/>
          </a:blip>
          <a:srcRect b="0" l="0" r="0" t="0"/>
          <a:stretch/>
        </p:blipFill>
        <p:spPr>
          <a:xfrm>
            <a:off x="11643631" y="0"/>
            <a:ext cx="8481334" cy="113093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0"/>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93" name="Google Shape;293;p30"/>
          <p:cNvSpPr txBox="1"/>
          <p:nvPr>
            <p:ph type="ctrTitle"/>
          </p:nvPr>
        </p:nvSpPr>
        <p:spPr>
          <a:xfrm>
            <a:off x="1243120" y="1463675"/>
            <a:ext cx="7504794" cy="139926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Impact sur l'agriculture</a:t>
            </a:r>
            <a:endParaRPr b="1" sz="5400">
              <a:solidFill>
                <a:srgbClr val="2330DC"/>
              </a:solidFill>
            </a:endParaRPr>
          </a:p>
        </p:txBody>
      </p:sp>
      <p:sp>
        <p:nvSpPr>
          <p:cNvPr id="294" name="Google Shape;294;p30"/>
          <p:cNvSpPr/>
          <p:nvPr/>
        </p:nvSpPr>
        <p:spPr>
          <a:xfrm>
            <a:off x="9290050" y="3721160"/>
            <a:ext cx="9801951" cy="1077218"/>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295" name="Google Shape;295;p30"/>
          <p:cNvSpPr/>
          <p:nvPr/>
        </p:nvSpPr>
        <p:spPr>
          <a:xfrm>
            <a:off x="984250" y="3797360"/>
            <a:ext cx="8382000" cy="5509200"/>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La culture conventionnelle du coton nécessite d'énormes quantités d'eau, ce qui </a:t>
            </a:r>
            <a:r>
              <a:rPr lang="el-GR" sz="3200">
                <a:solidFill>
                  <a:srgbClr val="FDA800"/>
                </a:solidFill>
                <a:latin typeface="Roboto"/>
                <a:ea typeface="Roboto"/>
                <a:cs typeface="Roboto"/>
                <a:sym typeface="Roboto"/>
              </a:rPr>
              <a:t>épuise les ressources en eau douce </a:t>
            </a:r>
            <a:r>
              <a:rPr lang="el-GR" sz="3200">
                <a:solidFill>
                  <a:srgbClr val="2330DC"/>
                </a:solidFill>
                <a:latin typeface="Roboto"/>
                <a:ea typeface="Roboto"/>
                <a:cs typeface="Roboto"/>
                <a:sym typeface="Roboto"/>
              </a:rPr>
              <a:t>dans des régions où elles sont déjà limitées.</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L'utilisation de pesticides et d'engrais dans la culture du coton non biologique peut dégrader la qualité des sols et </a:t>
            </a:r>
            <a:r>
              <a:rPr lang="el-GR" sz="3200">
                <a:solidFill>
                  <a:srgbClr val="FDA800"/>
                </a:solidFill>
                <a:latin typeface="Roboto"/>
                <a:ea typeface="Roboto"/>
                <a:cs typeface="Roboto"/>
                <a:sym typeface="Roboto"/>
              </a:rPr>
              <a:t>endommager les écosystèmes</a:t>
            </a:r>
            <a:r>
              <a:rPr lang="el-GR" sz="3200">
                <a:solidFill>
                  <a:srgbClr val="2330DC"/>
                </a:solidFill>
                <a:latin typeface="Roboto"/>
                <a:ea typeface="Roboto"/>
                <a:cs typeface="Roboto"/>
                <a:sym typeface="Roboto"/>
              </a:rPr>
              <a:t>.</a:t>
            </a:r>
            <a:endParaRPr sz="3200">
              <a:solidFill>
                <a:srgbClr val="2330DC"/>
              </a:solidFill>
              <a:latin typeface="Roboto"/>
              <a:ea typeface="Roboto"/>
              <a:cs typeface="Roboto"/>
              <a:sym typeface="Roboto"/>
            </a:endParaRPr>
          </a:p>
        </p:txBody>
      </p:sp>
      <p:sp>
        <p:nvSpPr>
          <p:cNvPr id="296" name="Google Shape;296;p30"/>
          <p:cNvSpPr/>
          <p:nvPr/>
        </p:nvSpPr>
        <p:spPr>
          <a:xfrm>
            <a:off x="10128250" y="1463675"/>
            <a:ext cx="9457536" cy="175432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l-GR" sz="5400">
                <a:solidFill>
                  <a:srgbClr val="2330DC"/>
                </a:solidFill>
                <a:latin typeface="Roboto"/>
                <a:ea typeface="Roboto"/>
                <a:cs typeface="Roboto"/>
                <a:sym typeface="Roboto"/>
              </a:rPr>
              <a:t>Dépréciation planifiée</a:t>
            </a:r>
            <a:endParaRPr sz="5400">
              <a:solidFill>
                <a:srgbClr val="2330DC"/>
              </a:solidFill>
              <a:latin typeface="Roboto"/>
              <a:ea typeface="Roboto"/>
              <a:cs typeface="Roboto"/>
              <a:sym typeface="Roboto"/>
            </a:endParaRPr>
          </a:p>
        </p:txBody>
      </p:sp>
      <p:sp>
        <p:nvSpPr>
          <p:cNvPr id="297" name="Google Shape;297;p30"/>
          <p:cNvSpPr/>
          <p:nvPr/>
        </p:nvSpPr>
        <p:spPr>
          <a:xfrm>
            <a:off x="10052050" y="3749675"/>
            <a:ext cx="8364131" cy="698652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Les vêtements de la mode rapide sont souvent fabriqués avec des tissus de moindre qualité et </a:t>
            </a:r>
            <a:r>
              <a:rPr lang="el-GR" sz="3200">
                <a:solidFill>
                  <a:srgbClr val="FDA800"/>
                </a:solidFill>
                <a:latin typeface="Roboto"/>
                <a:ea typeface="Roboto"/>
                <a:cs typeface="Roboto"/>
                <a:sym typeface="Roboto"/>
              </a:rPr>
              <a:t>conçus pour être portés quelques </a:t>
            </a:r>
            <a:r>
              <a:rPr lang="el-GR" sz="3200">
                <a:solidFill>
                  <a:srgbClr val="2330DC"/>
                </a:solidFill>
                <a:latin typeface="Roboto"/>
                <a:ea typeface="Roboto"/>
                <a:cs typeface="Roboto"/>
                <a:sym typeface="Roboto"/>
              </a:rPr>
              <a:t>fois avant d'être jetés, ce qui contribue à une production excessive de déchets.</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De nombreux vêtements de la mode rapide sont souvent difficiles à réparer en raison de la </a:t>
            </a:r>
            <a:r>
              <a:rPr lang="el-GR" sz="3200">
                <a:solidFill>
                  <a:srgbClr val="FDA800"/>
                </a:solidFill>
                <a:latin typeface="Roboto"/>
                <a:ea typeface="Roboto"/>
                <a:cs typeface="Roboto"/>
                <a:sym typeface="Roboto"/>
              </a:rPr>
              <a:t>mauvaise qualité des matériaux</a:t>
            </a:r>
            <a:r>
              <a:rPr lang="el-GR" sz="3200">
                <a:solidFill>
                  <a:srgbClr val="2330DC"/>
                </a:solidFill>
                <a:latin typeface="Roboto"/>
                <a:ea typeface="Roboto"/>
                <a:cs typeface="Roboto"/>
                <a:sym typeface="Roboto"/>
              </a:rPr>
              <a:t>, ce qui incite à les jeter plutôt qu'à les réutiliser ou à les réparer.</a:t>
            </a:r>
            <a:endParaRPr sz="3200">
              <a:solidFill>
                <a:srgbClr val="2330DC"/>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1"/>
          <p:cNvSpPr txBox="1"/>
          <p:nvPr>
            <p:ph idx="1" type="subTitle"/>
          </p:nvPr>
        </p:nvSpPr>
        <p:spPr>
          <a:xfrm>
            <a:off x="9594850" y="1235075"/>
            <a:ext cx="9144000" cy="3939540"/>
          </a:xfrm>
          <a:prstGeom prst="rect">
            <a:avLst/>
          </a:prstGeom>
          <a:noFill/>
          <a:ln>
            <a:noFill/>
          </a:ln>
        </p:spPr>
        <p:txBody>
          <a:bodyPr anchorCtr="0" anchor="t" bIns="0" lIns="0" spcFirstLastPara="1" rIns="0" wrap="square" tIns="0">
            <a:spAutoFit/>
          </a:bodyPr>
          <a:lstStyle/>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b="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p:txBody>
      </p:sp>
      <p:sp>
        <p:nvSpPr>
          <p:cNvPr id="303" name="Google Shape;303;p31"/>
          <p:cNvSpPr txBox="1"/>
          <p:nvPr>
            <p:ph type="ctrTitle"/>
          </p:nvPr>
        </p:nvSpPr>
        <p:spPr>
          <a:xfrm>
            <a:off x="1212850" y="4359275"/>
            <a:ext cx="7315201" cy="2057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l-GR" sz="5400">
                <a:solidFill>
                  <a:srgbClr val="2330DC"/>
                </a:solidFill>
              </a:rPr>
              <a:t>Accessibilité de la mode durable</a:t>
            </a:r>
            <a:endParaRPr b="1" sz="5400">
              <a:solidFill>
                <a:srgbClr val="2330DC"/>
              </a:solidFill>
            </a:endParaRPr>
          </a:p>
        </p:txBody>
      </p:sp>
      <p:sp>
        <p:nvSpPr>
          <p:cNvPr id="304" name="Google Shape;304;p31"/>
          <p:cNvSpPr/>
          <p:nvPr/>
        </p:nvSpPr>
        <p:spPr>
          <a:xfrm>
            <a:off x="9290050" y="3117275"/>
            <a:ext cx="9801951" cy="649408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La mode durable est souvent </a:t>
            </a:r>
            <a:r>
              <a:rPr lang="el-GR" sz="3200">
                <a:solidFill>
                  <a:srgbClr val="FDA800"/>
                </a:solidFill>
              </a:rPr>
              <a:t>plus chère </a:t>
            </a:r>
            <a:r>
              <a:rPr lang="el-GR" sz="3200">
                <a:solidFill>
                  <a:srgbClr val="2330DC"/>
                </a:solidFill>
              </a:rPr>
              <a:t>en raison de la production éthique et de l'utilisation de matériaux respectueux de l'environnement, ce qui la rend inabordable pour de nombreux consommateurs/trices.</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endParaRPr>
          </a:p>
          <a:p>
            <a:pPr indent="-457200" lvl="0" marL="457200" rtl="0" algn="l">
              <a:spcBef>
                <a:spcPts val="0"/>
              </a:spcBef>
              <a:spcAft>
                <a:spcPts val="0"/>
              </a:spcAft>
              <a:buClr>
                <a:srgbClr val="2330DC"/>
              </a:buClr>
              <a:buSzPts val="3200"/>
              <a:buFont typeface="Arial"/>
              <a:buChar char="•"/>
            </a:pPr>
            <a:r>
              <a:rPr lang="el-GR" sz="3200">
                <a:solidFill>
                  <a:srgbClr val="2330DC"/>
                </a:solidFill>
              </a:rPr>
              <a:t>Les consommateurs/trices aux revenus les plus faibles ne sont peut-être pas en mesure d'accorder la priorité à la durabilité en raison de l'accessibilité financière et de la </a:t>
            </a:r>
            <a:r>
              <a:rPr lang="el-GR" sz="3200">
                <a:solidFill>
                  <a:srgbClr val="FDA800"/>
                </a:solidFill>
              </a:rPr>
              <a:t>commodité de la mode rapide</a:t>
            </a:r>
            <a:r>
              <a:rPr lang="el-GR" sz="3200">
                <a:solidFill>
                  <a:srgbClr val="2330DC"/>
                </a:solidFill>
              </a:rPr>
              <a:t>.</a:t>
            </a:r>
            <a:endParaRPr sz="3200">
              <a:solidFill>
                <a:srgbClr val="2330DC"/>
              </a:solidFill>
            </a:endParaRPr>
          </a:p>
          <a:p>
            <a:pPr indent="0" lvl="0" marL="0" rtl="0" algn="l">
              <a:spcBef>
                <a:spcPts val="0"/>
              </a:spcBef>
              <a:spcAft>
                <a:spcPts val="0"/>
              </a:spcAft>
              <a:buNone/>
            </a:pPr>
            <a:r>
              <a:t/>
            </a:r>
            <a:endParaRPr sz="3200">
              <a:solidFill>
                <a:srgbClr val="2330DC"/>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330DC"/>
              </a:solidFill>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2"/>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a:p>
        </p:txBody>
      </p:sp>
      <p:sp>
        <p:nvSpPr>
          <p:cNvPr id="310" name="Google Shape;310;p32"/>
          <p:cNvSpPr txBox="1"/>
          <p:nvPr>
            <p:ph idx="1" type="body"/>
          </p:nvPr>
        </p:nvSpPr>
        <p:spPr>
          <a:xfrm>
            <a:off x="1670050" y="4277550"/>
            <a:ext cx="17428800" cy="3940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l-GR" sz="3200">
                <a:solidFill>
                  <a:schemeClr val="lt1"/>
                </a:solidFill>
                <a:latin typeface="Roboto"/>
                <a:ea typeface="Roboto"/>
                <a:cs typeface="Roboto"/>
                <a:sym typeface="Roboto"/>
              </a:rPr>
              <a:t>La durabilité de la mode se heurte à de nombreux obstacles, tels que la dégradation de l'environnement, l'exploitation de la main-d'œuvre et l'inefficacité du système. La résolution de ces problèmes nécessite des efforts concertés de la part de toutes les parties prenantes, y compris les marques, les consommateurs/trices et les décideurs politiques. Ce n'est qu'au prix d'un changement culturel significatif, d'une innovation technologique et d'une réglementation renforcée que l'industrie de la mode pourra s'orienter vers un avenir plus durable et plus éthique.</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sp>
        <p:nvSpPr>
          <p:cNvPr id="311" name="Google Shape;311;p32"/>
          <p:cNvSpPr/>
          <p:nvPr/>
        </p:nvSpPr>
        <p:spPr>
          <a:xfrm>
            <a:off x="1517650" y="9829575"/>
            <a:ext cx="17428800" cy="954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i="1" lang="el-GR" sz="2800">
                <a:solidFill>
                  <a:srgbClr val="FDA800"/>
                </a:solidFill>
                <a:latin typeface="Roboto"/>
                <a:ea typeface="Roboto"/>
                <a:cs typeface="Roboto"/>
                <a:sym typeface="Roboto"/>
              </a:rPr>
              <a:t>Matériel de Lecture Requis: Environmental Sustainability in the Fashion Industry.</a:t>
            </a:r>
            <a:endParaRPr i="1" sz="2800">
              <a:solidFill>
                <a:srgbClr val="FDA800"/>
              </a:solidFill>
              <a:latin typeface="Roboto"/>
              <a:ea typeface="Roboto"/>
              <a:cs typeface="Roboto"/>
              <a:sym typeface="Roboto"/>
            </a:endParaRPr>
          </a:p>
          <a:p>
            <a:pPr indent="0" lvl="0" marL="0" rtl="0" algn="l">
              <a:spcBef>
                <a:spcPts val="0"/>
              </a:spcBef>
              <a:spcAft>
                <a:spcPts val="0"/>
              </a:spcAft>
              <a:buNone/>
            </a:pPr>
            <a:r>
              <a:t/>
            </a:r>
            <a:endParaRPr i="1" sz="2800">
              <a:solidFill>
                <a:srgbClr val="FDA800"/>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3"/>
          <p:cNvSpPr txBox="1"/>
          <p:nvPr/>
        </p:nvSpPr>
        <p:spPr>
          <a:xfrm>
            <a:off x="1240971" y="3444875"/>
            <a:ext cx="17574079" cy="6324600"/>
          </a:xfrm>
          <a:prstGeom prst="rect">
            <a:avLst/>
          </a:prstGeom>
          <a:noFill/>
          <a:ln>
            <a:noFill/>
          </a:ln>
        </p:spPr>
        <p:txBody>
          <a:bodyPr anchorCtr="0" anchor="t" bIns="45700" lIns="91425" spcFirstLastPara="1" rIns="91425" wrap="square" tIns="45700">
            <a:noAutofit/>
          </a:bodyPr>
          <a:lstStyle/>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Blum, P. (2021) </a:t>
            </a:r>
            <a:r>
              <a:rPr i="1" lang="el-GR" sz="3200">
                <a:solidFill>
                  <a:schemeClr val="dk1"/>
                </a:solidFill>
                <a:latin typeface="Roboto"/>
                <a:ea typeface="Roboto"/>
                <a:cs typeface="Roboto"/>
                <a:sym typeface="Roboto"/>
              </a:rPr>
              <a:t>Circular Fashion : Making the Fashion Industry Sustainable, </a:t>
            </a:r>
            <a:r>
              <a:rPr lang="el-GR" sz="3200">
                <a:solidFill>
                  <a:schemeClr val="dk1"/>
                </a:solidFill>
                <a:latin typeface="Roboto"/>
                <a:ea typeface="Roboto"/>
                <a:cs typeface="Roboto"/>
                <a:sym typeface="Roboto"/>
              </a:rPr>
              <a:t>UK : Laurence King Publishing.</a:t>
            </a:r>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Fletcher, K. (2014) </a:t>
            </a:r>
            <a:r>
              <a:rPr i="1" lang="el-GR" sz="3200">
                <a:solidFill>
                  <a:schemeClr val="dk1"/>
                </a:solidFill>
                <a:latin typeface="Roboto"/>
                <a:ea typeface="Roboto"/>
                <a:cs typeface="Roboto"/>
                <a:sym typeface="Roboto"/>
              </a:rPr>
              <a:t>Sustainable Fashion and Textiles : Design Journeys</a:t>
            </a:r>
            <a:r>
              <a:rPr lang="el-GR" sz="3200">
                <a:solidFill>
                  <a:schemeClr val="dk1"/>
                </a:solidFill>
                <a:latin typeface="Roboto"/>
                <a:ea typeface="Roboto"/>
                <a:cs typeface="Roboto"/>
                <a:sym typeface="Roboto"/>
              </a:rPr>
              <a:t>. 2</a:t>
            </a:r>
            <a:r>
              <a:rPr baseline="30000" lang="el-GR" sz="3200">
                <a:solidFill>
                  <a:schemeClr val="dk1"/>
                </a:solidFill>
                <a:latin typeface="Roboto"/>
                <a:ea typeface="Roboto"/>
                <a:cs typeface="Roboto"/>
                <a:sym typeface="Roboto"/>
              </a:rPr>
              <a:t>nd</a:t>
            </a:r>
            <a:r>
              <a:rPr lang="el-GR" sz="3200">
                <a:solidFill>
                  <a:schemeClr val="dk1"/>
                </a:solidFill>
                <a:latin typeface="Roboto"/>
                <a:ea typeface="Roboto"/>
                <a:cs typeface="Roboto"/>
                <a:sym typeface="Roboto"/>
              </a:rPr>
              <a:t> edition. NY : Routledge</a:t>
            </a:r>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Holroyd, A.T., Gordas, J.F. et Hill, C. (2023) </a:t>
            </a:r>
            <a:r>
              <a:rPr i="1" lang="el-GR" sz="3200">
                <a:solidFill>
                  <a:schemeClr val="dk1"/>
                </a:solidFill>
                <a:latin typeface="Roboto"/>
                <a:ea typeface="Roboto"/>
                <a:cs typeface="Roboto"/>
                <a:sym typeface="Roboto"/>
              </a:rPr>
              <a:t>Historical Perspectives on Sustainable Fashion : Inspiration for Change</a:t>
            </a:r>
            <a:r>
              <a:rPr lang="el-GR" sz="3200">
                <a:solidFill>
                  <a:schemeClr val="dk1"/>
                </a:solidFill>
                <a:latin typeface="Roboto"/>
                <a:ea typeface="Roboto"/>
                <a:cs typeface="Roboto"/>
                <a:sym typeface="Roboto"/>
              </a:rPr>
              <a:t>. 1</a:t>
            </a:r>
            <a:r>
              <a:rPr baseline="30000" lang="el-GR" sz="3200">
                <a:solidFill>
                  <a:schemeClr val="dk1"/>
                </a:solidFill>
                <a:latin typeface="Roboto"/>
                <a:ea typeface="Roboto"/>
                <a:cs typeface="Roboto"/>
                <a:sym typeface="Roboto"/>
              </a:rPr>
              <a:t>st</a:t>
            </a:r>
            <a:r>
              <a:rPr lang="el-GR" sz="3200">
                <a:solidFill>
                  <a:schemeClr val="dk1"/>
                </a:solidFill>
                <a:latin typeface="Roboto"/>
                <a:ea typeface="Roboto"/>
                <a:cs typeface="Roboto"/>
                <a:sym typeface="Roboto"/>
              </a:rPr>
              <a:t> edition. UK : Bloomsbury</a:t>
            </a:r>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p:txBody>
      </p:sp>
      <p:sp>
        <p:nvSpPr>
          <p:cNvPr id="317" name="Google Shape;317;p33"/>
          <p:cNvSpPr txBox="1"/>
          <p:nvPr/>
        </p:nvSpPr>
        <p:spPr>
          <a:xfrm>
            <a:off x="1593850" y="1539875"/>
            <a:ext cx="4080300" cy="9234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l-GR" sz="5400">
                <a:solidFill>
                  <a:srgbClr val="2330DC"/>
                </a:solidFill>
                <a:latin typeface="Roboto"/>
                <a:ea typeface="Roboto"/>
                <a:cs typeface="Roboto"/>
                <a:sym typeface="Roboto"/>
              </a:rPr>
              <a:t>Références</a:t>
            </a:r>
            <a:endParaRPr sz="5400">
              <a:solidFill>
                <a:srgbClr val="2330DC"/>
              </a:solidFill>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4"/>
          <p:cNvSpPr txBox="1"/>
          <p:nvPr>
            <p:ph idx="1" type="subTitle"/>
          </p:nvPr>
        </p:nvSpPr>
        <p:spPr>
          <a:xfrm>
            <a:off x="717547" y="580684"/>
            <a:ext cx="18669000" cy="137916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Chain, E. (2022) British Vogue : </a:t>
            </a:r>
            <a:r>
              <a:rPr i="1" lang="el-GR" sz="3200">
                <a:solidFill>
                  <a:schemeClr val="dk1"/>
                </a:solidFill>
                <a:latin typeface="Roboto"/>
                <a:ea typeface="Roboto"/>
                <a:cs typeface="Roboto"/>
                <a:sym typeface="Roboto"/>
              </a:rPr>
              <a:t>16 Things Everyone Should Know About Sustainable Fashion</a:t>
            </a:r>
            <a:r>
              <a:rPr lang="el-GR" sz="3200">
                <a:solidFill>
                  <a:schemeClr val="dk1"/>
                </a:solidFill>
                <a:latin typeface="Roboto"/>
                <a:ea typeface="Roboto"/>
                <a:cs typeface="Roboto"/>
                <a:sym typeface="Roboto"/>
              </a:rPr>
              <a:t>, disponible à l'adresse : www.vogue.co.uk/fashion/article/sustainable-fashion#:~:text=What%20does%20sustainable%20fashion%20mean?%20What </a:t>
            </a:r>
            <a:endParaRPr/>
          </a:p>
          <a:p>
            <a:pPr indent="0" lvl="0" marL="0" rtl="0" algn="l">
              <a:spcBef>
                <a:spcPts val="0"/>
              </a:spcBef>
              <a:spcAft>
                <a:spcPts val="0"/>
              </a:spcAft>
              <a:buNone/>
            </a:pPr>
            <a:r>
              <a:rPr lang="el-GR" sz="3200">
                <a:solidFill>
                  <a:schemeClr val="dk1"/>
                </a:solidFill>
                <a:latin typeface="Roboto"/>
                <a:ea typeface="Roboto"/>
                <a:cs typeface="Roboto"/>
                <a:sym typeface="Roboto"/>
              </a:rPr>
              <a:t>    (consulté le 6.10.2024)</a:t>
            </a:r>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Change Oracle. (2021) </a:t>
            </a:r>
            <a:r>
              <a:rPr i="1" lang="el-GR" sz="3200">
                <a:latin typeface="Roboto"/>
                <a:ea typeface="Roboto"/>
                <a:cs typeface="Roboto"/>
                <a:sym typeface="Roboto"/>
              </a:rPr>
              <a:t>10 Reasons Why Patagonia Is the World's Most Responsible Company</a:t>
            </a:r>
            <a:r>
              <a:rPr lang="el-GR" sz="3200">
                <a:latin typeface="Roboto"/>
                <a:ea typeface="Roboto"/>
                <a:cs typeface="Roboto"/>
                <a:sym typeface="Roboto"/>
              </a:rPr>
              <a:t>. Disponible à l'adresse : </a:t>
            </a:r>
            <a:r>
              <a:rPr lang="el-GR" sz="3200" u="sng">
                <a:solidFill>
                  <a:schemeClr val="hlink"/>
                </a:solidFill>
                <a:latin typeface="Roboto"/>
                <a:ea typeface="Roboto"/>
                <a:cs typeface="Roboto"/>
                <a:sym typeface="Roboto"/>
                <a:hlinkClick r:id="rId3"/>
              </a:rPr>
              <a:t>www.changeoracle.com/2021/09/10/10-reasons-why-patagonia-is-worlds-most/ </a:t>
            </a:r>
            <a:r>
              <a:rPr lang="el-GR" sz="3200">
                <a:solidFill>
                  <a:schemeClr val="dk1"/>
                </a:solidFill>
                <a:latin typeface="Roboto"/>
                <a:ea typeface="Roboto"/>
                <a:cs typeface="Roboto"/>
                <a:sym typeface="Roboto"/>
              </a:rPr>
              <a:t>(consulté le 10.10.2024)</a:t>
            </a:r>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EU Commission. (2024) </a:t>
            </a:r>
            <a:r>
              <a:rPr i="1" lang="el-GR" sz="3200">
                <a:solidFill>
                  <a:schemeClr val="dk1"/>
                </a:solidFill>
                <a:latin typeface="Roboto"/>
                <a:ea typeface="Roboto"/>
                <a:cs typeface="Roboto"/>
                <a:sym typeface="Roboto"/>
              </a:rPr>
              <a:t>EU Strategy for Sustainable &amp; Circular Textiles : To Create a Greener, more Competitive Textile Sector </a:t>
            </a:r>
            <a:r>
              <a:rPr lang="el-GR" sz="3200">
                <a:solidFill>
                  <a:schemeClr val="dk1"/>
                </a:solidFill>
                <a:latin typeface="Roboto"/>
                <a:ea typeface="Roboto"/>
                <a:cs typeface="Roboto"/>
                <a:sym typeface="Roboto"/>
              </a:rPr>
              <a:t>EU Commission. Disponible sur : </a:t>
            </a:r>
            <a:r>
              <a:rPr lang="el-GR" sz="3200" u="sng">
                <a:solidFill>
                  <a:schemeClr val="dk1"/>
                </a:solidFill>
                <a:latin typeface="Roboto"/>
                <a:ea typeface="Roboto"/>
                <a:cs typeface="Roboto"/>
                <a:sym typeface="Roboto"/>
                <a:hlinkClick r:id="rId4">
                  <a:extLst>
                    <a:ext uri="{A12FA001-AC4F-418D-AE19-62706E023703}">
                      <ahyp:hlinkClr val="tx"/>
                    </a:ext>
                  </a:extLst>
                </a:hlinkClick>
              </a:rPr>
              <a:t>Textiles strategy - European Commission (Stratégie textile - Commission européenne).</a:t>
            </a:r>
            <a:endParaRPr sz="3200">
              <a:solidFill>
                <a:schemeClr val="dk1"/>
              </a:solidFill>
              <a:latin typeface="Roboto"/>
              <a:ea typeface="Roboto"/>
              <a:cs typeface="Roboto"/>
              <a:sym typeface="Roboto"/>
            </a:endParaRPr>
          </a:p>
          <a:p>
            <a:pPr indent="0" lvl="0" marL="0" rtl="0" algn="l">
              <a:spcBef>
                <a:spcPts val="0"/>
              </a:spcBef>
              <a:spcAft>
                <a:spcPts val="0"/>
              </a:spcAft>
              <a:buNone/>
            </a:pPr>
            <a:r>
              <a:t/>
            </a:r>
            <a:endParaRPr sz="32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Fiber 2 Fashion (2024) </a:t>
            </a:r>
            <a:r>
              <a:rPr i="1" lang="el-GR" sz="3200">
                <a:solidFill>
                  <a:schemeClr val="dk1"/>
                </a:solidFill>
                <a:latin typeface="Roboto"/>
                <a:ea typeface="Roboto"/>
                <a:cs typeface="Roboto"/>
                <a:sym typeface="Roboto"/>
              </a:rPr>
              <a:t>Sustainability News. </a:t>
            </a:r>
            <a:r>
              <a:rPr lang="el-GR" sz="3200">
                <a:solidFill>
                  <a:schemeClr val="dk1"/>
                </a:solidFill>
                <a:latin typeface="Roboto"/>
                <a:ea typeface="Roboto"/>
                <a:cs typeface="Roboto"/>
                <a:sym typeface="Roboto"/>
              </a:rPr>
              <a:t>Disponible à l'adresse : www.fibre2fashion.com/news/sustainability-news (consulté le 1.10.2024)</a:t>
            </a:r>
            <a:endParaRPr/>
          </a:p>
          <a:p>
            <a:pPr indent="0" lvl="0" marL="0" rtl="0" algn="l">
              <a:spcBef>
                <a:spcPts val="0"/>
              </a:spcBef>
              <a:spcAft>
                <a:spcPts val="0"/>
              </a:spcAft>
              <a:buNone/>
            </a:pPr>
            <a:r>
              <a:t/>
            </a:r>
            <a:endParaRPr sz="32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3200"/>
              <a:buFont typeface="Arial"/>
              <a:buChar char="•"/>
            </a:pPr>
            <a:r>
              <a:rPr lang="el-GR" sz="3200">
                <a:solidFill>
                  <a:schemeClr val="dk1"/>
                </a:solidFill>
                <a:latin typeface="Roboto"/>
                <a:ea typeface="Roboto"/>
                <a:cs typeface="Roboto"/>
                <a:sym typeface="Roboto"/>
              </a:rPr>
              <a:t>Geneva Environment Network (2024) </a:t>
            </a:r>
            <a:r>
              <a:rPr i="1" lang="el-GR" sz="3200">
                <a:solidFill>
                  <a:schemeClr val="dk1"/>
                </a:solidFill>
                <a:latin typeface="Roboto"/>
                <a:ea typeface="Roboto"/>
                <a:cs typeface="Roboto"/>
                <a:sym typeface="Roboto"/>
              </a:rPr>
              <a:t>Environmental Sustainability in the Fashion Industry. </a:t>
            </a:r>
            <a:r>
              <a:rPr lang="el-GR" sz="3200">
                <a:solidFill>
                  <a:schemeClr val="dk1"/>
                </a:solidFill>
                <a:latin typeface="Roboto"/>
                <a:ea typeface="Roboto"/>
                <a:cs typeface="Roboto"/>
                <a:sym typeface="Roboto"/>
              </a:rPr>
              <a:t>Disponible sur: </a:t>
            </a:r>
            <a:r>
              <a:rPr lang="el-GR" sz="3200" u="sng">
                <a:solidFill>
                  <a:schemeClr val="dk1"/>
                </a:solidFill>
                <a:latin typeface="Roboto"/>
                <a:ea typeface="Roboto"/>
                <a:cs typeface="Roboto"/>
                <a:sym typeface="Roboto"/>
                <a:hlinkClick r:id="rId5">
                  <a:extLst>
                    <a:ext uri="{A12FA001-AC4F-418D-AE19-62706E023703}">
                      <ahyp:hlinkClr val="tx"/>
                    </a:ext>
                  </a:extLst>
                </a:hlinkClick>
              </a:rPr>
              <a:t> www.genevaenvironmentnetwork.org/resources/updates/sustainable-fashion/#scroll-nav__7 </a:t>
            </a:r>
            <a:r>
              <a:rPr lang="el-GR" sz="3200">
                <a:solidFill>
                  <a:schemeClr val="dk1"/>
                </a:solidFill>
                <a:latin typeface="Roboto"/>
                <a:ea typeface="Roboto"/>
                <a:cs typeface="Roboto"/>
                <a:sym typeface="Roboto"/>
              </a:rPr>
              <a:t>(consulté le 1.10.2024)</a:t>
            </a:r>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i="1" sz="3200">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dk1"/>
              </a:solidFill>
              <a:latin typeface="Roboto"/>
              <a:ea typeface="Roboto"/>
              <a:cs typeface="Roboto"/>
              <a:sym typeface="Roboto"/>
            </a:endParaRPr>
          </a:p>
          <a:p>
            <a:pPr indent="0" lvl="0" marL="0" rtl="0" algn="l">
              <a:spcBef>
                <a:spcPts val="0"/>
              </a:spcBef>
              <a:spcAft>
                <a:spcPts val="0"/>
              </a:spcAft>
              <a:buNone/>
            </a:pPr>
            <a:r>
              <a:t/>
            </a:r>
            <a:endParaRPr sz="3200">
              <a:solidFill>
                <a:schemeClr val="dk1"/>
              </a:solidFill>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idx="1" type="body"/>
          </p:nvPr>
        </p:nvSpPr>
        <p:spPr>
          <a:xfrm>
            <a:off x="321050" y="1917925"/>
            <a:ext cx="19390500" cy="7357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l-GR" sz="5400">
                <a:solidFill>
                  <a:schemeClr val="lt1"/>
                </a:solidFill>
                <a:latin typeface="Roboto"/>
                <a:ea typeface="Roboto"/>
                <a:cs typeface="Roboto"/>
                <a:sym typeface="Roboto"/>
              </a:rPr>
              <a:t>5 MILLIONS DE TONNES</a:t>
            </a:r>
            <a:endParaRPr b="1" sz="5400">
              <a:solidFill>
                <a:schemeClr val="lt1"/>
              </a:solidFill>
              <a:latin typeface="Roboto"/>
              <a:ea typeface="Roboto"/>
              <a:cs typeface="Roboto"/>
              <a:sym typeface="Roboto"/>
            </a:endParaRPr>
          </a:p>
          <a:p>
            <a:pPr indent="0" lvl="0" marL="0" rtl="0" algn="ctr">
              <a:spcBef>
                <a:spcPts val="0"/>
              </a:spcBef>
              <a:spcAft>
                <a:spcPts val="0"/>
              </a:spcAft>
              <a:buNone/>
            </a:pPr>
            <a:r>
              <a:rPr lang="el-GR" sz="3600">
                <a:solidFill>
                  <a:schemeClr val="lt1"/>
                </a:solidFill>
                <a:latin typeface="Roboto"/>
                <a:ea typeface="Roboto"/>
                <a:cs typeface="Roboto"/>
                <a:sym typeface="Roboto"/>
              </a:rPr>
              <a:t>de vêtements sont jetés chaque année dans l'UE, soit environ 12 kg par personne et par an.</a:t>
            </a:r>
            <a:endParaRPr sz="3600">
              <a:solidFill>
                <a:schemeClr val="lt1"/>
              </a:solidFill>
              <a:latin typeface="Roboto"/>
              <a:ea typeface="Roboto"/>
              <a:cs typeface="Roboto"/>
              <a:sym typeface="Roboto"/>
            </a:endParaRPr>
          </a:p>
          <a:p>
            <a:pPr indent="0" lvl="0" marL="0" rtl="0" algn="ctr">
              <a:spcBef>
                <a:spcPts val="0"/>
              </a:spcBef>
              <a:spcAft>
                <a:spcPts val="0"/>
              </a:spcAft>
              <a:buNone/>
            </a:pPr>
            <a:r>
              <a:t/>
            </a:r>
            <a:endParaRPr sz="3600">
              <a:solidFill>
                <a:schemeClr val="lt1"/>
              </a:solidFill>
              <a:latin typeface="Roboto"/>
              <a:ea typeface="Roboto"/>
              <a:cs typeface="Roboto"/>
              <a:sym typeface="Roboto"/>
            </a:endParaRPr>
          </a:p>
          <a:p>
            <a:pPr indent="0" lvl="0" marL="0" rtl="0" algn="ctr">
              <a:spcBef>
                <a:spcPts val="0"/>
              </a:spcBef>
              <a:spcAft>
                <a:spcPts val="0"/>
              </a:spcAft>
              <a:buNone/>
            </a:pPr>
            <a:r>
              <a:t/>
            </a:r>
            <a:endParaRPr sz="3600">
              <a:solidFill>
                <a:schemeClr val="lt1"/>
              </a:solidFill>
              <a:latin typeface="Roboto"/>
              <a:ea typeface="Roboto"/>
              <a:cs typeface="Roboto"/>
              <a:sym typeface="Roboto"/>
            </a:endParaRPr>
          </a:p>
          <a:p>
            <a:pPr indent="0" lvl="0" marL="0" rtl="0" algn="ctr">
              <a:spcBef>
                <a:spcPts val="0"/>
              </a:spcBef>
              <a:spcAft>
                <a:spcPts val="0"/>
              </a:spcAft>
              <a:buNone/>
            </a:pPr>
            <a:r>
              <a:rPr b="1" lang="el-GR" sz="5400">
                <a:solidFill>
                  <a:schemeClr val="lt1"/>
                </a:solidFill>
                <a:latin typeface="Roboto"/>
                <a:ea typeface="Roboto"/>
                <a:cs typeface="Roboto"/>
                <a:sym typeface="Roboto"/>
              </a:rPr>
              <a:t>20 à 35 emplois</a:t>
            </a:r>
            <a:endParaRPr b="1" sz="5400">
              <a:solidFill>
                <a:schemeClr val="lt1"/>
              </a:solidFill>
              <a:latin typeface="Roboto"/>
              <a:ea typeface="Roboto"/>
              <a:cs typeface="Roboto"/>
              <a:sym typeface="Roboto"/>
            </a:endParaRPr>
          </a:p>
          <a:p>
            <a:pPr indent="0" lvl="0" marL="0" rtl="0" algn="ctr">
              <a:spcBef>
                <a:spcPts val="0"/>
              </a:spcBef>
              <a:spcAft>
                <a:spcPts val="0"/>
              </a:spcAft>
              <a:buNone/>
            </a:pPr>
            <a:r>
              <a:rPr lang="el-GR" sz="3600">
                <a:solidFill>
                  <a:schemeClr val="lt1"/>
                </a:solidFill>
                <a:latin typeface="Roboto"/>
                <a:ea typeface="Roboto"/>
                <a:cs typeface="Roboto"/>
                <a:sym typeface="Roboto"/>
              </a:rPr>
              <a:t>sont créés pour 1 000 tonnes de textiles collectés en vue d'être réutilisés.</a:t>
            </a:r>
            <a:endParaRPr sz="3600">
              <a:solidFill>
                <a:schemeClr val="lt1"/>
              </a:solidFill>
              <a:latin typeface="Roboto"/>
              <a:ea typeface="Roboto"/>
              <a:cs typeface="Roboto"/>
              <a:sym typeface="Roboto"/>
            </a:endParaRPr>
          </a:p>
          <a:p>
            <a:pPr indent="0" lvl="0" marL="0" rtl="0" algn="ctr">
              <a:spcBef>
                <a:spcPts val="0"/>
              </a:spcBef>
              <a:spcAft>
                <a:spcPts val="0"/>
              </a:spcAft>
              <a:buNone/>
            </a:pPr>
            <a:r>
              <a:t/>
            </a:r>
            <a:endParaRPr sz="3600">
              <a:solidFill>
                <a:schemeClr val="lt1"/>
              </a:solidFill>
              <a:latin typeface="Roboto"/>
              <a:ea typeface="Roboto"/>
              <a:cs typeface="Roboto"/>
              <a:sym typeface="Roboto"/>
            </a:endParaRPr>
          </a:p>
          <a:p>
            <a:pPr indent="0" lvl="0" marL="0" rtl="0" algn="ctr">
              <a:spcBef>
                <a:spcPts val="0"/>
              </a:spcBef>
              <a:spcAft>
                <a:spcPts val="0"/>
              </a:spcAft>
              <a:buNone/>
            </a:pPr>
            <a:r>
              <a:t/>
            </a:r>
            <a:endParaRPr sz="3600">
              <a:solidFill>
                <a:schemeClr val="lt1"/>
              </a:solidFill>
              <a:latin typeface="Roboto"/>
              <a:ea typeface="Roboto"/>
              <a:cs typeface="Roboto"/>
              <a:sym typeface="Roboto"/>
            </a:endParaRPr>
          </a:p>
          <a:p>
            <a:pPr indent="0" lvl="0" marL="0" rtl="0" algn="ctr">
              <a:spcBef>
                <a:spcPts val="0"/>
              </a:spcBef>
              <a:spcAft>
                <a:spcPts val="0"/>
              </a:spcAft>
              <a:buNone/>
            </a:pPr>
            <a:r>
              <a:rPr b="1" lang="el-GR" sz="5400">
                <a:solidFill>
                  <a:schemeClr val="lt1"/>
                </a:solidFill>
                <a:latin typeface="Roboto"/>
                <a:ea typeface="Roboto"/>
                <a:cs typeface="Roboto"/>
                <a:sym typeface="Roboto"/>
              </a:rPr>
              <a:t>1 % </a:t>
            </a:r>
            <a:endParaRPr b="1" sz="5400">
              <a:solidFill>
                <a:schemeClr val="lt1"/>
              </a:solidFill>
              <a:latin typeface="Roboto"/>
              <a:ea typeface="Roboto"/>
              <a:cs typeface="Roboto"/>
              <a:sym typeface="Roboto"/>
            </a:endParaRPr>
          </a:p>
          <a:p>
            <a:pPr indent="0" lvl="0" marL="0" rtl="0" algn="ctr">
              <a:spcBef>
                <a:spcPts val="0"/>
              </a:spcBef>
              <a:spcAft>
                <a:spcPts val="0"/>
              </a:spcAft>
              <a:buNone/>
            </a:pPr>
            <a:r>
              <a:rPr lang="el-GR" sz="3600">
                <a:solidFill>
                  <a:schemeClr val="lt1"/>
                </a:solidFill>
                <a:latin typeface="Roboto"/>
                <a:ea typeface="Roboto"/>
                <a:cs typeface="Roboto"/>
                <a:sym typeface="Roboto"/>
              </a:rPr>
              <a:t>des matériaux d'habillement sont recyclés en nouveaux vêtements.</a:t>
            </a:r>
            <a:endParaRPr sz="3600">
              <a:solidFill>
                <a:schemeClr val="lt1"/>
              </a:solidFill>
              <a:latin typeface="Roboto"/>
              <a:ea typeface="Roboto"/>
              <a:cs typeface="Roboto"/>
              <a:sym typeface="Roboto"/>
            </a:endParaRPr>
          </a:p>
          <a:p>
            <a:pPr indent="0" lvl="0" marL="0" rtl="0" algn="ctr">
              <a:spcBef>
                <a:spcPts val="0"/>
              </a:spcBef>
              <a:spcAft>
                <a:spcPts val="0"/>
              </a:spcAft>
              <a:buNone/>
            </a:pPr>
            <a:r>
              <a:t/>
            </a:r>
            <a:endParaRPr sz="3600">
              <a:solidFill>
                <a:schemeClr val="lt1"/>
              </a:solidFill>
              <a:latin typeface="Roboto"/>
              <a:ea typeface="Roboto"/>
              <a:cs typeface="Roboto"/>
              <a:sym typeface="Roboto"/>
            </a:endParaRPr>
          </a:p>
          <a:p>
            <a:pPr indent="0" lvl="0" marL="0" rtl="0" algn="r">
              <a:spcBef>
                <a:spcPts val="0"/>
              </a:spcBef>
              <a:spcAft>
                <a:spcPts val="0"/>
              </a:spcAft>
              <a:buNone/>
            </a:pPr>
            <a:r>
              <a:rPr lang="el-GR" sz="2800">
                <a:solidFill>
                  <a:srgbClr val="FDA800"/>
                </a:solidFill>
                <a:latin typeface="Roboto"/>
                <a:ea typeface="Roboto"/>
                <a:cs typeface="Roboto"/>
                <a:sym typeface="Roboto"/>
              </a:rPr>
              <a:t>Commission européenne (2024)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5"/>
          <p:cNvSpPr txBox="1"/>
          <p:nvPr>
            <p:ph type="ctrTitle"/>
          </p:nvPr>
        </p:nvSpPr>
        <p:spPr>
          <a:xfrm>
            <a:off x="908050" y="1273454"/>
            <a:ext cx="14763699"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l-GR" sz="5400">
                <a:solidFill>
                  <a:srgbClr val="2330DC"/>
                </a:solidFill>
              </a:rPr>
              <a:t>Aspects clés de la durabilité dans la mode :</a:t>
            </a:r>
            <a:br>
              <a:rPr lang="el-GR" sz="5400">
                <a:solidFill>
                  <a:srgbClr val="2330DC"/>
                </a:solidFill>
              </a:rPr>
            </a:br>
            <a:endParaRPr sz="5400">
              <a:solidFill>
                <a:srgbClr val="2330DC"/>
              </a:solidFill>
            </a:endParaRPr>
          </a:p>
        </p:txBody>
      </p:sp>
      <p:sp>
        <p:nvSpPr>
          <p:cNvPr id="108" name="Google Shape;108;p5"/>
          <p:cNvSpPr txBox="1"/>
          <p:nvPr/>
        </p:nvSpPr>
        <p:spPr>
          <a:xfrm>
            <a:off x="10262506" y="2549966"/>
            <a:ext cx="7063537" cy="1695977"/>
          </a:xfrm>
          <a:prstGeom prst="rect">
            <a:avLst/>
          </a:prstGeom>
          <a:solidFill>
            <a:srgbClr val="2431DB"/>
          </a:solidFill>
          <a:ln>
            <a:noFill/>
          </a:ln>
        </p:spPr>
        <p:txBody>
          <a:bodyPr anchorCtr="0" anchor="t" bIns="0" lIns="0" spcFirstLastPara="1" rIns="0" wrap="square" tIns="358775">
            <a:spAutoFit/>
          </a:bodyPr>
          <a:lstStyle/>
          <a:p>
            <a:pPr indent="-43814" lvl="0" marL="882014" marR="975994" rtl="0" algn="ctr">
              <a:lnSpc>
                <a:spcPct val="118437"/>
              </a:lnSpc>
              <a:spcBef>
                <a:spcPts val="0"/>
              </a:spcBef>
              <a:spcAft>
                <a:spcPts val="0"/>
              </a:spcAft>
              <a:buNone/>
            </a:pPr>
            <a:r>
              <a:rPr lang="el-GR" sz="3200">
                <a:solidFill>
                  <a:schemeClr val="lt1"/>
                </a:solidFill>
                <a:latin typeface="Roboto"/>
                <a:ea typeface="Roboto"/>
                <a:cs typeface="Roboto"/>
                <a:sym typeface="Roboto"/>
              </a:rPr>
              <a:t>2. Durabilité sociale</a:t>
            </a:r>
            <a:endParaRPr sz="3200">
              <a:solidFill>
                <a:schemeClr val="lt1"/>
              </a:solidFill>
              <a:latin typeface="Roboto"/>
              <a:ea typeface="Roboto"/>
              <a:cs typeface="Roboto"/>
              <a:sym typeface="Roboto"/>
            </a:endParaRPr>
          </a:p>
          <a:p>
            <a:pPr indent="-43814" lvl="0" marL="882014" marR="975994" rtl="0" algn="ctr">
              <a:lnSpc>
                <a:spcPct val="118437"/>
              </a:lnSpc>
              <a:spcBef>
                <a:spcPts val="2825"/>
              </a:spcBef>
              <a:spcAft>
                <a:spcPts val="0"/>
              </a:spcAft>
              <a:buNone/>
            </a:pPr>
            <a:r>
              <a:t/>
            </a:r>
            <a:endParaRPr sz="3200">
              <a:solidFill>
                <a:schemeClr val="lt1"/>
              </a:solidFill>
              <a:latin typeface="Roboto"/>
              <a:ea typeface="Roboto"/>
              <a:cs typeface="Roboto"/>
              <a:sym typeface="Roboto"/>
            </a:endParaRPr>
          </a:p>
        </p:txBody>
      </p:sp>
      <p:sp>
        <p:nvSpPr>
          <p:cNvPr id="109" name="Google Shape;109;p5"/>
          <p:cNvSpPr txBox="1"/>
          <p:nvPr/>
        </p:nvSpPr>
        <p:spPr>
          <a:xfrm>
            <a:off x="1688190" y="4719799"/>
            <a:ext cx="7449600" cy="1800600"/>
          </a:xfrm>
          <a:prstGeom prst="rect">
            <a:avLst/>
          </a:prstGeom>
          <a:solidFill>
            <a:srgbClr val="2431DB"/>
          </a:solidFill>
          <a:ln>
            <a:noFill/>
          </a:ln>
        </p:spPr>
        <p:txBody>
          <a:bodyPr anchorCtr="0" anchor="t" bIns="0" lIns="0" spcFirstLastPara="1" rIns="0" wrap="square" tIns="358775">
            <a:spAutoFit/>
          </a:bodyPr>
          <a:lstStyle/>
          <a:p>
            <a:pPr indent="-43814" lvl="0" marL="882014" marR="975994" rtl="0" algn="ctr">
              <a:lnSpc>
                <a:spcPct val="118437"/>
              </a:lnSpc>
              <a:spcBef>
                <a:spcPts val="0"/>
              </a:spcBef>
              <a:spcAft>
                <a:spcPts val="0"/>
              </a:spcAft>
              <a:buNone/>
            </a:pPr>
            <a:r>
              <a:rPr lang="el-GR" sz="3200">
                <a:solidFill>
                  <a:schemeClr val="lt1"/>
                </a:solidFill>
                <a:latin typeface="Roboto"/>
                <a:ea typeface="Roboto"/>
                <a:cs typeface="Roboto"/>
                <a:sym typeface="Roboto"/>
              </a:rPr>
              <a:t>3. Durabilité économique</a:t>
            </a:r>
            <a:endParaRPr sz="3200">
              <a:solidFill>
                <a:schemeClr val="lt1"/>
              </a:solidFill>
              <a:latin typeface="Roboto"/>
              <a:ea typeface="Roboto"/>
              <a:cs typeface="Roboto"/>
              <a:sym typeface="Roboto"/>
            </a:endParaRPr>
          </a:p>
          <a:p>
            <a:pPr indent="-43814" lvl="0" marL="882014" marR="975994" rtl="0" algn="ctr">
              <a:lnSpc>
                <a:spcPct val="118437"/>
              </a:lnSpc>
              <a:spcBef>
                <a:spcPts val="2825"/>
              </a:spcBef>
              <a:spcAft>
                <a:spcPts val="0"/>
              </a:spcAft>
              <a:buNone/>
            </a:pPr>
            <a:r>
              <a:t/>
            </a:r>
            <a:endParaRPr sz="3200">
              <a:solidFill>
                <a:schemeClr val="lt1"/>
              </a:solidFill>
              <a:latin typeface="Roboto"/>
              <a:ea typeface="Roboto"/>
              <a:cs typeface="Roboto"/>
              <a:sym typeface="Roboto"/>
            </a:endParaRPr>
          </a:p>
        </p:txBody>
      </p:sp>
      <p:sp>
        <p:nvSpPr>
          <p:cNvPr id="110" name="Google Shape;110;p5"/>
          <p:cNvSpPr txBox="1"/>
          <p:nvPr/>
        </p:nvSpPr>
        <p:spPr>
          <a:xfrm>
            <a:off x="10262505" y="4637259"/>
            <a:ext cx="7063537" cy="1695977"/>
          </a:xfrm>
          <a:prstGeom prst="rect">
            <a:avLst/>
          </a:prstGeom>
          <a:solidFill>
            <a:srgbClr val="2431DB"/>
          </a:solidFill>
          <a:ln>
            <a:noFill/>
          </a:ln>
        </p:spPr>
        <p:txBody>
          <a:bodyPr anchorCtr="0" anchor="t" bIns="0" lIns="0" spcFirstLastPara="1" rIns="0" wrap="square" tIns="358775">
            <a:spAutoFit/>
          </a:bodyPr>
          <a:lstStyle/>
          <a:p>
            <a:pPr indent="-43814" lvl="0" marL="882014" marR="975994" rtl="0" algn="ctr">
              <a:lnSpc>
                <a:spcPct val="118437"/>
              </a:lnSpc>
              <a:spcBef>
                <a:spcPts val="0"/>
              </a:spcBef>
              <a:spcAft>
                <a:spcPts val="0"/>
              </a:spcAft>
              <a:buNone/>
            </a:pPr>
            <a:r>
              <a:rPr lang="el-GR" sz="3200">
                <a:solidFill>
                  <a:schemeClr val="lt1"/>
                </a:solidFill>
                <a:latin typeface="Roboto"/>
                <a:ea typeface="Roboto"/>
                <a:cs typeface="Roboto"/>
                <a:sym typeface="Roboto"/>
              </a:rPr>
              <a:t>4. Réduction des déchets</a:t>
            </a:r>
            <a:endParaRPr sz="3200">
              <a:solidFill>
                <a:schemeClr val="lt1"/>
              </a:solidFill>
              <a:latin typeface="Roboto"/>
              <a:ea typeface="Roboto"/>
              <a:cs typeface="Roboto"/>
              <a:sym typeface="Roboto"/>
            </a:endParaRPr>
          </a:p>
          <a:p>
            <a:pPr indent="-43814" lvl="0" marL="882014" marR="975994" rtl="0" algn="ctr">
              <a:lnSpc>
                <a:spcPct val="118437"/>
              </a:lnSpc>
              <a:spcBef>
                <a:spcPts val="2825"/>
              </a:spcBef>
              <a:spcAft>
                <a:spcPts val="0"/>
              </a:spcAft>
              <a:buNone/>
            </a:pPr>
            <a:r>
              <a:t/>
            </a:r>
            <a:endParaRPr sz="3200">
              <a:solidFill>
                <a:schemeClr val="lt1"/>
              </a:solidFill>
              <a:latin typeface="Roboto"/>
              <a:ea typeface="Roboto"/>
              <a:cs typeface="Roboto"/>
              <a:sym typeface="Roboto"/>
            </a:endParaRPr>
          </a:p>
        </p:txBody>
      </p:sp>
      <p:sp>
        <p:nvSpPr>
          <p:cNvPr id="111" name="Google Shape;111;p5"/>
          <p:cNvSpPr txBox="1"/>
          <p:nvPr/>
        </p:nvSpPr>
        <p:spPr>
          <a:xfrm>
            <a:off x="5861050" y="8948584"/>
            <a:ext cx="7696199" cy="1695977"/>
          </a:xfrm>
          <a:prstGeom prst="rect">
            <a:avLst/>
          </a:prstGeom>
          <a:solidFill>
            <a:srgbClr val="2431DB"/>
          </a:solidFill>
          <a:ln>
            <a:noFill/>
          </a:ln>
        </p:spPr>
        <p:txBody>
          <a:bodyPr anchorCtr="0" anchor="t" bIns="0" lIns="0" spcFirstLastPara="1" rIns="0" wrap="square" tIns="358775">
            <a:spAutoFit/>
          </a:bodyPr>
          <a:lstStyle/>
          <a:p>
            <a:pPr indent="-43814" lvl="0" marL="882014" marR="975994" rtl="0" algn="ctr">
              <a:lnSpc>
                <a:spcPct val="118437"/>
              </a:lnSpc>
              <a:spcBef>
                <a:spcPts val="0"/>
              </a:spcBef>
              <a:spcAft>
                <a:spcPts val="0"/>
              </a:spcAft>
              <a:buNone/>
            </a:pPr>
            <a:r>
              <a:rPr lang="el-GR" sz="3200">
                <a:solidFill>
                  <a:schemeClr val="lt1"/>
                </a:solidFill>
                <a:latin typeface="Roboto"/>
                <a:ea typeface="Roboto"/>
                <a:cs typeface="Roboto"/>
                <a:sym typeface="Roboto"/>
              </a:rPr>
              <a:t>7. Les défis de la durabilité</a:t>
            </a:r>
            <a:endParaRPr sz="3200">
              <a:solidFill>
                <a:schemeClr val="lt1"/>
              </a:solidFill>
              <a:latin typeface="Roboto"/>
              <a:ea typeface="Roboto"/>
              <a:cs typeface="Roboto"/>
              <a:sym typeface="Roboto"/>
            </a:endParaRPr>
          </a:p>
          <a:p>
            <a:pPr indent="-43814" lvl="0" marL="882014" marR="975994" rtl="0" algn="ctr">
              <a:lnSpc>
                <a:spcPct val="135357"/>
              </a:lnSpc>
              <a:spcBef>
                <a:spcPts val="2825"/>
              </a:spcBef>
              <a:spcAft>
                <a:spcPts val="0"/>
              </a:spcAft>
              <a:buNone/>
            </a:pPr>
            <a:r>
              <a:t/>
            </a:r>
            <a:endParaRPr sz="2800">
              <a:solidFill>
                <a:schemeClr val="lt1"/>
              </a:solidFill>
              <a:latin typeface="Roboto"/>
              <a:ea typeface="Roboto"/>
              <a:cs typeface="Roboto"/>
              <a:sym typeface="Roboto"/>
            </a:endParaRPr>
          </a:p>
        </p:txBody>
      </p:sp>
      <p:sp>
        <p:nvSpPr>
          <p:cNvPr id="112" name="Google Shape;112;p5"/>
          <p:cNvSpPr txBox="1"/>
          <p:nvPr/>
        </p:nvSpPr>
        <p:spPr>
          <a:xfrm>
            <a:off x="1688189" y="6847685"/>
            <a:ext cx="7449460" cy="1695977"/>
          </a:xfrm>
          <a:prstGeom prst="rect">
            <a:avLst/>
          </a:prstGeom>
          <a:solidFill>
            <a:srgbClr val="2431DB"/>
          </a:solidFill>
          <a:ln>
            <a:noFill/>
          </a:ln>
        </p:spPr>
        <p:txBody>
          <a:bodyPr anchorCtr="0" anchor="t" bIns="0" lIns="0" spcFirstLastPara="1" rIns="0" wrap="square" tIns="358775">
            <a:spAutoFit/>
          </a:bodyPr>
          <a:lstStyle/>
          <a:p>
            <a:pPr indent="-43814" lvl="0" marL="882014" marR="975994" rtl="0" algn="ctr">
              <a:lnSpc>
                <a:spcPct val="118437"/>
              </a:lnSpc>
              <a:spcBef>
                <a:spcPts val="0"/>
              </a:spcBef>
              <a:spcAft>
                <a:spcPts val="0"/>
              </a:spcAft>
              <a:buNone/>
            </a:pPr>
            <a:r>
              <a:rPr lang="el-GR" sz="3200">
                <a:solidFill>
                  <a:schemeClr val="lt1"/>
                </a:solidFill>
                <a:latin typeface="Roboto"/>
                <a:ea typeface="Roboto"/>
                <a:cs typeface="Roboto"/>
                <a:sym typeface="Roboto"/>
              </a:rPr>
              <a:t>5. Consommation durable</a:t>
            </a:r>
            <a:endParaRPr sz="3200">
              <a:solidFill>
                <a:schemeClr val="lt1"/>
              </a:solidFill>
              <a:latin typeface="Roboto"/>
              <a:ea typeface="Roboto"/>
              <a:cs typeface="Roboto"/>
              <a:sym typeface="Roboto"/>
            </a:endParaRPr>
          </a:p>
          <a:p>
            <a:pPr indent="-43814" lvl="0" marL="882014" marR="975994" rtl="0" algn="ctr">
              <a:lnSpc>
                <a:spcPct val="118437"/>
              </a:lnSpc>
              <a:spcBef>
                <a:spcPts val="2825"/>
              </a:spcBef>
              <a:spcAft>
                <a:spcPts val="0"/>
              </a:spcAft>
              <a:buNone/>
            </a:pPr>
            <a:r>
              <a:t/>
            </a:r>
            <a:endParaRPr sz="3200">
              <a:solidFill>
                <a:schemeClr val="lt1"/>
              </a:solidFill>
              <a:latin typeface="Roboto"/>
              <a:ea typeface="Roboto"/>
              <a:cs typeface="Roboto"/>
              <a:sym typeface="Roboto"/>
            </a:endParaRPr>
          </a:p>
        </p:txBody>
      </p:sp>
      <p:sp>
        <p:nvSpPr>
          <p:cNvPr id="113" name="Google Shape;113;p5"/>
          <p:cNvSpPr txBox="1"/>
          <p:nvPr/>
        </p:nvSpPr>
        <p:spPr>
          <a:xfrm>
            <a:off x="10262504" y="6847685"/>
            <a:ext cx="7063537" cy="1695977"/>
          </a:xfrm>
          <a:prstGeom prst="rect">
            <a:avLst/>
          </a:prstGeom>
          <a:solidFill>
            <a:srgbClr val="2431DB"/>
          </a:solidFill>
          <a:ln>
            <a:noFill/>
          </a:ln>
        </p:spPr>
        <p:txBody>
          <a:bodyPr anchorCtr="0" anchor="t" bIns="0" lIns="0" spcFirstLastPara="1" rIns="0" wrap="square" tIns="358775">
            <a:spAutoFit/>
          </a:bodyPr>
          <a:lstStyle/>
          <a:p>
            <a:pPr indent="-43814" lvl="0" marL="882014" marR="975994" rtl="0" algn="ctr">
              <a:lnSpc>
                <a:spcPct val="118437"/>
              </a:lnSpc>
              <a:spcBef>
                <a:spcPts val="0"/>
              </a:spcBef>
              <a:spcAft>
                <a:spcPts val="0"/>
              </a:spcAft>
              <a:buNone/>
            </a:pPr>
            <a:r>
              <a:rPr lang="el-GR" sz="3200">
                <a:solidFill>
                  <a:schemeClr val="lt1"/>
                </a:solidFill>
                <a:latin typeface="Roboto"/>
                <a:ea typeface="Roboto"/>
                <a:cs typeface="Roboto"/>
                <a:sym typeface="Roboto"/>
              </a:rPr>
              <a:t>6. Innovation et technologie</a:t>
            </a:r>
            <a:endParaRPr sz="3200">
              <a:solidFill>
                <a:schemeClr val="lt1"/>
              </a:solidFill>
              <a:latin typeface="Roboto"/>
              <a:ea typeface="Roboto"/>
              <a:cs typeface="Roboto"/>
              <a:sym typeface="Roboto"/>
            </a:endParaRPr>
          </a:p>
          <a:p>
            <a:pPr indent="-43814" lvl="0" marL="882014" marR="975994" rtl="0" algn="ctr">
              <a:lnSpc>
                <a:spcPct val="118437"/>
              </a:lnSpc>
              <a:spcBef>
                <a:spcPts val="2825"/>
              </a:spcBef>
              <a:spcAft>
                <a:spcPts val="0"/>
              </a:spcAft>
              <a:buNone/>
            </a:pPr>
            <a:r>
              <a:t/>
            </a:r>
            <a:endParaRPr sz="3200">
              <a:solidFill>
                <a:schemeClr val="lt1"/>
              </a:solidFill>
              <a:latin typeface="Roboto"/>
              <a:ea typeface="Roboto"/>
              <a:cs typeface="Roboto"/>
              <a:sym typeface="Roboto"/>
            </a:endParaRPr>
          </a:p>
        </p:txBody>
      </p:sp>
      <p:sp>
        <p:nvSpPr>
          <p:cNvPr id="114" name="Google Shape;114;p5"/>
          <p:cNvSpPr txBox="1"/>
          <p:nvPr/>
        </p:nvSpPr>
        <p:spPr>
          <a:xfrm>
            <a:off x="1633761" y="2549967"/>
            <a:ext cx="7503889" cy="1695977"/>
          </a:xfrm>
          <a:prstGeom prst="rect">
            <a:avLst/>
          </a:prstGeom>
          <a:solidFill>
            <a:srgbClr val="2431DB"/>
          </a:solidFill>
          <a:ln>
            <a:noFill/>
          </a:ln>
        </p:spPr>
        <p:txBody>
          <a:bodyPr anchorCtr="0" anchor="t" bIns="0" lIns="0" spcFirstLastPara="1" rIns="0" wrap="square" tIns="358775">
            <a:spAutoFit/>
          </a:bodyPr>
          <a:lstStyle/>
          <a:p>
            <a:pPr indent="-514350" lvl="0" marL="1352550" marR="975994" rtl="0" algn="l">
              <a:lnSpc>
                <a:spcPct val="118437"/>
              </a:lnSpc>
              <a:spcBef>
                <a:spcPts val="0"/>
              </a:spcBef>
              <a:spcAft>
                <a:spcPts val="0"/>
              </a:spcAft>
              <a:buClr>
                <a:schemeClr val="lt1"/>
              </a:buClr>
              <a:buSzPts val="3200"/>
              <a:buFont typeface="Roboto"/>
              <a:buAutoNum type="arabicPeriod"/>
            </a:pPr>
            <a:r>
              <a:rPr lang="el-GR" sz="3200">
                <a:solidFill>
                  <a:schemeClr val="lt1"/>
                </a:solidFill>
                <a:latin typeface="Roboto"/>
                <a:ea typeface="Roboto"/>
                <a:cs typeface="Roboto"/>
                <a:sym typeface="Roboto"/>
              </a:rPr>
              <a:t>Durabilité environnementale</a:t>
            </a:r>
            <a:endParaRPr sz="3200">
              <a:solidFill>
                <a:schemeClr val="lt1"/>
              </a:solidFill>
              <a:latin typeface="Roboto"/>
              <a:ea typeface="Roboto"/>
              <a:cs typeface="Roboto"/>
              <a:sym typeface="Roboto"/>
            </a:endParaRPr>
          </a:p>
          <a:p>
            <a:pPr indent="-336550" lvl="0" marL="1352550" marR="975994" rtl="0" algn="l">
              <a:lnSpc>
                <a:spcPct val="135357"/>
              </a:lnSpc>
              <a:spcBef>
                <a:spcPts val="2825"/>
              </a:spcBef>
              <a:spcAft>
                <a:spcPts val="0"/>
              </a:spcAft>
              <a:buSzPts val="2800"/>
              <a:buFont typeface="Arial"/>
              <a:buNone/>
            </a:pPr>
            <a:r>
              <a:t/>
            </a:r>
            <a:endParaRPr sz="2800">
              <a:solidFill>
                <a:schemeClr val="lt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nvSpPr>
        <p:spPr>
          <a:xfrm>
            <a:off x="1517650" y="5197476"/>
            <a:ext cx="8001000" cy="116955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1. Durabilité environnementale</a:t>
            </a:r>
            <a:br>
              <a:rPr b="0" i="0" lang="el-GR" sz="3800">
                <a:solidFill>
                  <a:srgbClr val="2330DC"/>
                </a:solidFill>
                <a:latin typeface="Roboto"/>
                <a:ea typeface="Roboto"/>
                <a:cs typeface="Roboto"/>
                <a:sym typeface="Roboto"/>
              </a:rPr>
            </a:br>
            <a:endParaRPr b="0" i="0" sz="3800">
              <a:solidFill>
                <a:srgbClr val="2330DC"/>
              </a:solidFill>
              <a:latin typeface="Roboto"/>
              <a:ea typeface="Roboto"/>
              <a:cs typeface="Roboto"/>
              <a:sym typeface="Roboto"/>
            </a:endParaRPr>
          </a:p>
        </p:txBody>
      </p:sp>
      <p:sp>
        <p:nvSpPr>
          <p:cNvPr id="120" name="Google Shape;120;p6"/>
          <p:cNvSpPr/>
          <p:nvPr/>
        </p:nvSpPr>
        <p:spPr>
          <a:xfrm>
            <a:off x="9013371" y="2530475"/>
            <a:ext cx="9187119" cy="206210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promeut</a:t>
            </a:r>
            <a:r>
              <a:rPr lang="el-GR" sz="3200">
                <a:solidFill>
                  <a:srgbClr val="2330DC"/>
                </a:solidFill>
              </a:rPr>
              <a:t> l'utilisation de fibres écologiques, organiques et renouvelables, ainsi que de textiles recyclés et biodégradables.</a:t>
            </a:r>
            <a:endParaRPr sz="3200">
              <a:solidFill>
                <a:srgbClr val="2330DC"/>
              </a:solidFill>
            </a:endParaRPr>
          </a:p>
        </p:txBody>
      </p:sp>
      <p:sp>
        <p:nvSpPr>
          <p:cNvPr id="121" name="Google Shape;121;p6"/>
          <p:cNvSpPr/>
          <p:nvPr/>
        </p:nvSpPr>
        <p:spPr>
          <a:xfrm>
            <a:off x="9061450" y="5035885"/>
            <a:ext cx="10052100" cy="2062200"/>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latin typeface="Roboto"/>
                <a:ea typeface="Roboto"/>
                <a:cs typeface="Roboto"/>
                <a:sym typeface="Roboto"/>
              </a:rPr>
              <a:t>Elle se concentre </a:t>
            </a:r>
            <a:r>
              <a:rPr lang="el-GR" sz="3200">
                <a:solidFill>
                  <a:srgbClr val="2330DC"/>
                </a:solidFill>
                <a:latin typeface="Roboto"/>
                <a:ea typeface="Roboto"/>
                <a:cs typeface="Roboto"/>
                <a:sym typeface="Roboto"/>
              </a:rPr>
              <a:t>sur les technologies </a:t>
            </a:r>
            <a:r>
              <a:rPr lang="el-GR" sz="3200">
                <a:solidFill>
                  <a:srgbClr val="2330DC"/>
                </a:solidFill>
                <a:latin typeface="Roboto"/>
                <a:ea typeface="Roboto"/>
                <a:cs typeface="Roboto"/>
                <a:sym typeface="Roboto"/>
              </a:rPr>
              <a:t>d’économie d’eau </a:t>
            </a:r>
            <a:r>
              <a:rPr lang="el-GR" sz="3200">
                <a:solidFill>
                  <a:srgbClr val="2330DC"/>
                </a:solidFill>
                <a:latin typeface="Roboto"/>
                <a:ea typeface="Roboto"/>
                <a:cs typeface="Roboto"/>
                <a:sym typeface="Roboto"/>
              </a:rPr>
              <a:t>et la réduction de l'utilisation de produits chimiques grâce à des teintures et des procédés respectueux de l'environnement. </a:t>
            </a:r>
            <a:endParaRPr sz="3200">
              <a:solidFill>
                <a:srgbClr val="2330DC"/>
              </a:solidFill>
              <a:latin typeface="Roboto"/>
              <a:ea typeface="Roboto"/>
              <a:cs typeface="Roboto"/>
              <a:sym typeface="Roboto"/>
            </a:endParaRPr>
          </a:p>
        </p:txBody>
      </p:sp>
      <p:sp>
        <p:nvSpPr>
          <p:cNvPr id="122" name="Google Shape;122;p6"/>
          <p:cNvSpPr/>
          <p:nvPr/>
        </p:nvSpPr>
        <p:spPr>
          <a:xfrm>
            <a:off x="9061450" y="7541311"/>
            <a:ext cx="10052050" cy="255454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encourage</a:t>
            </a:r>
            <a:r>
              <a:rPr lang="el-GR" sz="3200">
                <a:solidFill>
                  <a:srgbClr val="2330DC"/>
                </a:solidFill>
              </a:rPr>
              <a:t> l'utilisation de sources d'énergie renouvelables, de méthodes de production à faible impact et soutient la production locale afin de réduire les émissions dues au transport.</a:t>
            </a:r>
            <a:endParaRPr sz="3200">
              <a:solidFill>
                <a:srgbClr val="2330DC"/>
              </a:solidFill>
            </a:endParaRPr>
          </a:p>
          <a:p>
            <a:pPr indent="0" lvl="0" marL="0" rtl="0" algn="l">
              <a:spcBef>
                <a:spcPts val="0"/>
              </a:spcBef>
              <a:spcAft>
                <a:spcPts val="0"/>
              </a:spcAft>
              <a:buNone/>
            </a:pPr>
            <a:r>
              <a:t/>
            </a:r>
            <a:endParaRPr sz="3200">
              <a:solidFill>
                <a:srgbClr val="2330D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nvSpPr>
        <p:spPr>
          <a:xfrm>
            <a:off x="2051050" y="5197476"/>
            <a:ext cx="8001000" cy="116955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2. Durabilité sociale</a:t>
            </a:r>
            <a:br>
              <a:rPr b="0" i="0" lang="el-GR" sz="3800">
                <a:solidFill>
                  <a:srgbClr val="2330DC"/>
                </a:solidFill>
                <a:latin typeface="Roboto"/>
                <a:ea typeface="Roboto"/>
                <a:cs typeface="Roboto"/>
                <a:sym typeface="Roboto"/>
              </a:rPr>
            </a:br>
            <a:endParaRPr b="0" i="0" sz="3800">
              <a:solidFill>
                <a:srgbClr val="2330DC"/>
              </a:solidFill>
              <a:latin typeface="Roboto"/>
              <a:ea typeface="Roboto"/>
              <a:cs typeface="Roboto"/>
              <a:sym typeface="Roboto"/>
            </a:endParaRPr>
          </a:p>
        </p:txBody>
      </p:sp>
      <p:sp>
        <p:nvSpPr>
          <p:cNvPr id="128" name="Google Shape;128;p7"/>
          <p:cNvSpPr/>
          <p:nvPr/>
        </p:nvSpPr>
        <p:spPr>
          <a:xfrm>
            <a:off x="9060543" y="3287772"/>
            <a:ext cx="10052957" cy="255454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met l’accent</a:t>
            </a:r>
            <a:r>
              <a:rPr lang="el-GR" sz="3200">
                <a:solidFill>
                  <a:srgbClr val="2330DC"/>
                </a:solidFill>
              </a:rPr>
              <a:t> sur des </a:t>
            </a:r>
            <a:r>
              <a:rPr lang="el-GR" sz="3200">
                <a:solidFill>
                  <a:srgbClr val="FDA800"/>
                </a:solidFill>
              </a:rPr>
              <a:t>salaires équitables, des conditions de travail sûres </a:t>
            </a:r>
            <a:r>
              <a:rPr lang="el-GR" sz="3200">
                <a:solidFill>
                  <a:srgbClr val="2330DC"/>
                </a:solidFill>
              </a:rPr>
              <a:t>et le respect des droits des travailleurs/euses grâce à des pratiques transparentes et éthiques.</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endParaRPr>
          </a:p>
        </p:txBody>
      </p:sp>
      <p:sp>
        <p:nvSpPr>
          <p:cNvPr id="129" name="Google Shape;129;p7"/>
          <p:cNvSpPr/>
          <p:nvPr/>
        </p:nvSpPr>
        <p:spPr>
          <a:xfrm>
            <a:off x="9061450" y="5654675"/>
            <a:ext cx="10052050" cy="206210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soutient </a:t>
            </a:r>
            <a:r>
              <a:rPr lang="el-GR" sz="3200">
                <a:solidFill>
                  <a:srgbClr val="2330DC"/>
                </a:solidFill>
              </a:rPr>
              <a:t>les artisan(e)s locaux/les et les arts traditionnels, mais contribue également au </a:t>
            </a:r>
            <a:r>
              <a:rPr lang="el-GR" sz="3200">
                <a:solidFill>
                  <a:srgbClr val="FDA800"/>
                </a:solidFill>
              </a:rPr>
              <a:t>développement de la communauté </a:t>
            </a:r>
            <a:r>
              <a:rPr lang="el-GR" sz="3200">
                <a:solidFill>
                  <a:srgbClr val="2330DC"/>
                </a:solidFill>
              </a:rPr>
              <a:t>tout en préservant l'héritage culturel.</a:t>
            </a:r>
            <a:endParaRPr sz="3200">
              <a:solidFill>
                <a:srgbClr val="2330D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8"/>
          <p:cNvSpPr txBox="1"/>
          <p:nvPr/>
        </p:nvSpPr>
        <p:spPr>
          <a:xfrm>
            <a:off x="1974850" y="4968875"/>
            <a:ext cx="8001000" cy="116955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3. Durabilité économique</a:t>
            </a:r>
            <a:br>
              <a:rPr b="0" i="0" lang="el-GR" sz="3800">
                <a:solidFill>
                  <a:srgbClr val="2330DC"/>
                </a:solidFill>
                <a:latin typeface="Roboto"/>
                <a:ea typeface="Roboto"/>
                <a:cs typeface="Roboto"/>
                <a:sym typeface="Roboto"/>
              </a:rPr>
            </a:br>
            <a:endParaRPr b="0" i="0" sz="3800">
              <a:solidFill>
                <a:srgbClr val="2330DC"/>
              </a:solidFill>
              <a:latin typeface="Roboto"/>
              <a:ea typeface="Roboto"/>
              <a:cs typeface="Roboto"/>
              <a:sym typeface="Roboto"/>
            </a:endParaRPr>
          </a:p>
        </p:txBody>
      </p:sp>
      <p:sp>
        <p:nvSpPr>
          <p:cNvPr id="135" name="Google Shape;135;p8"/>
          <p:cNvSpPr/>
          <p:nvPr/>
        </p:nvSpPr>
        <p:spPr>
          <a:xfrm>
            <a:off x="9060543" y="3399215"/>
            <a:ext cx="10052957" cy="206210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promeut </a:t>
            </a:r>
            <a:r>
              <a:rPr lang="el-GR" sz="3200">
                <a:solidFill>
                  <a:srgbClr val="2330DC"/>
                </a:solidFill>
              </a:rPr>
              <a:t>une économie circulaire dans laquelle les produits sont conçus pour la </a:t>
            </a:r>
            <a:r>
              <a:rPr b="1" lang="el-GR" sz="3200">
                <a:solidFill>
                  <a:srgbClr val="FDA800"/>
                </a:solidFill>
              </a:rPr>
              <a:t>longévité, la réparabilité </a:t>
            </a:r>
            <a:r>
              <a:rPr lang="el-GR" sz="3200">
                <a:solidFill>
                  <a:srgbClr val="2330DC"/>
                </a:solidFill>
              </a:rPr>
              <a:t>et la </a:t>
            </a:r>
            <a:r>
              <a:rPr b="1" lang="el-GR" sz="3200">
                <a:solidFill>
                  <a:srgbClr val="FDA800"/>
                </a:solidFill>
              </a:rPr>
              <a:t>recyclabilité</a:t>
            </a:r>
            <a:r>
              <a:rPr lang="el-GR" sz="3200">
                <a:solidFill>
                  <a:srgbClr val="2330DC"/>
                </a:solidFill>
              </a:rPr>
              <a:t>.</a:t>
            </a:r>
            <a:endParaRPr sz="3200">
              <a:solidFill>
                <a:srgbClr val="2330DC"/>
              </a:solidFill>
            </a:endParaRPr>
          </a:p>
        </p:txBody>
      </p:sp>
      <p:sp>
        <p:nvSpPr>
          <p:cNvPr id="136" name="Google Shape;136;p8"/>
          <p:cNvSpPr/>
          <p:nvPr/>
        </p:nvSpPr>
        <p:spPr>
          <a:xfrm>
            <a:off x="9061450" y="5730875"/>
            <a:ext cx="10052050" cy="107721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encourage </a:t>
            </a:r>
            <a:r>
              <a:rPr lang="el-GR" sz="3200">
                <a:solidFill>
                  <a:srgbClr val="2330DC"/>
                </a:solidFill>
              </a:rPr>
              <a:t>la </a:t>
            </a:r>
            <a:r>
              <a:rPr b="1" lang="el-GR" sz="3200">
                <a:solidFill>
                  <a:srgbClr val="FDA800"/>
                </a:solidFill>
              </a:rPr>
              <a:t>mode lente </a:t>
            </a:r>
            <a:r>
              <a:rPr lang="el-GR" sz="3200">
                <a:solidFill>
                  <a:srgbClr val="2330DC"/>
                </a:solidFill>
              </a:rPr>
              <a:t>et privilégie la qualité à la quantité.</a:t>
            </a:r>
            <a:endParaRPr sz="3200">
              <a:solidFill>
                <a:srgbClr val="2330DC"/>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9"/>
          <p:cNvSpPr txBox="1"/>
          <p:nvPr/>
        </p:nvSpPr>
        <p:spPr>
          <a:xfrm>
            <a:off x="2508250" y="4968875"/>
            <a:ext cx="8001000" cy="116955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l-GR" sz="3800">
                <a:solidFill>
                  <a:srgbClr val="2330DC"/>
                </a:solidFill>
                <a:latin typeface="Roboto"/>
                <a:ea typeface="Roboto"/>
                <a:cs typeface="Roboto"/>
                <a:sym typeface="Roboto"/>
              </a:rPr>
              <a:t>4. Réduction des déchets</a:t>
            </a:r>
            <a:br>
              <a:rPr b="0" i="0" lang="el-GR" sz="3800">
                <a:solidFill>
                  <a:srgbClr val="2330DC"/>
                </a:solidFill>
                <a:latin typeface="Roboto"/>
                <a:ea typeface="Roboto"/>
                <a:cs typeface="Roboto"/>
                <a:sym typeface="Roboto"/>
              </a:rPr>
            </a:br>
            <a:endParaRPr b="0" i="0" sz="3800">
              <a:solidFill>
                <a:srgbClr val="2330DC"/>
              </a:solidFill>
              <a:latin typeface="Roboto"/>
              <a:ea typeface="Roboto"/>
              <a:cs typeface="Roboto"/>
              <a:sym typeface="Roboto"/>
            </a:endParaRPr>
          </a:p>
        </p:txBody>
      </p:sp>
      <p:sp>
        <p:nvSpPr>
          <p:cNvPr id="142" name="Google Shape;142;p9"/>
          <p:cNvSpPr/>
          <p:nvPr/>
        </p:nvSpPr>
        <p:spPr>
          <a:xfrm>
            <a:off x="9060543" y="3404930"/>
            <a:ext cx="10287907" cy="304698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Elle promeut </a:t>
            </a:r>
            <a:r>
              <a:rPr lang="el-GR" sz="3200">
                <a:solidFill>
                  <a:srgbClr val="2330DC"/>
                </a:solidFill>
              </a:rPr>
              <a:t>une </a:t>
            </a:r>
            <a:r>
              <a:rPr b="1" lang="el-GR" sz="3200">
                <a:solidFill>
                  <a:srgbClr val="FDA800"/>
                </a:solidFill>
              </a:rPr>
              <a:t>mode sans déchets</a:t>
            </a:r>
            <a:r>
              <a:rPr lang="el-GR" sz="3200">
                <a:solidFill>
                  <a:srgbClr val="2330DC"/>
                </a:solidFill>
              </a:rPr>
              <a:t>. L'objectif est de réduire au minimum les déchets lors de la production et de réutiliser les restes de tissus afin de réduire au maximum les déchets générés.</a:t>
            </a:r>
            <a:endParaRPr sz="3200">
              <a:solidFill>
                <a:srgbClr val="2330DC"/>
              </a:solidFill>
            </a:endParaRPr>
          </a:p>
          <a:p>
            <a:pPr indent="-254000" lvl="0" marL="457200" rtl="0" algn="l">
              <a:spcBef>
                <a:spcPts val="0"/>
              </a:spcBef>
              <a:spcAft>
                <a:spcPts val="0"/>
              </a:spcAft>
              <a:buSzPts val="3200"/>
              <a:buFont typeface="Arial"/>
              <a:buNone/>
            </a:pPr>
            <a:r>
              <a:t/>
            </a:r>
            <a:endParaRPr sz="3200">
              <a:solidFill>
                <a:srgbClr val="2330DC"/>
              </a:solidFill>
            </a:endParaRPr>
          </a:p>
        </p:txBody>
      </p:sp>
      <p:sp>
        <p:nvSpPr>
          <p:cNvPr id="143" name="Google Shape;143;p9"/>
          <p:cNvSpPr/>
          <p:nvPr/>
        </p:nvSpPr>
        <p:spPr>
          <a:xfrm>
            <a:off x="9061627" y="6451918"/>
            <a:ext cx="10052050" cy="2062103"/>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330DC"/>
              </a:buClr>
              <a:buSzPts val="3200"/>
              <a:buFont typeface="Arial"/>
              <a:buChar char="•"/>
            </a:pPr>
            <a:r>
              <a:rPr lang="el-GR" sz="3200">
                <a:solidFill>
                  <a:srgbClr val="2330DC"/>
                </a:solidFill>
              </a:rPr>
              <a:t>Les créateurs/trices sont encouragé(e)s </a:t>
            </a:r>
            <a:r>
              <a:rPr b="1" lang="el-GR" sz="3200">
                <a:solidFill>
                  <a:srgbClr val="FDA800"/>
                </a:solidFill>
              </a:rPr>
              <a:t>à recycler </a:t>
            </a:r>
            <a:r>
              <a:rPr lang="el-GR" sz="3200">
                <a:solidFill>
                  <a:srgbClr val="2330DC"/>
                </a:solidFill>
              </a:rPr>
              <a:t>en donnant une nouvelle vie à de vieux tissus, tout en utilisant des matériaux qui peuvent </a:t>
            </a:r>
            <a:r>
              <a:rPr b="1" lang="el-GR" sz="3200">
                <a:solidFill>
                  <a:srgbClr val="FDA800"/>
                </a:solidFill>
              </a:rPr>
              <a:t>être recyclés</a:t>
            </a:r>
            <a:r>
              <a:rPr lang="el-GR" sz="3200">
                <a:solidFill>
                  <a:srgbClr val="2330DC"/>
                </a:solidFill>
              </a:rPr>
              <a:t>.</a:t>
            </a:r>
            <a:endParaRPr sz="3200">
              <a:solidFill>
                <a:srgbClr val="2330DC"/>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Doris Kailos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