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11309350" cx="20104100"/>
  <p:notesSz cx="20104100" cy="1130935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8" roundtripDataSignature="AMtx7minhyW/MWarq/xUggH8erMJEjsX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F664EB-8CC6-40A7-989F-9CE8A2E11454}">
  <a:tblStyle styleId="{ACF664EB-8CC6-40A7-989F-9CE8A2E11454}"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6E6E6"/>
          </a:solidFill>
        </a:fill>
      </a:tcStyle>
    </a:lastRow>
    <a:seCell>
      <a:tcTxStyle/>
    </a:seCell>
    <a:swCell>
      <a:tcTxStyle/>
    </a:swCell>
    <a:firstRow>
      <a:tcTxStyle b="on" i="off"/>
      <a:tcStyle>
        <a:fill>
          <a:solidFill>
            <a:srgbClr val="E6E6E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t>Notes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tannage : </a:t>
            </a:r>
            <a:r>
              <a:rPr lang="en-US"/>
              <a:t>travailler et adoucir quelque chose en le travaillant à la main</a:t>
            </a:r>
            <a:endParaRPr/>
          </a:p>
        </p:txBody>
      </p:sp>
      <p:sp>
        <p:nvSpPr>
          <p:cNvPr id="238" name="Google Shape;238;p2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u="sng"/>
              <a:t>Notes :</a:t>
            </a:r>
            <a:br>
              <a:rPr b="1" lang="en-US"/>
            </a:br>
            <a:br>
              <a:rPr b="1" lang="en-US"/>
            </a:br>
            <a:r>
              <a:rPr b="1" lang="en-US"/>
              <a:t>TENCEL : </a:t>
            </a:r>
            <a:r>
              <a:rPr lang="en-US"/>
              <a:t>tissu en bois d'eucalyptus</a:t>
            </a:r>
            <a:endParaRPr/>
          </a:p>
        </p:txBody>
      </p:sp>
      <p:sp>
        <p:nvSpPr>
          <p:cNvPr id="121" name="Google Shape;121;p8: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6" name="Shape 16"/>
        <p:cNvGrpSpPr/>
        <p:nvPr/>
      </p:nvGrpSpPr>
      <p:grpSpPr>
        <a:xfrm>
          <a:off x="0" y="0"/>
          <a:ext cx="0" cy="0"/>
          <a:chOff x="0" y="0"/>
          <a:chExt cx="0" cy="0"/>
        </a:xfrm>
      </p:grpSpPr>
      <p:sp>
        <p:nvSpPr>
          <p:cNvPr id="17" name="Google Shape;17;p2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0"/>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0"/>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30"/>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0"/>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26" name="Shape 26"/>
        <p:cNvGrpSpPr/>
        <p:nvPr/>
      </p:nvGrpSpPr>
      <p:grpSpPr>
        <a:xfrm>
          <a:off x="0" y="0"/>
          <a:ext cx="0" cy="0"/>
          <a:chOff x="0" y="0"/>
          <a:chExt cx="0" cy="0"/>
        </a:xfrm>
      </p:grpSpPr>
      <p:sp>
        <p:nvSpPr>
          <p:cNvPr id="27" name="Google Shape;27;p31"/>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 name="Google Shape;28;p31"/>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29" name="Google Shape;29;p3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 name="Google Shape;30;p31"/>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31" name="Google Shape;31;p3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 name="Google Shape;32;p31"/>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33" name="Google Shape;33;p3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 name="Google Shape;34;p31"/>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35" name="Google Shape;35;p3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 name="Google Shape;36;p3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 name="Google Shape;37;p31"/>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38" name="Google Shape;38;p3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 name="Google Shape;39;p3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 name="Google Shape;40;p31"/>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1"/>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1"/>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3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2"/>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33"/>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28"/>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8"/>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2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8"/>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hyperlink" Target="https://unsplash.com/@cmalquist?utm_content=creditCopyText&amp;utm_medium=referral&amp;utm_source=unsplash" TargetMode="External"/><Relationship Id="rId5" Type="http://schemas.openxmlformats.org/officeDocument/2006/relationships/hyperlink" Target="https://unsplash.com/photos/a-close-up-of-a-cotton-plant-with-lots-of-white-flowers-GQdtkwIiv5k?utm_content=creditCopyText&amp;utm_medium=referral&amp;utm_source=unsplas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hyperlink" Target="https://unsplash.com/@oksana_maselko?utm_content=creditCopyText&amp;utm_medium=referral&amp;utm_source=unsplash" TargetMode="External"/><Relationship Id="rId5" Type="http://schemas.openxmlformats.org/officeDocument/2006/relationships/hyperlink" Target="https://unsplash.com/photos/a-close-up-of-a-babys-head-BEvyoJYYSj0?utm_content=creditCopyText&amp;utm_medium=referral&amp;utm_source=unsplas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hyperlink" Target="https://unsplash.com/@jhaland?utm_content=creditCopyText&amp;utm_medium=referral&amp;utm_source=unsplash" TargetMode="External"/><Relationship Id="rId5" Type="http://schemas.openxmlformats.org/officeDocument/2006/relationships/hyperlink" Target="https://unsplash.com/photos/two-white-sheep-jPZvbjknC4E?utm_content=creditCopyText&amp;utm_medium=referral&amp;utm_source=unsplas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hyperlink" Target="https://unsplash.com/@bruno_nascimento?utm_content=creditCopyText&amp;utm_medium=referral&amp;utm_source=unsplash" TargetMode="External"/><Relationship Id="rId5" Type="http://schemas.openxmlformats.org/officeDocument/2006/relationships/hyperlink" Target="https://unsplash.com/photos/shallow-focus-photography-of-pineapple-_buBm8NsHMI?utm_content=creditCopyText&amp;utm_medium=referral&amp;utm_source=unsplas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hyperlink" Target="https://unsplash.com/@teveir?utm_content=creditCopyText&amp;utm_medium=referral&amp;utm_source=unsplash" TargetMode="External"/><Relationship Id="rId5" Type="http://schemas.openxmlformats.org/officeDocument/2006/relationships/hyperlink" Target="https://unsplash.com/photos/green-leaf-banana-tree-nJXMg5AxBCU?utm_content=creditCopyText&amp;utm_medium=referral&amp;utm_source=unsplas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ananas-anam.com/about-us/" TargetMode="External"/><Relationship Id="rId4" Type="http://schemas.openxmlformats.org/officeDocument/2006/relationships/hyperlink" Target="http://www.fashionista.com/2024/04/fashion-material-fabric-innovation-bio-based-alternatives" TargetMode="External"/><Relationship Id="rId9" Type="http://schemas.openxmlformats.org/officeDocument/2006/relationships/hyperlink" Target="http://www.worldostats.com/global-textile-production-by-fiber-type-2024/" TargetMode="External"/><Relationship Id="rId5" Type="http://schemas.openxmlformats.org/officeDocument/2006/relationships/hyperlink" Target="http://www.fibre2fashion.com/industry-article/10121/textile-fibres-of-the-future-sustainable-innovations-in-fashion" TargetMode="External"/><Relationship Id="rId6" Type="http://schemas.openxmlformats.org/officeDocument/2006/relationships/hyperlink" Target="http://www.nrdc.org/stories/fixing-fashion-industry" TargetMode="External"/><Relationship Id="rId7" Type="http://schemas.openxmlformats.org/officeDocument/2006/relationships/hyperlink" Target="http://www.textilesustainability.com/" TargetMode="External"/><Relationship Id="rId8" Type="http://schemas.openxmlformats.org/officeDocument/2006/relationships/hyperlink" Target="http://www.bananatex.inf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rsustainableguide.com/most-innovative-fabrics-in-sustainable-fashion/#:~:text=These%2018%20most%20innovative%20fabrics%20in" TargetMode="External"/><Relationship Id="rId4" Type="http://schemas.openxmlformats.org/officeDocument/2006/relationships/hyperlink" Target="http://www.keellab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hyperlink" Target="https://unsplash.com/@brian_yuri?utm_content=creditCopyText&amp;utm_medium=referral&amp;utm_source=unsplash" TargetMode="External"/><Relationship Id="rId5" Type="http://schemas.openxmlformats.org/officeDocument/2006/relationships/hyperlink" Target="https://unsplash.com/photos/water-bottle-in-water-y8k-dMPNWNI?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pSp>
        <p:nvGrpSpPr>
          <p:cNvPr id="61" name="Google Shape;61;p1"/>
          <p:cNvGrpSpPr/>
          <p:nvPr/>
        </p:nvGrpSpPr>
        <p:grpSpPr>
          <a:xfrm>
            <a:off x="0" y="0"/>
            <a:ext cx="20104145" cy="11308969"/>
            <a:chOff x="0" y="0"/>
            <a:chExt cx="20104145" cy="11308969"/>
          </a:xfrm>
        </p:grpSpPr>
        <p:pic>
          <p:nvPicPr>
            <p:cNvPr id="62" name="Google Shape;62;p1"/>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63" name="Google Shape;63;p1"/>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pic>
          <p:nvPicPr>
            <p:cNvPr id="64" name="Google Shape;64;p1"/>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65" name="Google Shape;65;p1"/>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pic>
          <p:nvPicPr>
            <p:cNvPr id="66" name="Google Shape;66;p1"/>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67" name="Google Shape;67;p1"/>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pic>
          <p:nvPicPr>
            <p:cNvPr id="68" name="Google Shape;68;p1"/>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69" name="Google Shape;69;p1"/>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sp>
          <p:nvSpPr>
            <p:cNvPr id="70" name="Google Shape;70;p1"/>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pic>
          <p:nvPicPr>
            <p:cNvPr id="71" name="Google Shape;71;p1"/>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72" name="Google Shape;72;p1"/>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latin typeface="Roboto"/>
                <a:ea typeface="Roboto"/>
                <a:cs typeface="Roboto"/>
                <a:sym typeface="Roboto"/>
              </a:endParaRPr>
            </a:p>
          </p:txBody>
        </p:sp>
      </p:grpSp>
      <p:sp>
        <p:nvSpPr>
          <p:cNvPr id="73" name="Google Shape;73;p1"/>
          <p:cNvSpPr txBox="1"/>
          <p:nvPr/>
        </p:nvSpPr>
        <p:spPr>
          <a:xfrm>
            <a:off x="15255564" y="1844674"/>
            <a:ext cx="3559486"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4000">
                <a:solidFill>
                  <a:schemeClr val="lt1"/>
                </a:solidFill>
              </a:rPr>
              <a:t>Module </a:t>
            </a:r>
            <a:r>
              <a:rPr lang="en-US" sz="4000">
                <a:solidFill>
                  <a:schemeClr val="lt1"/>
                </a:solidFill>
              </a:rPr>
              <a:t>2</a:t>
            </a:r>
            <a:endParaRPr/>
          </a:p>
        </p:txBody>
      </p:sp>
      <p:sp>
        <p:nvSpPr>
          <p:cNvPr id="74" name="Google Shape;74;p1"/>
          <p:cNvSpPr txBox="1"/>
          <p:nvPr/>
        </p:nvSpPr>
        <p:spPr>
          <a:xfrm>
            <a:off x="9290050" y="5730875"/>
            <a:ext cx="6102900" cy="230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7200">
                <a:solidFill>
                  <a:schemeClr val="lt1"/>
                </a:solidFill>
                <a:latin typeface="Roboto"/>
                <a:ea typeface="Roboto"/>
                <a:cs typeface="Roboto"/>
                <a:sym typeface="Roboto"/>
              </a:rPr>
              <a:t>Matériaux Durables</a:t>
            </a:r>
            <a:endParaRPr sz="72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ctrTitle"/>
          </p:nvPr>
        </p:nvSpPr>
        <p:spPr>
          <a:xfrm>
            <a:off x="1212850" y="1463675"/>
            <a:ext cx="12573000" cy="116465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5400">
                <a:solidFill>
                  <a:srgbClr val="2C34D7"/>
                </a:solidFill>
              </a:rPr>
              <a:t>Fibres durables d'origine animale</a:t>
            </a:r>
            <a:br>
              <a:rPr b="1" lang="en-US" sz="5400">
                <a:solidFill>
                  <a:srgbClr val="2C34D7"/>
                </a:solidFill>
              </a:rPr>
            </a:br>
            <a:endParaRPr b="1" sz="5400">
              <a:solidFill>
                <a:srgbClr val="2C34D7"/>
              </a:solidFill>
            </a:endParaRPr>
          </a:p>
        </p:txBody>
      </p:sp>
      <p:sp>
        <p:nvSpPr>
          <p:cNvPr id="147" name="Google Shape;147;p10"/>
          <p:cNvSpPr/>
          <p:nvPr/>
        </p:nvSpPr>
        <p:spPr>
          <a:xfrm>
            <a:off x="1212850" y="3216275"/>
            <a:ext cx="16306800" cy="698652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C34D7"/>
              </a:buClr>
              <a:buSzPts val="3200"/>
              <a:buFont typeface="Roboto"/>
              <a:buNone/>
            </a:pPr>
            <a:r>
              <a:rPr lang="en-US" sz="3200">
                <a:solidFill>
                  <a:srgbClr val="2C34D7"/>
                </a:solidFill>
                <a:latin typeface="Roboto"/>
                <a:ea typeface="Roboto"/>
                <a:cs typeface="Roboto"/>
                <a:sym typeface="Roboto"/>
              </a:rPr>
              <a:t>Fibres d'origine animale qui mettent l'accent sur le bien-être des animaux et sur un processus de production ayant un impact minimal sur l'environnement.</a:t>
            </a:r>
            <a:endParaRPr sz="3200">
              <a:solidFill>
                <a:srgbClr val="2C34D7"/>
              </a:solidFill>
              <a:latin typeface="Roboto"/>
              <a:ea typeface="Roboto"/>
              <a:cs typeface="Roboto"/>
              <a:sym typeface="Roboto"/>
            </a:endParaRPr>
          </a:p>
          <a:p>
            <a:pPr indent="0" lvl="0" marL="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0" i="0" lang="en-US" sz="3200" u="none" cap="none" strike="noStrike">
                <a:solidFill>
                  <a:srgbClr val="2C34D7"/>
                </a:solidFill>
                <a:latin typeface="Roboto"/>
                <a:ea typeface="Roboto"/>
                <a:cs typeface="Roboto"/>
                <a:sym typeface="Roboto"/>
              </a:rPr>
              <a:t>La </a:t>
            </a:r>
            <a:r>
              <a:rPr b="1" i="0" lang="en-US" sz="3200" u="none" cap="none" strike="noStrike">
                <a:solidFill>
                  <a:srgbClr val="FDA800"/>
                </a:solidFill>
                <a:latin typeface="Roboto"/>
                <a:ea typeface="Roboto"/>
                <a:cs typeface="Roboto"/>
                <a:sym typeface="Roboto"/>
              </a:rPr>
              <a:t>laine responsable / Responsible Wool (certifiée RWS) </a:t>
            </a:r>
            <a:r>
              <a:rPr b="0" i="0" lang="en-US" sz="3200" u="none" cap="none" strike="noStrike">
                <a:solidFill>
                  <a:srgbClr val="2C34D7"/>
                </a:solidFill>
                <a:latin typeface="Roboto"/>
                <a:ea typeface="Roboto"/>
                <a:cs typeface="Roboto"/>
                <a:sym typeface="Roboto"/>
              </a:rPr>
              <a:t>est une laine provenant de moutons élevés dans des conditions éthiques. </a:t>
            </a:r>
            <a:r>
              <a:rPr lang="en-US" sz="3200">
                <a:solidFill>
                  <a:srgbClr val="2C34D7"/>
                </a:solidFill>
                <a:latin typeface="Roboto"/>
                <a:ea typeface="Roboto"/>
                <a:cs typeface="Roboto"/>
                <a:sym typeface="Roboto"/>
              </a:rPr>
              <a:t>En outre, l'accent est mis sur la gestion durable des terres. La laine est durable, biodégradable et renouvelable.</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b="1" sz="3200">
              <a:solidFill>
                <a:srgbClr val="2C34D7"/>
              </a:solidFill>
              <a:latin typeface="Roboto"/>
              <a:ea typeface="Roboto"/>
              <a:cs typeface="Roboto"/>
              <a:sym typeface="Roboto"/>
            </a:endParaRPr>
          </a:p>
          <a:p>
            <a:pPr indent="-457200" lvl="0" marL="457200" rtl="0" algn="l">
              <a:spcBef>
                <a:spcPts val="0"/>
              </a:spcBef>
              <a:spcAft>
                <a:spcPts val="0"/>
              </a:spcAft>
              <a:buClr>
                <a:srgbClr val="FDA800"/>
              </a:buClr>
              <a:buSzPts val="3200"/>
              <a:buFont typeface="Arial"/>
              <a:buChar char="•"/>
            </a:pPr>
            <a:r>
              <a:rPr i="0" lang="en-US" sz="3200" u="none" cap="none" strike="noStrike">
                <a:solidFill>
                  <a:srgbClr val="2431DB"/>
                </a:solidFill>
                <a:latin typeface="Roboto"/>
                <a:ea typeface="Roboto"/>
                <a:cs typeface="Roboto"/>
                <a:sym typeface="Roboto"/>
              </a:rPr>
              <a:t>La</a:t>
            </a:r>
            <a:r>
              <a:rPr i="0" lang="en-US" sz="3200" u="none" cap="none" strike="noStrike">
                <a:solidFill>
                  <a:srgbClr val="FDA800"/>
                </a:solidFill>
                <a:latin typeface="Roboto"/>
                <a:ea typeface="Roboto"/>
                <a:cs typeface="Roboto"/>
                <a:sym typeface="Roboto"/>
              </a:rPr>
              <a:t> </a:t>
            </a:r>
            <a:r>
              <a:rPr b="1" i="0" lang="en-US" sz="3200" u="none" cap="none" strike="noStrike">
                <a:solidFill>
                  <a:srgbClr val="FDA800"/>
                </a:solidFill>
                <a:latin typeface="Roboto"/>
                <a:ea typeface="Roboto"/>
                <a:cs typeface="Roboto"/>
                <a:sym typeface="Roboto"/>
              </a:rPr>
              <a:t>soie de la paix</a:t>
            </a:r>
            <a:r>
              <a:rPr b="0" i="0" lang="en-US" sz="3200" u="none" cap="none" strike="noStrike">
                <a:solidFill>
                  <a:srgbClr val="2C34D7"/>
                </a:solidFill>
                <a:latin typeface="Roboto"/>
                <a:ea typeface="Roboto"/>
                <a:cs typeface="Roboto"/>
                <a:sym typeface="Roboto"/>
              </a:rPr>
              <a:t>, également connue sous le nom de </a:t>
            </a:r>
            <a:r>
              <a:rPr b="1" i="0" lang="en-US" sz="3200" u="none" cap="none" strike="noStrike">
                <a:solidFill>
                  <a:srgbClr val="2C34D7"/>
                </a:solidFill>
                <a:latin typeface="Roboto"/>
                <a:ea typeface="Roboto"/>
                <a:cs typeface="Roboto"/>
                <a:sym typeface="Roboto"/>
              </a:rPr>
              <a:t>soie Ahimsa</a:t>
            </a:r>
            <a:r>
              <a:rPr b="0" i="0" lang="en-US" sz="3200" u="none" cap="none" strike="noStrike">
                <a:solidFill>
                  <a:srgbClr val="2C34D7"/>
                </a:solidFill>
                <a:latin typeface="Roboto"/>
                <a:ea typeface="Roboto"/>
                <a:cs typeface="Roboto"/>
                <a:sym typeface="Roboto"/>
              </a:rPr>
              <a:t>, permet </a:t>
            </a:r>
            <a:r>
              <a:rPr lang="en-US" sz="3200">
                <a:solidFill>
                  <a:srgbClr val="2C34D7"/>
                </a:solidFill>
                <a:latin typeface="Roboto"/>
                <a:ea typeface="Roboto"/>
                <a:cs typeface="Roboto"/>
                <a:sym typeface="Roboto"/>
              </a:rPr>
              <a:t>au papillon de sortir naturellement de son cocon sans nuire au ver à soie.</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b="1"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Le </a:t>
            </a:r>
            <a:r>
              <a:rPr b="1" lang="en-US" sz="3200">
                <a:solidFill>
                  <a:srgbClr val="FDA800"/>
                </a:solidFill>
                <a:latin typeface="Roboto"/>
                <a:ea typeface="Roboto"/>
                <a:cs typeface="Roboto"/>
                <a:sym typeface="Roboto"/>
              </a:rPr>
              <a:t>cuir</a:t>
            </a:r>
            <a:r>
              <a:rPr b="1" lang="en-US" sz="3200">
                <a:solidFill>
                  <a:srgbClr val="2C34D7"/>
                </a:solidFill>
                <a:latin typeface="Roboto"/>
                <a:ea typeface="Roboto"/>
                <a:cs typeface="Roboto"/>
                <a:sym typeface="Roboto"/>
              </a:rPr>
              <a:t> </a:t>
            </a:r>
            <a:r>
              <a:rPr b="1" lang="en-US" sz="3200">
                <a:solidFill>
                  <a:srgbClr val="FDA800"/>
                </a:solidFill>
                <a:latin typeface="Roboto"/>
                <a:ea typeface="Roboto"/>
                <a:cs typeface="Roboto"/>
                <a:sym typeface="Roboto"/>
              </a:rPr>
              <a:t>responsable / Responsible Leather </a:t>
            </a:r>
            <a:r>
              <a:rPr lang="en-US" sz="3200">
                <a:solidFill>
                  <a:srgbClr val="2C34D7"/>
                </a:solidFill>
                <a:latin typeface="Roboto"/>
                <a:ea typeface="Roboto"/>
                <a:cs typeface="Roboto"/>
                <a:sym typeface="Roboto"/>
              </a:rPr>
              <a:t>est un cuir qui a été traité en utilisant moins d'eau et moins de produits chimiques, tout en garantissant un traitement éthique des animaux (par exemple, le cuir certifié par le Leather Working Group).</a:t>
            </a:r>
            <a:endParaRPr sz="3200">
              <a:solidFill>
                <a:srgbClr val="2C34D7"/>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p:nvPr/>
        </p:nvSpPr>
        <p:spPr>
          <a:xfrm>
            <a:off x="-234950" y="941451"/>
            <a:ext cx="12877800" cy="92333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5400">
                <a:solidFill>
                  <a:srgbClr val="2C34D7"/>
                </a:solidFill>
                <a:latin typeface="Roboto"/>
                <a:ea typeface="Roboto"/>
                <a:cs typeface="Roboto"/>
                <a:sym typeface="Roboto"/>
              </a:rPr>
              <a:t>Matériaux innovants et durables</a:t>
            </a:r>
            <a:endParaRPr b="1" sz="5400">
              <a:solidFill>
                <a:srgbClr val="2C34D7"/>
              </a:solidFill>
              <a:latin typeface="Roboto"/>
              <a:ea typeface="Roboto"/>
              <a:cs typeface="Roboto"/>
              <a:sym typeface="Roboto"/>
            </a:endParaRPr>
          </a:p>
        </p:txBody>
      </p:sp>
      <p:sp>
        <p:nvSpPr>
          <p:cNvPr id="153" name="Google Shape;153;p11"/>
          <p:cNvSpPr/>
          <p:nvPr/>
        </p:nvSpPr>
        <p:spPr>
          <a:xfrm>
            <a:off x="908050" y="2165253"/>
            <a:ext cx="17923294" cy="107721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3200"/>
              <a:buFont typeface="Roboto"/>
              <a:buNone/>
            </a:pPr>
            <a:r>
              <a:rPr lang="en-US" sz="3200">
                <a:latin typeface="Roboto"/>
                <a:ea typeface="Roboto"/>
                <a:cs typeface="Roboto"/>
                <a:sym typeface="Roboto"/>
              </a:rPr>
              <a:t>Matériaux innovants conçus pour relever les défis environnementaux de l'industrie de la mode grâce à une science et une technologie novatrices.</a:t>
            </a:r>
            <a:endParaRPr sz="3200">
              <a:latin typeface="Roboto"/>
              <a:ea typeface="Roboto"/>
              <a:cs typeface="Roboto"/>
              <a:sym typeface="Roboto"/>
            </a:endParaRPr>
          </a:p>
        </p:txBody>
      </p:sp>
      <p:sp>
        <p:nvSpPr>
          <p:cNvPr id="154" name="Google Shape;154;p11"/>
          <p:cNvSpPr/>
          <p:nvPr/>
        </p:nvSpPr>
        <p:spPr>
          <a:xfrm>
            <a:off x="13682094" y="3815434"/>
            <a:ext cx="5373058" cy="2148960"/>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latin typeface="Roboto"/>
                <a:ea typeface="Roboto"/>
                <a:cs typeface="Roboto"/>
                <a:sym typeface="Roboto"/>
              </a:rPr>
              <a:t>Piñatex® </a:t>
            </a:r>
            <a:endParaRPr/>
          </a:p>
          <a:p>
            <a:pPr indent="0" lvl="0" marL="0" rtl="0" algn="ctr">
              <a:spcBef>
                <a:spcPts val="0"/>
              </a:spcBef>
              <a:spcAft>
                <a:spcPts val="0"/>
              </a:spcAft>
              <a:buNone/>
            </a:pPr>
            <a:r>
              <a:rPr lang="en-US" sz="3200">
                <a:solidFill>
                  <a:schemeClr val="lt1"/>
                </a:solidFill>
                <a:latin typeface="Roboto"/>
                <a:ea typeface="Roboto"/>
                <a:cs typeface="Roboto"/>
                <a:sym typeface="Roboto"/>
              </a:rPr>
              <a:t>Une alternative au cuir fabriquée à partir de fibres de feuilles d'ananas.</a:t>
            </a:r>
            <a:endParaRPr sz="3200">
              <a:solidFill>
                <a:schemeClr val="lt1"/>
              </a:solidFill>
              <a:latin typeface="Roboto"/>
              <a:ea typeface="Roboto"/>
              <a:cs typeface="Roboto"/>
              <a:sym typeface="Roboto"/>
            </a:endParaRPr>
          </a:p>
        </p:txBody>
      </p:sp>
      <p:sp>
        <p:nvSpPr>
          <p:cNvPr id="155" name="Google Shape;155;p11"/>
          <p:cNvSpPr/>
          <p:nvPr/>
        </p:nvSpPr>
        <p:spPr>
          <a:xfrm>
            <a:off x="13682093" y="7413422"/>
            <a:ext cx="5493828" cy="2183465"/>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Roboto"/>
              <a:buNone/>
            </a:pPr>
            <a:r>
              <a:rPr b="1" lang="en-US" sz="3200">
                <a:solidFill>
                  <a:srgbClr val="FFFFFF"/>
                </a:solidFill>
                <a:latin typeface="Roboto"/>
                <a:ea typeface="Roboto"/>
                <a:cs typeface="Roboto"/>
                <a:sym typeface="Roboto"/>
              </a:rPr>
              <a:t>Cuir de mycélium</a:t>
            </a:r>
            <a:endParaRPr b="1" sz="3200">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FFFFFF"/>
              </a:buClr>
              <a:buSzPts val="3200"/>
              <a:buFont typeface="Roboto"/>
              <a:buNone/>
            </a:pPr>
            <a:r>
              <a:rPr lang="en-US" sz="3200">
                <a:solidFill>
                  <a:srgbClr val="FFFFFF"/>
                </a:solidFill>
                <a:latin typeface="Roboto"/>
                <a:ea typeface="Roboto"/>
                <a:cs typeface="Roboto"/>
                <a:sym typeface="Roboto"/>
              </a:rPr>
              <a:t>Cuir fabriqué à partir de champignons cultivés en laboratoire.</a:t>
            </a:r>
            <a:endParaRPr sz="3200">
              <a:solidFill>
                <a:schemeClr val="lt1"/>
              </a:solidFill>
              <a:latin typeface="Roboto"/>
              <a:ea typeface="Roboto"/>
              <a:cs typeface="Roboto"/>
              <a:sym typeface="Roboto"/>
            </a:endParaRPr>
          </a:p>
        </p:txBody>
      </p:sp>
      <p:sp>
        <p:nvSpPr>
          <p:cNvPr id="156" name="Google Shape;156;p11"/>
          <p:cNvSpPr/>
          <p:nvPr/>
        </p:nvSpPr>
        <p:spPr>
          <a:xfrm>
            <a:off x="1007614" y="3815434"/>
            <a:ext cx="5493828" cy="2183465"/>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latin typeface="Roboto"/>
                <a:ea typeface="Roboto"/>
                <a:cs typeface="Roboto"/>
                <a:sym typeface="Roboto"/>
              </a:rPr>
              <a:t>Tissu d’orange</a:t>
            </a:r>
            <a:endParaRPr b="1" sz="3200">
              <a:solidFill>
                <a:schemeClr val="lt1"/>
              </a:solidFill>
              <a:latin typeface="Roboto"/>
              <a:ea typeface="Roboto"/>
              <a:cs typeface="Roboto"/>
              <a:sym typeface="Roboto"/>
            </a:endParaRPr>
          </a:p>
          <a:p>
            <a:pPr indent="0" lvl="0" marL="0" rtl="0" algn="ctr">
              <a:spcBef>
                <a:spcPts val="0"/>
              </a:spcBef>
              <a:spcAft>
                <a:spcPts val="0"/>
              </a:spcAft>
              <a:buNone/>
            </a:pPr>
            <a:r>
              <a:rPr lang="en-US" sz="3200">
                <a:solidFill>
                  <a:schemeClr val="lt1"/>
                </a:solidFill>
                <a:latin typeface="Roboto"/>
                <a:ea typeface="Roboto"/>
                <a:cs typeface="Roboto"/>
                <a:sym typeface="Roboto"/>
              </a:rPr>
              <a:t>Produit à partir de sous-produits de jus d'agrumes.</a:t>
            </a:r>
            <a:endParaRPr sz="3200">
              <a:solidFill>
                <a:schemeClr val="lt1"/>
              </a:solidFill>
              <a:latin typeface="Roboto"/>
              <a:ea typeface="Roboto"/>
              <a:cs typeface="Roboto"/>
              <a:sym typeface="Roboto"/>
            </a:endParaRPr>
          </a:p>
        </p:txBody>
      </p:sp>
      <p:sp>
        <p:nvSpPr>
          <p:cNvPr id="157" name="Google Shape;157;p11"/>
          <p:cNvSpPr/>
          <p:nvPr/>
        </p:nvSpPr>
        <p:spPr>
          <a:xfrm>
            <a:off x="1054220" y="7483475"/>
            <a:ext cx="5447221" cy="2113412"/>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latin typeface="Roboto"/>
                <a:ea typeface="Roboto"/>
                <a:cs typeface="Roboto"/>
                <a:sym typeface="Roboto"/>
              </a:rPr>
              <a:t>Cuir de pomme</a:t>
            </a:r>
            <a:endParaRPr b="1" sz="3200">
              <a:solidFill>
                <a:schemeClr val="lt1"/>
              </a:solidFill>
              <a:latin typeface="Roboto"/>
              <a:ea typeface="Roboto"/>
              <a:cs typeface="Roboto"/>
              <a:sym typeface="Roboto"/>
            </a:endParaRPr>
          </a:p>
          <a:p>
            <a:pPr indent="0" lvl="0" marL="0" rtl="0" algn="ctr">
              <a:spcBef>
                <a:spcPts val="0"/>
              </a:spcBef>
              <a:spcAft>
                <a:spcPts val="0"/>
              </a:spcAft>
              <a:buNone/>
            </a:pPr>
            <a:r>
              <a:rPr lang="en-US" sz="3200">
                <a:solidFill>
                  <a:schemeClr val="lt1"/>
                </a:solidFill>
                <a:latin typeface="Roboto"/>
                <a:ea typeface="Roboto"/>
                <a:cs typeface="Roboto"/>
                <a:sym typeface="Roboto"/>
              </a:rPr>
              <a:t>Fabriqué à partir de déchets de pommes, tels que les pelures et les trognons. </a:t>
            </a:r>
            <a:endParaRPr b="1" sz="3200">
              <a:solidFill>
                <a:schemeClr val="lt1"/>
              </a:solidFill>
              <a:latin typeface="Roboto"/>
              <a:ea typeface="Roboto"/>
              <a:cs typeface="Roboto"/>
              <a:sym typeface="Roboto"/>
            </a:endParaRPr>
          </a:p>
        </p:txBody>
      </p:sp>
      <p:sp>
        <p:nvSpPr>
          <p:cNvPr id="158" name="Google Shape;158;p11"/>
          <p:cNvSpPr/>
          <p:nvPr/>
        </p:nvSpPr>
        <p:spPr>
          <a:xfrm>
            <a:off x="7395219" y="5502275"/>
            <a:ext cx="5628631" cy="2406115"/>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latin typeface="Roboto"/>
                <a:ea typeface="Roboto"/>
                <a:cs typeface="Roboto"/>
                <a:sym typeface="Roboto"/>
              </a:rPr>
              <a:t>Tissus de pin</a:t>
            </a:r>
            <a:endParaRPr b="1" sz="3200">
              <a:solidFill>
                <a:schemeClr val="lt1"/>
              </a:solidFill>
              <a:latin typeface="Roboto"/>
              <a:ea typeface="Roboto"/>
              <a:cs typeface="Roboto"/>
              <a:sym typeface="Roboto"/>
            </a:endParaRPr>
          </a:p>
          <a:p>
            <a:pPr indent="0" lvl="0" marL="0" rtl="0" algn="ctr">
              <a:spcBef>
                <a:spcPts val="0"/>
              </a:spcBef>
              <a:spcAft>
                <a:spcPts val="0"/>
              </a:spcAft>
              <a:buNone/>
            </a:pPr>
            <a:r>
              <a:rPr lang="en-US" sz="3200">
                <a:solidFill>
                  <a:schemeClr val="lt1"/>
                </a:solidFill>
                <a:latin typeface="Roboto"/>
                <a:ea typeface="Roboto"/>
                <a:cs typeface="Roboto"/>
                <a:sym typeface="Roboto"/>
              </a:rPr>
              <a:t>Fabriqués à partir d'algues, souvent mélangées à des fibres naturelles.</a:t>
            </a:r>
            <a:endParaRPr sz="3200">
              <a:solidFill>
                <a:schemeClr val="lt1"/>
              </a:solidFill>
              <a:latin typeface="Roboto"/>
              <a:ea typeface="Roboto"/>
              <a:cs typeface="Roboto"/>
              <a:sym typeface="Roboto"/>
            </a:endParaRPr>
          </a:p>
        </p:txBody>
      </p:sp>
      <p:sp>
        <p:nvSpPr>
          <p:cNvPr id="159" name="Google Shape;159;p11"/>
          <p:cNvSpPr txBox="1"/>
          <p:nvPr/>
        </p:nvSpPr>
        <p:spPr>
          <a:xfrm flipH="1">
            <a:off x="908049" y="10058984"/>
            <a:ext cx="14249400" cy="5232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2800">
                <a:solidFill>
                  <a:srgbClr val="FDA800"/>
                </a:solidFill>
              </a:rPr>
              <a:t>Matériel de Lecture Requis : </a:t>
            </a:r>
            <a:r>
              <a:rPr i="1" lang="en-US" sz="2800">
                <a:solidFill>
                  <a:srgbClr val="FDA800"/>
                </a:solidFill>
              </a:rPr>
              <a:t>Exploiter la puissance de l'océan pour créer des matériaux.</a:t>
            </a:r>
            <a:endParaRPr sz="2800">
              <a:solidFill>
                <a:srgbClr val="FDA8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p:nvPr/>
        </p:nvSpPr>
        <p:spPr>
          <a:xfrm>
            <a:off x="10356850" y="3597274"/>
            <a:ext cx="7848601" cy="5324493"/>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66" name="Google Shape;166;p12"/>
          <p:cNvSpPr/>
          <p:nvPr/>
        </p:nvSpPr>
        <p:spPr>
          <a:xfrm>
            <a:off x="1670050" y="3620339"/>
            <a:ext cx="7848601" cy="5006136"/>
          </a:xfrm>
          <a:prstGeom prst="rect">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167" name="Google Shape;167;p12"/>
          <p:cNvSpPr txBox="1"/>
          <p:nvPr/>
        </p:nvSpPr>
        <p:spPr>
          <a:xfrm>
            <a:off x="1670050" y="1738404"/>
            <a:ext cx="13182600"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5400">
                <a:solidFill>
                  <a:srgbClr val="2C34D7"/>
                </a:solidFill>
                <a:latin typeface="Roboto"/>
                <a:ea typeface="Roboto"/>
                <a:cs typeface="Roboto"/>
                <a:sym typeface="Roboto"/>
              </a:rPr>
              <a:t>Matériaux synthétiques à faible impact</a:t>
            </a:r>
            <a:endParaRPr b="1" sz="5400">
              <a:solidFill>
                <a:srgbClr val="2C34D7"/>
              </a:solidFill>
              <a:latin typeface="Roboto"/>
              <a:ea typeface="Roboto"/>
              <a:cs typeface="Roboto"/>
              <a:sym typeface="Roboto"/>
            </a:endParaRPr>
          </a:p>
        </p:txBody>
      </p:sp>
      <p:sp>
        <p:nvSpPr>
          <p:cNvPr id="168" name="Google Shape;168;p12"/>
          <p:cNvSpPr/>
          <p:nvPr/>
        </p:nvSpPr>
        <p:spPr>
          <a:xfrm>
            <a:off x="2127250" y="3905010"/>
            <a:ext cx="6934200" cy="452431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FDA800"/>
              </a:buClr>
              <a:buSzPts val="3200"/>
              <a:buFont typeface="Arial"/>
              <a:buChar char="•"/>
            </a:pPr>
            <a:r>
              <a:rPr b="1" i="0" lang="en-US" sz="3200" u="none" cap="none" strike="noStrike">
                <a:solidFill>
                  <a:srgbClr val="FDA800"/>
                </a:solidFill>
              </a:rPr>
              <a:t>Les polyesters biosourcés </a:t>
            </a:r>
            <a:r>
              <a:rPr b="0" i="0" lang="en-US" sz="3200" u="none" cap="none" strike="noStrike">
                <a:solidFill>
                  <a:srgbClr val="FFFFFF"/>
                </a:solidFill>
              </a:rPr>
              <a:t>sont produits à partir de sources biologiques renouvelables telles que la canne à sucre ou le maïs, au lieu d'utiliser des combustibles fossiles. Ils ne sont pas biodégradables mais biosourcés et réduisent la dépendance à l'égard du pétrole</a:t>
            </a:r>
            <a:r>
              <a:rPr lang="en-US" sz="3200">
                <a:solidFill>
                  <a:schemeClr val="lt1"/>
                </a:solidFill>
              </a:rPr>
              <a:t>.</a:t>
            </a:r>
            <a:endParaRPr sz="3200">
              <a:solidFill>
                <a:schemeClr val="lt1"/>
              </a:solidFill>
            </a:endParaRPr>
          </a:p>
        </p:txBody>
      </p:sp>
      <p:sp>
        <p:nvSpPr>
          <p:cNvPr id="169" name="Google Shape;169;p12"/>
          <p:cNvSpPr/>
          <p:nvPr/>
        </p:nvSpPr>
        <p:spPr>
          <a:xfrm>
            <a:off x="10585450" y="3905010"/>
            <a:ext cx="7391400" cy="501675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FDA800"/>
              </a:buClr>
              <a:buSzPts val="3200"/>
              <a:buFont typeface="Arial"/>
              <a:buChar char="•"/>
            </a:pPr>
            <a:r>
              <a:rPr b="1" i="0" lang="en-US" sz="3200" u="none" cap="none" strike="noStrike">
                <a:solidFill>
                  <a:srgbClr val="FDA800"/>
                </a:solidFill>
                <a:latin typeface="Roboto"/>
                <a:ea typeface="Roboto"/>
                <a:cs typeface="Roboto"/>
                <a:sym typeface="Roboto"/>
              </a:rPr>
              <a:t>La rayonne en circuit fermé</a:t>
            </a:r>
            <a:r>
              <a:rPr b="0" i="0" lang="en-US" sz="3200" u="none" cap="none" strike="noStrike">
                <a:solidFill>
                  <a:srgbClr val="FFFFFF"/>
                </a:solidFill>
                <a:latin typeface="Roboto"/>
                <a:ea typeface="Roboto"/>
                <a:cs typeface="Roboto"/>
                <a:sym typeface="Roboto"/>
              </a:rPr>
              <a:t>, comme le </a:t>
            </a:r>
            <a:r>
              <a:rPr b="1" lang="en-US" sz="3200">
                <a:solidFill>
                  <a:srgbClr val="FFFFFF"/>
                </a:solidFill>
                <a:latin typeface="Roboto"/>
                <a:ea typeface="Roboto"/>
                <a:cs typeface="Roboto"/>
                <a:sym typeface="Roboto"/>
              </a:rPr>
              <a:t>M</a:t>
            </a:r>
            <a:r>
              <a:rPr b="1" i="0" lang="en-US" sz="3200" u="none" cap="none" strike="noStrike">
                <a:solidFill>
                  <a:srgbClr val="FFFFFF"/>
                </a:solidFill>
                <a:latin typeface="Roboto"/>
                <a:ea typeface="Roboto"/>
                <a:cs typeface="Roboto"/>
                <a:sym typeface="Roboto"/>
              </a:rPr>
              <a:t>odal </a:t>
            </a:r>
            <a:r>
              <a:rPr b="0" i="0" lang="en-US" sz="3200" u="none" cap="none" strike="noStrike">
                <a:solidFill>
                  <a:srgbClr val="FFFFFF"/>
                </a:solidFill>
                <a:latin typeface="Roboto"/>
                <a:ea typeface="Roboto"/>
                <a:cs typeface="Roboto"/>
                <a:sym typeface="Roboto"/>
              </a:rPr>
              <a:t>et le </a:t>
            </a:r>
            <a:r>
              <a:rPr b="1" lang="en-US" sz="3200">
                <a:solidFill>
                  <a:srgbClr val="FFFFFF"/>
                </a:solidFill>
                <a:latin typeface="Roboto"/>
                <a:ea typeface="Roboto"/>
                <a:cs typeface="Roboto"/>
                <a:sym typeface="Roboto"/>
              </a:rPr>
              <a:t>L</a:t>
            </a:r>
            <a:r>
              <a:rPr b="1" i="0" lang="en-US" sz="3200" u="none" cap="none" strike="noStrike">
                <a:solidFill>
                  <a:srgbClr val="FFFFFF"/>
                </a:solidFill>
                <a:latin typeface="Roboto"/>
                <a:ea typeface="Roboto"/>
                <a:cs typeface="Roboto"/>
                <a:sym typeface="Roboto"/>
              </a:rPr>
              <a:t>yocell</a:t>
            </a:r>
            <a:r>
              <a:rPr b="0" i="0" lang="en-US" sz="3200" u="none" cap="none" strike="noStrike">
                <a:solidFill>
                  <a:srgbClr val="FFFFFF"/>
                </a:solidFill>
                <a:latin typeface="Roboto"/>
                <a:ea typeface="Roboto"/>
                <a:cs typeface="Roboto"/>
                <a:sym typeface="Roboto"/>
              </a:rPr>
              <a:t>, est une fibre semi-synthétique fabriquée à partir de pulpe de bois selon un processus en circuit fermé qui récupère et réutilise l'eau et les produits chimiques, ce qui la rend plus respectueuse de l'environnement que la rayonne traditionnelle</a:t>
            </a:r>
            <a:r>
              <a:rPr lang="en-US" sz="3200">
                <a:solidFill>
                  <a:schemeClr val="lt1"/>
                </a:solidFill>
                <a:latin typeface="Roboto"/>
                <a:ea typeface="Roboto"/>
                <a:cs typeface="Roboto"/>
                <a:sym typeface="Roboto"/>
              </a:rPr>
              <a:t>.</a:t>
            </a:r>
            <a:endParaRPr sz="32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nvSpPr>
        <p:spPr>
          <a:xfrm>
            <a:off x="1242204" y="1166078"/>
            <a:ext cx="13077046"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C34D7"/>
              </a:buClr>
              <a:buSzPts val="5400"/>
              <a:buFont typeface="Roboto"/>
              <a:buNone/>
            </a:pPr>
            <a:r>
              <a:rPr b="1" i="0" lang="en-US" sz="5400">
                <a:solidFill>
                  <a:srgbClr val="2C34D7"/>
                </a:solidFill>
                <a:latin typeface="Roboto"/>
                <a:ea typeface="Roboto"/>
                <a:cs typeface="Roboto"/>
                <a:sym typeface="Roboto"/>
              </a:rPr>
              <a:t>Les défis des matériaux durables</a:t>
            </a:r>
            <a:endParaRPr b="1" i="0" sz="5400">
              <a:solidFill>
                <a:srgbClr val="2C34D7"/>
              </a:solidFill>
              <a:latin typeface="Roboto"/>
              <a:ea typeface="Roboto"/>
              <a:cs typeface="Roboto"/>
              <a:sym typeface="Roboto"/>
            </a:endParaRPr>
          </a:p>
        </p:txBody>
      </p:sp>
      <p:sp>
        <p:nvSpPr>
          <p:cNvPr id="175" name="Google Shape;175;p13"/>
          <p:cNvSpPr txBox="1"/>
          <p:nvPr/>
        </p:nvSpPr>
        <p:spPr>
          <a:xfrm>
            <a:off x="1052425" y="2849954"/>
            <a:ext cx="18046500" cy="77853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Les matériaux durables sont souvent plus chers car </a:t>
            </a:r>
            <a:r>
              <a:rPr b="1" lang="en-US" sz="3200">
                <a:solidFill>
                  <a:srgbClr val="FDA800"/>
                </a:solidFill>
                <a:latin typeface="Roboto"/>
                <a:ea typeface="Roboto"/>
                <a:cs typeface="Roboto"/>
                <a:sym typeface="Roboto"/>
              </a:rPr>
              <a:t>ils coûtent </a:t>
            </a:r>
            <a:r>
              <a:rPr lang="en-US" sz="3200">
                <a:solidFill>
                  <a:srgbClr val="2C34D7"/>
                </a:solidFill>
                <a:latin typeface="Roboto"/>
                <a:ea typeface="Roboto"/>
                <a:cs typeface="Roboto"/>
                <a:sym typeface="Roboto"/>
              </a:rPr>
              <a:t>plus cher à produire, ce qui les rend moins abordables pour les consommateurs/trices.</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Certains matériaux écologiques, en particulier les innovations de la nouvelle génération, ne sont pas disponibles à grande </a:t>
            </a:r>
            <a:r>
              <a:rPr b="1" lang="en-US" sz="3200">
                <a:solidFill>
                  <a:srgbClr val="FDA800"/>
                </a:solidFill>
                <a:latin typeface="Roboto"/>
                <a:ea typeface="Roboto"/>
                <a:cs typeface="Roboto"/>
                <a:sym typeface="Roboto"/>
              </a:rPr>
              <a:t>échelle </a:t>
            </a:r>
            <a:r>
              <a:rPr lang="en-US" sz="3200">
                <a:solidFill>
                  <a:srgbClr val="2C34D7"/>
                </a:solidFill>
                <a:latin typeface="Roboto"/>
                <a:ea typeface="Roboto"/>
                <a:cs typeface="Roboto"/>
                <a:sym typeface="Roboto"/>
              </a:rPr>
              <a:t>pour avoir un impact significatif sur la mode traditionnelle.</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Certains tissus durables, en particulier les tissus recyclés, peuvent être </a:t>
            </a:r>
            <a:r>
              <a:rPr b="1" lang="en-US" sz="3200">
                <a:solidFill>
                  <a:srgbClr val="FDA800"/>
                </a:solidFill>
                <a:latin typeface="Roboto"/>
                <a:ea typeface="Roboto"/>
                <a:cs typeface="Roboto"/>
                <a:sym typeface="Roboto"/>
              </a:rPr>
              <a:t>moins </a:t>
            </a:r>
            <a:r>
              <a:rPr b="1" lang="en-US" sz="3200">
                <a:solidFill>
                  <a:srgbClr val="FDA800"/>
                </a:solidFill>
                <a:latin typeface="Roboto"/>
                <a:ea typeface="Roboto"/>
                <a:cs typeface="Roboto"/>
                <a:sym typeface="Roboto"/>
              </a:rPr>
              <a:t>résilients</a:t>
            </a:r>
            <a:r>
              <a:rPr lang="en-US" sz="3200">
                <a:solidFill>
                  <a:srgbClr val="2C34D7"/>
                </a:solidFill>
                <a:latin typeface="Roboto"/>
                <a:ea typeface="Roboto"/>
                <a:cs typeface="Roboto"/>
                <a:sym typeface="Roboto"/>
              </a:rPr>
              <a:t>, ce qui affecte leur longévité.</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Les entreprises commerciales ne sont pas toujours </a:t>
            </a:r>
            <a:r>
              <a:rPr b="1" lang="en-US" sz="3200">
                <a:solidFill>
                  <a:srgbClr val="FDA800"/>
                </a:solidFill>
                <a:latin typeface="Roboto"/>
                <a:ea typeface="Roboto"/>
                <a:cs typeface="Roboto"/>
                <a:sym typeface="Roboto"/>
              </a:rPr>
              <a:t>transparentes</a:t>
            </a:r>
            <a:r>
              <a:rPr lang="en-US" sz="3200">
                <a:solidFill>
                  <a:srgbClr val="2C34D7"/>
                </a:solidFill>
                <a:latin typeface="Roboto"/>
                <a:ea typeface="Roboto"/>
                <a:cs typeface="Roboto"/>
                <a:sym typeface="Roboto"/>
              </a:rPr>
              <a:t>, ce qui fait qu'il est difficile pour les consommateurs/trices de vérifier si un matériau est réellement durable, ce qui entraîne des problèmes tels que l'écoblanchiment (greenwashing).</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4"/>
          <p:cNvSpPr txBox="1"/>
          <p:nvPr/>
        </p:nvSpPr>
        <p:spPr>
          <a:xfrm>
            <a:off x="1259456" y="1318478"/>
            <a:ext cx="14278993"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n-US" sz="5400">
                <a:solidFill>
                  <a:srgbClr val="2C34D7"/>
                </a:solidFill>
                <a:latin typeface="Roboto"/>
                <a:ea typeface="Roboto"/>
                <a:cs typeface="Roboto"/>
                <a:sym typeface="Roboto"/>
              </a:rPr>
              <a:t>Certifications pour les matériaux durables</a:t>
            </a:r>
            <a:endParaRPr b="1" i="0" sz="5400">
              <a:solidFill>
                <a:srgbClr val="2C34D7"/>
              </a:solidFill>
              <a:latin typeface="Roboto"/>
              <a:ea typeface="Roboto"/>
              <a:cs typeface="Roboto"/>
              <a:sym typeface="Roboto"/>
            </a:endParaRPr>
          </a:p>
        </p:txBody>
      </p:sp>
      <p:sp>
        <p:nvSpPr>
          <p:cNvPr id="181" name="Google Shape;181;p14"/>
          <p:cNvSpPr txBox="1"/>
          <p:nvPr/>
        </p:nvSpPr>
        <p:spPr>
          <a:xfrm>
            <a:off x="1052423" y="2601150"/>
            <a:ext cx="18046472" cy="73969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0" lvl="0" marL="0" rtl="0" algn="l">
              <a:spcBef>
                <a:spcPts val="0"/>
              </a:spcBef>
              <a:spcAft>
                <a:spcPts val="0"/>
              </a:spcAft>
              <a:buNone/>
            </a:pPr>
            <a:r>
              <a:rPr lang="en-US" sz="3200">
                <a:solidFill>
                  <a:srgbClr val="2C34D7"/>
                </a:solidFill>
                <a:latin typeface="Roboto"/>
                <a:ea typeface="Roboto"/>
                <a:cs typeface="Roboto"/>
                <a:sym typeface="Roboto"/>
              </a:rPr>
              <a:t>Pour éviter l'écoblanchiment, de nombreuses marques et consommateurs/trices s'appuient sur les certifications suivantes :</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1" lang="en-US" sz="3200">
                <a:solidFill>
                  <a:srgbClr val="2C34D7"/>
                </a:solidFill>
                <a:latin typeface="Roboto"/>
                <a:ea typeface="Roboto"/>
                <a:cs typeface="Roboto"/>
                <a:sym typeface="Roboto"/>
              </a:rPr>
              <a:t>Global Organic Textile Standard (GOTS</a:t>
            </a:r>
            <a:r>
              <a:rPr lang="en-US" sz="3200">
                <a:solidFill>
                  <a:srgbClr val="2C34D7"/>
                </a:solidFill>
                <a:latin typeface="Roboto"/>
                <a:ea typeface="Roboto"/>
                <a:cs typeface="Roboto"/>
                <a:sym typeface="Roboto"/>
              </a:rPr>
              <a:t>) pour les fibres biologiques.</a:t>
            </a:r>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1" lang="en-US" sz="3200">
                <a:solidFill>
                  <a:srgbClr val="2C34D7"/>
                </a:solidFill>
                <a:latin typeface="Roboto"/>
                <a:ea typeface="Roboto"/>
                <a:cs typeface="Roboto"/>
                <a:sym typeface="Roboto"/>
              </a:rPr>
              <a:t>OEKO-TEX</a:t>
            </a:r>
            <a:r>
              <a:rPr b="1" lang="en-US" sz="3200">
                <a:solidFill>
                  <a:srgbClr val="2C34D7"/>
                </a:solidFill>
                <a:latin typeface="Roboto"/>
                <a:ea typeface="Roboto"/>
                <a:cs typeface="Roboto"/>
                <a:sym typeface="Roboto"/>
              </a:rPr>
              <a:t> Standard 100 </a:t>
            </a:r>
            <a:r>
              <a:rPr lang="en-US" sz="3200">
                <a:solidFill>
                  <a:srgbClr val="2C34D7"/>
                </a:solidFill>
                <a:latin typeface="Roboto"/>
                <a:ea typeface="Roboto"/>
                <a:cs typeface="Roboto"/>
                <a:sym typeface="Roboto"/>
              </a:rPr>
              <a:t>pour les tissus qui ont été testés pour les substances nocives.</a:t>
            </a:r>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1" lang="en-US" sz="3200">
                <a:solidFill>
                  <a:srgbClr val="2C34D7"/>
                </a:solidFill>
                <a:latin typeface="Roboto"/>
                <a:ea typeface="Roboto"/>
                <a:cs typeface="Roboto"/>
                <a:sym typeface="Roboto"/>
              </a:rPr>
              <a:t>Fair Trade Certified </a:t>
            </a:r>
            <a:r>
              <a:rPr lang="en-US" sz="3200">
                <a:solidFill>
                  <a:srgbClr val="2C34D7"/>
                </a:solidFill>
                <a:latin typeface="Roboto"/>
                <a:ea typeface="Roboto"/>
                <a:cs typeface="Roboto"/>
                <a:sym typeface="Roboto"/>
              </a:rPr>
              <a:t>pour garantir des salaires et des conditions de travail équitables.</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1" lang="en-US" sz="3200">
                <a:solidFill>
                  <a:srgbClr val="2C34D7"/>
                </a:solidFill>
                <a:latin typeface="Roboto"/>
                <a:ea typeface="Roboto"/>
                <a:cs typeface="Roboto"/>
                <a:sym typeface="Roboto"/>
              </a:rPr>
              <a:t>Cradle to Cradle Certified™ </a:t>
            </a:r>
            <a:r>
              <a:rPr lang="en-US" sz="3200">
                <a:solidFill>
                  <a:srgbClr val="2C34D7"/>
                </a:solidFill>
                <a:latin typeface="Roboto"/>
                <a:ea typeface="Roboto"/>
                <a:cs typeface="Roboto"/>
                <a:sym typeface="Roboto"/>
              </a:rPr>
              <a:t>pour des pratiques de production circulaires.</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1" lang="en-US" sz="3200">
                <a:solidFill>
                  <a:srgbClr val="2C34D7"/>
                </a:solidFill>
                <a:latin typeface="Roboto"/>
                <a:ea typeface="Roboto"/>
                <a:cs typeface="Roboto"/>
                <a:sym typeface="Roboto"/>
              </a:rPr>
              <a:t>Forest </a:t>
            </a:r>
            <a:r>
              <a:rPr b="1" lang="en-US" sz="3200">
                <a:solidFill>
                  <a:srgbClr val="2C34D7"/>
                </a:solidFill>
                <a:latin typeface="Roboto"/>
                <a:ea typeface="Roboto"/>
                <a:cs typeface="Roboto"/>
                <a:sym typeface="Roboto"/>
              </a:rPr>
              <a:t>Stewardship</a:t>
            </a:r>
            <a:r>
              <a:rPr b="1" lang="en-US" sz="3200">
                <a:solidFill>
                  <a:srgbClr val="2C34D7"/>
                </a:solidFill>
                <a:latin typeface="Roboto"/>
                <a:ea typeface="Roboto"/>
                <a:cs typeface="Roboto"/>
                <a:sym typeface="Roboto"/>
              </a:rPr>
              <a:t> Council (FSC</a:t>
            </a:r>
            <a:r>
              <a:rPr b="1" lang="en-US" sz="3200">
                <a:solidFill>
                  <a:srgbClr val="2C34D7"/>
                </a:solidFill>
                <a:latin typeface="Roboto"/>
                <a:ea typeface="Roboto"/>
                <a:cs typeface="Roboto"/>
                <a:sym typeface="Roboto"/>
              </a:rPr>
              <a:t>) </a:t>
            </a:r>
            <a:r>
              <a:rPr lang="en-US" sz="3200">
                <a:solidFill>
                  <a:srgbClr val="2C34D7"/>
                </a:solidFill>
                <a:latin typeface="Roboto"/>
                <a:ea typeface="Roboto"/>
                <a:cs typeface="Roboto"/>
                <a:sym typeface="Roboto"/>
              </a:rPr>
              <a:t>pour les tissus à base de bois provenant de sources responsables.</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Roboto"/>
              <a:buChar char="•"/>
            </a:pPr>
            <a:r>
              <a:t/>
            </a:r>
            <a:endParaRPr sz="3200">
              <a:solidFill>
                <a:srgbClr val="2C34D7"/>
              </a:solidFill>
              <a:latin typeface="Roboto"/>
              <a:ea typeface="Roboto"/>
              <a:cs typeface="Roboto"/>
              <a:sym typeface="Roboto"/>
            </a:endParaRPr>
          </a:p>
          <a:p>
            <a:pPr indent="0" lvl="0" marL="0" rtl="0" algn="l">
              <a:spcBef>
                <a:spcPts val="0"/>
              </a:spcBef>
              <a:spcAft>
                <a:spcPts val="0"/>
              </a:spcAft>
              <a:buNone/>
            </a:pPr>
            <a:r>
              <a:rPr i="1" lang="en-US" sz="2800">
                <a:solidFill>
                  <a:srgbClr val="FDA800"/>
                </a:solidFill>
                <a:latin typeface="Roboto"/>
                <a:ea typeface="Roboto"/>
                <a:cs typeface="Roboto"/>
                <a:sym typeface="Roboto"/>
              </a:rPr>
              <a:t>Matériel de Lecture Requis : </a:t>
            </a:r>
            <a:r>
              <a:rPr i="1" lang="en-US" sz="2800">
                <a:solidFill>
                  <a:srgbClr val="FDA800"/>
                </a:solidFill>
                <a:latin typeface="Roboto"/>
                <a:ea typeface="Roboto"/>
                <a:cs typeface="Roboto"/>
                <a:sym typeface="Roboto"/>
              </a:rPr>
              <a:t>Que signifie GOT ?</a:t>
            </a:r>
            <a:endParaRPr sz="2800">
              <a:solidFill>
                <a:srgbClr val="FDA8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type="title"/>
          </p:nvPr>
        </p:nvSpPr>
        <p:spPr>
          <a:xfrm>
            <a:off x="1212850" y="1311275"/>
            <a:ext cx="7264576"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chemeClr val="lt1"/>
                </a:solidFill>
              </a:rPr>
              <a:t>2.3 Fibres organiques</a:t>
            </a:r>
            <a:endParaRPr b="1" sz="5400">
              <a:solidFill>
                <a:schemeClr val="lt1"/>
              </a:solidFill>
            </a:endParaRPr>
          </a:p>
        </p:txBody>
      </p:sp>
      <p:sp>
        <p:nvSpPr>
          <p:cNvPr id="187" name="Google Shape;187;p15"/>
          <p:cNvSpPr txBox="1"/>
          <p:nvPr>
            <p:ph idx="1" type="body"/>
          </p:nvPr>
        </p:nvSpPr>
        <p:spPr>
          <a:xfrm>
            <a:off x="1005205" y="2601150"/>
            <a:ext cx="18093690" cy="8371523"/>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FFFFFF"/>
              </a:buClr>
              <a:buSzPts val="3200"/>
              <a:buFont typeface="Arial"/>
              <a:buChar char="•"/>
            </a:pPr>
            <a:r>
              <a:rPr lang="en-US" sz="3200">
                <a:solidFill>
                  <a:srgbClr val="FFFFFF"/>
                </a:solidFill>
                <a:latin typeface="Roboto"/>
                <a:ea typeface="Roboto"/>
                <a:cs typeface="Roboto"/>
                <a:sym typeface="Roboto"/>
              </a:rPr>
              <a:t>Les fibres biologiques peuvent être </a:t>
            </a:r>
            <a:r>
              <a:rPr b="1" lang="en-US" sz="3200">
                <a:solidFill>
                  <a:srgbClr val="FDA800"/>
                </a:solidFill>
                <a:latin typeface="Roboto"/>
                <a:ea typeface="Roboto"/>
                <a:cs typeface="Roboto"/>
                <a:sym typeface="Roboto"/>
              </a:rPr>
              <a:t>d'origine végétale</a:t>
            </a:r>
            <a:r>
              <a:rPr lang="en-US" sz="3200">
                <a:solidFill>
                  <a:srgbClr val="FFFFFF"/>
                </a:solidFill>
                <a:latin typeface="Roboto"/>
                <a:ea typeface="Roboto"/>
                <a:cs typeface="Roboto"/>
                <a:sym typeface="Roboto"/>
              </a:rPr>
              <a:t>, comme le coton, le lin et le chanvre, ou d'</a:t>
            </a:r>
            <a:r>
              <a:rPr b="1" lang="en-US" sz="3200">
                <a:solidFill>
                  <a:srgbClr val="FDA800"/>
                </a:solidFill>
                <a:latin typeface="Roboto"/>
                <a:ea typeface="Roboto"/>
                <a:cs typeface="Roboto"/>
                <a:sym typeface="Roboto"/>
              </a:rPr>
              <a:t>origine animale</a:t>
            </a:r>
            <a:r>
              <a:rPr lang="en-US" sz="3200">
                <a:solidFill>
                  <a:srgbClr val="FFFFFF"/>
                </a:solidFill>
                <a:latin typeface="Roboto"/>
                <a:ea typeface="Roboto"/>
                <a:cs typeface="Roboto"/>
                <a:sym typeface="Roboto"/>
              </a:rPr>
              <a:t>, comme la laine, la soie et le cachemire</a:t>
            </a:r>
            <a:r>
              <a:rPr lang="en-US" sz="3200">
                <a:solidFill>
                  <a:schemeClr val="lt1"/>
                </a:solidFill>
                <a:latin typeface="Roboto"/>
                <a:ea typeface="Roboto"/>
                <a:cs typeface="Roboto"/>
                <a:sym typeface="Roboto"/>
              </a:rPr>
              <a:t>. </a:t>
            </a:r>
            <a:endParaRPr sz="3200">
              <a:solidFill>
                <a:schemeClr val="lt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rgbClr val="FFFFFF"/>
              </a:buClr>
              <a:buSzPts val="3200"/>
              <a:buFont typeface="Arial"/>
              <a:buChar char="•"/>
            </a:pPr>
            <a:r>
              <a:rPr lang="en-US" sz="3200">
                <a:solidFill>
                  <a:srgbClr val="FFFFFF"/>
                </a:solidFill>
                <a:latin typeface="Roboto"/>
                <a:ea typeface="Roboto"/>
                <a:cs typeface="Roboto"/>
                <a:sym typeface="Roboto"/>
              </a:rPr>
              <a:t>Ces fibres biologiques sont issues de l'</a:t>
            </a:r>
            <a:r>
              <a:rPr b="1" lang="en-US" sz="3200">
                <a:solidFill>
                  <a:srgbClr val="FDA800"/>
                </a:solidFill>
                <a:latin typeface="Roboto"/>
                <a:ea typeface="Roboto"/>
                <a:cs typeface="Roboto"/>
                <a:sym typeface="Roboto"/>
              </a:rPr>
              <a:t>agriculture biologique</a:t>
            </a:r>
            <a:r>
              <a:rPr lang="en-US" sz="3200">
                <a:solidFill>
                  <a:srgbClr val="FFFFFF"/>
                </a:solidFill>
                <a:latin typeface="Roboto"/>
                <a:ea typeface="Roboto"/>
                <a:cs typeface="Roboto"/>
                <a:sym typeface="Roboto"/>
              </a:rPr>
              <a:t>. Elles restaurent et rajeunissent les sols tout en protégeant la santé de l'ensemble de la communauté.</a:t>
            </a:r>
            <a:endParaRPr sz="3200">
              <a:solidFill>
                <a:schemeClr val="lt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200"/>
              <a:buFont typeface="Arial"/>
              <a:buChar char="•"/>
            </a:pPr>
            <a:r>
              <a:rPr lang="en-US" sz="3200">
                <a:solidFill>
                  <a:schemeClr val="lt1"/>
                </a:solidFill>
                <a:latin typeface="Roboto"/>
                <a:ea typeface="Roboto"/>
                <a:cs typeface="Roboto"/>
                <a:sym typeface="Roboto"/>
              </a:rPr>
              <a:t>Les fibres biologiques sont cultivées dans des fermes où des directives strictes sont appliquées et où l'utilisation de pesticides, d'herbicides et d'engrais synthétiques est interdite, car il a été démontré qu'ils ont des effets néfastes sur la santé humaine ainsi que sur l'ensemble de l'environnement naturel </a:t>
            </a:r>
            <a:r>
              <a:rPr lang="en-US" sz="2400">
                <a:solidFill>
                  <a:srgbClr val="FDA800"/>
                </a:solidFill>
                <a:latin typeface="Roboto"/>
                <a:ea typeface="Roboto"/>
                <a:cs typeface="Roboto"/>
                <a:sym typeface="Roboto"/>
              </a:rPr>
              <a:t>(GOTS, 2024).</a:t>
            </a:r>
            <a:endParaRPr sz="2400">
              <a:solidFill>
                <a:srgbClr val="FDA800"/>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rgbClr val="FDA800"/>
              </a:buClr>
              <a:buSzPts val="3200"/>
              <a:buFont typeface="Arial"/>
              <a:buChar char="•"/>
            </a:pPr>
            <a:r>
              <a:rPr b="1" lang="en-US" sz="3200">
                <a:solidFill>
                  <a:srgbClr val="FDA800"/>
                </a:solidFill>
                <a:latin typeface="Roboto"/>
                <a:ea typeface="Roboto"/>
                <a:cs typeface="Roboto"/>
                <a:sym typeface="Roboto"/>
              </a:rPr>
              <a:t>Les Global Organic Textile Standards </a:t>
            </a:r>
            <a:r>
              <a:rPr lang="en-US" sz="3200">
                <a:solidFill>
                  <a:srgbClr val="FFFFFF"/>
                </a:solidFill>
                <a:latin typeface="Roboto"/>
                <a:ea typeface="Roboto"/>
                <a:cs typeface="Roboto"/>
                <a:sym typeface="Roboto"/>
              </a:rPr>
              <a:t>interdisent l'utilisation d'organismes génétiquement modifiés. Les fibres biologiques doivent provenir d'un système agricole qui favorise la biodiversité et soutient les fonctions des écosystèmes </a:t>
            </a:r>
            <a:r>
              <a:rPr lang="en-US" sz="2400">
                <a:solidFill>
                  <a:schemeClr val="lt1"/>
                </a:solidFill>
                <a:latin typeface="Roboto"/>
                <a:ea typeface="Roboto"/>
                <a:cs typeface="Roboto"/>
                <a:sym typeface="Roboto"/>
              </a:rPr>
              <a:t>(GOTS, 2024).</a:t>
            </a:r>
            <a:endParaRPr b="1" sz="2400">
              <a:solidFill>
                <a:schemeClr val="lt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16"/>
          <p:cNvGraphicFramePr/>
          <p:nvPr/>
        </p:nvGraphicFramePr>
        <p:xfrm>
          <a:off x="1099268" y="1777405"/>
          <a:ext cx="3000000" cy="3000000"/>
        </p:xfrm>
        <a:graphic>
          <a:graphicData uri="http://schemas.openxmlformats.org/drawingml/2006/table">
            <a:tbl>
              <a:tblPr bandRow="1" firstRow="1">
                <a:noFill/>
                <a:tableStyleId>{ACF664EB-8CC6-40A7-989F-9CE8A2E11454}</a:tableStyleId>
              </a:tblPr>
              <a:tblGrid>
                <a:gridCol w="7147275"/>
                <a:gridCol w="10720900"/>
              </a:tblGrid>
              <a:tr h="1124200">
                <a:tc>
                  <a:txBody>
                    <a:bodyPr/>
                    <a:lstStyle/>
                    <a:p>
                      <a:pPr indent="0" lvl="0" marL="0" marR="0" rtl="0" algn="ctr">
                        <a:spcBef>
                          <a:spcPts val="0"/>
                        </a:spcBef>
                        <a:spcAft>
                          <a:spcPts val="0"/>
                        </a:spcAft>
                        <a:buNone/>
                      </a:pPr>
                      <a:r>
                        <a:t/>
                      </a:r>
                      <a:endParaRPr sz="3200" u="none" cap="none" strike="noStrike">
                        <a:latin typeface="Roboto"/>
                        <a:ea typeface="Roboto"/>
                        <a:cs typeface="Roboto"/>
                        <a:sym typeface="Roboto"/>
                      </a:endParaRPr>
                    </a:p>
                    <a:p>
                      <a:pPr indent="0" lvl="0" marL="0" marR="0" rtl="0" algn="ctr">
                        <a:spcBef>
                          <a:spcPts val="0"/>
                        </a:spcBef>
                        <a:spcAft>
                          <a:spcPts val="0"/>
                        </a:spcAft>
                        <a:buNone/>
                      </a:pPr>
                      <a:r>
                        <a:rPr lang="en-US" sz="3600" u="none" cap="none" strike="noStrike">
                          <a:solidFill>
                            <a:schemeClr val="lt1"/>
                          </a:solidFill>
                          <a:latin typeface="Roboto"/>
                          <a:ea typeface="Roboto"/>
                          <a:cs typeface="Roboto"/>
                          <a:sym typeface="Roboto"/>
                        </a:rPr>
                        <a:t>COTON BIOLOGIQUE</a:t>
                      </a:r>
                      <a:endParaRPr sz="3600" u="none" cap="none" strike="noStrike">
                        <a:solidFill>
                          <a:schemeClr val="lt1"/>
                        </a:solidFill>
                        <a:latin typeface="Roboto"/>
                        <a:ea typeface="Roboto"/>
                        <a:cs typeface="Roboto"/>
                        <a:sym typeface="Roboto"/>
                      </a:endParaRPr>
                    </a:p>
                  </a:txBody>
                  <a:tcPr marT="45725" marB="45725" marR="91450" marL="91450">
                    <a:solidFill>
                      <a:srgbClr val="2C34D7"/>
                    </a:solidFill>
                  </a:tcPr>
                </a:tc>
                <a:tc>
                  <a:txBody>
                    <a:bodyPr/>
                    <a:lstStyle/>
                    <a:p>
                      <a:pPr indent="0" lvl="0" marL="0" marR="0" rtl="0" algn="l">
                        <a:spcBef>
                          <a:spcPts val="0"/>
                        </a:spcBef>
                        <a:spcAft>
                          <a:spcPts val="0"/>
                        </a:spcAft>
                        <a:buNone/>
                      </a:pPr>
                      <a:r>
                        <a:t/>
                      </a:r>
                      <a:endParaRPr sz="3200">
                        <a:latin typeface="Roboto"/>
                        <a:ea typeface="Roboto"/>
                        <a:cs typeface="Roboto"/>
                        <a:sym typeface="Roboto"/>
                      </a:endParaRPr>
                    </a:p>
                    <a:p>
                      <a:pPr indent="0" lvl="0" marL="0" marR="0" rtl="0" algn="ctr">
                        <a:spcBef>
                          <a:spcPts val="0"/>
                        </a:spcBef>
                        <a:spcAft>
                          <a:spcPts val="0"/>
                        </a:spcAft>
                        <a:buNone/>
                      </a:pPr>
                      <a:r>
                        <a:rPr lang="en-US" sz="3600">
                          <a:solidFill>
                            <a:schemeClr val="lt1"/>
                          </a:solidFill>
                          <a:latin typeface="Roboto"/>
                          <a:ea typeface="Roboto"/>
                          <a:cs typeface="Roboto"/>
                          <a:sym typeface="Roboto"/>
                        </a:rPr>
                        <a:t>PRATIQUES</a:t>
                      </a:r>
                      <a:endParaRPr sz="3600">
                        <a:solidFill>
                          <a:schemeClr val="lt1"/>
                        </a:solidFill>
                        <a:latin typeface="Roboto"/>
                        <a:ea typeface="Roboto"/>
                        <a:cs typeface="Roboto"/>
                        <a:sym typeface="Roboto"/>
                      </a:endParaRPr>
                    </a:p>
                  </a:txBody>
                  <a:tcPr marT="45725" marB="45725" marR="91450" marL="91450">
                    <a:solidFill>
                      <a:srgbClr val="2C34D7"/>
                    </a:solidFill>
                  </a:tcPr>
                </a:tc>
              </a:tr>
              <a:tr h="2035725">
                <a:tc>
                  <a:txBody>
                    <a:bodyPr/>
                    <a:lstStyle/>
                    <a:p>
                      <a:pPr indent="0" lvl="0" marL="0" marR="0" rtl="0" algn="ctr">
                        <a:lnSpc>
                          <a:spcPct val="100000"/>
                        </a:lnSpc>
                        <a:spcBef>
                          <a:spcPts val="0"/>
                        </a:spcBef>
                        <a:spcAft>
                          <a:spcPts val="0"/>
                        </a:spcAft>
                        <a:buSzPts val="2800"/>
                        <a:buFont typeface="Calibri"/>
                        <a:buNone/>
                      </a:pPr>
                      <a:r>
                        <a:t/>
                      </a:r>
                      <a:endParaRPr b="1" sz="2800">
                        <a:latin typeface="Roboto"/>
                        <a:ea typeface="Roboto"/>
                        <a:cs typeface="Roboto"/>
                        <a:sym typeface="Roboto"/>
                      </a:endParaRPr>
                    </a:p>
                    <a:p>
                      <a:pPr indent="0" lvl="0" marL="0" marR="0" rtl="0" algn="l">
                        <a:lnSpc>
                          <a:spcPct val="100000"/>
                        </a:lnSpc>
                        <a:spcBef>
                          <a:spcPts val="0"/>
                        </a:spcBef>
                        <a:spcAft>
                          <a:spcPts val="0"/>
                        </a:spcAft>
                        <a:buClr>
                          <a:srgbClr val="2C34D7"/>
                        </a:buClr>
                        <a:buSzPts val="2800"/>
                        <a:buFont typeface="Roboto"/>
                        <a:buNone/>
                      </a:pPr>
                      <a:r>
                        <a:rPr b="1" lang="en-US" sz="2800">
                          <a:solidFill>
                            <a:srgbClr val="2C34D7"/>
                          </a:solidFill>
                          <a:latin typeface="Roboto"/>
                          <a:ea typeface="Roboto"/>
                          <a:cs typeface="Roboto"/>
                          <a:sym typeface="Roboto"/>
                        </a:rPr>
                        <a:t>PRATIQUES AGRICOLES</a:t>
                      </a:r>
                      <a:endParaRPr b="1" sz="2800">
                        <a:solidFill>
                          <a:srgbClr val="2C34D7"/>
                        </a:solidFill>
                        <a:latin typeface="Roboto"/>
                        <a:ea typeface="Roboto"/>
                        <a:cs typeface="Roboto"/>
                        <a:sym typeface="Roboto"/>
                      </a:endParaRPr>
                    </a:p>
                    <a:p>
                      <a:pPr indent="0" lvl="0" marL="0" marR="0" rtl="0" algn="l">
                        <a:spcBef>
                          <a:spcPts val="0"/>
                        </a:spcBef>
                        <a:spcAft>
                          <a:spcPts val="0"/>
                        </a:spcAft>
                        <a:buNone/>
                      </a:pPr>
                      <a:r>
                        <a:t/>
                      </a:r>
                      <a:endParaRPr sz="2800"/>
                    </a:p>
                  </a:txBody>
                  <a:tcPr marT="45725" marB="45725" marR="91450" marL="91450">
                    <a:solidFill>
                      <a:schemeClr val="lt1"/>
                    </a:solidFill>
                  </a:tcPr>
                </a:tc>
                <a:tc>
                  <a:txBody>
                    <a:bodyPr/>
                    <a:lstStyle/>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Utilisation de pesticides et d'engrais non synthétiques</a:t>
                      </a:r>
                      <a:r>
                        <a:rPr lang="en-US" sz="2800">
                          <a:solidFill>
                            <a:srgbClr val="2C34D7"/>
                          </a:solidFill>
                          <a:latin typeface="Roboto"/>
                          <a:ea typeface="Roboto"/>
                          <a:cs typeface="Roboto"/>
                          <a:sym typeface="Roboto"/>
                        </a:rPr>
                        <a:t>.</a:t>
                      </a:r>
                      <a:endParaRPr sz="2800">
                        <a:solidFill>
                          <a:srgbClr val="2C34D7"/>
                        </a:solidFill>
                        <a:latin typeface="Roboto"/>
                        <a:ea typeface="Roboto"/>
                        <a:cs typeface="Roboto"/>
                        <a:sym typeface="Roboto"/>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Pas de semences génétiquement modifiées.</a:t>
                      </a:r>
                      <a:endParaRPr sz="2800">
                        <a:solidFill>
                          <a:srgbClr val="2C34D7"/>
                        </a:solidFill>
                        <a:latin typeface="Roboto"/>
                        <a:ea typeface="Roboto"/>
                        <a:cs typeface="Roboto"/>
                        <a:sym typeface="Roboto"/>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Conforme aux recommandations du GOTS.</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Rotation des cultures afin de préserver la santé des sols.</a:t>
                      </a:r>
                      <a:endParaRPr sz="2800">
                        <a:solidFill>
                          <a:srgbClr val="2C34D7"/>
                        </a:solidFill>
                        <a:latin typeface="Roboto"/>
                        <a:ea typeface="Roboto"/>
                        <a:cs typeface="Roboto"/>
                        <a:sym typeface="Roboto"/>
                      </a:endParaRPr>
                    </a:p>
                  </a:txBody>
                  <a:tcPr marT="45725" marB="45725" marR="91450" marL="91450">
                    <a:solidFill>
                      <a:schemeClr val="lt1"/>
                    </a:solidFill>
                  </a:tcPr>
                </a:tc>
              </a:tr>
              <a:tr h="2035725">
                <a:tc>
                  <a:txBody>
                    <a:bodyPr/>
                    <a:lstStyle/>
                    <a:p>
                      <a:pPr indent="0" lvl="0" marL="0" marR="0" rtl="0" algn="l">
                        <a:spcBef>
                          <a:spcPts val="0"/>
                        </a:spcBef>
                        <a:spcAft>
                          <a:spcPts val="0"/>
                        </a:spcAft>
                        <a:buNone/>
                      </a:pPr>
                      <a:r>
                        <a:t/>
                      </a:r>
                      <a:endParaRPr b="1" sz="2800">
                        <a:latin typeface="Roboto"/>
                        <a:ea typeface="Roboto"/>
                        <a:cs typeface="Roboto"/>
                        <a:sym typeface="Roboto"/>
                      </a:endParaRPr>
                    </a:p>
                    <a:p>
                      <a:pPr indent="0" lvl="0" marL="0" marR="0" rtl="0" algn="l">
                        <a:spcBef>
                          <a:spcPts val="0"/>
                        </a:spcBef>
                        <a:spcAft>
                          <a:spcPts val="0"/>
                        </a:spcAft>
                        <a:buNone/>
                      </a:pPr>
                      <a:r>
                        <a:rPr b="1" lang="en-US" sz="2800">
                          <a:solidFill>
                            <a:srgbClr val="2C34D7"/>
                          </a:solidFill>
                          <a:latin typeface="Roboto"/>
                          <a:ea typeface="Roboto"/>
                          <a:cs typeface="Roboto"/>
                          <a:sym typeface="Roboto"/>
                        </a:rPr>
                        <a:t>IMPACT SUR </a:t>
                      </a:r>
                      <a:r>
                        <a:rPr b="1" lang="en-US" sz="2800">
                          <a:solidFill>
                            <a:srgbClr val="2C34D7"/>
                          </a:solidFill>
                          <a:latin typeface="Roboto"/>
                          <a:ea typeface="Roboto"/>
                          <a:cs typeface="Roboto"/>
                          <a:sym typeface="Roboto"/>
                        </a:rPr>
                        <a:t>L'ENVIRONNEMENT</a:t>
                      </a:r>
                      <a:endParaRPr b="1" sz="2800">
                        <a:solidFill>
                          <a:srgbClr val="2C34D7"/>
                        </a:solidFill>
                        <a:latin typeface="Roboto"/>
                        <a:ea typeface="Roboto"/>
                        <a:cs typeface="Roboto"/>
                        <a:sym typeface="Roboto"/>
                      </a:endParaRPr>
                    </a:p>
                  </a:txBody>
                  <a:tcPr marT="45725" marB="45725" marR="91450" marL="91450">
                    <a:solidFill>
                      <a:schemeClr val="lt1"/>
                    </a:solidFill>
                  </a:tcPr>
                </a:tc>
                <a:tc>
                  <a:txBody>
                    <a:bodyPr/>
                    <a:lstStyle/>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Pas de produits chimiques synthétiques, ce qui signifie moins de pollution de l'eau.</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Moins de gaz à effet de serre produits</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La non-utilisation de produits chimiques nocifs permet aux insectes, oiseaux et micro-organismes bénéfiques de se développer</a:t>
                      </a:r>
                      <a:r>
                        <a:rPr lang="en-US" sz="2800">
                          <a:solidFill>
                            <a:srgbClr val="2C34D7"/>
                          </a:solidFill>
                          <a:latin typeface="Roboto"/>
                          <a:ea typeface="Roboto"/>
                          <a:cs typeface="Roboto"/>
                          <a:sym typeface="Roboto"/>
                        </a:rPr>
                        <a:t>.</a:t>
                      </a:r>
                      <a:endParaRPr sz="2800">
                        <a:solidFill>
                          <a:srgbClr val="2C34D7"/>
                        </a:solidFill>
                        <a:latin typeface="Roboto"/>
                        <a:ea typeface="Roboto"/>
                        <a:cs typeface="Roboto"/>
                        <a:sym typeface="Roboto"/>
                      </a:endParaRPr>
                    </a:p>
                  </a:txBody>
                  <a:tcPr marT="45725" marB="45725" marR="91450" marL="91450">
                    <a:solidFill>
                      <a:schemeClr val="lt1"/>
                    </a:solidFill>
                  </a:tcPr>
                </a:tc>
              </a:tr>
              <a:tr h="3008000">
                <a:tc>
                  <a:txBody>
                    <a:bodyPr/>
                    <a:lstStyle/>
                    <a:p>
                      <a:pPr indent="0" lvl="0" marL="0" marR="0" rtl="0" algn="l">
                        <a:spcBef>
                          <a:spcPts val="0"/>
                        </a:spcBef>
                        <a:spcAft>
                          <a:spcPts val="0"/>
                        </a:spcAft>
                        <a:buNone/>
                      </a:pPr>
                      <a:r>
                        <a:t/>
                      </a:r>
                      <a:endParaRPr sz="2800"/>
                    </a:p>
                    <a:p>
                      <a:pPr indent="0" lvl="0" marL="0" marR="0" rtl="0" algn="l">
                        <a:spcBef>
                          <a:spcPts val="0"/>
                        </a:spcBef>
                        <a:spcAft>
                          <a:spcPts val="0"/>
                        </a:spcAft>
                        <a:buNone/>
                      </a:pPr>
                      <a:r>
                        <a:t/>
                      </a:r>
                      <a:endParaRPr b="1" sz="2800">
                        <a:latin typeface="Roboto"/>
                        <a:ea typeface="Roboto"/>
                        <a:cs typeface="Roboto"/>
                        <a:sym typeface="Roboto"/>
                      </a:endParaRPr>
                    </a:p>
                    <a:p>
                      <a:pPr indent="0" lvl="0" marL="0" marR="0" rtl="0" algn="l">
                        <a:spcBef>
                          <a:spcPts val="0"/>
                        </a:spcBef>
                        <a:spcAft>
                          <a:spcPts val="0"/>
                        </a:spcAft>
                        <a:buNone/>
                      </a:pPr>
                      <a:r>
                        <a:t/>
                      </a:r>
                      <a:endParaRPr b="1" sz="2800">
                        <a:latin typeface="Roboto"/>
                        <a:ea typeface="Roboto"/>
                        <a:cs typeface="Roboto"/>
                        <a:sym typeface="Roboto"/>
                      </a:endParaRPr>
                    </a:p>
                    <a:p>
                      <a:pPr indent="0" lvl="0" marL="0" marR="0" rtl="0" algn="l">
                        <a:spcBef>
                          <a:spcPts val="0"/>
                        </a:spcBef>
                        <a:spcAft>
                          <a:spcPts val="0"/>
                        </a:spcAft>
                        <a:buNone/>
                      </a:pPr>
                      <a:r>
                        <a:rPr b="1" lang="en-US" sz="2800">
                          <a:solidFill>
                            <a:srgbClr val="2C34D7"/>
                          </a:solidFill>
                          <a:latin typeface="Roboto"/>
                          <a:ea typeface="Roboto"/>
                          <a:cs typeface="Roboto"/>
                          <a:sym typeface="Roboto"/>
                        </a:rPr>
                        <a:t>AVANTAGES POUR </a:t>
                      </a:r>
                      <a:r>
                        <a:rPr b="1" lang="en-US" sz="2800">
                          <a:solidFill>
                            <a:srgbClr val="2C34D7"/>
                          </a:solidFill>
                          <a:latin typeface="Roboto"/>
                          <a:ea typeface="Roboto"/>
                          <a:cs typeface="Roboto"/>
                          <a:sym typeface="Roboto"/>
                        </a:rPr>
                        <a:t>LA SANTÉ ET LA SOCIÉTÉ</a:t>
                      </a:r>
                      <a:endParaRPr b="1" sz="2800">
                        <a:solidFill>
                          <a:srgbClr val="2C34D7"/>
                        </a:solidFill>
                        <a:latin typeface="Roboto"/>
                        <a:ea typeface="Roboto"/>
                        <a:cs typeface="Roboto"/>
                        <a:sym typeface="Roboto"/>
                      </a:endParaRPr>
                    </a:p>
                  </a:txBody>
                  <a:tcPr marT="45725" marB="45725" marR="91450" marL="91450">
                    <a:solidFill>
                      <a:schemeClr val="lt1"/>
                    </a:solidFill>
                  </a:tcPr>
                </a:tc>
                <a:tc>
                  <a:txBody>
                    <a:bodyPr/>
                    <a:lstStyle/>
                    <a:p>
                      <a:pPr indent="-457200" lvl="0" marL="457200" marR="0" rtl="0" algn="l">
                        <a:lnSpc>
                          <a:spcPct val="100000"/>
                        </a:lnSpc>
                        <a:spcBef>
                          <a:spcPts val="0"/>
                        </a:spcBef>
                        <a:spcAft>
                          <a:spcPts val="0"/>
                        </a:spcAft>
                        <a:buClr>
                          <a:srgbClr val="2C34D7"/>
                        </a:buClr>
                        <a:buSzPts val="2800"/>
                        <a:buFont typeface="Arial"/>
                        <a:buChar char="•"/>
                      </a:pPr>
                      <a:r>
                        <a:rPr b="0" i="0" lang="en-US" sz="2800" u="none" cap="none" strike="noStrike">
                          <a:solidFill>
                            <a:srgbClr val="2C34D7"/>
                          </a:solidFill>
                          <a:latin typeface="Roboto"/>
                          <a:ea typeface="Roboto"/>
                          <a:cs typeface="Roboto"/>
                          <a:sym typeface="Roboto"/>
                        </a:rPr>
                        <a:t>Les agriculteurs/trices ne sont pas exposé(e)s à des produits chimiques toxiques, ce qui améliore leur état de santé général.</a:t>
                      </a:r>
                      <a:endParaRPr/>
                    </a:p>
                    <a:p>
                      <a:pPr indent="-457200" lvl="0" marL="457200" marR="0" rtl="0" algn="l">
                        <a:lnSpc>
                          <a:spcPct val="100000"/>
                        </a:lnSpc>
                        <a:spcBef>
                          <a:spcPts val="0"/>
                        </a:spcBef>
                        <a:spcAft>
                          <a:spcPts val="0"/>
                        </a:spcAft>
                        <a:buClr>
                          <a:srgbClr val="2C34D7"/>
                        </a:buClr>
                        <a:buSzPts val="2800"/>
                        <a:buFont typeface="Arial"/>
                        <a:buChar char="•"/>
                      </a:pPr>
                      <a:r>
                        <a:rPr b="0" i="0" lang="en-US" sz="2800" u="none" cap="none" strike="noStrike">
                          <a:solidFill>
                            <a:srgbClr val="2C34D7"/>
                          </a:solidFill>
                          <a:latin typeface="Roboto"/>
                          <a:ea typeface="Roboto"/>
                          <a:cs typeface="Roboto"/>
                          <a:sym typeface="Roboto"/>
                        </a:rPr>
                        <a:t>Le coton biologique issu du commerce équitable garantit aux travailleurs/</a:t>
                      </a:r>
                      <a:r>
                        <a:rPr lang="en-US" sz="2800">
                          <a:solidFill>
                            <a:srgbClr val="2C34D7"/>
                          </a:solidFill>
                          <a:latin typeface="Roboto"/>
                          <a:ea typeface="Roboto"/>
                          <a:cs typeface="Roboto"/>
                          <a:sym typeface="Roboto"/>
                        </a:rPr>
                        <a:t>euses</a:t>
                      </a:r>
                      <a:r>
                        <a:rPr b="0" i="0" lang="en-US" sz="2800" u="none" cap="none" strike="noStrike">
                          <a:solidFill>
                            <a:srgbClr val="2C34D7"/>
                          </a:solidFill>
                          <a:latin typeface="Roboto"/>
                          <a:ea typeface="Roboto"/>
                          <a:cs typeface="Roboto"/>
                          <a:sym typeface="Roboto"/>
                        </a:rPr>
                        <a:t> un salaire décent et des conditions de travail sûres.</a:t>
                      </a:r>
                      <a:endParaRPr/>
                    </a:p>
                    <a:p>
                      <a:pPr indent="-457200" lvl="0" marL="457200" marR="0" rtl="0" algn="l">
                        <a:lnSpc>
                          <a:spcPct val="100000"/>
                        </a:lnSpc>
                        <a:spcBef>
                          <a:spcPts val="0"/>
                        </a:spcBef>
                        <a:spcAft>
                          <a:spcPts val="0"/>
                        </a:spcAft>
                        <a:buClr>
                          <a:srgbClr val="2C34D7"/>
                        </a:buClr>
                        <a:buSzPts val="2800"/>
                        <a:buFont typeface="Arial"/>
                        <a:buChar char="•"/>
                      </a:pPr>
                      <a:r>
                        <a:rPr b="0" i="0" lang="en-US" sz="2800" u="none" cap="none" strike="noStrike">
                          <a:solidFill>
                            <a:srgbClr val="2C34D7"/>
                          </a:solidFill>
                          <a:latin typeface="Roboto"/>
                          <a:ea typeface="Roboto"/>
                          <a:cs typeface="Roboto"/>
                          <a:sym typeface="Roboto"/>
                        </a:rPr>
                        <a:t>Les vêtements biologiques sont plus sûrs pour les personnes à la peau sensible ou souffrant d'allergies. </a:t>
                      </a:r>
                      <a:endParaRPr sz="2800">
                        <a:solidFill>
                          <a:srgbClr val="2C34D7"/>
                        </a:solidFill>
                        <a:latin typeface="Roboto"/>
                        <a:ea typeface="Roboto"/>
                        <a:cs typeface="Roboto"/>
                        <a:sym typeface="Roboto"/>
                      </a:endParaRPr>
                    </a:p>
                  </a:txBody>
                  <a:tcPr marT="45725" marB="45725" marR="91450" marL="91450">
                    <a:solidFill>
                      <a:schemeClr val="lt1"/>
                    </a:solidFill>
                  </a:tcPr>
                </a:tc>
              </a:tr>
            </a:tbl>
          </a:graphicData>
        </a:graphic>
      </p:graphicFrame>
      <p:sp>
        <p:nvSpPr>
          <p:cNvPr id="193" name="Google Shape;193;p16"/>
          <p:cNvSpPr txBox="1"/>
          <p:nvPr/>
        </p:nvSpPr>
        <p:spPr>
          <a:xfrm>
            <a:off x="1099268" y="854075"/>
            <a:ext cx="7200181"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5400">
                <a:solidFill>
                  <a:srgbClr val="2C34D7"/>
                </a:solidFill>
                <a:latin typeface="Roboto"/>
                <a:ea typeface="Roboto"/>
                <a:cs typeface="Roboto"/>
                <a:sym typeface="Roboto"/>
              </a:rPr>
              <a:t>Coton biologique</a:t>
            </a:r>
            <a:endParaRPr b="1" sz="5400">
              <a:solidFill>
                <a:srgbClr val="2C34D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7"/>
          <p:cNvPicPr preferRelativeResize="0"/>
          <p:nvPr/>
        </p:nvPicPr>
        <p:blipFill rotWithShape="1">
          <a:blip r:embed="rId3">
            <a:alphaModFix/>
          </a:blip>
          <a:srcRect b="0" l="0" r="0" t="0"/>
          <a:stretch/>
        </p:blipFill>
        <p:spPr>
          <a:xfrm>
            <a:off x="450850" y="450666"/>
            <a:ext cx="7966596" cy="10309409"/>
          </a:xfrm>
          <a:prstGeom prst="rect">
            <a:avLst/>
          </a:prstGeom>
          <a:noFill/>
          <a:ln>
            <a:noFill/>
          </a:ln>
        </p:spPr>
      </p:pic>
      <p:sp>
        <p:nvSpPr>
          <p:cNvPr id="199" name="Google Shape;199;p17"/>
          <p:cNvSpPr txBox="1"/>
          <p:nvPr/>
        </p:nvSpPr>
        <p:spPr>
          <a:xfrm>
            <a:off x="8944497" y="852349"/>
            <a:ext cx="11159603" cy="175432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5400">
                <a:solidFill>
                  <a:srgbClr val="2C34D7"/>
                </a:solidFill>
                <a:latin typeface="Roboto"/>
                <a:ea typeface="Roboto"/>
                <a:cs typeface="Roboto"/>
                <a:sym typeface="Roboto"/>
              </a:rPr>
              <a:t>Utilisations du coton biologique</a:t>
            </a:r>
            <a:endParaRPr b="1" sz="5400">
              <a:solidFill>
                <a:srgbClr val="2C34D7"/>
              </a:solidFill>
              <a:latin typeface="Roboto"/>
              <a:ea typeface="Roboto"/>
              <a:cs typeface="Roboto"/>
              <a:sym typeface="Roboto"/>
            </a:endParaRPr>
          </a:p>
        </p:txBody>
      </p:sp>
      <p:sp>
        <p:nvSpPr>
          <p:cNvPr id="200" name="Google Shape;200;p17"/>
          <p:cNvSpPr/>
          <p:nvPr/>
        </p:nvSpPr>
        <p:spPr>
          <a:xfrm>
            <a:off x="8756650" y="2606675"/>
            <a:ext cx="10661650" cy="794063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C34D7"/>
              </a:buClr>
              <a:buSzPts val="3400"/>
              <a:buFont typeface="Roboto"/>
              <a:buNone/>
            </a:pPr>
            <a:r>
              <a:rPr lang="en-US" sz="3400">
                <a:solidFill>
                  <a:srgbClr val="2C34D7"/>
                </a:solidFill>
                <a:latin typeface="Roboto"/>
                <a:ea typeface="Roboto"/>
                <a:cs typeface="Roboto"/>
                <a:sym typeface="Roboto"/>
              </a:rPr>
              <a:t>Le coton biologique est utilisé dans une large gamme de produits, tels que :</a:t>
            </a:r>
            <a:endParaRPr sz="3400">
              <a:solidFill>
                <a:srgbClr val="2C34D7"/>
              </a:solidFill>
              <a:latin typeface="Roboto"/>
              <a:ea typeface="Roboto"/>
              <a:cs typeface="Roboto"/>
              <a:sym typeface="Roboto"/>
            </a:endParaRPr>
          </a:p>
          <a:p>
            <a:pPr indent="0" lvl="0" marL="0" rtl="0" algn="l">
              <a:spcBef>
                <a:spcPts val="0"/>
              </a:spcBef>
              <a:spcAft>
                <a:spcPts val="0"/>
              </a:spcAft>
              <a:buSzPts val="3400"/>
              <a:buFont typeface="Arial"/>
              <a:buNone/>
            </a:pPr>
            <a:r>
              <a:t/>
            </a:r>
            <a:endParaRPr sz="3400">
              <a:solidFill>
                <a:srgbClr val="2C34D7"/>
              </a:solidFill>
              <a:latin typeface="Roboto"/>
              <a:ea typeface="Roboto"/>
              <a:cs typeface="Roboto"/>
              <a:sym typeface="Roboto"/>
            </a:endParaRPr>
          </a:p>
          <a:p>
            <a:pPr indent="-571500" lvl="0" marL="571500" marR="0" rtl="0" algn="l">
              <a:lnSpc>
                <a:spcPct val="100000"/>
              </a:lnSpc>
              <a:spcBef>
                <a:spcPts val="0"/>
              </a:spcBef>
              <a:spcAft>
                <a:spcPts val="0"/>
              </a:spcAft>
              <a:buClr>
                <a:srgbClr val="2C34D7"/>
              </a:buClr>
              <a:buSzPts val="3400"/>
              <a:buFont typeface="Arial"/>
              <a:buChar char="•"/>
            </a:pPr>
            <a:r>
              <a:rPr b="0" i="0" lang="en-US" sz="3400" u="none" cap="none" strike="noStrike">
                <a:solidFill>
                  <a:srgbClr val="2C34D7"/>
                </a:solidFill>
                <a:latin typeface="Roboto"/>
                <a:ea typeface="Roboto"/>
                <a:cs typeface="Roboto"/>
                <a:sym typeface="Roboto"/>
              </a:rPr>
              <a:t>Vêtements (par exemple, T-shirts, jeans, robes, sous-vêtements)</a:t>
            </a:r>
            <a:endParaRPr/>
          </a:p>
          <a:p>
            <a:pPr indent="0" lvl="0" marL="0" marR="0" rtl="0" algn="l">
              <a:lnSpc>
                <a:spcPct val="100000"/>
              </a:lnSpc>
              <a:spcBef>
                <a:spcPts val="0"/>
              </a:spcBef>
              <a:spcAft>
                <a:spcPts val="0"/>
              </a:spcAft>
              <a:buSzPts val="3400"/>
              <a:buFont typeface="Arial"/>
              <a:buNone/>
            </a:pPr>
            <a:r>
              <a:t/>
            </a:r>
            <a:endParaRPr b="0" i="0" sz="3400" u="none" cap="none" strike="noStrike">
              <a:solidFill>
                <a:srgbClr val="2C34D7"/>
              </a:solidFill>
              <a:latin typeface="Roboto"/>
              <a:ea typeface="Roboto"/>
              <a:cs typeface="Roboto"/>
              <a:sym typeface="Roboto"/>
            </a:endParaRPr>
          </a:p>
          <a:p>
            <a:pPr indent="-571500" lvl="0" marL="571500" marR="0" rtl="0" algn="l">
              <a:lnSpc>
                <a:spcPct val="100000"/>
              </a:lnSpc>
              <a:spcBef>
                <a:spcPts val="0"/>
              </a:spcBef>
              <a:spcAft>
                <a:spcPts val="0"/>
              </a:spcAft>
              <a:buClr>
                <a:srgbClr val="2C34D7"/>
              </a:buClr>
              <a:buSzPts val="3400"/>
              <a:buFont typeface="Arial"/>
              <a:buChar char="•"/>
            </a:pPr>
            <a:r>
              <a:rPr b="0" i="0" lang="en-US" sz="3400" u="none" cap="none" strike="noStrike">
                <a:solidFill>
                  <a:srgbClr val="2C34D7"/>
                </a:solidFill>
                <a:latin typeface="Roboto"/>
                <a:ea typeface="Roboto"/>
                <a:cs typeface="Roboto"/>
                <a:sym typeface="Roboto"/>
              </a:rPr>
              <a:t>Produits pour bébés (couvertures, couches, langes, vêtements pour bébés)</a:t>
            </a:r>
            <a:endParaRPr/>
          </a:p>
          <a:p>
            <a:pPr indent="0" lvl="0" marL="0" marR="0" rtl="0" algn="l">
              <a:lnSpc>
                <a:spcPct val="100000"/>
              </a:lnSpc>
              <a:spcBef>
                <a:spcPts val="0"/>
              </a:spcBef>
              <a:spcAft>
                <a:spcPts val="0"/>
              </a:spcAft>
              <a:buSzPts val="3400"/>
              <a:buFont typeface="Arial"/>
              <a:buNone/>
            </a:pPr>
            <a:r>
              <a:t/>
            </a:r>
            <a:endParaRPr b="0" i="0" sz="3400" u="none" cap="none" strike="noStrike">
              <a:solidFill>
                <a:srgbClr val="2C34D7"/>
              </a:solidFill>
              <a:latin typeface="Roboto"/>
              <a:ea typeface="Roboto"/>
              <a:cs typeface="Roboto"/>
              <a:sym typeface="Roboto"/>
            </a:endParaRPr>
          </a:p>
          <a:p>
            <a:pPr indent="-571500" lvl="0" marL="571500" marR="0" rtl="0" algn="l">
              <a:lnSpc>
                <a:spcPct val="100000"/>
              </a:lnSpc>
              <a:spcBef>
                <a:spcPts val="0"/>
              </a:spcBef>
              <a:spcAft>
                <a:spcPts val="0"/>
              </a:spcAft>
              <a:buClr>
                <a:srgbClr val="2C34D7"/>
              </a:buClr>
              <a:buSzPts val="3400"/>
              <a:buFont typeface="Arial"/>
              <a:buChar char="•"/>
            </a:pPr>
            <a:r>
              <a:rPr b="0" i="0" lang="en-US" sz="3400" u="none" cap="none" strike="noStrike">
                <a:solidFill>
                  <a:srgbClr val="2C34D7"/>
                </a:solidFill>
                <a:latin typeface="Roboto"/>
                <a:ea typeface="Roboto"/>
                <a:cs typeface="Roboto"/>
                <a:sym typeface="Roboto"/>
              </a:rPr>
              <a:t>Literie (draps, taies d'oreiller)</a:t>
            </a:r>
            <a:endParaRPr/>
          </a:p>
          <a:p>
            <a:pPr indent="-355600" lvl="0" marL="571500" marR="0" rtl="0" algn="l">
              <a:lnSpc>
                <a:spcPct val="100000"/>
              </a:lnSpc>
              <a:spcBef>
                <a:spcPts val="0"/>
              </a:spcBef>
              <a:spcAft>
                <a:spcPts val="0"/>
              </a:spcAft>
              <a:buSzPts val="3400"/>
              <a:buFont typeface="Arial"/>
              <a:buNone/>
            </a:pPr>
            <a:r>
              <a:t/>
            </a:r>
            <a:endParaRPr b="0" i="0" sz="3400" u="none" cap="none" strike="noStrike">
              <a:solidFill>
                <a:srgbClr val="2C34D7"/>
              </a:solidFill>
              <a:latin typeface="Roboto"/>
              <a:ea typeface="Roboto"/>
              <a:cs typeface="Roboto"/>
              <a:sym typeface="Roboto"/>
            </a:endParaRPr>
          </a:p>
          <a:p>
            <a:pPr indent="-571500" lvl="0" marL="571500" marR="0" rtl="0" algn="l">
              <a:lnSpc>
                <a:spcPct val="100000"/>
              </a:lnSpc>
              <a:spcBef>
                <a:spcPts val="0"/>
              </a:spcBef>
              <a:spcAft>
                <a:spcPts val="0"/>
              </a:spcAft>
              <a:buClr>
                <a:srgbClr val="2C34D7"/>
              </a:buClr>
              <a:buSzPts val="3400"/>
              <a:buFont typeface="Arial"/>
              <a:buChar char="•"/>
            </a:pPr>
            <a:r>
              <a:rPr lang="en-US" sz="3400">
                <a:solidFill>
                  <a:srgbClr val="2C34D7"/>
                </a:solidFill>
                <a:latin typeface="Roboto"/>
                <a:ea typeface="Roboto"/>
                <a:cs typeface="Roboto"/>
                <a:sym typeface="Roboto"/>
              </a:rPr>
              <a:t>L</a:t>
            </a:r>
            <a:r>
              <a:rPr b="0" i="0" lang="en-US" sz="3400" u="none" cap="none" strike="noStrike">
                <a:solidFill>
                  <a:srgbClr val="2C34D7"/>
                </a:solidFill>
                <a:latin typeface="Roboto"/>
                <a:ea typeface="Roboto"/>
                <a:cs typeface="Roboto"/>
                <a:sym typeface="Roboto"/>
              </a:rPr>
              <a:t>es serviettes de toilette</a:t>
            </a:r>
            <a:endParaRPr b="0" i="0" sz="3400" u="none" cap="none" strike="noStrike">
              <a:solidFill>
                <a:srgbClr val="2C34D7"/>
              </a:solidFill>
              <a:latin typeface="Roboto"/>
              <a:ea typeface="Roboto"/>
              <a:cs typeface="Roboto"/>
              <a:sym typeface="Roboto"/>
            </a:endParaRPr>
          </a:p>
          <a:p>
            <a:pPr indent="0" lvl="0" marL="0" marR="0" rtl="0" algn="l">
              <a:lnSpc>
                <a:spcPct val="100000"/>
              </a:lnSpc>
              <a:spcBef>
                <a:spcPts val="0"/>
              </a:spcBef>
              <a:spcAft>
                <a:spcPts val="0"/>
              </a:spcAft>
              <a:buSzPts val="3400"/>
              <a:buFont typeface="Arial"/>
              <a:buNone/>
            </a:pPr>
            <a:r>
              <a:t/>
            </a:r>
            <a:endParaRPr b="0" i="0" sz="3400" u="none" cap="none" strike="noStrike">
              <a:solidFill>
                <a:srgbClr val="2C34D7"/>
              </a:solidFill>
              <a:latin typeface="Roboto"/>
              <a:ea typeface="Roboto"/>
              <a:cs typeface="Roboto"/>
              <a:sym typeface="Roboto"/>
            </a:endParaRPr>
          </a:p>
          <a:p>
            <a:pPr indent="-571500" lvl="0" marL="571500" marR="0" rtl="0" algn="l">
              <a:lnSpc>
                <a:spcPct val="100000"/>
              </a:lnSpc>
              <a:spcBef>
                <a:spcPts val="0"/>
              </a:spcBef>
              <a:spcAft>
                <a:spcPts val="0"/>
              </a:spcAft>
              <a:buClr>
                <a:srgbClr val="2C34D7"/>
              </a:buClr>
              <a:buSzPts val="3400"/>
              <a:buFont typeface="Arial"/>
              <a:buChar char="•"/>
            </a:pPr>
            <a:r>
              <a:rPr b="0" i="0" lang="en-US" sz="3400" u="none" cap="none" strike="noStrike">
                <a:solidFill>
                  <a:srgbClr val="2C34D7"/>
                </a:solidFill>
                <a:latin typeface="Roboto"/>
                <a:ea typeface="Roboto"/>
                <a:cs typeface="Roboto"/>
                <a:sym typeface="Roboto"/>
              </a:rPr>
              <a:t>Articles de soins personnels (cotons-tiges, bâtonnets ouatés)</a:t>
            </a:r>
            <a:endParaRPr sz="3400">
              <a:solidFill>
                <a:srgbClr val="2C34D7"/>
              </a:solidFill>
              <a:latin typeface="Roboto"/>
              <a:ea typeface="Roboto"/>
              <a:cs typeface="Roboto"/>
              <a:sym typeface="Roboto"/>
            </a:endParaRPr>
          </a:p>
        </p:txBody>
      </p:sp>
      <p:sp>
        <p:nvSpPr>
          <p:cNvPr id="201" name="Google Shape;201;p17"/>
          <p:cNvSpPr/>
          <p:nvPr/>
        </p:nvSpPr>
        <p:spPr>
          <a:xfrm>
            <a:off x="8417446" y="10390743"/>
            <a:ext cx="5187639"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Clayton Malquist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8"/>
          <p:cNvPicPr preferRelativeResize="0"/>
          <p:nvPr/>
        </p:nvPicPr>
        <p:blipFill rotWithShape="1">
          <a:blip r:embed="rId3">
            <a:alphaModFix/>
          </a:blip>
          <a:srcRect b="0" l="0" r="0" t="0"/>
          <a:stretch/>
        </p:blipFill>
        <p:spPr>
          <a:xfrm>
            <a:off x="12718848" y="473075"/>
            <a:ext cx="6867120" cy="10287000"/>
          </a:xfrm>
          <a:prstGeom prst="rect">
            <a:avLst/>
          </a:prstGeom>
          <a:noFill/>
          <a:ln>
            <a:noFill/>
          </a:ln>
        </p:spPr>
      </p:pic>
      <p:sp>
        <p:nvSpPr>
          <p:cNvPr id="207" name="Google Shape;207;p18"/>
          <p:cNvSpPr/>
          <p:nvPr/>
        </p:nvSpPr>
        <p:spPr>
          <a:xfrm>
            <a:off x="1136650" y="3063875"/>
            <a:ext cx="11049000" cy="83407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La laine biologique provient de moutons traités de manière responsable et nourris avec des aliments biologiques provenant d'une ferme qui n'a pas été traitée avec des pesticides nocifs.</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b="0" i="0" lang="en-US" sz="3200" u="none" cap="none" strike="noStrike">
                <a:solidFill>
                  <a:srgbClr val="2C34D7"/>
                </a:solidFill>
                <a:latin typeface="Roboto"/>
                <a:ea typeface="Roboto"/>
                <a:cs typeface="Roboto"/>
                <a:sym typeface="Roboto"/>
              </a:rPr>
              <a:t>En 2016, le </a:t>
            </a:r>
            <a:r>
              <a:rPr b="0" i="0" lang="en-US" sz="3200" u="none" cap="none" strike="noStrike">
                <a:solidFill>
                  <a:srgbClr val="FDA800"/>
                </a:solidFill>
                <a:latin typeface="Roboto"/>
                <a:ea typeface="Roboto"/>
                <a:cs typeface="Roboto"/>
                <a:sym typeface="Roboto"/>
              </a:rPr>
              <a:t>Responsible Wool Standards (RWS) </a:t>
            </a:r>
            <a:r>
              <a:rPr b="0" i="0" lang="en-US" sz="3200" u="none" cap="none" strike="noStrike">
                <a:solidFill>
                  <a:srgbClr val="2C34D7"/>
                </a:solidFill>
                <a:latin typeface="Roboto"/>
                <a:ea typeface="Roboto"/>
                <a:cs typeface="Roboto"/>
                <a:sym typeface="Roboto"/>
              </a:rPr>
              <a:t>a introduit une norme mondiale volontaire qui traite du bien-être des moutons et des terres sur lesquelles ils paissent </a:t>
            </a:r>
            <a:r>
              <a:rPr lang="en-US" sz="2400">
                <a:solidFill>
                  <a:srgbClr val="FDA800"/>
                </a:solidFill>
                <a:latin typeface="Roboto"/>
                <a:ea typeface="Roboto"/>
                <a:cs typeface="Roboto"/>
                <a:sym typeface="Roboto"/>
              </a:rPr>
              <a:t>(Blum,P:2021)</a:t>
            </a:r>
            <a:r>
              <a:rPr lang="en-US" sz="3200">
                <a:solidFill>
                  <a:srgbClr val="2C34D7"/>
                </a:solidFill>
                <a:latin typeface="Roboto"/>
                <a:ea typeface="Roboto"/>
                <a:cs typeface="Roboto"/>
                <a:sym typeface="Roboto"/>
              </a:rPr>
              <a:t>.</a:t>
            </a:r>
            <a:endParaRPr sz="3200">
              <a:solidFill>
                <a:srgbClr val="2C34D7"/>
              </a:solidFill>
              <a:latin typeface="Roboto"/>
              <a:ea typeface="Roboto"/>
              <a:cs typeface="Roboto"/>
              <a:sym typeface="Roboto"/>
            </a:endParaRPr>
          </a:p>
          <a:p>
            <a:pPr indent="-304800" lvl="0" marL="457200" rtl="0" algn="l">
              <a:spcBef>
                <a:spcPts val="0"/>
              </a:spcBef>
              <a:spcAft>
                <a:spcPts val="0"/>
              </a:spcAft>
              <a:buSzPts val="2400"/>
              <a:buFont typeface="Arial"/>
              <a:buNone/>
            </a:pPr>
            <a:r>
              <a:t/>
            </a:r>
            <a:endParaRPr sz="24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L'objectif est de garantir que la laine biologique provient d'exploitations qui ont géré leurs terres conformément aux normes établies par les RWS et que les moutons sont traités de manière responsable.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p:txBody>
      </p:sp>
      <p:sp>
        <p:nvSpPr>
          <p:cNvPr id="208" name="Google Shape;208;p18"/>
          <p:cNvSpPr/>
          <p:nvPr/>
        </p:nvSpPr>
        <p:spPr>
          <a:xfrm>
            <a:off x="1136650" y="1463675"/>
            <a:ext cx="5506636"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5400">
                <a:solidFill>
                  <a:srgbClr val="2C34D7"/>
                </a:solidFill>
                <a:latin typeface="Roboto"/>
                <a:ea typeface="Roboto"/>
                <a:cs typeface="Roboto"/>
                <a:sym typeface="Roboto"/>
              </a:rPr>
              <a:t>Laine biologique</a:t>
            </a:r>
            <a:endParaRPr b="1" sz="5400">
              <a:solidFill>
                <a:srgbClr val="2C34D7"/>
              </a:solidFill>
              <a:latin typeface="Roboto"/>
              <a:ea typeface="Roboto"/>
              <a:cs typeface="Roboto"/>
              <a:sym typeface="Roboto"/>
            </a:endParaRPr>
          </a:p>
        </p:txBody>
      </p:sp>
      <p:sp>
        <p:nvSpPr>
          <p:cNvPr id="209" name="Google Shape;209;p18"/>
          <p:cNvSpPr/>
          <p:nvPr/>
        </p:nvSpPr>
        <p:spPr>
          <a:xfrm>
            <a:off x="7640694" y="10383758"/>
            <a:ext cx="5200463"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Roboto"/>
                <a:ea typeface="Roboto"/>
                <a:cs typeface="Roboto"/>
                <a:sym typeface="Roboto"/>
              </a:rPr>
              <a:t>Photo par </a:t>
            </a:r>
            <a:r>
              <a:rPr b="0" i="0" lang="en-US" sz="1800" u="sng">
                <a:solidFill>
                  <a:schemeClr val="hlink"/>
                </a:solidFill>
                <a:latin typeface="Roboto"/>
                <a:ea typeface="Roboto"/>
                <a:cs typeface="Roboto"/>
                <a:sym typeface="Roboto"/>
                <a:hlinkClick r:id="rId4"/>
              </a:rPr>
              <a:t>Oksana Maselko </a:t>
            </a:r>
            <a:r>
              <a:rPr b="0" i="0" lang="en-US" sz="1800">
                <a:solidFill>
                  <a:srgbClr val="000000"/>
                </a:solidFill>
                <a:latin typeface="Roboto"/>
                <a:ea typeface="Roboto"/>
                <a:cs typeface="Roboto"/>
                <a:sym typeface="Roboto"/>
              </a:rPr>
              <a:t>sur </a:t>
            </a:r>
            <a:r>
              <a:rPr b="0" i="0" lang="en-US" sz="1800" u="sng">
                <a:solidFill>
                  <a:schemeClr val="hlink"/>
                </a:solidFill>
                <a:latin typeface="Roboto"/>
                <a:ea typeface="Roboto"/>
                <a:cs typeface="Roboto"/>
                <a:sym typeface="Roboto"/>
                <a:hlinkClick r:id="rId5"/>
              </a:rPr>
              <a:t>Unsplash</a:t>
            </a:r>
            <a:endParaRPr sz="18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aphicFrame>
        <p:nvGraphicFramePr>
          <p:cNvPr id="214" name="Google Shape;214;p19"/>
          <p:cNvGraphicFramePr/>
          <p:nvPr/>
        </p:nvGraphicFramePr>
        <p:xfrm>
          <a:off x="450850" y="410164"/>
          <a:ext cx="3000000" cy="3000000"/>
        </p:xfrm>
        <a:graphic>
          <a:graphicData uri="http://schemas.openxmlformats.org/drawingml/2006/table">
            <a:tbl>
              <a:tblPr bandRow="1" firstRow="1">
                <a:noFill/>
                <a:tableStyleId>{ACF664EB-8CC6-40A7-989F-9CE8A2E11454}</a:tableStyleId>
              </a:tblPr>
              <a:tblGrid>
                <a:gridCol w="6693975"/>
                <a:gridCol w="12508425"/>
              </a:tblGrid>
              <a:tr h="1282100">
                <a:tc>
                  <a:txBody>
                    <a:bodyPr/>
                    <a:lstStyle/>
                    <a:p>
                      <a:pPr indent="0" lvl="0" marL="0" marR="0" rtl="0" algn="ctr">
                        <a:spcBef>
                          <a:spcPts val="0"/>
                        </a:spcBef>
                        <a:spcAft>
                          <a:spcPts val="0"/>
                        </a:spcAft>
                        <a:buNone/>
                      </a:pPr>
                      <a:r>
                        <a:t/>
                      </a:r>
                      <a:endParaRPr sz="3200">
                        <a:latin typeface="Roboto"/>
                        <a:ea typeface="Roboto"/>
                        <a:cs typeface="Roboto"/>
                        <a:sym typeface="Roboto"/>
                      </a:endParaRPr>
                    </a:p>
                    <a:p>
                      <a:pPr indent="0" lvl="0" marL="0" marR="0" rtl="0" algn="ctr">
                        <a:spcBef>
                          <a:spcPts val="0"/>
                        </a:spcBef>
                        <a:spcAft>
                          <a:spcPts val="0"/>
                        </a:spcAft>
                        <a:buNone/>
                      </a:pPr>
                      <a:r>
                        <a:rPr lang="en-US" sz="3600">
                          <a:solidFill>
                            <a:schemeClr val="lt1"/>
                          </a:solidFill>
                          <a:latin typeface="Roboto"/>
                          <a:ea typeface="Roboto"/>
                          <a:cs typeface="Roboto"/>
                          <a:sym typeface="Roboto"/>
                        </a:rPr>
                        <a:t>LAINE BIOLOGIQUE</a:t>
                      </a:r>
                      <a:endParaRPr sz="3600">
                        <a:solidFill>
                          <a:schemeClr val="lt1"/>
                        </a:solidFill>
                        <a:latin typeface="Roboto"/>
                        <a:ea typeface="Roboto"/>
                        <a:cs typeface="Roboto"/>
                        <a:sym typeface="Roboto"/>
                      </a:endParaRPr>
                    </a:p>
                  </a:txBody>
                  <a:tcPr marT="45725" marB="45725" marR="91450" marL="91450">
                    <a:solidFill>
                      <a:srgbClr val="2C34D7"/>
                    </a:solidFill>
                  </a:tcPr>
                </a:tc>
                <a:tc>
                  <a:txBody>
                    <a:bodyPr/>
                    <a:lstStyle/>
                    <a:p>
                      <a:pPr indent="0" lvl="0" marL="0" marR="0" rtl="0" algn="l">
                        <a:spcBef>
                          <a:spcPts val="0"/>
                        </a:spcBef>
                        <a:spcAft>
                          <a:spcPts val="0"/>
                        </a:spcAft>
                        <a:buNone/>
                      </a:pPr>
                      <a:r>
                        <a:t/>
                      </a:r>
                      <a:endParaRPr sz="3200">
                        <a:latin typeface="Roboto"/>
                        <a:ea typeface="Roboto"/>
                        <a:cs typeface="Roboto"/>
                        <a:sym typeface="Roboto"/>
                      </a:endParaRPr>
                    </a:p>
                    <a:p>
                      <a:pPr indent="0" lvl="0" marL="0" marR="0" rtl="0" algn="ctr">
                        <a:spcBef>
                          <a:spcPts val="0"/>
                        </a:spcBef>
                        <a:spcAft>
                          <a:spcPts val="0"/>
                        </a:spcAft>
                        <a:buNone/>
                      </a:pPr>
                      <a:r>
                        <a:rPr lang="en-US" sz="3600">
                          <a:solidFill>
                            <a:schemeClr val="lt1"/>
                          </a:solidFill>
                          <a:latin typeface="Roboto"/>
                          <a:ea typeface="Roboto"/>
                          <a:cs typeface="Roboto"/>
                          <a:sym typeface="Roboto"/>
                        </a:rPr>
                        <a:t>PRATIQUES</a:t>
                      </a:r>
                      <a:endParaRPr sz="3600">
                        <a:solidFill>
                          <a:schemeClr val="lt1"/>
                        </a:solidFill>
                        <a:latin typeface="Roboto"/>
                        <a:ea typeface="Roboto"/>
                        <a:cs typeface="Roboto"/>
                        <a:sym typeface="Roboto"/>
                      </a:endParaRPr>
                    </a:p>
                  </a:txBody>
                  <a:tcPr marT="45725" marB="45725" marR="91450" marL="91450">
                    <a:solidFill>
                      <a:srgbClr val="2C34D7"/>
                    </a:solidFill>
                  </a:tcPr>
                </a:tc>
              </a:tr>
              <a:tr h="2037175">
                <a:tc>
                  <a:txBody>
                    <a:bodyPr/>
                    <a:lstStyle/>
                    <a:p>
                      <a:pPr indent="0" lvl="0" marL="0" marR="0" rtl="0" algn="ctr">
                        <a:lnSpc>
                          <a:spcPct val="100000"/>
                        </a:lnSpc>
                        <a:spcBef>
                          <a:spcPts val="0"/>
                        </a:spcBef>
                        <a:spcAft>
                          <a:spcPts val="0"/>
                        </a:spcAft>
                        <a:buSzPts val="2800"/>
                        <a:buFont typeface="Calibri"/>
                        <a:buNone/>
                      </a:pPr>
                      <a:r>
                        <a:t/>
                      </a:r>
                      <a:endParaRPr b="1" sz="2800">
                        <a:latin typeface="Roboto"/>
                        <a:ea typeface="Roboto"/>
                        <a:cs typeface="Roboto"/>
                        <a:sym typeface="Roboto"/>
                      </a:endParaRPr>
                    </a:p>
                    <a:p>
                      <a:pPr indent="0" lvl="0" marL="0" marR="0" rtl="0" algn="l">
                        <a:lnSpc>
                          <a:spcPct val="100000"/>
                        </a:lnSpc>
                        <a:spcBef>
                          <a:spcPts val="0"/>
                        </a:spcBef>
                        <a:spcAft>
                          <a:spcPts val="0"/>
                        </a:spcAft>
                        <a:buClr>
                          <a:srgbClr val="2C34D7"/>
                        </a:buClr>
                        <a:buSzPts val="2800"/>
                        <a:buFont typeface="Roboto"/>
                        <a:buNone/>
                      </a:pPr>
                      <a:r>
                        <a:rPr b="1" lang="en-US" sz="2800">
                          <a:solidFill>
                            <a:srgbClr val="2C34D7"/>
                          </a:solidFill>
                          <a:latin typeface="Roboto"/>
                          <a:ea typeface="Roboto"/>
                          <a:cs typeface="Roboto"/>
                          <a:sym typeface="Roboto"/>
                        </a:rPr>
                        <a:t>GÉOGRAPHIE </a:t>
                      </a:r>
                      <a:r>
                        <a:rPr b="1" lang="en-US" sz="2800">
                          <a:solidFill>
                            <a:srgbClr val="2C34D7"/>
                          </a:solidFill>
                          <a:latin typeface="Roboto"/>
                          <a:ea typeface="Roboto"/>
                          <a:cs typeface="Roboto"/>
                          <a:sym typeface="Roboto"/>
                        </a:rPr>
                        <a:t>&amp; PRODUCTION</a:t>
                      </a:r>
                      <a:endParaRPr b="1" sz="2800">
                        <a:solidFill>
                          <a:srgbClr val="2C34D7"/>
                        </a:solidFill>
                        <a:latin typeface="Roboto"/>
                        <a:ea typeface="Roboto"/>
                        <a:cs typeface="Roboto"/>
                        <a:sym typeface="Roboto"/>
                      </a:endParaRPr>
                    </a:p>
                    <a:p>
                      <a:pPr indent="0" lvl="0" marL="0" marR="0" rtl="0" algn="l">
                        <a:spcBef>
                          <a:spcPts val="0"/>
                        </a:spcBef>
                        <a:spcAft>
                          <a:spcPts val="0"/>
                        </a:spcAft>
                        <a:buNone/>
                      </a:pPr>
                      <a:r>
                        <a:t/>
                      </a:r>
                      <a:endParaRPr sz="2800"/>
                    </a:p>
                  </a:txBody>
                  <a:tcPr marT="45725" marB="45725" marR="91450" marL="91450">
                    <a:solidFill>
                      <a:schemeClr val="lt1"/>
                    </a:solidFill>
                  </a:tcPr>
                </a:tc>
                <a:tc>
                  <a:txBody>
                    <a:bodyPr/>
                    <a:lstStyle/>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La laine biologique provient de moutons qui paissent sur des terres biologiques où aucun engrais, pesticide ou herbicide de synthèse n'est utilisé.</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Dans l'agriculture biologique, aucun produit chimique de synthèse n'est utilisé sur les moutons.</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L'accent est mis sur des normes élevées en matière de bien-être animal.</a:t>
                      </a:r>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Les méthodes d'élevage naturelles sont utilisées sans d'hormones pour induire la reproduction ou accélérer la croissance.</a:t>
                      </a:r>
                      <a:endParaRPr sz="2800">
                        <a:solidFill>
                          <a:srgbClr val="2C34D7"/>
                        </a:solidFill>
                        <a:latin typeface="Roboto"/>
                        <a:ea typeface="Roboto"/>
                        <a:cs typeface="Roboto"/>
                        <a:sym typeface="Roboto"/>
                      </a:endParaRPr>
                    </a:p>
                  </a:txBody>
                  <a:tcPr marT="45725" marB="45725" marR="91450" marL="91450">
                    <a:solidFill>
                      <a:schemeClr val="lt1"/>
                    </a:solidFill>
                  </a:tcPr>
                </a:tc>
              </a:tr>
              <a:tr h="2037175">
                <a:tc>
                  <a:txBody>
                    <a:bodyPr/>
                    <a:lstStyle/>
                    <a:p>
                      <a:pPr indent="0" lvl="0" marL="0" marR="0" rtl="0" algn="l">
                        <a:spcBef>
                          <a:spcPts val="0"/>
                        </a:spcBef>
                        <a:spcAft>
                          <a:spcPts val="0"/>
                        </a:spcAft>
                        <a:buNone/>
                      </a:pPr>
                      <a:r>
                        <a:t/>
                      </a:r>
                      <a:endParaRPr b="1" sz="2800">
                        <a:latin typeface="Roboto"/>
                        <a:ea typeface="Roboto"/>
                        <a:cs typeface="Roboto"/>
                        <a:sym typeface="Roboto"/>
                      </a:endParaRPr>
                    </a:p>
                    <a:p>
                      <a:pPr indent="0" lvl="0" marL="0" marR="0" rtl="0" algn="l">
                        <a:spcBef>
                          <a:spcPts val="0"/>
                        </a:spcBef>
                        <a:spcAft>
                          <a:spcPts val="0"/>
                        </a:spcAft>
                        <a:buNone/>
                      </a:pPr>
                      <a:r>
                        <a:rPr b="1" lang="en-US" sz="2800">
                          <a:solidFill>
                            <a:srgbClr val="2C34D7"/>
                          </a:solidFill>
                          <a:latin typeface="Roboto"/>
                          <a:ea typeface="Roboto"/>
                          <a:cs typeface="Roboto"/>
                          <a:sym typeface="Roboto"/>
                        </a:rPr>
                        <a:t>IMPACT SUR L'ENVIRONNEMENT</a:t>
                      </a:r>
                      <a:endParaRPr b="1" sz="2800">
                        <a:solidFill>
                          <a:srgbClr val="2C34D7"/>
                        </a:solidFill>
                        <a:latin typeface="Roboto"/>
                        <a:ea typeface="Roboto"/>
                        <a:cs typeface="Roboto"/>
                        <a:sym typeface="Roboto"/>
                      </a:endParaRPr>
                    </a:p>
                  </a:txBody>
                  <a:tcPr marT="45725" marB="45725" marR="91450" marL="91450">
                    <a:solidFill>
                      <a:schemeClr val="lt1"/>
                    </a:solidFill>
                  </a:tcPr>
                </a:tc>
                <a:tc>
                  <a:txBody>
                    <a:bodyPr/>
                    <a:lstStyle/>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Les agriculteurs/trices utilisent souvent du compost organique, des engrais naturels et des pratiques de rotation des cultures pour maintenir la fertilité des sols.</a:t>
                      </a:r>
                      <a:endParaRPr sz="2800">
                        <a:solidFill>
                          <a:srgbClr val="2C34D7"/>
                        </a:solidFill>
                        <a:latin typeface="Roboto"/>
                        <a:ea typeface="Roboto"/>
                        <a:cs typeface="Roboto"/>
                        <a:sym typeface="Roboto"/>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Les pratiques biologiques, plutôt que de poser un risque de contamination de l'eau, contribuent à maintenir des sources d'eau propres dans les communautés agricoles.</a:t>
                      </a:r>
                      <a:endParaRPr sz="2800">
                        <a:solidFill>
                          <a:srgbClr val="2C34D7"/>
                        </a:solidFill>
                        <a:latin typeface="Roboto"/>
                        <a:ea typeface="Roboto"/>
                        <a:cs typeface="Roboto"/>
                        <a:sym typeface="Roboto"/>
                      </a:endParaRPr>
                    </a:p>
                  </a:txBody>
                  <a:tcPr marT="45725" marB="45725" marR="91450" marL="91450">
                    <a:solidFill>
                      <a:schemeClr val="lt1"/>
                    </a:solidFill>
                  </a:tcPr>
                </a:tc>
              </a:tr>
              <a:tr h="3010150">
                <a:tc>
                  <a:txBody>
                    <a:bodyPr/>
                    <a:lstStyle/>
                    <a:p>
                      <a:pPr indent="0" lvl="0" marL="0" marR="0" rtl="0" algn="l">
                        <a:spcBef>
                          <a:spcPts val="0"/>
                        </a:spcBef>
                        <a:spcAft>
                          <a:spcPts val="0"/>
                        </a:spcAft>
                        <a:buNone/>
                      </a:pPr>
                      <a:r>
                        <a:t/>
                      </a:r>
                      <a:endParaRPr sz="2800"/>
                    </a:p>
                    <a:p>
                      <a:pPr indent="0" lvl="0" marL="0" marR="0" rtl="0" algn="l">
                        <a:spcBef>
                          <a:spcPts val="0"/>
                        </a:spcBef>
                        <a:spcAft>
                          <a:spcPts val="0"/>
                        </a:spcAft>
                        <a:buNone/>
                      </a:pPr>
                      <a:r>
                        <a:t/>
                      </a:r>
                      <a:endParaRPr b="1" sz="2800">
                        <a:latin typeface="Roboto"/>
                        <a:ea typeface="Roboto"/>
                        <a:cs typeface="Roboto"/>
                        <a:sym typeface="Roboto"/>
                      </a:endParaRPr>
                    </a:p>
                    <a:p>
                      <a:pPr indent="0" lvl="0" marL="0" marR="0" rtl="0" algn="l">
                        <a:spcBef>
                          <a:spcPts val="0"/>
                        </a:spcBef>
                        <a:spcAft>
                          <a:spcPts val="0"/>
                        </a:spcAft>
                        <a:buNone/>
                      </a:pPr>
                      <a:r>
                        <a:rPr b="1" lang="en-US" sz="2800">
                          <a:solidFill>
                            <a:srgbClr val="2C34D7"/>
                          </a:solidFill>
                          <a:latin typeface="Roboto"/>
                          <a:ea typeface="Roboto"/>
                          <a:cs typeface="Roboto"/>
                          <a:sym typeface="Roboto"/>
                        </a:rPr>
                        <a:t>BIEN-ÊTRE DES </a:t>
                      </a:r>
                      <a:r>
                        <a:rPr b="1" lang="en-US" sz="2800">
                          <a:solidFill>
                            <a:srgbClr val="2C34D7"/>
                          </a:solidFill>
                          <a:latin typeface="Roboto"/>
                          <a:ea typeface="Roboto"/>
                          <a:cs typeface="Roboto"/>
                          <a:sym typeface="Roboto"/>
                        </a:rPr>
                        <a:t>ANIMAUX </a:t>
                      </a:r>
                      <a:r>
                        <a:rPr b="1" lang="en-US" sz="2800">
                          <a:solidFill>
                            <a:srgbClr val="2C34D7"/>
                          </a:solidFill>
                          <a:latin typeface="Roboto"/>
                          <a:ea typeface="Roboto"/>
                          <a:cs typeface="Roboto"/>
                          <a:sym typeface="Roboto"/>
                        </a:rPr>
                        <a:t>&amp;</a:t>
                      </a:r>
                      <a:r>
                        <a:rPr b="1" lang="en-US" sz="2800">
                          <a:solidFill>
                            <a:srgbClr val="2C34D7"/>
                          </a:solidFill>
                          <a:latin typeface="Roboto"/>
                          <a:ea typeface="Roboto"/>
                          <a:cs typeface="Roboto"/>
                          <a:sym typeface="Roboto"/>
                        </a:rPr>
                        <a:t> NORMES ÉTHIQUES</a:t>
                      </a:r>
                      <a:endParaRPr b="1" sz="2800">
                        <a:solidFill>
                          <a:srgbClr val="2C34D7"/>
                        </a:solidFill>
                        <a:latin typeface="Roboto"/>
                        <a:ea typeface="Roboto"/>
                        <a:cs typeface="Roboto"/>
                        <a:sym typeface="Roboto"/>
                      </a:endParaRPr>
                    </a:p>
                  </a:txBody>
                  <a:tcPr marT="45725" marB="45725" marR="91450" marL="91450">
                    <a:solidFill>
                      <a:schemeClr val="lt1"/>
                    </a:solidFill>
                  </a:tcPr>
                </a:tc>
                <a:tc>
                  <a:txBody>
                    <a:bodyPr/>
                    <a:lstStyle/>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Les normes relatives à la laine biologique prévoient que les moutons vivent dans des conditions naturelles, sans stress.</a:t>
                      </a:r>
                      <a:endParaRPr sz="2800">
                        <a:solidFill>
                          <a:srgbClr val="2C34D7"/>
                        </a:solidFill>
                        <a:latin typeface="Roboto"/>
                        <a:ea typeface="Roboto"/>
                        <a:cs typeface="Roboto"/>
                        <a:sym typeface="Roboto"/>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La pratique du mulesing, qui consiste à enlever des parties de la peau du mouton pour prévenir les infections causées par les insectes, est interdite.</a:t>
                      </a:r>
                      <a:endParaRPr sz="2800">
                        <a:solidFill>
                          <a:srgbClr val="2C34D7"/>
                        </a:solidFill>
                        <a:latin typeface="Roboto"/>
                        <a:ea typeface="Roboto"/>
                        <a:cs typeface="Roboto"/>
                        <a:sym typeface="Roboto"/>
                      </a:endParaRPr>
                    </a:p>
                    <a:p>
                      <a:pPr indent="-457200" lvl="0" marL="457200" marR="0" rtl="0" algn="l">
                        <a:spcBef>
                          <a:spcPts val="0"/>
                        </a:spcBef>
                        <a:spcAft>
                          <a:spcPts val="0"/>
                        </a:spcAft>
                        <a:buClr>
                          <a:srgbClr val="2C34D7"/>
                        </a:buClr>
                        <a:buSzPts val="2800"/>
                        <a:buFont typeface="Arial"/>
                        <a:buChar char="•"/>
                      </a:pPr>
                      <a:r>
                        <a:rPr lang="en-US" sz="2800">
                          <a:solidFill>
                            <a:srgbClr val="2C34D7"/>
                          </a:solidFill>
                          <a:latin typeface="Roboto"/>
                          <a:ea typeface="Roboto"/>
                          <a:cs typeface="Roboto"/>
                          <a:sym typeface="Roboto"/>
                        </a:rPr>
                        <a:t>Des pratiques de </a:t>
                      </a:r>
                      <a:r>
                        <a:rPr lang="en-US" sz="2800">
                          <a:solidFill>
                            <a:srgbClr val="2C34D7"/>
                          </a:solidFill>
                          <a:latin typeface="Roboto"/>
                          <a:ea typeface="Roboto"/>
                          <a:cs typeface="Roboto"/>
                          <a:sym typeface="Roboto"/>
                        </a:rPr>
                        <a:t>tonte</a:t>
                      </a:r>
                      <a:r>
                        <a:rPr lang="en-US" sz="2800">
                          <a:solidFill>
                            <a:srgbClr val="2C34D7"/>
                          </a:solidFill>
                          <a:latin typeface="Roboto"/>
                          <a:ea typeface="Roboto"/>
                          <a:cs typeface="Roboto"/>
                          <a:sym typeface="Roboto"/>
                        </a:rPr>
                        <a:t> inoffensives sont essentielles. </a:t>
                      </a:r>
                      <a:endParaRPr sz="2800">
                        <a:solidFill>
                          <a:srgbClr val="2C34D7"/>
                        </a:solidFill>
                        <a:latin typeface="Roboto"/>
                        <a:ea typeface="Roboto"/>
                        <a:cs typeface="Roboto"/>
                        <a:sym typeface="Roboto"/>
                      </a:endParaRPr>
                    </a:p>
                  </a:txBody>
                  <a:tcPr marT="45725" marB="45725" marR="91450" marL="91450">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grpSp>
        <p:nvGrpSpPr>
          <p:cNvPr id="79" name="Google Shape;79;p2"/>
          <p:cNvGrpSpPr/>
          <p:nvPr/>
        </p:nvGrpSpPr>
        <p:grpSpPr>
          <a:xfrm>
            <a:off x="10890087" y="0"/>
            <a:ext cx="9211945" cy="11308715"/>
            <a:chOff x="10890087" y="0"/>
            <a:chExt cx="9211945" cy="11308715"/>
          </a:xfrm>
        </p:grpSpPr>
        <p:sp>
          <p:nvSpPr>
            <p:cNvPr id="80" name="Google Shape;80;p2"/>
            <p:cNvSpPr/>
            <p:nvPr/>
          </p:nvSpPr>
          <p:spPr>
            <a:xfrm>
              <a:off x="10890087" y="0"/>
              <a:ext cx="9211945" cy="11308715"/>
            </a:xfrm>
            <a:custGeom>
              <a:rect b="b" l="l" r="r" t="t"/>
              <a:pathLst>
                <a:path extrusionOk="0" h="11308715" w="9211944">
                  <a:moveTo>
                    <a:pt x="9211604" y="0"/>
                  </a:moveTo>
                  <a:lnTo>
                    <a:pt x="0" y="0"/>
                  </a:lnTo>
                  <a:lnTo>
                    <a:pt x="0" y="11308556"/>
                  </a:lnTo>
                  <a:lnTo>
                    <a:pt x="9211604" y="11308556"/>
                  </a:lnTo>
                  <a:lnTo>
                    <a:pt x="9211604" y="0"/>
                  </a:lnTo>
                  <a:close/>
                </a:path>
              </a:pathLst>
            </a:custGeom>
            <a:solidFill>
              <a:srgbClr val="2C34D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a:off x="13390880" y="6823075"/>
              <a:ext cx="4433570" cy="2413000"/>
            </a:xfrm>
            <a:custGeom>
              <a:rect b="b" l="l" r="r" t="t"/>
              <a:pathLst>
                <a:path extrusionOk="0" h="2413000" w="4433569">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extrusionOk="0" h="2413000" w="4433569">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extrusionOk="0" h="2413000" w="4433569">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extrusionOk="0" h="2413000" w="4433569">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extrusionOk="0" h="2413000" w="4433569">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extrusionOk="0" h="2413000" w="4433569">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extrusionOk="0" h="2413000" w="4433569">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extrusionOk="0" h="2413000" w="4433569">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extrusionOk="0" h="2413000" w="4433569">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extrusionOk="0" h="2413000" w="4433569">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extrusionOk="0" h="2413000" w="4433569">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extrusionOk="0" h="2413000" w="4433569">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extrusionOk="0" h="2413000" w="4433569">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extrusionOk="0" h="2413000" w="4433569">
                  <a:moveTo>
                    <a:pt x="2011832" y="2382786"/>
                  </a:moveTo>
                  <a:lnTo>
                    <a:pt x="290715" y="2382786"/>
                  </a:lnTo>
                  <a:lnTo>
                    <a:pt x="290715" y="2412987"/>
                  </a:lnTo>
                  <a:lnTo>
                    <a:pt x="2011832" y="2412987"/>
                  </a:lnTo>
                  <a:lnTo>
                    <a:pt x="2011832" y="2382786"/>
                  </a:lnTo>
                  <a:close/>
                </a:path>
                <a:path extrusionOk="0" h="2413000" w="4433569">
                  <a:moveTo>
                    <a:pt x="2011832" y="1761998"/>
                  </a:moveTo>
                  <a:lnTo>
                    <a:pt x="290715" y="1761998"/>
                  </a:lnTo>
                  <a:lnTo>
                    <a:pt x="290715" y="1792198"/>
                  </a:lnTo>
                  <a:lnTo>
                    <a:pt x="2011832" y="1792198"/>
                  </a:lnTo>
                  <a:lnTo>
                    <a:pt x="2011832" y="1761998"/>
                  </a:lnTo>
                  <a:close/>
                </a:path>
                <a:path extrusionOk="0" h="2413000" w="4433569">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extrusionOk="0" h="2413000" w="4433569">
                  <a:moveTo>
                    <a:pt x="2011832" y="1131404"/>
                  </a:moveTo>
                  <a:lnTo>
                    <a:pt x="290715" y="1131404"/>
                  </a:lnTo>
                  <a:lnTo>
                    <a:pt x="290715" y="1161605"/>
                  </a:lnTo>
                  <a:lnTo>
                    <a:pt x="2011832" y="1161605"/>
                  </a:lnTo>
                  <a:lnTo>
                    <a:pt x="2011832" y="1131404"/>
                  </a:lnTo>
                  <a:close/>
                </a:path>
                <a:path extrusionOk="0" h="2413000" w="4433569">
                  <a:moveTo>
                    <a:pt x="2011832" y="491248"/>
                  </a:moveTo>
                  <a:lnTo>
                    <a:pt x="290715" y="491248"/>
                  </a:lnTo>
                  <a:lnTo>
                    <a:pt x="290715" y="521449"/>
                  </a:lnTo>
                  <a:lnTo>
                    <a:pt x="2011832" y="521449"/>
                  </a:lnTo>
                  <a:lnTo>
                    <a:pt x="2011832" y="491248"/>
                  </a:lnTo>
                  <a:close/>
                </a:path>
                <a:path extrusionOk="0" h="2413000" w="4433569">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extrusionOk="0" h="2413000" w="4433569">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extrusionOk="0" h="2413000" w="4433569">
                  <a:moveTo>
                    <a:pt x="3830548" y="800442"/>
                  </a:moveTo>
                  <a:lnTo>
                    <a:pt x="3541369" y="812419"/>
                  </a:lnTo>
                  <a:lnTo>
                    <a:pt x="3159963" y="1508709"/>
                  </a:lnTo>
                  <a:lnTo>
                    <a:pt x="3453434" y="1501419"/>
                  </a:lnTo>
                  <a:lnTo>
                    <a:pt x="3830548" y="800442"/>
                  </a:lnTo>
                  <a:close/>
                </a:path>
                <a:path extrusionOk="0" h="2413000" w="4433569">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2" name="Google Shape;82;p2"/>
          <p:cNvSpPr txBox="1"/>
          <p:nvPr>
            <p:ph type="title"/>
          </p:nvPr>
        </p:nvSpPr>
        <p:spPr>
          <a:xfrm>
            <a:off x="816428" y="1656567"/>
            <a:ext cx="9888000" cy="4063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330DC"/>
                </a:solidFill>
              </a:rPr>
              <a:t>Conception de Mode Durable</a:t>
            </a:r>
            <a:endParaRPr b="1" sz="5400"/>
          </a:p>
          <a:p>
            <a:pPr indent="0" lvl="0" marL="0" rtl="0" algn="l">
              <a:spcBef>
                <a:spcPts val="0"/>
              </a:spcBef>
              <a:spcAft>
                <a:spcPts val="0"/>
              </a:spcAft>
              <a:buNone/>
            </a:pPr>
            <a:br>
              <a:rPr b="0" lang="en-US" sz="5400"/>
            </a:br>
            <a:r>
              <a:rPr b="0" i="0" lang="en-US" sz="4800" u="none" strike="noStrike">
                <a:solidFill>
                  <a:srgbClr val="2330DC"/>
                </a:solidFill>
                <a:latin typeface="Roboto"/>
                <a:ea typeface="Roboto"/>
                <a:cs typeface="Roboto"/>
                <a:sym typeface="Roboto"/>
              </a:rPr>
              <a:t>Module 2 : Matériaux </a:t>
            </a:r>
            <a:r>
              <a:rPr lang="en-US" sz="4800">
                <a:solidFill>
                  <a:srgbClr val="2330DC"/>
                </a:solidFill>
              </a:rPr>
              <a:t>D</a:t>
            </a:r>
            <a:r>
              <a:rPr b="0" i="0" lang="en-US" sz="4800" u="none" strike="noStrike">
                <a:solidFill>
                  <a:srgbClr val="2330DC"/>
                </a:solidFill>
                <a:latin typeface="Roboto"/>
                <a:ea typeface="Roboto"/>
                <a:cs typeface="Roboto"/>
                <a:sym typeface="Roboto"/>
              </a:rPr>
              <a:t>urables</a:t>
            </a:r>
            <a:endParaRPr b="0" sz="4800"/>
          </a:p>
          <a:p>
            <a:pPr indent="0" lvl="0" marL="0" rtl="0" algn="l">
              <a:spcBef>
                <a:spcPts val="0"/>
              </a:spcBef>
              <a:spcAft>
                <a:spcPts val="0"/>
              </a:spcAft>
              <a:buNone/>
            </a:pPr>
            <a:br>
              <a:rPr b="0" lang="en-US" sz="5400"/>
            </a:br>
            <a:endParaRPr sz="5400"/>
          </a:p>
        </p:txBody>
      </p:sp>
      <p:sp>
        <p:nvSpPr>
          <p:cNvPr id="83" name="Google Shape;83;p2"/>
          <p:cNvSpPr txBox="1"/>
          <p:nvPr/>
        </p:nvSpPr>
        <p:spPr>
          <a:xfrm>
            <a:off x="831850" y="4511675"/>
            <a:ext cx="8382164" cy="5001855"/>
          </a:xfrm>
          <a:prstGeom prst="rect">
            <a:avLst/>
          </a:prstGeom>
          <a:noFill/>
          <a:ln>
            <a:noFill/>
          </a:ln>
        </p:spPr>
        <p:txBody>
          <a:bodyPr anchorCtr="0" anchor="t" bIns="45700" lIns="91425" spcFirstLastPara="1" rIns="91425" wrap="square" tIns="45700">
            <a:noAutofit/>
          </a:bodyPr>
          <a:lstStyle/>
          <a:p>
            <a:pPr indent="-571500" lvl="0" marL="571500" rtl="0" algn="l">
              <a:spcBef>
                <a:spcPts val="0"/>
              </a:spcBef>
              <a:spcAft>
                <a:spcPts val="0"/>
              </a:spcAft>
              <a:buClr>
                <a:srgbClr val="2C34D7"/>
              </a:buClr>
              <a:buSzPts val="3600"/>
              <a:buFont typeface="Arial"/>
              <a:buChar char="•"/>
            </a:pPr>
            <a:r>
              <a:rPr b="1" lang="en-US" sz="3600">
                <a:solidFill>
                  <a:srgbClr val="2C34D7"/>
                </a:solidFill>
                <a:latin typeface="Roboto"/>
                <a:ea typeface="Roboto"/>
                <a:cs typeface="Roboto"/>
                <a:sym typeface="Roboto"/>
              </a:rPr>
              <a:t>2.1 </a:t>
            </a:r>
            <a:r>
              <a:rPr lang="en-US" sz="3600">
                <a:solidFill>
                  <a:srgbClr val="2C34D7"/>
                </a:solidFill>
                <a:latin typeface="Roboto"/>
                <a:ea typeface="Roboto"/>
                <a:cs typeface="Roboto"/>
                <a:sym typeface="Roboto"/>
              </a:rPr>
              <a:t>Matériaux et Durabilité</a:t>
            </a:r>
            <a:endParaRPr sz="3600">
              <a:solidFill>
                <a:srgbClr val="2C34D7"/>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b="1" lang="en-US" sz="3600">
                <a:solidFill>
                  <a:srgbClr val="2C34D7"/>
                </a:solidFill>
                <a:latin typeface="Roboto"/>
                <a:ea typeface="Roboto"/>
                <a:cs typeface="Roboto"/>
                <a:sym typeface="Roboto"/>
              </a:rPr>
              <a:t>2.2 </a:t>
            </a:r>
            <a:r>
              <a:rPr lang="en-US" sz="3600">
                <a:solidFill>
                  <a:srgbClr val="2C34D7"/>
                </a:solidFill>
                <a:latin typeface="Roboto"/>
                <a:ea typeface="Roboto"/>
                <a:cs typeface="Roboto"/>
                <a:sym typeface="Roboto"/>
              </a:rPr>
              <a:t>Fibres et Tissus Durables</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b="1" lang="en-US" sz="3600">
                <a:solidFill>
                  <a:srgbClr val="2C34D7"/>
                </a:solidFill>
                <a:latin typeface="Roboto"/>
                <a:ea typeface="Roboto"/>
                <a:cs typeface="Roboto"/>
                <a:sym typeface="Roboto"/>
              </a:rPr>
              <a:t>2.3 </a:t>
            </a:r>
            <a:r>
              <a:rPr lang="en-US" sz="3600">
                <a:solidFill>
                  <a:srgbClr val="2C34D7"/>
                </a:solidFill>
                <a:latin typeface="Roboto"/>
                <a:ea typeface="Roboto"/>
                <a:cs typeface="Roboto"/>
                <a:sym typeface="Roboto"/>
              </a:rPr>
              <a:t>Fibres Organiques</a:t>
            </a:r>
            <a:endParaRPr sz="3600">
              <a:solidFill>
                <a:srgbClr val="2C34D7"/>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b="1" lang="en-US" sz="3600">
                <a:solidFill>
                  <a:srgbClr val="2C34D7"/>
                </a:solidFill>
                <a:latin typeface="Roboto"/>
                <a:ea typeface="Roboto"/>
                <a:cs typeface="Roboto"/>
                <a:sym typeface="Roboto"/>
              </a:rPr>
              <a:t>2.4 </a:t>
            </a:r>
            <a:r>
              <a:rPr lang="en-US" sz="3600">
                <a:solidFill>
                  <a:srgbClr val="2C34D7"/>
                </a:solidFill>
                <a:latin typeface="Roboto"/>
                <a:ea typeface="Roboto"/>
                <a:cs typeface="Roboto"/>
                <a:sym typeface="Roboto"/>
              </a:rPr>
              <a:t>Matériaux Alternatifs</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p:txBody>
      </p:sp>
      <p:pic>
        <p:nvPicPr>
          <p:cNvPr descr="279A45AE-D265-492E-93B7-E685D366C955" id="84" name="Google Shape;84;p2"/>
          <p:cNvPicPr preferRelativeResize="0"/>
          <p:nvPr/>
        </p:nvPicPr>
        <p:blipFill rotWithShape="1">
          <a:blip r:embed="rId3">
            <a:alphaModFix/>
          </a:blip>
          <a:srcRect b="0" l="0" r="0" t="0"/>
          <a:stretch/>
        </p:blipFill>
        <p:spPr>
          <a:xfrm>
            <a:off x="450850" y="9859582"/>
            <a:ext cx="4038600" cy="855792"/>
          </a:xfrm>
          <a:prstGeom prst="rect">
            <a:avLst/>
          </a:prstGeom>
          <a:noFill/>
          <a:ln>
            <a:noFill/>
          </a:ln>
        </p:spPr>
      </p:pic>
      <p:sp>
        <p:nvSpPr>
          <p:cNvPr id="85" name="Google Shape;85;p2"/>
          <p:cNvSpPr/>
          <p:nvPr/>
        </p:nvSpPr>
        <p:spPr>
          <a:xfrm>
            <a:off x="522514" y="9303345"/>
            <a:ext cx="5169982"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0" lang="en-US" sz="1800" u="none" strike="noStrike">
                <a:solidFill>
                  <a:srgbClr val="2330DC"/>
                </a:solidFill>
                <a:latin typeface="Roboto"/>
                <a:ea typeface="Roboto"/>
                <a:cs typeface="Roboto"/>
                <a:sym typeface="Roboto"/>
              </a:rPr>
              <a:t>2023-1-CY01-KA220-HED-000160668</a:t>
            </a:r>
            <a:endParaRPr b="0" sz="1800"/>
          </a:p>
          <a:p>
            <a:pPr indent="0" lvl="0" marL="0" rtl="0" algn="l">
              <a:spcBef>
                <a:spcPts val="0"/>
              </a:spcBef>
              <a:spcAft>
                <a:spcPts val="0"/>
              </a:spcAft>
              <a:buNone/>
            </a:pPr>
            <a:br>
              <a:rPr b="0" lang="en-US" sz="1800"/>
            </a:br>
            <a:endParaRPr sz="1800"/>
          </a:p>
        </p:txBody>
      </p:sp>
      <p:pic>
        <p:nvPicPr>
          <p:cNvPr descr="https://lh7-rt.googleusercontent.com/slidesz/AGV_vUffSp5bllk2jB8Mwq76zoIQ01fRSpNs5_DCTPNm8ODP69441V8lnW5q8JnDzOQlirFxu4dIlzQ4TuqNLqYCzr04LLPcCsNuS9lfYxSbmVPpkzigG5QocTgeoNODXiJs8x3zSDDKudw59XMQOipYEl8=s2048?key=9qSaRybv1hlA63CeB85maj2S" id="86" name="Google Shape;86;p2"/>
          <p:cNvPicPr preferRelativeResize="0"/>
          <p:nvPr/>
        </p:nvPicPr>
        <p:blipFill rotWithShape="1">
          <a:blip r:embed="rId4">
            <a:alphaModFix/>
          </a:blip>
          <a:srcRect b="0" l="0" r="0" t="0"/>
          <a:stretch/>
        </p:blipFill>
        <p:spPr>
          <a:xfrm>
            <a:off x="4565650" y="9769475"/>
            <a:ext cx="3025321" cy="1080981"/>
          </a:xfrm>
          <a:prstGeom prst="rect">
            <a:avLst/>
          </a:prstGeom>
          <a:noFill/>
          <a:ln>
            <a:noFill/>
          </a:ln>
        </p:spPr>
      </p:pic>
      <p:pic>
        <p:nvPicPr>
          <p:cNvPr id="87" name="Google Shape;87;p2"/>
          <p:cNvPicPr preferRelativeResize="0"/>
          <p:nvPr/>
        </p:nvPicPr>
        <p:blipFill rotWithShape="1">
          <a:blip r:embed="rId5">
            <a:alphaModFix/>
          </a:blip>
          <a:srcRect b="0" l="0" r="0" t="0"/>
          <a:stretch/>
        </p:blipFill>
        <p:spPr>
          <a:xfrm>
            <a:off x="7842250" y="9769475"/>
            <a:ext cx="2923491" cy="10677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0"/>
          <p:cNvPicPr preferRelativeResize="0"/>
          <p:nvPr/>
        </p:nvPicPr>
        <p:blipFill rotWithShape="1">
          <a:blip r:embed="rId3">
            <a:alphaModFix/>
          </a:blip>
          <a:srcRect b="0" l="0" r="0" t="0"/>
          <a:stretch/>
        </p:blipFill>
        <p:spPr>
          <a:xfrm>
            <a:off x="984250" y="2835275"/>
            <a:ext cx="10058400" cy="6985578"/>
          </a:xfrm>
          <a:prstGeom prst="rect">
            <a:avLst/>
          </a:prstGeom>
          <a:noFill/>
          <a:ln>
            <a:noFill/>
          </a:ln>
        </p:spPr>
      </p:pic>
      <p:sp>
        <p:nvSpPr>
          <p:cNvPr id="220" name="Google Shape;220;p20"/>
          <p:cNvSpPr txBox="1"/>
          <p:nvPr/>
        </p:nvSpPr>
        <p:spPr>
          <a:xfrm>
            <a:off x="984250" y="1311275"/>
            <a:ext cx="10923183"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5400">
                <a:solidFill>
                  <a:srgbClr val="2C34D7"/>
                </a:solidFill>
                <a:latin typeface="Roboto"/>
                <a:ea typeface="Roboto"/>
                <a:cs typeface="Roboto"/>
                <a:sym typeface="Roboto"/>
              </a:rPr>
              <a:t>Utilisations de la laine biologique</a:t>
            </a:r>
            <a:endParaRPr b="1" sz="5400">
              <a:solidFill>
                <a:srgbClr val="2C34D7"/>
              </a:solidFill>
              <a:latin typeface="Roboto"/>
              <a:ea typeface="Roboto"/>
              <a:cs typeface="Roboto"/>
              <a:sym typeface="Roboto"/>
            </a:endParaRPr>
          </a:p>
        </p:txBody>
      </p:sp>
      <p:sp>
        <p:nvSpPr>
          <p:cNvPr id="221" name="Google Shape;221;p20"/>
          <p:cNvSpPr txBox="1"/>
          <p:nvPr/>
        </p:nvSpPr>
        <p:spPr>
          <a:xfrm>
            <a:off x="11558150" y="1564348"/>
            <a:ext cx="8153400" cy="9512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rgbClr val="2C34D7"/>
                </a:solidFill>
              </a:rPr>
              <a:t>La laine biologique est utilisée dans des produits de haute qualité et dans les cas de peau sensible :</a:t>
            </a:r>
            <a:endParaRPr sz="3600">
              <a:solidFill>
                <a:srgbClr val="2C34D7"/>
              </a:solidFill>
            </a:endParaRPr>
          </a:p>
          <a:p>
            <a:pPr indent="-571500" lvl="0" marL="571500" rtl="0" algn="l">
              <a:spcBef>
                <a:spcPts val="0"/>
              </a:spcBef>
              <a:spcAft>
                <a:spcPts val="0"/>
              </a:spcAft>
              <a:buClr>
                <a:srgbClr val="2C34D7"/>
              </a:buClr>
              <a:buSzPts val="3600"/>
              <a:buFont typeface="Arial"/>
              <a:buChar char="•"/>
            </a:pPr>
            <a:r>
              <a:rPr lang="en-US" sz="3600">
                <a:solidFill>
                  <a:srgbClr val="2C34D7"/>
                </a:solidFill>
              </a:rPr>
              <a:t>Dans les vêtements tels que les vestes, les pulls et les accessoires.</a:t>
            </a:r>
            <a:endParaRPr/>
          </a:p>
          <a:p>
            <a:pPr indent="-342900" lvl="0" marL="571500" rtl="0" algn="l">
              <a:spcBef>
                <a:spcPts val="0"/>
              </a:spcBef>
              <a:spcAft>
                <a:spcPts val="0"/>
              </a:spcAft>
              <a:buSzPts val="3600"/>
              <a:buFont typeface="Arial"/>
              <a:buNone/>
            </a:pPr>
            <a:r>
              <a:t/>
            </a:r>
            <a:endParaRPr sz="3600">
              <a:solidFill>
                <a:srgbClr val="2C34D7"/>
              </a:solidFill>
            </a:endParaRPr>
          </a:p>
          <a:p>
            <a:pPr indent="-571500" lvl="0" marL="571500" rtl="0" algn="l">
              <a:spcBef>
                <a:spcPts val="0"/>
              </a:spcBef>
              <a:spcAft>
                <a:spcPts val="0"/>
              </a:spcAft>
              <a:buClr>
                <a:srgbClr val="2C34D7"/>
              </a:buClr>
              <a:buSzPts val="3600"/>
              <a:buFont typeface="Arial"/>
              <a:buChar char="•"/>
            </a:pPr>
            <a:r>
              <a:rPr lang="en-US" sz="3600">
                <a:solidFill>
                  <a:srgbClr val="2C34D7"/>
                </a:solidFill>
              </a:rPr>
              <a:t>Dans les vêtements et accessoires pour enfants.</a:t>
            </a:r>
            <a:endParaRPr sz="3600">
              <a:solidFill>
                <a:srgbClr val="2C34D7"/>
              </a:solidFill>
            </a:endParaRPr>
          </a:p>
          <a:p>
            <a:pPr indent="-342900" lvl="0" marL="571500" rtl="0" algn="l">
              <a:spcBef>
                <a:spcPts val="0"/>
              </a:spcBef>
              <a:spcAft>
                <a:spcPts val="0"/>
              </a:spcAft>
              <a:buSzPts val="3600"/>
              <a:buFont typeface="Arial"/>
              <a:buNone/>
            </a:pPr>
            <a:r>
              <a:t/>
            </a:r>
            <a:endParaRPr sz="3600">
              <a:solidFill>
                <a:srgbClr val="2C34D7"/>
              </a:solidFill>
            </a:endParaRPr>
          </a:p>
          <a:p>
            <a:pPr indent="-571500" lvl="0" marL="571500" rtl="0" algn="l">
              <a:spcBef>
                <a:spcPts val="0"/>
              </a:spcBef>
              <a:spcAft>
                <a:spcPts val="0"/>
              </a:spcAft>
              <a:buClr>
                <a:srgbClr val="2C34D7"/>
              </a:buClr>
              <a:buSzPts val="3600"/>
              <a:buFont typeface="Arial"/>
              <a:buChar char="•"/>
            </a:pPr>
            <a:r>
              <a:rPr lang="en-US" sz="3600">
                <a:solidFill>
                  <a:srgbClr val="2C34D7"/>
                </a:solidFill>
              </a:rPr>
              <a:t>Dans la literie, comme les matelas, les oreillers et les couettes.</a:t>
            </a:r>
            <a:endParaRPr/>
          </a:p>
          <a:p>
            <a:pPr indent="-342900" lvl="0" marL="571500" rtl="0" algn="l">
              <a:spcBef>
                <a:spcPts val="0"/>
              </a:spcBef>
              <a:spcAft>
                <a:spcPts val="0"/>
              </a:spcAft>
              <a:buSzPts val="3600"/>
              <a:buFont typeface="Arial"/>
              <a:buNone/>
            </a:pPr>
            <a:r>
              <a:t/>
            </a:r>
            <a:endParaRPr sz="3600">
              <a:solidFill>
                <a:srgbClr val="2C34D7"/>
              </a:solidFill>
            </a:endParaRPr>
          </a:p>
          <a:p>
            <a:pPr indent="-571500" lvl="0" marL="571500" rtl="0" algn="l">
              <a:spcBef>
                <a:spcPts val="0"/>
              </a:spcBef>
              <a:spcAft>
                <a:spcPts val="0"/>
              </a:spcAft>
              <a:buClr>
                <a:srgbClr val="2C34D7"/>
              </a:buClr>
              <a:buSzPts val="3600"/>
              <a:buFont typeface="Arial"/>
              <a:buChar char="•"/>
            </a:pPr>
            <a:r>
              <a:rPr lang="en-US" sz="3600">
                <a:solidFill>
                  <a:srgbClr val="2C34D7"/>
                </a:solidFill>
              </a:rPr>
              <a:t>Dans les articles de décoration intérieure tels que les tapis, les tissus d'ameublement et les </a:t>
            </a:r>
            <a:r>
              <a:rPr lang="en-US" sz="3600">
                <a:solidFill>
                  <a:srgbClr val="2C34D7"/>
                </a:solidFill>
              </a:rPr>
              <a:t>oreillers.</a:t>
            </a:r>
            <a:endParaRPr sz="3600">
              <a:solidFill>
                <a:srgbClr val="2C34D7"/>
              </a:solidFill>
            </a:endParaRPr>
          </a:p>
          <a:p>
            <a:pPr indent="-342900" lvl="0" marL="571500" rtl="0" algn="l">
              <a:spcBef>
                <a:spcPts val="0"/>
              </a:spcBef>
              <a:spcAft>
                <a:spcPts val="0"/>
              </a:spcAft>
              <a:buSzPts val="3600"/>
              <a:buFont typeface="Arial"/>
              <a:buNone/>
            </a:pPr>
            <a:r>
              <a:t/>
            </a:r>
            <a:endParaRPr sz="3600">
              <a:solidFill>
                <a:srgbClr val="2C34D7"/>
              </a:solidFill>
            </a:endParaRPr>
          </a:p>
        </p:txBody>
      </p:sp>
      <p:sp>
        <p:nvSpPr>
          <p:cNvPr id="222" name="Google Shape;222;p20"/>
          <p:cNvSpPr/>
          <p:nvPr/>
        </p:nvSpPr>
        <p:spPr>
          <a:xfrm>
            <a:off x="831850" y="9970407"/>
            <a:ext cx="4995278"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Jørgen Håland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1005204" y="930275"/>
            <a:ext cx="9808845"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chemeClr val="lt1"/>
                </a:solidFill>
              </a:rPr>
              <a:t>2.4 Matériaux alternatifs</a:t>
            </a:r>
            <a:endParaRPr b="1" sz="5400">
              <a:solidFill>
                <a:schemeClr val="lt1"/>
              </a:solidFill>
            </a:endParaRPr>
          </a:p>
        </p:txBody>
      </p:sp>
      <p:sp>
        <p:nvSpPr>
          <p:cNvPr id="228" name="Google Shape;228;p21"/>
          <p:cNvSpPr txBox="1"/>
          <p:nvPr>
            <p:ph idx="1" type="body"/>
          </p:nvPr>
        </p:nvSpPr>
        <p:spPr>
          <a:xfrm>
            <a:off x="1005205" y="2601150"/>
            <a:ext cx="18093690" cy="6647974"/>
          </a:xfrm>
          <a:prstGeom prst="rect">
            <a:avLst/>
          </a:prstGeom>
          <a:noFill/>
          <a:ln>
            <a:noFill/>
          </a:ln>
        </p:spPr>
        <p:txBody>
          <a:bodyPr anchorCtr="0" anchor="t" bIns="0" lIns="0" spcFirstLastPara="1" rIns="0" wrap="square" tIns="0">
            <a:spAutoFit/>
          </a:bodyPr>
          <a:lstStyle/>
          <a:p>
            <a:pPr indent="-285750" lvl="0" marL="285750" rtl="0" algn="l">
              <a:spcBef>
                <a:spcPts val="0"/>
              </a:spcBef>
              <a:spcAft>
                <a:spcPts val="0"/>
              </a:spcAft>
              <a:buClr>
                <a:srgbClr val="FFFFFF"/>
              </a:buClr>
              <a:buSzPts val="3600"/>
              <a:buFont typeface="Arial"/>
              <a:buChar char="•"/>
            </a:pPr>
            <a:r>
              <a:rPr lang="en-US" sz="3600">
                <a:solidFill>
                  <a:srgbClr val="FFFFFF"/>
                </a:solidFill>
                <a:latin typeface="Roboto"/>
                <a:ea typeface="Roboto"/>
                <a:cs typeface="Roboto"/>
                <a:sym typeface="Roboto"/>
              </a:rPr>
              <a:t>Les fibres traditionnelles et leur processus de production ont un impact considérable sur notre environnement. L'utilisation </a:t>
            </a:r>
            <a:r>
              <a:rPr lang="en-US" sz="3600">
                <a:solidFill>
                  <a:srgbClr val="FDA800"/>
                </a:solidFill>
                <a:latin typeface="Roboto"/>
                <a:ea typeface="Roboto"/>
                <a:cs typeface="Roboto"/>
                <a:sym typeface="Roboto"/>
              </a:rPr>
              <a:t>excessive d'énergie, d'eau et de produits chimiques </a:t>
            </a:r>
            <a:r>
              <a:rPr lang="en-US" sz="3600">
                <a:solidFill>
                  <a:srgbClr val="FFFFFF"/>
                </a:solidFill>
                <a:latin typeface="Roboto"/>
                <a:ea typeface="Roboto"/>
                <a:cs typeface="Roboto"/>
                <a:sym typeface="Roboto"/>
              </a:rPr>
              <a:t>nous a amenés à rechercher des fibres et des tissus alternatifs. </a:t>
            </a:r>
            <a:r>
              <a:rPr lang="en-US" sz="3600">
                <a:solidFill>
                  <a:schemeClr val="lt1"/>
                </a:solidFill>
                <a:latin typeface="Roboto"/>
                <a:ea typeface="Roboto"/>
                <a:cs typeface="Roboto"/>
                <a:sym typeface="Roboto"/>
              </a:rPr>
              <a:t>Des fibres </a:t>
            </a:r>
            <a:r>
              <a:rPr lang="en-US" sz="3600">
                <a:solidFill>
                  <a:srgbClr val="FFFFFF"/>
                </a:solidFill>
                <a:latin typeface="Roboto"/>
                <a:ea typeface="Roboto"/>
                <a:cs typeface="Roboto"/>
                <a:sym typeface="Roboto"/>
              </a:rPr>
              <a:t>qui peuvent réduire les besoins en matières premières vierges et minimiser les déchets.</a:t>
            </a:r>
            <a:endParaRPr sz="3600">
              <a:solidFill>
                <a:schemeClr val="lt1"/>
              </a:solidFill>
              <a:latin typeface="Roboto"/>
              <a:ea typeface="Roboto"/>
              <a:cs typeface="Roboto"/>
              <a:sym typeface="Roboto"/>
            </a:endParaRPr>
          </a:p>
          <a:p>
            <a:pPr indent="-57150" lvl="0" marL="28575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285750" lvl="0" marL="285750" rtl="0" algn="l">
              <a:spcBef>
                <a:spcPts val="0"/>
              </a:spcBef>
              <a:spcAft>
                <a:spcPts val="0"/>
              </a:spcAft>
              <a:buClr>
                <a:srgbClr val="FFFFFF"/>
              </a:buClr>
              <a:buSzPts val="3600"/>
              <a:buFont typeface="Arial"/>
              <a:buChar char="•"/>
            </a:pPr>
            <a:r>
              <a:rPr lang="en-US" sz="3600">
                <a:solidFill>
                  <a:srgbClr val="FFFFFF"/>
                </a:solidFill>
                <a:latin typeface="Roboto"/>
                <a:ea typeface="Roboto"/>
                <a:cs typeface="Roboto"/>
                <a:sym typeface="Roboto"/>
              </a:rPr>
              <a:t>De nouvelles fibres alternatives issues de feuilles, de sous-produits et de déchets alimentaires ont été mises au point et sont utilisées pour la confection de vêtements et d'accessoires de mode. </a:t>
            </a:r>
            <a:r>
              <a:rPr lang="en-US" sz="3600">
                <a:solidFill>
                  <a:srgbClr val="FDA800"/>
                </a:solidFill>
                <a:latin typeface="Roboto"/>
                <a:ea typeface="Roboto"/>
                <a:cs typeface="Roboto"/>
                <a:sym typeface="Roboto"/>
              </a:rPr>
              <a:t>L'utilisation des déchets contribue à une économie plus circulaire.</a:t>
            </a:r>
            <a:endParaRPr sz="3600">
              <a:solidFill>
                <a:srgbClr val="FDA800"/>
              </a:solidFill>
              <a:latin typeface="Roboto"/>
              <a:ea typeface="Roboto"/>
              <a:cs typeface="Roboto"/>
              <a:sym typeface="Roboto"/>
            </a:endParaRPr>
          </a:p>
          <a:p>
            <a:pPr indent="-57150" lvl="0" marL="28575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285750" lvl="0" marL="28575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 Le processus de production de ces fibres utilise généralement moins d'eau, moins d'énergie et moins de produits chimiques.</a:t>
            </a:r>
            <a:endParaRPr sz="3600">
              <a:solidFill>
                <a:schemeClr val="lt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type="ctrTitle"/>
          </p:nvPr>
        </p:nvSpPr>
        <p:spPr>
          <a:xfrm>
            <a:off x="1212850" y="1387475"/>
            <a:ext cx="8305800"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C34D7"/>
                </a:solidFill>
              </a:rPr>
              <a:t>CUIR DE FEUILLE</a:t>
            </a:r>
            <a:endParaRPr b="1" sz="5400">
              <a:solidFill>
                <a:srgbClr val="2C34D7"/>
              </a:solidFill>
            </a:endParaRPr>
          </a:p>
        </p:txBody>
      </p:sp>
      <p:sp>
        <p:nvSpPr>
          <p:cNvPr id="234" name="Google Shape;234;p22"/>
          <p:cNvSpPr txBox="1"/>
          <p:nvPr>
            <p:ph idx="1" type="subTitle"/>
          </p:nvPr>
        </p:nvSpPr>
        <p:spPr>
          <a:xfrm>
            <a:off x="1212850" y="3063875"/>
            <a:ext cx="17830800" cy="7467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3600">
                <a:solidFill>
                  <a:srgbClr val="2C34D7"/>
                </a:solidFill>
                <a:latin typeface="Roboto"/>
                <a:ea typeface="Roboto"/>
                <a:cs typeface="Roboto"/>
                <a:sym typeface="Roboto"/>
              </a:rPr>
              <a:t>Le cuir de feuille est un cuir alternatif d'origine biologique qui utilise les feuilles de l'arbre teak. Il est durable, flexible et hydrofuge et présente le motif naturel de la feuille.</a:t>
            </a:r>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0" lvl="0" marL="0" rtl="0" algn="l">
              <a:spcBef>
                <a:spcPts val="0"/>
              </a:spcBef>
              <a:spcAft>
                <a:spcPts val="0"/>
              </a:spcAft>
              <a:buNone/>
            </a:pPr>
            <a:r>
              <a:rPr lang="en-US" sz="3600">
                <a:solidFill>
                  <a:srgbClr val="2C34D7"/>
                </a:solidFill>
                <a:latin typeface="Roboto"/>
                <a:ea typeface="Roboto"/>
                <a:cs typeface="Roboto"/>
                <a:sym typeface="Roboto"/>
              </a:rPr>
              <a:t>Le processus de fabrication est le suivant :</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lang="en-US" sz="3600">
                <a:solidFill>
                  <a:srgbClr val="2C34D7"/>
                </a:solidFill>
                <a:latin typeface="Roboto"/>
                <a:ea typeface="Roboto"/>
                <a:cs typeface="Roboto"/>
                <a:sym typeface="Roboto"/>
              </a:rPr>
              <a:t>Les feuilles tombées au sol sont ramassées, sans endommager l'arbre.</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lang="en-US" sz="3600">
                <a:solidFill>
                  <a:srgbClr val="2C34D7"/>
                </a:solidFill>
                <a:latin typeface="Roboto"/>
                <a:ea typeface="Roboto"/>
                <a:cs typeface="Roboto"/>
                <a:sym typeface="Roboto"/>
              </a:rPr>
              <a:t>Les feuilles sont trempées dans l'eau, teintées et étalées pour sécher. Cela permet de lier les feuilles entre elles pour créer de plus grandes feuilles de tissu.</a:t>
            </a:r>
            <a:endParaRPr/>
          </a:p>
          <a:p>
            <a:pPr indent="-571500" lvl="0" marL="571500" rtl="0" algn="l">
              <a:spcBef>
                <a:spcPts val="0"/>
              </a:spcBef>
              <a:spcAft>
                <a:spcPts val="0"/>
              </a:spcAft>
              <a:buClr>
                <a:srgbClr val="2C34D7"/>
              </a:buClr>
              <a:buSzPts val="3600"/>
              <a:buFont typeface="Arial"/>
              <a:buChar char="•"/>
            </a:pPr>
            <a:r>
              <a:rPr lang="en-US" sz="3600">
                <a:solidFill>
                  <a:srgbClr val="2C34D7"/>
                </a:solidFill>
                <a:latin typeface="Roboto"/>
                <a:ea typeface="Roboto"/>
                <a:cs typeface="Roboto"/>
                <a:sym typeface="Roboto"/>
              </a:rPr>
              <a:t>Le coton est cousu en guise de support pour lui donner de la force et de la solidité.</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lang="en-US" sz="3600">
                <a:solidFill>
                  <a:srgbClr val="2C34D7"/>
                </a:solidFill>
                <a:latin typeface="Roboto"/>
                <a:ea typeface="Roboto"/>
                <a:cs typeface="Roboto"/>
                <a:sym typeface="Roboto"/>
              </a:rPr>
              <a:t>Un film BOPP est appliqué pour rendre le matériau imperméable et durable.</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2C34D7"/>
              </a:buClr>
              <a:buSzPts val="3600"/>
              <a:buFont typeface="Arial"/>
              <a:buChar char="•"/>
            </a:pPr>
            <a:r>
              <a:rPr lang="en-US" sz="3600">
                <a:solidFill>
                  <a:srgbClr val="2C34D7"/>
                </a:solidFill>
                <a:latin typeface="Roboto"/>
                <a:ea typeface="Roboto"/>
                <a:cs typeface="Roboto"/>
                <a:sym typeface="Roboto"/>
              </a:rPr>
              <a:t>Le cuir des feuilles est utilisé pour fabriquer des sacs et des porte-monnaie.  </a:t>
            </a:r>
            <a:endParaRPr sz="3600">
              <a:solidFill>
                <a:srgbClr val="2C34D7"/>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txBox="1"/>
          <p:nvPr>
            <p:ph type="ctrTitle"/>
          </p:nvPr>
        </p:nvSpPr>
        <p:spPr>
          <a:xfrm>
            <a:off x="1212850" y="1387475"/>
            <a:ext cx="9982200"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C34D7"/>
                </a:solidFill>
              </a:rPr>
              <a:t>PEAU DE CHAMPIGNON</a:t>
            </a:r>
            <a:endParaRPr b="1" sz="5400">
              <a:solidFill>
                <a:srgbClr val="2C34D7"/>
              </a:solidFill>
            </a:endParaRPr>
          </a:p>
        </p:txBody>
      </p:sp>
      <p:sp>
        <p:nvSpPr>
          <p:cNvPr id="241" name="Google Shape;241;p23"/>
          <p:cNvSpPr txBox="1"/>
          <p:nvPr>
            <p:ph idx="1" type="subTitle"/>
          </p:nvPr>
        </p:nvSpPr>
        <p:spPr>
          <a:xfrm>
            <a:off x="1212850" y="2665100"/>
            <a:ext cx="18181200" cy="7866300"/>
          </a:xfrm>
          <a:prstGeom prst="rect">
            <a:avLst/>
          </a:prstGeom>
          <a:noFill/>
          <a:ln>
            <a:noFill/>
          </a:ln>
        </p:spPr>
        <p:txBody>
          <a:bodyPr anchorCtr="0" anchor="t" bIns="0" lIns="0" spcFirstLastPara="1" rIns="0" wrap="square" tIns="0">
            <a:normAutofit fontScale="92500" lnSpcReduction="20000"/>
          </a:bodyPr>
          <a:lstStyle/>
          <a:p>
            <a:pPr indent="0" lvl="0" marL="0" rtl="0" algn="l">
              <a:spcBef>
                <a:spcPts val="0"/>
              </a:spcBef>
              <a:spcAft>
                <a:spcPts val="0"/>
              </a:spcAft>
              <a:buNone/>
            </a:pPr>
            <a:r>
              <a:rPr lang="en-US" sz="4051">
                <a:solidFill>
                  <a:srgbClr val="2C34D7"/>
                </a:solidFill>
                <a:latin typeface="Roboto"/>
                <a:ea typeface="Roboto"/>
                <a:cs typeface="Roboto"/>
                <a:sym typeface="Roboto"/>
              </a:rPr>
              <a:t>Le peau de </a:t>
            </a:r>
            <a:r>
              <a:rPr lang="en-US" sz="4051">
                <a:solidFill>
                  <a:srgbClr val="2C34D7"/>
                </a:solidFill>
                <a:latin typeface="Roboto"/>
                <a:ea typeface="Roboto"/>
                <a:cs typeface="Roboto"/>
                <a:sym typeface="Roboto"/>
              </a:rPr>
              <a:t>champignon</a:t>
            </a:r>
            <a:r>
              <a:rPr lang="en-US" sz="4051">
                <a:solidFill>
                  <a:srgbClr val="2C34D7"/>
                </a:solidFill>
                <a:latin typeface="Roboto"/>
                <a:ea typeface="Roboto"/>
                <a:cs typeface="Roboto"/>
                <a:sym typeface="Roboto"/>
              </a:rPr>
              <a:t> est une alternative écologique pour la peau. Elle est conçue pour être neutre en carbone et avoir un impact minimal sur l'environnement. Elle est souple et flexible tout en étant robuste et durable, ce qui la rend adaptée à la fabrication de vêtements, d'accessoires et de tissus d'ameublement. Le principal fabricant est </a:t>
            </a:r>
            <a:r>
              <a:rPr b="1" lang="en-US" sz="4051">
                <a:solidFill>
                  <a:srgbClr val="2C34D7"/>
                </a:solidFill>
                <a:latin typeface="Roboto"/>
                <a:ea typeface="Roboto"/>
                <a:cs typeface="Roboto"/>
                <a:sym typeface="Roboto"/>
              </a:rPr>
              <a:t>Bolt Threads</a:t>
            </a:r>
            <a:r>
              <a:rPr lang="en-US" sz="4051">
                <a:solidFill>
                  <a:srgbClr val="2C34D7"/>
                </a:solidFill>
                <a:latin typeface="Roboto"/>
                <a:ea typeface="Roboto"/>
                <a:cs typeface="Roboto"/>
                <a:sym typeface="Roboto"/>
              </a:rPr>
              <a:t>.</a:t>
            </a:r>
            <a:endParaRPr b="1" sz="4051">
              <a:solidFill>
                <a:srgbClr val="2C34D7"/>
              </a:solidFill>
              <a:latin typeface="Roboto"/>
              <a:ea typeface="Roboto"/>
              <a:cs typeface="Roboto"/>
              <a:sym typeface="Roboto"/>
            </a:endParaRPr>
          </a:p>
          <a:p>
            <a:pPr indent="0" lvl="0" marL="0" rtl="0" algn="l">
              <a:spcBef>
                <a:spcPts val="0"/>
              </a:spcBef>
              <a:spcAft>
                <a:spcPts val="0"/>
              </a:spcAft>
              <a:buSzPct val="88855"/>
              <a:buFont typeface="Calibri"/>
              <a:buNone/>
            </a:pPr>
            <a:r>
              <a:t/>
            </a:r>
            <a:endParaRPr sz="4051">
              <a:solidFill>
                <a:srgbClr val="2C34D7"/>
              </a:solidFill>
              <a:latin typeface="Roboto"/>
              <a:ea typeface="Roboto"/>
              <a:cs typeface="Roboto"/>
              <a:sym typeface="Roboto"/>
            </a:endParaRPr>
          </a:p>
          <a:p>
            <a:pPr indent="0" lvl="0" marL="0" rtl="0" algn="l">
              <a:spcBef>
                <a:spcPts val="0"/>
              </a:spcBef>
              <a:spcAft>
                <a:spcPts val="0"/>
              </a:spcAft>
              <a:buNone/>
            </a:pPr>
            <a:r>
              <a:rPr lang="en-US" sz="4051">
                <a:solidFill>
                  <a:srgbClr val="2C34D7"/>
                </a:solidFill>
                <a:latin typeface="Roboto"/>
                <a:ea typeface="Roboto"/>
                <a:cs typeface="Roboto"/>
                <a:sym typeface="Roboto"/>
              </a:rPr>
              <a:t>Le processus de fabrication est le suivant :</a:t>
            </a:r>
            <a:endParaRPr sz="4051">
              <a:solidFill>
                <a:srgbClr val="2C34D7"/>
              </a:solidFill>
              <a:latin typeface="Roboto"/>
              <a:ea typeface="Roboto"/>
              <a:cs typeface="Roboto"/>
              <a:sym typeface="Roboto"/>
            </a:endParaRPr>
          </a:p>
          <a:p>
            <a:pPr indent="-580875" lvl="0" marL="571500" rtl="0" algn="l">
              <a:spcBef>
                <a:spcPts val="0"/>
              </a:spcBef>
              <a:spcAft>
                <a:spcPts val="0"/>
              </a:spcAft>
              <a:buClr>
                <a:srgbClr val="2C34D7"/>
              </a:buClr>
              <a:buSzPct val="100000"/>
              <a:buFont typeface="Arial"/>
              <a:buChar char="•"/>
            </a:pPr>
            <a:r>
              <a:rPr lang="en-US" sz="4051">
                <a:solidFill>
                  <a:srgbClr val="2C34D7"/>
                </a:solidFill>
                <a:latin typeface="Roboto"/>
                <a:ea typeface="Roboto"/>
                <a:cs typeface="Roboto"/>
                <a:sym typeface="Roboto"/>
              </a:rPr>
              <a:t>Il est fabriqué à partir de cellules de mycélium. Les cellules sont reliées entre elles pour former une structure semblable à une racine composée de branches irrégulières.</a:t>
            </a:r>
            <a:endParaRPr sz="4051">
              <a:solidFill>
                <a:srgbClr val="2C34D7"/>
              </a:solidFill>
              <a:latin typeface="Roboto"/>
              <a:ea typeface="Roboto"/>
              <a:cs typeface="Roboto"/>
              <a:sym typeface="Roboto"/>
            </a:endParaRPr>
          </a:p>
          <a:p>
            <a:pPr indent="-580875" lvl="0" marL="571500" rtl="0" algn="l">
              <a:spcBef>
                <a:spcPts val="0"/>
              </a:spcBef>
              <a:spcAft>
                <a:spcPts val="0"/>
              </a:spcAft>
              <a:buClr>
                <a:srgbClr val="2C34D7"/>
              </a:buClr>
              <a:buSzPct val="100000"/>
              <a:buFont typeface="Arial"/>
              <a:buChar char="•"/>
            </a:pPr>
            <a:r>
              <a:rPr lang="en-US" sz="4051">
                <a:solidFill>
                  <a:srgbClr val="2C34D7"/>
                </a:solidFill>
                <a:latin typeface="Roboto"/>
                <a:ea typeface="Roboto"/>
                <a:cs typeface="Roboto"/>
                <a:sym typeface="Roboto"/>
              </a:rPr>
              <a:t>La matière est extraite pendant la maturation, puis tannée et teintée, avant d'être transformée en une matière ressemblant à de la peau.</a:t>
            </a:r>
            <a:endParaRPr sz="4051">
              <a:solidFill>
                <a:srgbClr val="2C34D7"/>
              </a:solidFill>
              <a:latin typeface="Roboto"/>
              <a:ea typeface="Roboto"/>
              <a:cs typeface="Roboto"/>
              <a:sym typeface="Roboto"/>
            </a:endParaRPr>
          </a:p>
          <a:p>
            <a:pPr indent="0" lvl="0" marL="0" rtl="0" algn="l">
              <a:spcBef>
                <a:spcPts val="0"/>
              </a:spcBef>
              <a:spcAft>
                <a:spcPts val="0"/>
              </a:spcAft>
              <a:buNone/>
            </a:pPr>
            <a:r>
              <a:t/>
            </a:r>
            <a:endParaRPr b="1" sz="4051">
              <a:solidFill>
                <a:srgbClr val="2C34D7"/>
              </a:solidFill>
              <a:latin typeface="Roboto"/>
              <a:ea typeface="Roboto"/>
              <a:cs typeface="Roboto"/>
              <a:sym typeface="Roboto"/>
            </a:endParaRPr>
          </a:p>
          <a:p>
            <a:pPr indent="0" lvl="0" marL="0" rtl="0" algn="l">
              <a:spcBef>
                <a:spcPts val="0"/>
              </a:spcBef>
              <a:spcAft>
                <a:spcPts val="0"/>
              </a:spcAft>
              <a:buNone/>
            </a:pPr>
            <a:r>
              <a:rPr b="1" lang="en-US" sz="4051">
                <a:solidFill>
                  <a:srgbClr val="FDA800"/>
                </a:solidFill>
              </a:rPr>
              <a:t>Voir la vidéo :</a:t>
            </a:r>
            <a:endParaRPr b="1" sz="4051">
              <a:solidFill>
                <a:srgbClr val="FDA800"/>
              </a:solidFill>
            </a:endParaRPr>
          </a:p>
          <a:p>
            <a:pPr indent="0" lvl="0" marL="0" rtl="0" algn="l">
              <a:spcBef>
                <a:spcPts val="0"/>
              </a:spcBef>
              <a:spcAft>
                <a:spcPts val="0"/>
              </a:spcAft>
              <a:buNone/>
            </a:pPr>
            <a:r>
              <a:rPr b="1" lang="en-US" sz="3651">
                <a:solidFill>
                  <a:srgbClr val="FDA800"/>
                </a:solidFill>
                <a:latin typeface="Roboto"/>
                <a:ea typeface="Roboto"/>
                <a:cs typeface="Roboto"/>
                <a:sym typeface="Roboto"/>
              </a:rPr>
              <a:t>Stella McCartney et Bolt Threads : le premier cuir de champignon végétalien au monde Mylo™️</a:t>
            </a:r>
            <a:endParaRPr sz="3600">
              <a:solidFill>
                <a:srgbClr val="2C34D7"/>
              </a:solidFill>
              <a:latin typeface="Roboto"/>
              <a:ea typeface="Roboto"/>
              <a:cs typeface="Roboto"/>
              <a:sym typeface="Roboto"/>
            </a:endParaRPr>
          </a:p>
          <a:p>
            <a:pPr indent="0" lvl="0" marL="0" rtl="0" algn="l">
              <a:spcBef>
                <a:spcPts val="0"/>
              </a:spcBef>
              <a:spcAft>
                <a:spcPts val="0"/>
              </a:spcAft>
              <a:buSzPct val="100000"/>
              <a:buFont typeface="Calibri"/>
              <a:buNone/>
            </a:pPr>
            <a:r>
              <a:t/>
            </a:r>
            <a:endParaRPr sz="3600">
              <a:solidFill>
                <a:srgbClr val="2C34D7"/>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ctrTitle"/>
          </p:nvPr>
        </p:nvSpPr>
        <p:spPr>
          <a:xfrm>
            <a:off x="7842250" y="1006475"/>
            <a:ext cx="9860864"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C34D7"/>
                </a:solidFill>
              </a:rPr>
              <a:t>PEAU DE MANANE</a:t>
            </a:r>
            <a:endParaRPr b="1" sz="5400">
              <a:solidFill>
                <a:srgbClr val="2C34D7"/>
              </a:solidFill>
            </a:endParaRPr>
          </a:p>
        </p:txBody>
      </p:sp>
      <p:sp>
        <p:nvSpPr>
          <p:cNvPr id="247" name="Google Shape;247;p24"/>
          <p:cNvSpPr/>
          <p:nvPr/>
        </p:nvSpPr>
        <p:spPr>
          <a:xfrm>
            <a:off x="7835900" y="2987675"/>
            <a:ext cx="10591800" cy="914096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3600" u="none" cap="none" strike="noStrike">
                <a:solidFill>
                  <a:srgbClr val="2C34D7"/>
                </a:solidFill>
                <a:latin typeface="Roboto"/>
                <a:ea typeface="Roboto"/>
                <a:cs typeface="Roboto"/>
                <a:sym typeface="Roboto"/>
              </a:rPr>
              <a:t>Le cuir d'ananas est un cuir végétalien fabriqué à partir des </a:t>
            </a:r>
            <a:r>
              <a:rPr b="0" i="0" lang="en-US" sz="3600" u="none" cap="none" strike="noStrike">
                <a:solidFill>
                  <a:srgbClr val="FDA800"/>
                </a:solidFill>
                <a:latin typeface="Roboto"/>
                <a:ea typeface="Roboto"/>
                <a:cs typeface="Roboto"/>
                <a:sym typeface="Roboto"/>
              </a:rPr>
              <a:t>feuilles de la plante, </a:t>
            </a:r>
            <a:r>
              <a:rPr b="0" i="0" lang="en-US" sz="3600" u="none" cap="none" strike="noStrike">
                <a:solidFill>
                  <a:srgbClr val="2C34D7"/>
                </a:solidFill>
                <a:latin typeface="Roboto"/>
                <a:ea typeface="Roboto"/>
                <a:cs typeface="Roboto"/>
                <a:sym typeface="Roboto"/>
              </a:rPr>
              <a:t>qui sont considérées comme des déchets agricoles. Il a été inventé par le Dr Carmen Hijosa. Les droits sur le Pinatex sont détenus par la société d'Ananas Anam.</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0" lvl="0" marL="0" rtl="0" algn="l">
              <a:spcBef>
                <a:spcPts val="0"/>
              </a:spcBef>
              <a:spcAft>
                <a:spcPts val="0"/>
              </a:spcAft>
              <a:buNone/>
            </a:pPr>
            <a:r>
              <a:rPr lang="en-US" sz="3600">
                <a:solidFill>
                  <a:srgbClr val="2C34D7"/>
                </a:solidFill>
              </a:rPr>
              <a:t>Le Piñatex peut être utilisé pour des articles de mode, des accessoires et des tissus d'ameublement.</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a:p>
            <a:pPr indent="-571500" lvl="0" marL="571500" rtl="0" algn="l">
              <a:spcBef>
                <a:spcPts val="0"/>
              </a:spcBef>
              <a:spcAft>
                <a:spcPts val="0"/>
              </a:spcAft>
              <a:buClr>
                <a:srgbClr val="FDA800"/>
              </a:buClr>
              <a:buSzPts val="2800"/>
              <a:buFont typeface="Arial"/>
              <a:buChar char="•"/>
            </a:pPr>
            <a:r>
              <a:rPr lang="en-US" sz="2800">
                <a:solidFill>
                  <a:srgbClr val="FDA800"/>
                </a:solidFill>
                <a:latin typeface="Roboto"/>
                <a:ea typeface="Roboto"/>
                <a:cs typeface="Roboto"/>
                <a:sym typeface="Roboto"/>
              </a:rPr>
              <a:t>Pour en savoir plus, </a:t>
            </a:r>
            <a:r>
              <a:rPr lang="en-US" sz="2800">
                <a:solidFill>
                  <a:srgbClr val="FDA800"/>
                </a:solidFill>
                <a:latin typeface="Roboto"/>
                <a:ea typeface="Roboto"/>
                <a:cs typeface="Roboto"/>
                <a:sym typeface="Roboto"/>
              </a:rPr>
              <a:t>Matériel de Lecture Requis :</a:t>
            </a:r>
            <a:r>
              <a:rPr lang="en-US" sz="2800">
                <a:solidFill>
                  <a:srgbClr val="FDA800"/>
                </a:solidFill>
                <a:latin typeface="Roboto"/>
                <a:ea typeface="Roboto"/>
                <a:cs typeface="Roboto"/>
                <a:sym typeface="Roboto"/>
              </a:rPr>
              <a:t> "</a:t>
            </a:r>
            <a:r>
              <a:rPr i="1" lang="en-US" sz="2800">
                <a:solidFill>
                  <a:srgbClr val="FDA800"/>
                </a:solidFill>
                <a:latin typeface="Roboto"/>
                <a:ea typeface="Roboto"/>
                <a:cs typeface="Roboto"/>
                <a:sym typeface="Roboto"/>
              </a:rPr>
              <a:t>Ananas Anam : les pionniers des textiles naturels innovants fabriqués à partir de déchets de feuilles d'ananas".</a:t>
            </a:r>
            <a:endParaRPr/>
          </a:p>
          <a:p>
            <a:pPr indent="-342900" lvl="0" marL="571500" rtl="0" algn="l">
              <a:spcBef>
                <a:spcPts val="0"/>
              </a:spcBef>
              <a:spcAft>
                <a:spcPts val="0"/>
              </a:spcAft>
              <a:buSzPts val="3600"/>
              <a:buFont typeface="Arial"/>
              <a:buNone/>
            </a:pPr>
            <a:r>
              <a:t/>
            </a:r>
            <a:endParaRPr sz="3600">
              <a:solidFill>
                <a:srgbClr val="2C34D7"/>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C34D7"/>
              </a:solidFill>
              <a:latin typeface="Roboto"/>
              <a:ea typeface="Roboto"/>
              <a:cs typeface="Roboto"/>
              <a:sym typeface="Roboto"/>
            </a:endParaRPr>
          </a:p>
          <a:p>
            <a:pPr indent="0" lvl="0" marL="0" rtl="0" algn="l">
              <a:spcBef>
                <a:spcPts val="0"/>
              </a:spcBef>
              <a:spcAft>
                <a:spcPts val="0"/>
              </a:spcAft>
              <a:buSzPts val="3600"/>
              <a:buFont typeface="Arial"/>
              <a:buNone/>
            </a:pPr>
            <a:r>
              <a:t/>
            </a:r>
            <a:endParaRPr sz="3600">
              <a:solidFill>
                <a:srgbClr val="2C34D7"/>
              </a:solidFill>
              <a:latin typeface="Roboto"/>
              <a:ea typeface="Roboto"/>
              <a:cs typeface="Roboto"/>
              <a:sym typeface="Roboto"/>
            </a:endParaRPr>
          </a:p>
        </p:txBody>
      </p:sp>
      <p:pic>
        <p:nvPicPr>
          <p:cNvPr id="248" name="Google Shape;248;p24"/>
          <p:cNvPicPr preferRelativeResize="0"/>
          <p:nvPr/>
        </p:nvPicPr>
        <p:blipFill rotWithShape="1">
          <a:blip r:embed="rId3">
            <a:alphaModFix/>
          </a:blip>
          <a:srcRect b="0" l="0" r="0" t="0"/>
          <a:stretch/>
        </p:blipFill>
        <p:spPr>
          <a:xfrm>
            <a:off x="831850" y="777875"/>
            <a:ext cx="6400800" cy="9600373"/>
          </a:xfrm>
          <a:prstGeom prst="rect">
            <a:avLst/>
          </a:prstGeom>
          <a:noFill/>
          <a:ln>
            <a:noFill/>
          </a:ln>
        </p:spPr>
      </p:pic>
      <p:sp>
        <p:nvSpPr>
          <p:cNvPr id="249" name="Google Shape;249;p24"/>
          <p:cNvSpPr/>
          <p:nvPr/>
        </p:nvSpPr>
        <p:spPr>
          <a:xfrm>
            <a:off x="679450" y="10378248"/>
            <a:ext cx="5379999"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Bruno Nascimento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5"/>
          <p:cNvSpPr txBox="1"/>
          <p:nvPr>
            <p:ph type="ctrTitle"/>
          </p:nvPr>
        </p:nvSpPr>
        <p:spPr>
          <a:xfrm>
            <a:off x="1136650" y="1158875"/>
            <a:ext cx="9860864"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C34D7"/>
                </a:solidFill>
              </a:rPr>
              <a:t>BANANATEX</a:t>
            </a:r>
            <a:endParaRPr/>
          </a:p>
        </p:txBody>
      </p:sp>
      <p:sp>
        <p:nvSpPr>
          <p:cNvPr id="255" name="Google Shape;255;p25"/>
          <p:cNvSpPr txBox="1"/>
          <p:nvPr/>
        </p:nvSpPr>
        <p:spPr>
          <a:xfrm>
            <a:off x="1136650" y="3825875"/>
            <a:ext cx="11506200" cy="7603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3600" u="none" cap="none" strike="noStrike">
                <a:solidFill>
                  <a:srgbClr val="2C34D7"/>
                </a:solidFill>
                <a:latin typeface="Roboto"/>
                <a:ea typeface="Roboto"/>
                <a:cs typeface="Roboto"/>
                <a:sym typeface="Roboto"/>
              </a:rPr>
              <a:t>Bananatex est une fibre durable et biodégradable produite </a:t>
            </a:r>
            <a:r>
              <a:rPr b="0" i="0" lang="en-US" sz="3600" u="none" cap="none" strike="noStrike">
                <a:solidFill>
                  <a:srgbClr val="FDA800"/>
                </a:solidFill>
                <a:latin typeface="Roboto"/>
                <a:ea typeface="Roboto"/>
                <a:cs typeface="Roboto"/>
                <a:sym typeface="Roboto"/>
              </a:rPr>
              <a:t>à partir du bananier Abaca</a:t>
            </a:r>
            <a:r>
              <a:rPr b="0" i="0" lang="en-US" sz="3600" u="none" cap="none" strike="noStrike">
                <a:solidFill>
                  <a:srgbClr val="2C34D7"/>
                </a:solidFill>
                <a:latin typeface="Roboto"/>
                <a:ea typeface="Roboto"/>
                <a:cs typeface="Roboto"/>
                <a:sym typeface="Roboto"/>
              </a:rPr>
              <a:t>. </a:t>
            </a:r>
            <a:r>
              <a:rPr b="0" i="0" lang="en-US" sz="3600" u="none" cap="none" strike="noStrike">
                <a:solidFill>
                  <a:srgbClr val="2C34D7"/>
                </a:solidFill>
              </a:rPr>
              <a:t>Elle est renouvelable et durable, </a:t>
            </a:r>
            <a:r>
              <a:rPr lang="en-US" sz="3600">
                <a:solidFill>
                  <a:srgbClr val="2C34D7"/>
                </a:solidFill>
              </a:rPr>
              <a:t>car aucun produit chimique n'est utilisé dans le processus de production et très peu de déchets sont produits. Comme elle est biodégradable, ses produits peuvent être compostés à la fin de leur cycle de vie.</a:t>
            </a:r>
            <a:endParaRPr sz="3600">
              <a:solidFill>
                <a:srgbClr val="2C34D7"/>
              </a:solidFill>
            </a:endParaRPr>
          </a:p>
          <a:p>
            <a:pPr indent="0" lvl="0" marL="0" rtl="0" algn="l">
              <a:spcBef>
                <a:spcPts val="0"/>
              </a:spcBef>
              <a:spcAft>
                <a:spcPts val="0"/>
              </a:spcAft>
              <a:buNone/>
            </a:pPr>
            <a:r>
              <a:t/>
            </a:r>
            <a:endParaRPr sz="3600">
              <a:solidFill>
                <a:srgbClr val="2C34D7"/>
              </a:solidFill>
            </a:endParaRPr>
          </a:p>
          <a:p>
            <a:pPr indent="-342900" lvl="0" marL="571500" rtl="0" algn="l">
              <a:spcBef>
                <a:spcPts val="0"/>
              </a:spcBef>
              <a:spcAft>
                <a:spcPts val="0"/>
              </a:spcAft>
              <a:buSzPts val="3600"/>
              <a:buFont typeface="Arial"/>
              <a:buNone/>
            </a:pPr>
            <a:r>
              <a:t/>
            </a:r>
            <a:endParaRPr sz="3600">
              <a:solidFill>
                <a:srgbClr val="2C34D7"/>
              </a:solidFill>
            </a:endParaRPr>
          </a:p>
          <a:p>
            <a:pPr indent="0" lvl="0" marL="0" rtl="0" algn="l">
              <a:spcBef>
                <a:spcPts val="0"/>
              </a:spcBef>
              <a:spcAft>
                <a:spcPts val="0"/>
              </a:spcAft>
              <a:buNone/>
            </a:pPr>
            <a:r>
              <a:t/>
            </a:r>
            <a:endParaRPr sz="3600">
              <a:solidFill>
                <a:srgbClr val="2C34D7"/>
              </a:solidFill>
            </a:endParaRPr>
          </a:p>
          <a:p>
            <a:pPr indent="0" lvl="0" marL="0" rtl="0" algn="l">
              <a:spcBef>
                <a:spcPts val="0"/>
              </a:spcBef>
              <a:spcAft>
                <a:spcPts val="0"/>
              </a:spcAft>
              <a:buNone/>
            </a:pPr>
            <a:r>
              <a:rPr i="1" lang="en-US" sz="2800">
                <a:solidFill>
                  <a:srgbClr val="FDA800"/>
                </a:solidFill>
                <a:latin typeface="Roboto"/>
                <a:ea typeface="Roboto"/>
                <a:cs typeface="Roboto"/>
                <a:sym typeface="Roboto"/>
              </a:rPr>
              <a:t>Matériel de Lecture Requis : </a:t>
            </a:r>
            <a:endParaRPr i="1" sz="2800">
              <a:solidFill>
                <a:srgbClr val="FDA800"/>
              </a:solidFill>
              <a:latin typeface="Roboto"/>
              <a:ea typeface="Roboto"/>
              <a:cs typeface="Roboto"/>
              <a:sym typeface="Roboto"/>
            </a:endParaRPr>
          </a:p>
          <a:p>
            <a:pPr indent="0" lvl="0" marL="0" rtl="0" algn="l">
              <a:spcBef>
                <a:spcPts val="0"/>
              </a:spcBef>
              <a:spcAft>
                <a:spcPts val="0"/>
              </a:spcAft>
              <a:buNone/>
            </a:pPr>
            <a:r>
              <a:rPr i="1" lang="en-US" sz="2800">
                <a:solidFill>
                  <a:srgbClr val="FDA800"/>
                </a:solidFill>
                <a:latin typeface="Roboto"/>
                <a:ea typeface="Roboto"/>
                <a:cs typeface="Roboto"/>
                <a:sym typeface="Roboto"/>
              </a:rPr>
              <a:t>Bananatex® Une révolution textile</a:t>
            </a:r>
            <a:endParaRPr/>
          </a:p>
          <a:p>
            <a:pPr indent="0" lvl="0" marL="0" rtl="0" algn="l">
              <a:spcBef>
                <a:spcPts val="0"/>
              </a:spcBef>
              <a:spcAft>
                <a:spcPts val="0"/>
              </a:spcAft>
              <a:buNone/>
            </a:pPr>
            <a:r>
              <a:t/>
            </a:r>
            <a:endParaRPr sz="3600">
              <a:solidFill>
                <a:srgbClr val="2C34D7"/>
              </a:solidFill>
            </a:endParaRPr>
          </a:p>
          <a:p>
            <a:pPr indent="0" lvl="0" marL="0" rtl="0" algn="l">
              <a:spcBef>
                <a:spcPts val="0"/>
              </a:spcBef>
              <a:spcAft>
                <a:spcPts val="0"/>
              </a:spcAft>
              <a:buNone/>
            </a:pPr>
            <a:r>
              <a:t/>
            </a:r>
            <a:endParaRPr sz="3600">
              <a:solidFill>
                <a:srgbClr val="2C34D7"/>
              </a:solidFill>
              <a:latin typeface="Roboto"/>
              <a:ea typeface="Roboto"/>
              <a:cs typeface="Roboto"/>
              <a:sym typeface="Roboto"/>
            </a:endParaRPr>
          </a:p>
        </p:txBody>
      </p:sp>
      <p:pic>
        <p:nvPicPr>
          <p:cNvPr id="256" name="Google Shape;256;p25"/>
          <p:cNvPicPr preferRelativeResize="0"/>
          <p:nvPr/>
        </p:nvPicPr>
        <p:blipFill rotWithShape="1">
          <a:blip r:embed="rId3">
            <a:alphaModFix/>
          </a:blip>
          <a:srcRect b="0" l="0" r="0" t="0"/>
          <a:stretch/>
        </p:blipFill>
        <p:spPr>
          <a:xfrm>
            <a:off x="13023850" y="878434"/>
            <a:ext cx="6410490" cy="9601859"/>
          </a:xfrm>
          <a:prstGeom prst="rect">
            <a:avLst/>
          </a:prstGeom>
          <a:noFill/>
          <a:ln>
            <a:noFill/>
          </a:ln>
        </p:spPr>
      </p:pic>
      <p:sp>
        <p:nvSpPr>
          <p:cNvPr id="257" name="Google Shape;257;p25"/>
          <p:cNvSpPr/>
          <p:nvPr/>
        </p:nvSpPr>
        <p:spPr>
          <a:xfrm>
            <a:off x="8002924" y="8550902"/>
            <a:ext cx="50208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2500"/>
          </a:p>
        </p:txBody>
      </p:sp>
      <p:sp>
        <p:nvSpPr>
          <p:cNvPr id="258" name="Google Shape;258;p25"/>
          <p:cNvSpPr txBox="1"/>
          <p:nvPr/>
        </p:nvSpPr>
        <p:spPr>
          <a:xfrm>
            <a:off x="8208575" y="9964825"/>
            <a:ext cx="4609500" cy="10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900">
                <a:solidFill>
                  <a:schemeClr val="dk1"/>
                </a:solidFill>
              </a:rPr>
              <a:t>Photo par  </a:t>
            </a:r>
            <a:r>
              <a:rPr lang="en-US" sz="1900" u="sng">
                <a:solidFill>
                  <a:schemeClr val="hlink"/>
                </a:solidFill>
                <a:hlinkClick r:id="rId4"/>
              </a:rPr>
              <a:t>Tevei Renvoyé</a:t>
            </a:r>
            <a:r>
              <a:rPr lang="en-US" sz="1000"/>
              <a:t>, </a:t>
            </a:r>
            <a:r>
              <a:rPr lang="en-US" sz="1900" u="sng">
                <a:solidFill>
                  <a:schemeClr val="hlink"/>
                </a:solidFill>
                <a:hlinkClick r:id="rId5"/>
              </a:rPr>
              <a:t>Unsplash</a:t>
            </a:r>
            <a:endParaRPr sz="1900">
              <a:solidFill>
                <a:schemeClr val="dk1"/>
              </a:solidFill>
            </a:endParaRPr>
          </a:p>
          <a:p>
            <a:pPr indent="0" lvl="0" marL="0" rtl="0" algn="l">
              <a:spcBef>
                <a:spcPts val="0"/>
              </a:spcBef>
              <a:spcAft>
                <a:spcPts val="0"/>
              </a:spcAft>
              <a:buNone/>
            </a:pPr>
            <a:r>
              <a:t/>
            </a:r>
            <a:endParaRPr sz="19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ctrTitle"/>
          </p:nvPr>
        </p:nvSpPr>
        <p:spPr>
          <a:xfrm>
            <a:off x="1212850" y="854075"/>
            <a:ext cx="6141084"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5400">
                <a:solidFill>
                  <a:srgbClr val="2C34D7"/>
                </a:solidFill>
              </a:rPr>
              <a:t>Références</a:t>
            </a:r>
            <a:endParaRPr sz="5400">
              <a:solidFill>
                <a:srgbClr val="2C34D7"/>
              </a:solidFill>
            </a:endParaRPr>
          </a:p>
        </p:txBody>
      </p:sp>
      <p:sp>
        <p:nvSpPr>
          <p:cNvPr id="264" name="Google Shape;264;p26"/>
          <p:cNvSpPr/>
          <p:nvPr/>
        </p:nvSpPr>
        <p:spPr>
          <a:xfrm>
            <a:off x="908050" y="1667879"/>
            <a:ext cx="18973800" cy="87100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0" i="1" sz="2800">
              <a:solidFill>
                <a:srgbClr val="282828"/>
              </a:solidFill>
              <a:latin typeface="Roboto"/>
              <a:ea typeface="Roboto"/>
              <a:cs typeface="Roboto"/>
              <a:sym typeface="Roboto"/>
            </a:endParaRPr>
          </a:p>
          <a:p>
            <a:pPr indent="-457200" lvl="0" marL="457200" rtl="0" algn="l">
              <a:spcBef>
                <a:spcPts val="0"/>
              </a:spcBef>
              <a:spcAft>
                <a:spcPts val="0"/>
              </a:spcAft>
              <a:buSzPts val="2800"/>
              <a:buFont typeface="Arial"/>
              <a:buChar char="•"/>
            </a:pPr>
            <a:r>
              <a:rPr lang="en-US" sz="2800">
                <a:latin typeface="Roboto"/>
                <a:ea typeface="Roboto"/>
                <a:cs typeface="Roboto"/>
                <a:sym typeface="Roboto"/>
              </a:rPr>
              <a:t>Ananas Anam (2017) Ananas Anam : </a:t>
            </a:r>
            <a:r>
              <a:rPr i="1" lang="en-US" sz="2800">
                <a:latin typeface="Roboto"/>
                <a:ea typeface="Roboto"/>
                <a:cs typeface="Roboto"/>
                <a:sym typeface="Roboto"/>
              </a:rPr>
              <a:t>The pioneers of Innovative Natural Textiles from Waste Pineapple Leaves (Ananas Anam : les pionniers des textiles naturels innovants à partir de feuilles d'ananas usagées</a:t>
            </a:r>
            <a:r>
              <a:rPr lang="en-US" sz="2800">
                <a:latin typeface="Roboto"/>
                <a:ea typeface="Roboto"/>
                <a:cs typeface="Roboto"/>
                <a:sym typeface="Roboto"/>
              </a:rPr>
              <a:t>). Disponible à l'adresse : </a:t>
            </a:r>
            <a:r>
              <a:rPr lang="en-US" sz="2800" u="sng">
                <a:solidFill>
                  <a:schemeClr val="hlink"/>
                </a:solidFill>
                <a:latin typeface="Roboto"/>
                <a:ea typeface="Roboto"/>
                <a:cs typeface="Roboto"/>
                <a:sym typeface="Roboto"/>
                <a:hlinkClick r:id="rId3"/>
              </a:rPr>
              <a:t>www.ananas-anam.com/about-us/</a:t>
            </a:r>
            <a:endParaRPr sz="2800" u="sng">
              <a:latin typeface="Roboto"/>
              <a:ea typeface="Roboto"/>
              <a:cs typeface="Roboto"/>
              <a:sym typeface="Roboto"/>
            </a:endParaRPr>
          </a:p>
          <a:p>
            <a:pPr indent="0" lvl="0" marL="0" rtl="0" algn="l">
              <a:spcBef>
                <a:spcPts val="0"/>
              </a:spcBef>
              <a:spcAft>
                <a:spcPts val="0"/>
              </a:spcAft>
              <a:buNone/>
            </a:pPr>
            <a:r>
              <a:t/>
            </a:r>
            <a:endParaRPr sz="2800" u="sng">
              <a:latin typeface="Roboto"/>
              <a:ea typeface="Roboto"/>
              <a:cs typeface="Roboto"/>
              <a:sym typeface="Roboto"/>
            </a:endParaRPr>
          </a:p>
          <a:p>
            <a:pPr indent="-457200" lvl="0" marL="457200" rtl="0" algn="l">
              <a:spcBef>
                <a:spcPts val="0"/>
              </a:spcBef>
              <a:spcAft>
                <a:spcPts val="0"/>
              </a:spcAft>
              <a:buClr>
                <a:srgbClr val="282828"/>
              </a:buClr>
              <a:buSzPts val="2800"/>
              <a:buFont typeface="Arial"/>
              <a:buChar char="•"/>
            </a:pPr>
            <a:r>
              <a:rPr lang="en-US" sz="2800">
                <a:solidFill>
                  <a:srgbClr val="282828"/>
                </a:solidFill>
                <a:latin typeface="Roboto"/>
                <a:ea typeface="Roboto"/>
                <a:cs typeface="Roboto"/>
                <a:sym typeface="Roboto"/>
              </a:rPr>
              <a:t>Bossi, A. (2024) Fashionista : The Most Exciting Advancements in Fabric Innovation Right Now. Disponible à </a:t>
            </a:r>
            <a:r>
              <a:rPr lang="en-US" sz="2800" u="sng">
                <a:solidFill>
                  <a:srgbClr val="282828"/>
                </a:solidFill>
                <a:latin typeface="Roboto"/>
                <a:ea typeface="Roboto"/>
                <a:cs typeface="Roboto"/>
                <a:sym typeface="Roboto"/>
                <a:hlinkClick r:id="rId4">
                  <a:extLst>
                    <a:ext uri="{A12FA001-AC4F-418D-AE19-62706E023703}">
                      <ahyp:hlinkClr val="tx"/>
                    </a:ext>
                  </a:extLst>
                </a:hlinkClick>
              </a:rPr>
              <a:t>l'adresse : www.fashionista.com/2024/04/fashion-material-fabric-innovation-bio-based-alternatives</a:t>
            </a:r>
            <a:endParaRPr sz="2800">
              <a:solidFill>
                <a:srgbClr val="282828"/>
              </a:solidFill>
              <a:latin typeface="Roboto"/>
              <a:ea typeface="Roboto"/>
              <a:cs typeface="Roboto"/>
              <a:sym typeface="Roboto"/>
            </a:endParaRPr>
          </a:p>
          <a:p>
            <a:pPr indent="0" lvl="0" marL="0" rtl="0" algn="l">
              <a:spcBef>
                <a:spcPts val="0"/>
              </a:spcBef>
              <a:spcAft>
                <a:spcPts val="0"/>
              </a:spcAft>
              <a:buNone/>
            </a:pPr>
            <a:r>
              <a:t/>
            </a:r>
            <a:endParaRPr sz="2800" cap="none"/>
          </a:p>
          <a:p>
            <a:pPr indent="-457200" lvl="0" marL="457200" rtl="0" algn="l">
              <a:spcBef>
                <a:spcPts val="0"/>
              </a:spcBef>
              <a:spcAft>
                <a:spcPts val="0"/>
              </a:spcAft>
              <a:buClr>
                <a:srgbClr val="282828"/>
              </a:buClr>
              <a:buSzPts val="2800"/>
              <a:buFont typeface="Arial"/>
              <a:buChar char="•"/>
            </a:pPr>
            <a:r>
              <a:rPr lang="en-US" sz="2800">
                <a:solidFill>
                  <a:srgbClr val="282828"/>
                </a:solidFill>
                <a:latin typeface="Roboto"/>
                <a:ea typeface="Roboto"/>
                <a:cs typeface="Roboto"/>
                <a:sym typeface="Roboto"/>
              </a:rPr>
              <a:t>Gadey, K. (2024) Fibers 2 Fashion : Textile </a:t>
            </a:r>
            <a:r>
              <a:rPr i="1" lang="en-US" sz="2800"/>
              <a:t>Fibers of the Future : Sustainable Innovations in Fashion. </a:t>
            </a:r>
            <a:r>
              <a:rPr lang="en-US" sz="2800"/>
              <a:t>Disponible </a:t>
            </a:r>
            <a:r>
              <a:rPr lang="en-US" sz="2800" u="sng">
                <a:solidFill>
                  <a:schemeClr val="hlink"/>
                </a:solidFill>
                <a:hlinkClick r:id="rId5"/>
              </a:rPr>
              <a:t>sur : www.fibre2fashion.com/industry-article/10121/textile-fibres-of-the-future-sustainable-innovations-in-fashion</a:t>
            </a:r>
            <a:endParaRPr sz="2800"/>
          </a:p>
          <a:p>
            <a:pPr indent="0" lvl="0" marL="0" rtl="0" algn="l">
              <a:spcBef>
                <a:spcPts val="0"/>
              </a:spcBef>
              <a:spcAft>
                <a:spcPts val="0"/>
              </a:spcAft>
              <a:buNone/>
            </a:pPr>
            <a:r>
              <a:t/>
            </a:r>
            <a:endParaRPr sz="2800"/>
          </a:p>
          <a:p>
            <a:pPr indent="-457200" lvl="0" marL="457200" rtl="0" algn="l">
              <a:spcBef>
                <a:spcPts val="0"/>
              </a:spcBef>
              <a:spcAft>
                <a:spcPts val="0"/>
              </a:spcAft>
              <a:buClr>
                <a:srgbClr val="282828"/>
              </a:buClr>
              <a:buSzPts val="2800"/>
              <a:buFont typeface="Arial"/>
              <a:buChar char="•"/>
            </a:pPr>
            <a:r>
              <a:rPr b="0" i="0" lang="en-US" sz="2800">
                <a:solidFill>
                  <a:srgbClr val="282828"/>
                </a:solidFill>
                <a:latin typeface="Roboto"/>
                <a:ea typeface="Roboto"/>
                <a:cs typeface="Roboto"/>
                <a:sym typeface="Roboto"/>
              </a:rPr>
              <a:t>Murray, S. (2016) NRDC : </a:t>
            </a:r>
            <a:r>
              <a:rPr b="0" i="1" lang="en-US" sz="2800">
                <a:solidFill>
                  <a:srgbClr val="282828"/>
                </a:solidFill>
                <a:latin typeface="Roboto"/>
                <a:ea typeface="Roboto"/>
                <a:cs typeface="Roboto"/>
                <a:sym typeface="Roboto"/>
              </a:rPr>
              <a:t>Fixing the Fashion Industry</a:t>
            </a:r>
            <a:r>
              <a:rPr lang="en-US" sz="2800">
                <a:solidFill>
                  <a:srgbClr val="282828"/>
                </a:solidFill>
                <a:latin typeface="Roboto"/>
                <a:ea typeface="Roboto"/>
                <a:cs typeface="Roboto"/>
                <a:sym typeface="Roboto"/>
              </a:rPr>
              <a:t>. Disponible à </a:t>
            </a:r>
            <a:r>
              <a:rPr lang="en-US" sz="2800" u="sng">
                <a:solidFill>
                  <a:schemeClr val="hlink"/>
                </a:solidFill>
                <a:hlinkClick r:id="rId6"/>
              </a:rPr>
              <a:t>l'adresse : www.nrdc.org/stories/fixing-fashion-industry</a:t>
            </a:r>
            <a:endParaRPr sz="2800"/>
          </a:p>
          <a:p>
            <a:pPr indent="0" lvl="0" marL="0" rtl="0" algn="l">
              <a:spcBef>
                <a:spcPts val="0"/>
              </a:spcBef>
              <a:spcAft>
                <a:spcPts val="0"/>
              </a:spcAft>
              <a:buNone/>
            </a:pPr>
            <a:r>
              <a:t/>
            </a:r>
            <a:endParaRPr b="0" i="0" sz="2800">
              <a:solidFill>
                <a:srgbClr val="282828"/>
              </a:solidFill>
              <a:latin typeface="Roboto"/>
              <a:ea typeface="Roboto"/>
              <a:cs typeface="Roboto"/>
              <a:sym typeface="Roboto"/>
            </a:endParaRPr>
          </a:p>
          <a:p>
            <a:pPr indent="-457200" lvl="0" marL="457200" rtl="0" algn="l">
              <a:spcBef>
                <a:spcPts val="0"/>
              </a:spcBef>
              <a:spcAft>
                <a:spcPts val="0"/>
              </a:spcAft>
              <a:buClr>
                <a:srgbClr val="282828"/>
              </a:buClr>
              <a:buSzPts val="2800"/>
              <a:buFont typeface="Arial"/>
              <a:buChar char="•"/>
            </a:pPr>
            <a:r>
              <a:rPr lang="en-US" sz="2800">
                <a:solidFill>
                  <a:srgbClr val="282828"/>
                </a:solidFill>
                <a:latin typeface="Roboto"/>
                <a:ea typeface="Roboto"/>
                <a:cs typeface="Roboto"/>
                <a:sym typeface="Roboto"/>
              </a:rPr>
              <a:t>Textile Sustainability Hub (2023) </a:t>
            </a:r>
            <a:r>
              <a:rPr i="1" lang="en-US" sz="2800">
                <a:solidFill>
                  <a:srgbClr val="282828"/>
                </a:solidFill>
                <a:latin typeface="Roboto"/>
                <a:ea typeface="Roboto"/>
                <a:cs typeface="Roboto"/>
                <a:sym typeface="Roboto"/>
              </a:rPr>
              <a:t>Decarbonizing the Textile and Apparel Industry (Décarboniser l'industrie du textile et de l'habillement</a:t>
            </a:r>
            <a:r>
              <a:rPr lang="en-US" sz="2800">
                <a:solidFill>
                  <a:srgbClr val="282828"/>
                </a:solidFill>
                <a:latin typeface="Roboto"/>
                <a:ea typeface="Roboto"/>
                <a:cs typeface="Roboto"/>
                <a:sym typeface="Roboto"/>
              </a:rPr>
              <a:t>). Disponible à l'</a:t>
            </a:r>
            <a:r>
              <a:rPr lang="en-US" sz="2800" u="sng">
                <a:solidFill>
                  <a:srgbClr val="282828"/>
                </a:solidFill>
                <a:latin typeface="Roboto"/>
                <a:ea typeface="Roboto"/>
                <a:cs typeface="Roboto"/>
                <a:sym typeface="Roboto"/>
                <a:hlinkClick r:id="rId7">
                  <a:extLst>
                    <a:ext uri="{A12FA001-AC4F-418D-AE19-62706E023703}">
                      <ahyp:hlinkClr val="tx"/>
                    </a:ext>
                  </a:extLst>
                </a:hlinkClick>
              </a:rPr>
              <a:t>adresse : www.textilesustainability.com</a:t>
            </a:r>
            <a:endParaRPr sz="2800">
              <a:solidFill>
                <a:srgbClr val="282828"/>
              </a:solidFill>
              <a:latin typeface="Roboto"/>
              <a:ea typeface="Roboto"/>
              <a:cs typeface="Roboto"/>
              <a:sym typeface="Roboto"/>
            </a:endParaRPr>
          </a:p>
          <a:p>
            <a:pPr indent="0" lvl="0" marL="0" rtl="0" algn="l">
              <a:spcBef>
                <a:spcPts val="0"/>
              </a:spcBef>
              <a:spcAft>
                <a:spcPts val="0"/>
              </a:spcAft>
              <a:buNone/>
            </a:pPr>
            <a:r>
              <a:t/>
            </a:r>
            <a:endParaRPr i="1" sz="2800">
              <a:solidFill>
                <a:srgbClr val="282828"/>
              </a:solidFill>
              <a:latin typeface="Roboto"/>
              <a:ea typeface="Roboto"/>
              <a:cs typeface="Roboto"/>
              <a:sym typeface="Roboto"/>
            </a:endParaRPr>
          </a:p>
          <a:p>
            <a:pPr indent="-457200" lvl="0" marL="457200" rtl="0" algn="l">
              <a:spcBef>
                <a:spcPts val="0"/>
              </a:spcBef>
              <a:spcAft>
                <a:spcPts val="0"/>
              </a:spcAft>
              <a:buClr>
                <a:srgbClr val="282828"/>
              </a:buClr>
              <a:buSzPts val="2800"/>
              <a:buFont typeface="Arial"/>
              <a:buChar char="•"/>
            </a:pPr>
            <a:r>
              <a:rPr b="0" i="0" lang="en-US" sz="2800">
                <a:solidFill>
                  <a:srgbClr val="282828"/>
                </a:solidFill>
                <a:latin typeface="Roboto"/>
                <a:ea typeface="Roboto"/>
                <a:cs typeface="Roboto"/>
                <a:sym typeface="Roboto"/>
              </a:rPr>
              <a:t>QWSTION International GmbH (2024) </a:t>
            </a:r>
            <a:r>
              <a:rPr b="0" i="1" lang="en-US" sz="2800">
                <a:solidFill>
                  <a:srgbClr val="282828"/>
                </a:solidFill>
                <a:latin typeface="Roboto"/>
                <a:ea typeface="Roboto"/>
                <a:cs typeface="Roboto"/>
                <a:sym typeface="Roboto"/>
              </a:rPr>
              <a:t>Bananatex® : A Textile Revolution. </a:t>
            </a:r>
            <a:r>
              <a:rPr lang="en-US" sz="2800">
                <a:solidFill>
                  <a:srgbClr val="282828"/>
                </a:solidFill>
                <a:latin typeface="Roboto"/>
                <a:ea typeface="Roboto"/>
                <a:cs typeface="Roboto"/>
                <a:sym typeface="Roboto"/>
              </a:rPr>
              <a:t>Disponible à </a:t>
            </a:r>
            <a:r>
              <a:rPr lang="en-US" sz="2800" u="sng">
                <a:solidFill>
                  <a:srgbClr val="282828"/>
                </a:solidFill>
                <a:latin typeface="Roboto"/>
                <a:ea typeface="Roboto"/>
                <a:cs typeface="Roboto"/>
                <a:sym typeface="Roboto"/>
                <a:hlinkClick r:id="rId8">
                  <a:extLst>
                    <a:ext uri="{A12FA001-AC4F-418D-AE19-62706E023703}">
                      <ahyp:hlinkClr val="tx"/>
                    </a:ext>
                  </a:extLst>
                </a:hlinkClick>
              </a:rPr>
              <a:t>l'adresse : www.bananatex.info</a:t>
            </a:r>
            <a:endParaRPr sz="2800">
              <a:solidFill>
                <a:srgbClr val="282828"/>
              </a:solidFill>
              <a:latin typeface="Roboto"/>
              <a:ea typeface="Roboto"/>
              <a:cs typeface="Roboto"/>
              <a:sym typeface="Roboto"/>
            </a:endParaRPr>
          </a:p>
          <a:p>
            <a:pPr indent="0" lvl="0" marL="0" rtl="0" algn="l">
              <a:spcBef>
                <a:spcPts val="0"/>
              </a:spcBef>
              <a:spcAft>
                <a:spcPts val="0"/>
              </a:spcAft>
              <a:buNone/>
            </a:pPr>
            <a:r>
              <a:t/>
            </a:r>
            <a:endParaRPr sz="2800"/>
          </a:p>
          <a:p>
            <a:pPr indent="-457200" lvl="0" marL="457200" rtl="0" algn="l">
              <a:spcBef>
                <a:spcPts val="0"/>
              </a:spcBef>
              <a:spcAft>
                <a:spcPts val="0"/>
              </a:spcAft>
              <a:buSzPts val="2800"/>
              <a:buFont typeface="Arial"/>
              <a:buChar char="•"/>
            </a:pPr>
            <a:r>
              <a:rPr lang="en-US" sz="2800"/>
              <a:t>Worldstats (2024) </a:t>
            </a:r>
            <a:r>
              <a:rPr i="1" lang="en-US" sz="2800"/>
              <a:t>Production textile mondiale par type de fibre. </a:t>
            </a:r>
            <a:r>
              <a:rPr lang="en-US" sz="2800"/>
              <a:t>Disponible à l</a:t>
            </a:r>
            <a:r>
              <a:rPr lang="en-US" sz="2800" u="sng">
                <a:solidFill>
                  <a:schemeClr val="hlink"/>
                </a:solidFill>
                <a:hlinkClick r:id="rId9"/>
              </a:rPr>
              <a:t>'adresse : www.worldostats.com/global-textile-production-by-fiber-type-2024/</a:t>
            </a:r>
            <a:endParaRPr sz="2800"/>
          </a:p>
          <a:p>
            <a:pPr indent="0" lvl="0" marL="0" rtl="0" algn="l">
              <a:spcBef>
                <a:spcPts val="0"/>
              </a:spcBef>
              <a:spcAft>
                <a:spcPts val="0"/>
              </a:spcAft>
              <a:buNone/>
            </a:pPr>
            <a:r>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ctrTitle"/>
          </p:nvPr>
        </p:nvSpPr>
        <p:spPr>
          <a:xfrm>
            <a:off x="1212850" y="854075"/>
            <a:ext cx="6141084"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5400">
                <a:solidFill>
                  <a:srgbClr val="2C34D7"/>
                </a:solidFill>
              </a:rPr>
              <a:t>Références</a:t>
            </a:r>
            <a:endParaRPr sz="5400">
              <a:solidFill>
                <a:srgbClr val="2C34D7"/>
              </a:solidFill>
            </a:endParaRPr>
          </a:p>
        </p:txBody>
      </p:sp>
      <p:sp>
        <p:nvSpPr>
          <p:cNvPr id="270" name="Google Shape;270;p27"/>
          <p:cNvSpPr/>
          <p:nvPr/>
        </p:nvSpPr>
        <p:spPr>
          <a:xfrm>
            <a:off x="908050" y="2378075"/>
            <a:ext cx="18288000" cy="667875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0" i="1" sz="2800">
              <a:solidFill>
                <a:srgbClr val="282828"/>
              </a:solidFill>
              <a:latin typeface="Roboto"/>
              <a:ea typeface="Roboto"/>
              <a:cs typeface="Roboto"/>
              <a:sym typeface="Roboto"/>
            </a:endParaRPr>
          </a:p>
          <a:p>
            <a:pPr indent="-457200" lvl="0" marL="457200" rtl="0" algn="l">
              <a:spcBef>
                <a:spcPts val="0"/>
              </a:spcBef>
              <a:spcAft>
                <a:spcPts val="0"/>
              </a:spcAft>
              <a:buSzPts val="2800"/>
              <a:buFont typeface="Arial"/>
              <a:buChar char="•"/>
            </a:pPr>
            <a:r>
              <a:rPr lang="en-US" sz="2800"/>
              <a:t>Saha, N. (2023) </a:t>
            </a:r>
            <a:r>
              <a:rPr i="1" lang="en-US" sz="2800">
                <a:latin typeface="Roboto"/>
                <a:ea typeface="Roboto"/>
                <a:cs typeface="Roboto"/>
                <a:sym typeface="Roboto"/>
              </a:rPr>
              <a:t>18 Most Innovative Fabrics in Sustainable Fashion, </a:t>
            </a:r>
            <a:r>
              <a:rPr lang="en-US" sz="2800">
                <a:latin typeface="Roboto"/>
                <a:ea typeface="Roboto"/>
                <a:cs typeface="Roboto"/>
                <a:sym typeface="Roboto"/>
              </a:rPr>
              <a:t>disponible à l'adresse </a:t>
            </a:r>
            <a:r>
              <a:rPr lang="en-US" sz="2800" u="sng">
                <a:solidFill>
                  <a:schemeClr val="hlink"/>
                </a:solidFill>
                <a:latin typeface="Roboto"/>
                <a:ea typeface="Roboto"/>
                <a:cs typeface="Roboto"/>
                <a:sym typeface="Roboto"/>
                <a:hlinkClick r:id="rId3"/>
              </a:rPr>
              <a:t>: www.yoursustainableguide.com/most-innovative-fabrics-in-sustainable-fashion/#:~:text=These%2018%20most%20innovative%20fabrics%20in</a:t>
            </a:r>
            <a:endParaRPr sz="2800">
              <a:latin typeface="Roboto"/>
              <a:ea typeface="Roboto"/>
              <a:cs typeface="Roboto"/>
              <a:sym typeface="Roboto"/>
            </a:endParaRPr>
          </a:p>
          <a:p>
            <a:pPr indent="-279400" lvl="0" marL="457200" rtl="0" algn="l">
              <a:spcBef>
                <a:spcPts val="0"/>
              </a:spcBef>
              <a:spcAft>
                <a:spcPts val="0"/>
              </a:spcAft>
              <a:buSzPts val="2800"/>
              <a:buFont typeface="Arial"/>
              <a:buNone/>
            </a:pPr>
            <a:r>
              <a:t/>
            </a:r>
            <a:endParaRPr i="1" sz="2800">
              <a:latin typeface="Roboto"/>
              <a:ea typeface="Roboto"/>
              <a:cs typeface="Roboto"/>
              <a:sym typeface="Roboto"/>
            </a:endParaRPr>
          </a:p>
          <a:p>
            <a:pPr indent="-457200" lvl="0" marL="457200" rtl="0" algn="l">
              <a:spcBef>
                <a:spcPts val="0"/>
              </a:spcBef>
              <a:spcAft>
                <a:spcPts val="0"/>
              </a:spcAft>
              <a:buSzPts val="2800"/>
              <a:buFont typeface="Arial"/>
              <a:buChar char="•"/>
            </a:pPr>
            <a:r>
              <a:rPr lang="en-US" sz="2800">
                <a:latin typeface="Roboto"/>
                <a:ea typeface="Roboto"/>
                <a:cs typeface="Roboto"/>
                <a:sym typeface="Roboto"/>
              </a:rPr>
              <a:t>Keellabs (2024) </a:t>
            </a:r>
            <a:r>
              <a:rPr i="1" lang="en-US" sz="2800"/>
              <a:t>Exploiter la puissance de l'océan pour créer des matériaux. </a:t>
            </a:r>
            <a:r>
              <a:rPr lang="en-US" sz="2800"/>
              <a:t>Disponible à l'adresse </a:t>
            </a:r>
            <a:r>
              <a:rPr lang="en-US" sz="2800" u="sng">
                <a:solidFill>
                  <a:schemeClr val="hlink"/>
                </a:solidFill>
                <a:hlinkClick r:id="rId4"/>
              </a:rPr>
              <a:t>: www.keellabs.com</a:t>
            </a:r>
            <a:endParaRPr sz="2800"/>
          </a:p>
          <a:p>
            <a:pPr indent="0" lvl="0" marL="0" rtl="0" algn="l">
              <a:spcBef>
                <a:spcPts val="0"/>
              </a:spcBef>
              <a:spcAft>
                <a:spcPts val="0"/>
              </a:spcAft>
              <a:buNone/>
            </a:pPr>
            <a:r>
              <a:t/>
            </a:r>
            <a:endParaRPr i="1" sz="2800"/>
          </a:p>
          <a:p>
            <a:pPr indent="0" lvl="0" marL="0" rtl="0" algn="l">
              <a:spcBef>
                <a:spcPts val="0"/>
              </a:spcBef>
              <a:spcAft>
                <a:spcPts val="0"/>
              </a:spcAft>
              <a:buNone/>
            </a:pPr>
            <a:r>
              <a:rPr lang="en-US" sz="3600">
                <a:solidFill>
                  <a:srgbClr val="FF0000"/>
                </a:solidFill>
              </a:rPr>
              <a:t>Livres</a:t>
            </a:r>
            <a:endParaRPr sz="3600">
              <a:solidFill>
                <a:srgbClr val="FF0000"/>
              </a:solidFill>
            </a:endParaRPr>
          </a:p>
          <a:p>
            <a:pPr indent="0" lvl="0" marL="0" rtl="0" algn="l">
              <a:spcBef>
                <a:spcPts val="0"/>
              </a:spcBef>
              <a:spcAft>
                <a:spcPts val="0"/>
              </a:spcAft>
              <a:buNone/>
            </a:pPr>
            <a:r>
              <a:t/>
            </a:r>
            <a:endParaRPr i="1" sz="2800"/>
          </a:p>
          <a:p>
            <a:pPr indent="-457200" lvl="0" marL="457200" rtl="0" algn="l">
              <a:spcBef>
                <a:spcPts val="0"/>
              </a:spcBef>
              <a:spcAft>
                <a:spcPts val="0"/>
              </a:spcAft>
              <a:buClr>
                <a:schemeClr val="dk1"/>
              </a:buClr>
              <a:buSzPts val="2800"/>
              <a:buFont typeface="Arial"/>
              <a:buChar char="•"/>
            </a:pPr>
            <a:r>
              <a:rPr lang="en-US" sz="2800">
                <a:solidFill>
                  <a:schemeClr val="dk1"/>
                </a:solidFill>
                <a:latin typeface="Roboto"/>
                <a:ea typeface="Roboto"/>
                <a:cs typeface="Roboto"/>
                <a:sym typeface="Roboto"/>
              </a:rPr>
              <a:t>Blum, P. (2021) </a:t>
            </a:r>
            <a:r>
              <a:rPr i="1" lang="en-US" sz="2800">
                <a:solidFill>
                  <a:schemeClr val="dk1"/>
                </a:solidFill>
                <a:latin typeface="Roboto"/>
                <a:ea typeface="Roboto"/>
                <a:cs typeface="Roboto"/>
                <a:sym typeface="Roboto"/>
              </a:rPr>
              <a:t>Circular Fashion : Making the Fashion Industry Sustainable, </a:t>
            </a:r>
            <a:r>
              <a:rPr lang="en-US" sz="2800">
                <a:solidFill>
                  <a:schemeClr val="dk1"/>
                </a:solidFill>
                <a:latin typeface="Roboto"/>
                <a:ea typeface="Roboto"/>
                <a:cs typeface="Roboto"/>
                <a:sym typeface="Roboto"/>
              </a:rPr>
              <a:t>UK : Laurence King Publishing.</a:t>
            </a:r>
            <a:endParaRPr/>
          </a:p>
          <a:p>
            <a:pPr indent="-279400" lvl="0" marL="457200" rtl="0" algn="l">
              <a:spcBef>
                <a:spcPts val="0"/>
              </a:spcBef>
              <a:spcAft>
                <a:spcPts val="0"/>
              </a:spcAft>
              <a:buSzPts val="2800"/>
              <a:buFont typeface="Arial"/>
              <a:buNone/>
            </a:pPr>
            <a:r>
              <a:t/>
            </a:r>
            <a:endParaRPr sz="28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2800"/>
              <a:buFont typeface="Arial"/>
              <a:buChar char="•"/>
            </a:pPr>
            <a:r>
              <a:rPr lang="en-US" sz="2800">
                <a:solidFill>
                  <a:schemeClr val="dk1"/>
                </a:solidFill>
                <a:latin typeface="Roboto"/>
                <a:ea typeface="Roboto"/>
                <a:cs typeface="Roboto"/>
                <a:sym typeface="Roboto"/>
              </a:rPr>
              <a:t>Fletcher, K. (2014) </a:t>
            </a:r>
            <a:r>
              <a:rPr i="1" lang="en-US" sz="2800">
                <a:solidFill>
                  <a:schemeClr val="dk1"/>
                </a:solidFill>
                <a:latin typeface="Roboto"/>
                <a:ea typeface="Roboto"/>
                <a:cs typeface="Roboto"/>
                <a:sym typeface="Roboto"/>
              </a:rPr>
              <a:t>Sustainable Fashion and Textiles : Design Journeys</a:t>
            </a:r>
            <a:r>
              <a:rPr lang="en-US" sz="2800">
                <a:solidFill>
                  <a:schemeClr val="dk1"/>
                </a:solidFill>
                <a:latin typeface="Roboto"/>
                <a:ea typeface="Roboto"/>
                <a:cs typeface="Roboto"/>
                <a:sym typeface="Roboto"/>
              </a:rPr>
              <a:t>. 2</a:t>
            </a:r>
            <a:r>
              <a:rPr baseline="30000" lang="en-US" sz="2800">
                <a:solidFill>
                  <a:schemeClr val="dk1"/>
                </a:solidFill>
                <a:latin typeface="Roboto"/>
                <a:ea typeface="Roboto"/>
                <a:cs typeface="Roboto"/>
                <a:sym typeface="Roboto"/>
              </a:rPr>
              <a:t>nd</a:t>
            </a:r>
            <a:r>
              <a:rPr lang="en-US" sz="2800">
                <a:solidFill>
                  <a:schemeClr val="dk1"/>
                </a:solidFill>
                <a:latin typeface="Roboto"/>
                <a:ea typeface="Roboto"/>
                <a:cs typeface="Roboto"/>
                <a:sym typeface="Roboto"/>
              </a:rPr>
              <a:t> edition. NY : Routledge</a:t>
            </a:r>
            <a:endParaRPr/>
          </a:p>
          <a:p>
            <a:pPr indent="0" lvl="0" marL="0" rtl="0" algn="l">
              <a:spcBef>
                <a:spcPts val="0"/>
              </a:spcBef>
              <a:spcAft>
                <a:spcPts val="0"/>
              </a:spcAft>
              <a:buNone/>
            </a:pPr>
            <a:r>
              <a:t/>
            </a:r>
            <a:endParaRPr i="1" sz="2800"/>
          </a:p>
          <a:p>
            <a:pPr indent="-279400" lvl="0" marL="457200" rtl="0" algn="l">
              <a:spcBef>
                <a:spcPts val="0"/>
              </a:spcBef>
              <a:spcAft>
                <a:spcPts val="0"/>
              </a:spcAft>
              <a:buSzPts val="2800"/>
              <a:buFont typeface="Arial"/>
              <a:buNone/>
            </a:pPr>
            <a:r>
              <a:t/>
            </a:r>
            <a:endParaRPr sz="2800">
              <a:latin typeface="Roboto"/>
              <a:ea typeface="Roboto"/>
              <a:cs typeface="Roboto"/>
              <a:sym typeface="Roboto"/>
            </a:endParaRPr>
          </a:p>
          <a:p>
            <a:pPr indent="-279400" lvl="0" marL="457200" rtl="0" algn="l">
              <a:spcBef>
                <a:spcPts val="0"/>
              </a:spcBef>
              <a:spcAft>
                <a:spcPts val="0"/>
              </a:spcAft>
              <a:buSzPts val="2800"/>
              <a:buFont typeface="Arial"/>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1212850" y="1551214"/>
            <a:ext cx="12016921"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5400">
                <a:solidFill>
                  <a:schemeClr val="lt1"/>
                </a:solidFill>
              </a:rPr>
              <a:t>2.1 Matériaux et durabilité</a:t>
            </a:r>
            <a:endParaRPr sz="5400">
              <a:solidFill>
                <a:schemeClr val="lt1"/>
              </a:solidFill>
            </a:endParaRPr>
          </a:p>
        </p:txBody>
      </p:sp>
      <p:sp>
        <p:nvSpPr>
          <p:cNvPr id="93" name="Google Shape;93;p3"/>
          <p:cNvSpPr txBox="1"/>
          <p:nvPr>
            <p:ph idx="1" type="body"/>
          </p:nvPr>
        </p:nvSpPr>
        <p:spPr>
          <a:xfrm>
            <a:off x="1126671" y="3286496"/>
            <a:ext cx="17972100" cy="72036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Les matériaux jouent un rôle important dans la compréhension actuelle de la manière dont la mode et les tissus peuvent contribuer à la durabilité. Les matériaux sont en effet le point de départ du changement et constituent un bien précieux pour les agriculteurs/trices, les créateurs/trices, les industries manufacturières, les consommateurs/trices et les recycleurs/euses. </a:t>
            </a:r>
            <a:endParaRPr sz="3600">
              <a:solidFill>
                <a:schemeClr val="lt1"/>
              </a:solidFill>
              <a:latin typeface="Roboto"/>
              <a:ea typeface="Roboto"/>
              <a:cs typeface="Roboto"/>
              <a:sym typeface="Roboto"/>
            </a:endParaRPr>
          </a:p>
          <a:p>
            <a:pPr indent="-228600" lvl="0" marL="4572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Les matériaux ont été au centre des récentes vagues d'intérêt pour les questions de durabilité dans la mode et les textiles.</a:t>
            </a:r>
            <a:endParaRPr sz="3600">
              <a:solidFill>
                <a:schemeClr val="lt1"/>
              </a:solidFill>
              <a:latin typeface="Roboto"/>
              <a:ea typeface="Roboto"/>
              <a:cs typeface="Roboto"/>
              <a:sym typeface="Roboto"/>
            </a:endParaRPr>
          </a:p>
          <a:p>
            <a:pPr indent="-228600" lvl="0" marL="4572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Les matériaux semblent dominer nos idées sur l'environnement et la responsabilité sociale. Ce n'est pas surprenant, car l'industrie de la mode et du textile est associée à la fibre, au textile et au vêtement fini. </a:t>
            </a:r>
            <a:endParaRPr sz="3600">
              <a:solidFill>
                <a:schemeClr val="lt1"/>
              </a:solidFill>
              <a:latin typeface="Roboto"/>
              <a:ea typeface="Roboto"/>
              <a:cs typeface="Roboto"/>
              <a:sym typeface="Roboto"/>
            </a:endParaRPr>
          </a:p>
          <a:p>
            <a:pPr indent="0" lvl="0" marL="0" rtl="0" algn="l">
              <a:spcBef>
                <a:spcPts val="0"/>
              </a:spcBef>
              <a:spcAft>
                <a:spcPts val="0"/>
              </a:spcAft>
              <a:buNone/>
            </a:pPr>
            <a:r>
              <a:t/>
            </a:r>
            <a:endParaRPr sz="36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idx="1" type="body"/>
          </p:nvPr>
        </p:nvSpPr>
        <p:spPr>
          <a:xfrm>
            <a:off x="1005205" y="2601150"/>
            <a:ext cx="18093600" cy="7634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Lorsque les concepteurs/trices prennent des décisions concernant les matériaux, ils/elles doivent tenir compte de la fibre, du tissu et du vêtement fini.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En outre, ils doivent tenir compte de toutes les questions de durabilité liées aux textiles, telles que la consommation de ressources, l'utilisation de l'énergie, le potentiel de pollution et l'impact social des fibres textiles.</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La connaissance et la compréhension de la manière dont la production de fibres affecte notre écosystème aideront à concevoir des textiles durables.</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0" lvl="0" marL="0" rtl="0" algn="l">
              <a:spcBef>
                <a:spcPts val="0"/>
              </a:spcBef>
              <a:spcAft>
                <a:spcPts val="0"/>
              </a:spcAft>
              <a:buNone/>
            </a:pPr>
            <a:r>
              <a:rPr lang="en-US" sz="2800">
                <a:solidFill>
                  <a:srgbClr val="FDA800"/>
                </a:solidFill>
                <a:latin typeface="Roboto"/>
                <a:ea typeface="Roboto"/>
                <a:cs typeface="Roboto"/>
                <a:sym typeface="Roboto"/>
              </a:rPr>
              <a:t>Matériel de Lecture Requis : </a:t>
            </a:r>
            <a:r>
              <a:rPr lang="en-US" sz="2800">
                <a:solidFill>
                  <a:srgbClr val="FDA800"/>
                </a:solidFill>
              </a:rPr>
              <a:t>NRDC : </a:t>
            </a:r>
            <a:r>
              <a:rPr i="1" lang="en-US" sz="2800">
                <a:solidFill>
                  <a:srgbClr val="FDA800"/>
                </a:solidFill>
              </a:rPr>
              <a:t>Fixing the Fashion Industry</a:t>
            </a:r>
            <a:endParaRPr i="1" sz="2800">
              <a:solidFill>
                <a:srgbClr val="FDA8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type="ctrTitle"/>
          </p:nvPr>
        </p:nvSpPr>
        <p:spPr>
          <a:xfrm>
            <a:off x="1289050" y="1539875"/>
            <a:ext cx="7422464" cy="844462"/>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lang="en-US" sz="5400">
                <a:solidFill>
                  <a:srgbClr val="2C34D7"/>
                </a:solidFill>
                <a:latin typeface="Roboto"/>
                <a:ea typeface="Roboto"/>
                <a:cs typeface="Roboto"/>
                <a:sym typeface="Roboto"/>
              </a:rPr>
              <a:t>Variété des matériaux</a:t>
            </a:r>
            <a:endParaRPr sz="5400">
              <a:solidFill>
                <a:srgbClr val="2C34D7"/>
              </a:solidFill>
              <a:latin typeface="Roboto"/>
              <a:ea typeface="Roboto"/>
              <a:cs typeface="Roboto"/>
              <a:sym typeface="Roboto"/>
            </a:endParaRPr>
          </a:p>
        </p:txBody>
      </p:sp>
      <p:sp>
        <p:nvSpPr>
          <p:cNvPr id="104" name="Google Shape;104;p5"/>
          <p:cNvSpPr txBox="1"/>
          <p:nvPr/>
        </p:nvSpPr>
        <p:spPr>
          <a:xfrm>
            <a:off x="1699336" y="4206875"/>
            <a:ext cx="184731"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1800"/>
          </a:p>
        </p:txBody>
      </p:sp>
      <p:sp>
        <p:nvSpPr>
          <p:cNvPr id="105" name="Google Shape;105;p5"/>
          <p:cNvSpPr txBox="1"/>
          <p:nvPr/>
        </p:nvSpPr>
        <p:spPr>
          <a:xfrm>
            <a:off x="1136650" y="2642993"/>
            <a:ext cx="18135600" cy="811708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L'industrie de la mode et du textile est dominée par un grand nombre de produits finis similaires dans une gamme limitée de fibres.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En 2024, le rapport Global Textile Production by Fiber Type indiquait que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Calibri"/>
              <a:buNone/>
            </a:pPr>
            <a:r>
              <a:t/>
            </a:r>
            <a:endParaRPr sz="3200">
              <a:solidFill>
                <a:srgbClr val="2C34D7"/>
              </a:solidFill>
              <a:latin typeface="Roboto"/>
              <a:ea typeface="Roboto"/>
              <a:cs typeface="Roboto"/>
              <a:sym typeface="Roboto"/>
            </a:endParaRPr>
          </a:p>
          <a:p>
            <a:pPr indent="-457200" lvl="1" marL="914400" rtl="0" algn="l">
              <a:spcBef>
                <a:spcPts val="0"/>
              </a:spcBef>
              <a:spcAft>
                <a:spcPts val="0"/>
              </a:spcAft>
              <a:buClr>
                <a:srgbClr val="2C34D7"/>
              </a:buClr>
              <a:buSzPts val="3200"/>
              <a:buFont typeface="Roboto"/>
              <a:buChar char="-"/>
            </a:pPr>
            <a:r>
              <a:rPr lang="en-US" sz="3200">
                <a:solidFill>
                  <a:srgbClr val="2C34D7"/>
                </a:solidFill>
                <a:latin typeface="Roboto"/>
                <a:ea typeface="Roboto"/>
                <a:cs typeface="Roboto"/>
                <a:sym typeface="Roboto"/>
              </a:rPr>
              <a:t>Le polyester est la fibre textile la plus produite dans le monde, avec une production annuelle de 63 millions de tonnes métriques.</a:t>
            </a:r>
            <a:endParaRPr sz="3200">
              <a:solidFill>
                <a:srgbClr val="2C34D7"/>
              </a:solidFill>
              <a:latin typeface="Roboto"/>
              <a:ea typeface="Roboto"/>
              <a:cs typeface="Roboto"/>
              <a:sym typeface="Roboto"/>
            </a:endParaRPr>
          </a:p>
          <a:p>
            <a:pPr indent="-457200" lvl="1" marL="914400" rtl="0" algn="l">
              <a:spcBef>
                <a:spcPts val="0"/>
              </a:spcBef>
              <a:spcAft>
                <a:spcPts val="0"/>
              </a:spcAft>
              <a:buClr>
                <a:srgbClr val="2C34D7"/>
              </a:buClr>
              <a:buSzPts val="3200"/>
              <a:buFont typeface="Roboto"/>
              <a:buChar char="-"/>
            </a:pPr>
            <a:r>
              <a:rPr lang="en-US" sz="3200">
                <a:solidFill>
                  <a:srgbClr val="2C34D7"/>
                </a:solidFill>
                <a:latin typeface="Roboto"/>
                <a:ea typeface="Roboto"/>
                <a:cs typeface="Roboto"/>
                <a:sym typeface="Roboto"/>
              </a:rPr>
              <a:t>Le coton occupe la deuxième place dans la production mondiale de fibres textiles, avec 24 millions de tonnes métriques par an (World Stats 2024).</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Calibri"/>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La prédominance de deux fibres dans le choix des matériaux entraîne une concentration des impacts sur des secteurs agricoles ou manufacturiers spécifiques, ce qui augmente les risques écologiques, réduit la résilience du secteur face à l'évolution des conditions mondiales et limite les choix des consommateurs/trices.</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p:nvPr/>
        </p:nvSpPr>
        <p:spPr>
          <a:xfrm flipH="1">
            <a:off x="1289050" y="1237574"/>
            <a:ext cx="10058400" cy="91119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L'élaboration d'une stratégie axée sur la durabilité qui promeut la diversité des matériaux n'implique pas une pollution zéro. Elle encourage plutôt le développement d'autres solutions et l'utilisation de fibres économes en ressources et culturellement adaptées. </a:t>
            </a:r>
            <a:endParaRPr sz="3200">
              <a:solidFill>
                <a:srgbClr val="2C34D7"/>
              </a:solidFill>
              <a:latin typeface="Roboto"/>
              <a:ea typeface="Roboto"/>
              <a:cs typeface="Roboto"/>
              <a:sym typeface="Roboto"/>
            </a:endParaRPr>
          </a:p>
          <a:p>
            <a:pPr indent="0" lvl="0" marL="0" rtl="0" algn="l">
              <a:spcBef>
                <a:spcPts val="0"/>
              </a:spcBef>
              <a:spcAft>
                <a:spcPts val="0"/>
              </a:spcAft>
              <a:buNone/>
            </a:pPr>
            <a:r>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Cela inclut l'utilisation de coton biologique ainsi que de fibres renouvelables et biodégradables telles que la laine.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C34D7"/>
              </a:solidFill>
              <a:latin typeface="Roboto"/>
              <a:ea typeface="Roboto"/>
              <a:cs typeface="Roboto"/>
              <a:sym typeface="Roboto"/>
            </a:endParaRPr>
          </a:p>
          <a:p>
            <a:pPr indent="-457200" lvl="0" marL="457200" rtl="0" algn="l">
              <a:spcBef>
                <a:spcPts val="0"/>
              </a:spcBef>
              <a:spcAft>
                <a:spcPts val="0"/>
              </a:spcAft>
              <a:buClr>
                <a:srgbClr val="2C34D7"/>
              </a:buClr>
              <a:buSzPts val="3200"/>
              <a:buFont typeface="Arial"/>
              <a:buChar char="•"/>
            </a:pPr>
            <a:r>
              <a:rPr lang="en-US" sz="3200">
                <a:solidFill>
                  <a:srgbClr val="2C34D7"/>
                </a:solidFill>
                <a:latin typeface="Roboto"/>
                <a:ea typeface="Roboto"/>
                <a:cs typeface="Roboto"/>
                <a:sym typeface="Roboto"/>
              </a:rPr>
              <a:t>Elle réduira notre dépendance à l'égard des produits pétrochimiques, y compris le pétrole, ainsi que l'utilisation de pesticides et de grandes quantités d'eau.</a:t>
            </a:r>
            <a:endParaRPr/>
          </a:p>
        </p:txBody>
      </p:sp>
      <p:pic>
        <p:nvPicPr>
          <p:cNvPr id="111" name="Google Shape;111;p6"/>
          <p:cNvPicPr preferRelativeResize="0"/>
          <p:nvPr/>
        </p:nvPicPr>
        <p:blipFill rotWithShape="1">
          <a:blip r:embed="rId3">
            <a:alphaModFix/>
          </a:blip>
          <a:srcRect b="0" l="0" r="0" t="0"/>
          <a:stretch/>
        </p:blipFill>
        <p:spPr>
          <a:xfrm>
            <a:off x="11957050" y="549275"/>
            <a:ext cx="7620000" cy="1016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ph type="title"/>
          </p:nvPr>
        </p:nvSpPr>
        <p:spPr>
          <a:xfrm>
            <a:off x="1365250" y="1470878"/>
            <a:ext cx="106680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5400">
                <a:solidFill>
                  <a:schemeClr val="lt1"/>
                </a:solidFill>
              </a:rPr>
              <a:t>2.1 Fibres et tissus durables</a:t>
            </a:r>
            <a:endParaRPr sz="5400">
              <a:solidFill>
                <a:schemeClr val="lt1"/>
              </a:solidFill>
            </a:endParaRPr>
          </a:p>
        </p:txBody>
      </p:sp>
      <p:sp>
        <p:nvSpPr>
          <p:cNvPr id="117" name="Google Shape;117;p7"/>
          <p:cNvSpPr txBox="1"/>
          <p:nvPr>
            <p:ph idx="1" type="body"/>
          </p:nvPr>
        </p:nvSpPr>
        <p:spPr>
          <a:xfrm>
            <a:off x="1005205" y="2601150"/>
            <a:ext cx="18093690" cy="7755969"/>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Les fibres synthétiques ont toujours été associées aux produits chimiques et à la pollution, tandis que les fibres naturelles ont toujours été considérées comme les meilleures fibres pour l'environnement. En réalité, ce n'est pas le cas. </a:t>
            </a:r>
            <a:endParaRPr sz="3600">
              <a:solidFill>
                <a:schemeClr val="lt1"/>
              </a:solidFill>
              <a:latin typeface="Roboto"/>
              <a:ea typeface="Roboto"/>
              <a:cs typeface="Roboto"/>
              <a:sym typeface="Roboto"/>
            </a:endParaRPr>
          </a:p>
          <a:p>
            <a:pPr indent="0" lvl="0" marL="0" rtl="0" algn="l">
              <a:spcBef>
                <a:spcPts val="0"/>
              </a:spcBef>
              <a:spcAft>
                <a:spcPts val="0"/>
              </a:spcAft>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La culture et le traitement des fibres naturelles ont également un impact significatif sur notre environnement.</a:t>
            </a:r>
            <a:endParaRPr sz="3600">
              <a:solidFill>
                <a:schemeClr val="lt1"/>
              </a:solidFill>
              <a:latin typeface="Roboto"/>
              <a:ea typeface="Roboto"/>
              <a:cs typeface="Roboto"/>
              <a:sym typeface="Roboto"/>
            </a:endParaRPr>
          </a:p>
          <a:p>
            <a:pPr indent="0" lvl="0" marL="0" rtl="0" algn="l">
              <a:spcBef>
                <a:spcPts val="0"/>
              </a:spcBef>
              <a:spcAft>
                <a:spcPts val="0"/>
              </a:spcAft>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Dans l'industrie de la mode, les matériaux durables sont ceux qui minimisent les impacts environnementaux et sociaux négatifs lors de la production, de l'utilisation et de l'élimination.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chemeClr val="lt1"/>
              </a:buClr>
              <a:buSzPts val="3600"/>
              <a:buFont typeface="Arial"/>
              <a:buChar char="•"/>
            </a:pPr>
            <a:r>
              <a:rPr lang="en-US" sz="3600">
                <a:solidFill>
                  <a:schemeClr val="lt1"/>
                </a:solidFill>
                <a:latin typeface="Roboto"/>
                <a:ea typeface="Roboto"/>
                <a:cs typeface="Roboto"/>
                <a:sym typeface="Roboto"/>
              </a:rPr>
              <a:t>Ces matériaux nécessitent souvent moins de ressources, telles que l'eau et l'énergie, et sont généralement biodégradables, recyclables ou renouvelables. </a:t>
            </a:r>
            <a:endParaRPr sz="3600">
              <a:solidFill>
                <a:schemeClr val="lt1"/>
              </a:solidFill>
              <a:latin typeface="Roboto"/>
              <a:ea typeface="Roboto"/>
              <a:cs typeface="Roboto"/>
              <a:sym typeface="Roboto"/>
            </a:endParaRPr>
          </a:p>
          <a:p>
            <a:pPr indent="0" lvl="0" marL="0" rtl="0" algn="l">
              <a:spcBef>
                <a:spcPts val="0"/>
              </a:spcBef>
              <a:spcAft>
                <a:spcPts val="0"/>
              </a:spcAft>
              <a:buNone/>
            </a:pPr>
            <a:r>
              <a:t/>
            </a:r>
            <a:endParaRPr sz="360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p:nvPr/>
        </p:nvSpPr>
        <p:spPr>
          <a:xfrm>
            <a:off x="8418059" y="7124700"/>
            <a:ext cx="3429000" cy="3330575"/>
          </a:xfrm>
          <a:prstGeom prst="ellipse">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chemeClr val="lt1"/>
                </a:solidFill>
                <a:latin typeface="Roboto"/>
                <a:ea typeface="Roboto"/>
                <a:cs typeface="Roboto"/>
                <a:sym typeface="Roboto"/>
              </a:rPr>
              <a:t>KANNAVI</a:t>
            </a:r>
            <a:endParaRPr sz="3600">
              <a:solidFill>
                <a:schemeClr val="lt1"/>
              </a:solidFill>
              <a:latin typeface="Roboto"/>
              <a:ea typeface="Roboto"/>
              <a:cs typeface="Roboto"/>
              <a:sym typeface="Roboto"/>
            </a:endParaRPr>
          </a:p>
        </p:txBody>
      </p:sp>
      <p:sp>
        <p:nvSpPr>
          <p:cNvPr id="124" name="Google Shape;124;p8"/>
          <p:cNvSpPr/>
          <p:nvPr/>
        </p:nvSpPr>
        <p:spPr>
          <a:xfrm>
            <a:off x="15526657" y="1692275"/>
            <a:ext cx="3352800" cy="3276600"/>
          </a:xfrm>
          <a:prstGeom prst="ellipse">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chemeClr val="lt1"/>
                </a:solidFill>
                <a:latin typeface="Roboto"/>
                <a:ea typeface="Roboto"/>
                <a:cs typeface="Roboto"/>
                <a:sym typeface="Roboto"/>
              </a:rPr>
              <a:t>TENCEL</a:t>
            </a:r>
            <a:endParaRPr/>
          </a:p>
        </p:txBody>
      </p:sp>
      <p:sp>
        <p:nvSpPr>
          <p:cNvPr id="125" name="Google Shape;125;p8"/>
          <p:cNvSpPr/>
          <p:nvPr/>
        </p:nvSpPr>
        <p:spPr>
          <a:xfrm>
            <a:off x="1212850" y="1692275"/>
            <a:ext cx="3668400" cy="3276600"/>
          </a:xfrm>
          <a:prstGeom prst="ellipse">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3300">
                <a:solidFill>
                  <a:schemeClr val="lt1"/>
                </a:solidFill>
                <a:latin typeface="Roboto"/>
                <a:ea typeface="Roboto"/>
                <a:cs typeface="Roboto"/>
                <a:sym typeface="Roboto"/>
              </a:rPr>
              <a:t>COTON ORGANIQUE</a:t>
            </a:r>
            <a:endParaRPr sz="3300">
              <a:solidFill>
                <a:schemeClr val="lt1"/>
              </a:solidFill>
              <a:latin typeface="Roboto"/>
              <a:ea typeface="Roboto"/>
              <a:cs typeface="Roboto"/>
              <a:sym typeface="Roboto"/>
            </a:endParaRPr>
          </a:p>
        </p:txBody>
      </p:sp>
      <p:sp>
        <p:nvSpPr>
          <p:cNvPr id="126" name="Google Shape;126;p8"/>
          <p:cNvSpPr/>
          <p:nvPr/>
        </p:nvSpPr>
        <p:spPr>
          <a:xfrm>
            <a:off x="1212850" y="7026275"/>
            <a:ext cx="3352800" cy="3276600"/>
          </a:xfrm>
          <a:prstGeom prst="ellipse">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chemeClr val="lt1"/>
                </a:solidFill>
                <a:latin typeface="Roboto"/>
                <a:ea typeface="Roboto"/>
                <a:cs typeface="Roboto"/>
                <a:sym typeface="Roboto"/>
              </a:rPr>
              <a:t>LINGE</a:t>
            </a:r>
            <a:endParaRPr sz="3600">
              <a:solidFill>
                <a:schemeClr val="lt1"/>
              </a:solidFill>
              <a:latin typeface="Roboto"/>
              <a:ea typeface="Roboto"/>
              <a:cs typeface="Roboto"/>
              <a:sym typeface="Roboto"/>
            </a:endParaRPr>
          </a:p>
        </p:txBody>
      </p:sp>
      <p:sp>
        <p:nvSpPr>
          <p:cNvPr id="127" name="Google Shape;127;p8"/>
          <p:cNvSpPr/>
          <p:nvPr/>
        </p:nvSpPr>
        <p:spPr>
          <a:xfrm>
            <a:off x="15526657" y="7130143"/>
            <a:ext cx="3348264" cy="3248932"/>
          </a:xfrm>
          <a:prstGeom prst="ellipse">
            <a:avLst/>
          </a:prstGeom>
          <a:solidFill>
            <a:srgbClr val="2C34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0" lvl="0" marL="0" rtl="0" algn="ctr">
              <a:spcBef>
                <a:spcPts val="0"/>
              </a:spcBef>
              <a:spcAft>
                <a:spcPts val="0"/>
              </a:spcAft>
              <a:buNone/>
            </a:pPr>
            <a:r>
              <a:rPr lang="en-US" sz="3200">
                <a:solidFill>
                  <a:schemeClr val="lt1"/>
                </a:solidFill>
                <a:latin typeface="Roboto"/>
                <a:ea typeface="Roboto"/>
                <a:cs typeface="Roboto"/>
                <a:sym typeface="Roboto"/>
              </a:rPr>
              <a:t>BABOU</a:t>
            </a:r>
            <a:endParaRPr sz="3200">
              <a:solidFill>
                <a:schemeClr val="lt1"/>
              </a:solidFill>
              <a:latin typeface="Roboto"/>
              <a:ea typeface="Roboto"/>
              <a:cs typeface="Roboto"/>
              <a:sym typeface="Roboto"/>
            </a:endParaRPr>
          </a:p>
        </p:txBody>
      </p:sp>
      <p:sp>
        <p:nvSpPr>
          <p:cNvPr id="128" name="Google Shape;128;p8"/>
          <p:cNvSpPr txBox="1"/>
          <p:nvPr/>
        </p:nvSpPr>
        <p:spPr>
          <a:xfrm>
            <a:off x="5632450" y="2309075"/>
            <a:ext cx="10391100" cy="1662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n-US" sz="5400">
                <a:solidFill>
                  <a:srgbClr val="2C34D7"/>
                </a:solidFill>
                <a:latin typeface="Roboto"/>
                <a:ea typeface="Roboto"/>
                <a:cs typeface="Roboto"/>
                <a:sym typeface="Roboto"/>
              </a:rPr>
              <a:t>Fibres naturelles et </a:t>
            </a:r>
            <a:r>
              <a:rPr b="1" lang="en-US" sz="5400">
                <a:solidFill>
                  <a:srgbClr val="2C34D7"/>
                </a:solidFill>
                <a:latin typeface="Roboto"/>
                <a:ea typeface="Roboto"/>
                <a:cs typeface="Roboto"/>
                <a:sym typeface="Roboto"/>
              </a:rPr>
              <a:t>Organiques</a:t>
            </a:r>
            <a:r>
              <a:rPr b="1" i="0" lang="en-US" sz="5400">
                <a:solidFill>
                  <a:srgbClr val="2C34D7"/>
                </a:solidFill>
                <a:latin typeface="Roboto"/>
                <a:ea typeface="Roboto"/>
                <a:cs typeface="Roboto"/>
                <a:sym typeface="Roboto"/>
              </a:rPr>
              <a:t> biologiques </a:t>
            </a:r>
            <a:endParaRPr b="1" i="0" sz="5400">
              <a:solidFill>
                <a:srgbClr val="2C34D7"/>
              </a:solidFill>
              <a:latin typeface="Roboto"/>
              <a:ea typeface="Roboto"/>
              <a:cs typeface="Roboto"/>
              <a:sym typeface="Roboto"/>
            </a:endParaRPr>
          </a:p>
        </p:txBody>
      </p:sp>
      <p:sp>
        <p:nvSpPr>
          <p:cNvPr id="129" name="Google Shape;129;p8"/>
          <p:cNvSpPr/>
          <p:nvPr/>
        </p:nvSpPr>
        <p:spPr>
          <a:xfrm>
            <a:off x="5632450" y="3140075"/>
            <a:ext cx="8534400" cy="33528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Clr>
                <a:srgbClr val="2C34D7"/>
              </a:buClr>
              <a:buSzPts val="3200"/>
              <a:buFont typeface="Roboto"/>
              <a:buNone/>
            </a:pPr>
            <a:r>
              <a:rPr lang="en-US" sz="3200">
                <a:solidFill>
                  <a:srgbClr val="2C34D7"/>
                </a:solidFill>
                <a:latin typeface="Roboto"/>
                <a:ea typeface="Roboto"/>
                <a:cs typeface="Roboto"/>
                <a:sym typeface="Roboto"/>
              </a:rPr>
              <a:t>Ces matières sont dérivées de plantes ou d'animaux et sont souvent plus respectueuses de l'environnement lorsqu'elles sont produites de manière biologique, sans produits chimiques synthétiques. </a:t>
            </a:r>
            <a:endParaRPr sz="3200">
              <a:solidFill>
                <a:srgbClr val="2C34D7"/>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nvSpPr>
        <p:spPr>
          <a:xfrm>
            <a:off x="1136650" y="1387475"/>
            <a:ext cx="8991600"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n-US" sz="5400">
                <a:solidFill>
                  <a:srgbClr val="2C34D7"/>
                </a:solidFill>
                <a:latin typeface="Roboto"/>
                <a:ea typeface="Roboto"/>
                <a:cs typeface="Roboto"/>
                <a:sym typeface="Roboto"/>
              </a:rPr>
              <a:t>Fibres recyclées</a:t>
            </a:r>
            <a:endParaRPr/>
          </a:p>
        </p:txBody>
      </p:sp>
      <p:sp>
        <p:nvSpPr>
          <p:cNvPr id="135" name="Google Shape;135;p9"/>
          <p:cNvSpPr/>
          <p:nvPr/>
        </p:nvSpPr>
        <p:spPr>
          <a:xfrm>
            <a:off x="1100882" y="3018215"/>
            <a:ext cx="8798768" cy="206210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2C34D7"/>
              </a:buClr>
              <a:buSzPts val="3200"/>
              <a:buFont typeface="Arial"/>
              <a:buNone/>
            </a:pPr>
            <a:r>
              <a:rPr lang="en-US" sz="3200">
                <a:solidFill>
                  <a:srgbClr val="2C34D7"/>
                </a:solidFill>
              </a:rPr>
              <a:t>Matériaux créés à partir de déchets, réduisant le besoin de matériaux primaires et la consommation globale de ressources.</a:t>
            </a:r>
            <a:endParaRPr sz="3200">
              <a:solidFill>
                <a:srgbClr val="2C34D7"/>
              </a:solidFill>
            </a:endParaRPr>
          </a:p>
        </p:txBody>
      </p:sp>
      <p:sp>
        <p:nvSpPr>
          <p:cNvPr id="136" name="Google Shape;136;p9"/>
          <p:cNvSpPr/>
          <p:nvPr/>
        </p:nvSpPr>
        <p:spPr>
          <a:xfrm>
            <a:off x="10426864" y="5908875"/>
            <a:ext cx="3779100" cy="30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DA800"/>
              </a:buClr>
              <a:buSzPts val="3200"/>
              <a:buFont typeface="Roboto"/>
              <a:buNone/>
            </a:pPr>
            <a:r>
              <a:rPr b="1" i="0" lang="en-US" sz="3200" u="none" cap="none" strike="noStrike">
                <a:solidFill>
                  <a:srgbClr val="FDA800"/>
                </a:solidFill>
                <a:latin typeface="Roboto"/>
                <a:ea typeface="Roboto"/>
                <a:cs typeface="Roboto"/>
                <a:sym typeface="Roboto"/>
              </a:rPr>
              <a:t>Polyester </a:t>
            </a:r>
            <a:r>
              <a:rPr b="1" i="0" lang="en-US" sz="3200" u="none" cap="none" strike="noStrike">
                <a:solidFill>
                  <a:srgbClr val="FF9900"/>
                </a:solidFill>
                <a:latin typeface="Roboto"/>
                <a:ea typeface="Roboto"/>
                <a:cs typeface="Roboto"/>
                <a:sym typeface="Roboto"/>
              </a:rPr>
              <a:t>recyclé</a:t>
            </a:r>
            <a:r>
              <a:rPr b="1" i="0" lang="en-US" sz="3200" u="none" cap="none" strike="noStrike">
                <a:solidFill>
                  <a:srgbClr val="FF9900"/>
                </a:solidFill>
                <a:latin typeface="Roboto"/>
                <a:ea typeface="Roboto"/>
                <a:cs typeface="Roboto"/>
                <a:sym typeface="Roboto"/>
              </a:rPr>
              <a:t> </a:t>
            </a:r>
            <a:r>
              <a:rPr b="1" i="0" lang="en-US" sz="3200" u="none" cap="none" strike="noStrike">
                <a:solidFill>
                  <a:srgbClr val="FDA800"/>
                </a:solidFill>
                <a:latin typeface="Roboto"/>
                <a:ea typeface="Roboto"/>
                <a:cs typeface="Roboto"/>
                <a:sym typeface="Roboto"/>
              </a:rPr>
              <a:t>(rPET)</a:t>
            </a:r>
            <a:r>
              <a:rPr b="1" lang="en-US" sz="3200">
                <a:solidFill>
                  <a:srgbClr val="FDA800"/>
                </a:solidFill>
                <a:latin typeface="Roboto"/>
                <a:ea typeface="Roboto"/>
                <a:cs typeface="Roboto"/>
                <a:sym typeface="Roboto"/>
              </a:rPr>
              <a:t>:</a:t>
            </a:r>
            <a:endParaRPr b="1" sz="3200">
              <a:solidFill>
                <a:srgbClr val="FDA800"/>
              </a:solidFill>
              <a:latin typeface="Roboto"/>
              <a:ea typeface="Roboto"/>
              <a:cs typeface="Roboto"/>
              <a:sym typeface="Roboto"/>
            </a:endParaRPr>
          </a:p>
          <a:p>
            <a:pPr indent="0" lvl="0" marL="0" marR="0" rtl="0" algn="l">
              <a:lnSpc>
                <a:spcPct val="100000"/>
              </a:lnSpc>
              <a:spcBef>
                <a:spcPts val="0"/>
              </a:spcBef>
              <a:spcAft>
                <a:spcPts val="0"/>
              </a:spcAft>
              <a:buClr>
                <a:srgbClr val="FDA800"/>
              </a:buClr>
              <a:buSzPts val="3200"/>
              <a:buFont typeface="Roboto"/>
              <a:buNone/>
            </a:pPr>
            <a:r>
              <a:rPr lang="en-US" sz="3200">
                <a:solidFill>
                  <a:srgbClr val="2C34D7"/>
                </a:solidFill>
                <a:latin typeface="Roboto"/>
                <a:ea typeface="Roboto"/>
                <a:cs typeface="Roboto"/>
                <a:sym typeface="Roboto"/>
              </a:rPr>
              <a:t>Fibres provenant de bouteilles en plastique recyclées ou de vieux vêtements en polyester.  </a:t>
            </a:r>
            <a:endParaRPr sz="3200">
              <a:solidFill>
                <a:srgbClr val="2C34D7"/>
              </a:solidFill>
              <a:latin typeface="Roboto"/>
              <a:ea typeface="Roboto"/>
              <a:cs typeface="Roboto"/>
              <a:sym typeface="Roboto"/>
            </a:endParaRPr>
          </a:p>
        </p:txBody>
      </p:sp>
      <p:sp>
        <p:nvSpPr>
          <p:cNvPr id="137" name="Google Shape;137;p9"/>
          <p:cNvSpPr/>
          <p:nvPr/>
        </p:nvSpPr>
        <p:spPr>
          <a:xfrm>
            <a:off x="15087299" y="5908875"/>
            <a:ext cx="4086300" cy="4032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200">
                <a:solidFill>
                  <a:srgbClr val="FDA800"/>
                </a:solidFill>
                <a:latin typeface="Roboto"/>
                <a:ea typeface="Roboto"/>
                <a:cs typeface="Roboto"/>
                <a:sym typeface="Roboto"/>
              </a:rPr>
              <a:t>Coton recyclé : </a:t>
            </a:r>
            <a:r>
              <a:rPr lang="en-US" sz="3200">
                <a:solidFill>
                  <a:srgbClr val="2C34D7"/>
                </a:solidFill>
                <a:latin typeface="Roboto"/>
                <a:ea typeface="Roboto"/>
                <a:cs typeface="Roboto"/>
                <a:sym typeface="Roboto"/>
              </a:rPr>
              <a:t>Fabriqué à partir de déchets de coton post-consommation ou de déchets de production. </a:t>
            </a:r>
            <a:endParaRPr sz="3200">
              <a:solidFill>
                <a:srgbClr val="2C34D7"/>
              </a:solidFill>
              <a:latin typeface="Roboto"/>
              <a:ea typeface="Roboto"/>
              <a:cs typeface="Roboto"/>
              <a:sym typeface="Roboto"/>
            </a:endParaRPr>
          </a:p>
        </p:txBody>
      </p:sp>
      <p:sp>
        <p:nvSpPr>
          <p:cNvPr id="138" name="Google Shape;138;p9"/>
          <p:cNvSpPr/>
          <p:nvPr/>
        </p:nvSpPr>
        <p:spPr>
          <a:xfrm>
            <a:off x="10392118" y="1383925"/>
            <a:ext cx="4086338"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0" lang="en-US" sz="3200" u="none" cap="none" strike="noStrike">
                <a:solidFill>
                  <a:srgbClr val="FDA800"/>
                </a:solidFill>
                <a:latin typeface="Roboto"/>
                <a:ea typeface="Roboto"/>
                <a:cs typeface="Roboto"/>
                <a:sym typeface="Roboto"/>
              </a:rPr>
              <a:t>Nylon recyclé : </a:t>
            </a:r>
            <a:r>
              <a:rPr b="0" i="0" lang="en-US" sz="3200" u="none" cap="none" strike="noStrike">
                <a:solidFill>
                  <a:srgbClr val="2C34D7"/>
                </a:solidFill>
                <a:latin typeface="Roboto"/>
                <a:ea typeface="Roboto"/>
                <a:cs typeface="Roboto"/>
                <a:sym typeface="Roboto"/>
              </a:rPr>
              <a:t>souvent dérivé de filets de pêche </a:t>
            </a:r>
            <a:r>
              <a:rPr lang="en-US" sz="3200">
                <a:solidFill>
                  <a:srgbClr val="2C34D7"/>
                </a:solidFill>
                <a:latin typeface="Roboto"/>
                <a:ea typeface="Roboto"/>
                <a:cs typeface="Roboto"/>
                <a:sym typeface="Roboto"/>
              </a:rPr>
              <a:t>mis au rebut</a:t>
            </a:r>
            <a:r>
              <a:rPr b="0" i="0" lang="en-US" sz="3200" u="none" cap="none" strike="noStrike">
                <a:solidFill>
                  <a:srgbClr val="2C34D7"/>
                </a:solidFill>
                <a:latin typeface="Roboto"/>
                <a:ea typeface="Roboto"/>
                <a:cs typeface="Roboto"/>
                <a:sym typeface="Roboto"/>
              </a:rPr>
              <a:t>, de déchets de tissus et de déchets plastiques industriels. </a:t>
            </a:r>
            <a:endParaRPr sz="3200">
              <a:solidFill>
                <a:srgbClr val="2C34D7"/>
              </a:solidFill>
              <a:latin typeface="Roboto"/>
              <a:ea typeface="Roboto"/>
              <a:cs typeface="Roboto"/>
              <a:sym typeface="Roboto"/>
            </a:endParaRPr>
          </a:p>
        </p:txBody>
      </p:sp>
      <p:sp>
        <p:nvSpPr>
          <p:cNvPr id="139" name="Google Shape;139;p9"/>
          <p:cNvSpPr/>
          <p:nvPr/>
        </p:nvSpPr>
        <p:spPr>
          <a:xfrm>
            <a:off x="14989628" y="1289957"/>
            <a:ext cx="4096844"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200">
                <a:solidFill>
                  <a:srgbClr val="FDA800"/>
                </a:solidFill>
                <a:latin typeface="Roboto"/>
                <a:ea typeface="Roboto"/>
                <a:cs typeface="Roboto"/>
                <a:sym typeface="Roboto"/>
              </a:rPr>
              <a:t>Laine recyclée : </a:t>
            </a:r>
            <a:r>
              <a:rPr lang="en-US" sz="3200">
                <a:solidFill>
                  <a:srgbClr val="2C34D7"/>
                </a:solidFill>
                <a:latin typeface="Roboto"/>
                <a:ea typeface="Roboto"/>
                <a:cs typeface="Roboto"/>
                <a:sym typeface="Roboto"/>
              </a:rPr>
              <a:t>Fabriquée à partir de la réutilisation de vieux vêtements en laine ou de chutes de laine.</a:t>
            </a:r>
            <a:endParaRPr sz="3200">
              <a:solidFill>
                <a:srgbClr val="2C34D7"/>
              </a:solidFill>
              <a:latin typeface="Roboto"/>
              <a:ea typeface="Roboto"/>
              <a:cs typeface="Roboto"/>
              <a:sym typeface="Roboto"/>
            </a:endParaRPr>
          </a:p>
        </p:txBody>
      </p:sp>
      <p:pic>
        <p:nvPicPr>
          <p:cNvPr id="140" name="Google Shape;140;p9"/>
          <p:cNvPicPr preferRelativeResize="0"/>
          <p:nvPr/>
        </p:nvPicPr>
        <p:blipFill rotWithShape="1">
          <a:blip r:embed="rId3">
            <a:alphaModFix/>
          </a:blip>
          <a:srcRect b="0" l="0" r="0" t="0"/>
          <a:stretch/>
        </p:blipFill>
        <p:spPr>
          <a:xfrm>
            <a:off x="450875" y="5814263"/>
            <a:ext cx="9094670" cy="5029201"/>
          </a:xfrm>
          <a:prstGeom prst="rect">
            <a:avLst/>
          </a:prstGeom>
          <a:noFill/>
          <a:ln>
            <a:noFill/>
          </a:ln>
        </p:spPr>
      </p:pic>
      <p:sp>
        <p:nvSpPr>
          <p:cNvPr id="141" name="Google Shape;141;p9"/>
          <p:cNvSpPr/>
          <p:nvPr/>
        </p:nvSpPr>
        <p:spPr>
          <a:xfrm>
            <a:off x="9545517" y="10390743"/>
            <a:ext cx="4918334"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Brian Yurasits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Doris Kailos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