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11309350" cx="20104100"/>
  <p:notesSz cx="20104100" cy="11309350"/>
  <p:embeddedFontLst>
    <p:embeddedFont>
      <p:font typeface="Robo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34" roundtripDataSignature="AMtx7miV19XJAlmh+fpSsV86qeoc57GY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B0A7E97-09DC-4C59-8CED-A099417AE95D}">
  <a:tblStyle styleId="{2B0A7E97-09DC-4C59-8CED-A099417AE95D}" styleName="Table_0">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E6E6E6"/>
          </a:solidFill>
        </a:fill>
      </a:tcStyle>
    </a:wholeTbl>
    <a:band1H>
      <a:tcTxStyle/>
      <a:tcStyle>
        <a:fill>
          <a:solidFill>
            <a:srgbClr val="CACACA"/>
          </a:solidFill>
        </a:fill>
      </a:tcStyle>
    </a:band1H>
    <a:band2H>
      <a:tcTxStyle/>
    </a:band2H>
    <a:band1V>
      <a:tcTxStyle/>
      <a:tcStyle>
        <a:fill>
          <a:solidFill>
            <a:srgbClr val="CACACA"/>
          </a:solidFill>
        </a:fill>
      </a:tcStyle>
    </a:band1V>
    <a:band2V>
      <a:tcTxStyle/>
    </a:band2V>
    <a:lastCol>
      <a:tcTxStyle b="on" i="off"/>
    </a:lastCol>
    <a:firstCol>
      <a:tcTxStyle b="on" i="off"/>
    </a:firstCol>
    <a:lastRow>
      <a:tcTxStyle b="on" i="off"/>
      <a:tcStyle>
        <a:tcBdr>
          <a:top>
            <a:ln cap="flat" cmpd="sng" w="25400">
              <a:solidFill>
                <a:schemeClr val="dk1"/>
              </a:solidFill>
              <a:prstDash val="solid"/>
              <a:round/>
              <a:headEnd len="sm" w="sm" type="none"/>
              <a:tailEnd len="sm" w="sm" type="none"/>
            </a:ln>
          </a:top>
        </a:tcBdr>
        <a:fill>
          <a:solidFill>
            <a:srgbClr val="E6E6E6"/>
          </a:solidFill>
        </a:fill>
      </a:tcStyle>
    </a:lastRow>
    <a:seCell>
      <a:tcTxStyle/>
    </a:seCell>
    <a:swCell>
      <a:tcTxStyle/>
    </a:swCell>
    <a:firstRow>
      <a:tcTxStyle b="on" i="off"/>
      <a:tcStyle>
        <a:fill>
          <a:solidFill>
            <a:srgbClr val="E6E6E6"/>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5.xml"/><Relationship Id="rId33" Type="http://schemas.openxmlformats.org/officeDocument/2006/relationships/font" Target="fonts/Roboto-boldItalic.fntdata"/><Relationship Id="rId10" Type="http://schemas.openxmlformats.org/officeDocument/2006/relationships/slide" Target="slides/slide4.xml"/><Relationship Id="rId32" Type="http://schemas.openxmlformats.org/officeDocument/2006/relationships/font" Target="fonts/Roboto-italic.fntdata"/><Relationship Id="rId13" Type="http://schemas.openxmlformats.org/officeDocument/2006/relationships/slide" Target="slides/slide7.xml"/><Relationship Id="rId12" Type="http://schemas.openxmlformats.org/officeDocument/2006/relationships/slide" Target="slides/slide6.xml"/><Relationship Id="rId34" Type="http://customschemas.google.com/relationships/presentationmetadata" Target="meta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0: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1: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2: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2: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3: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4: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4: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5: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6: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6: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7: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7: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8: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8: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9: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9: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0: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0: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1: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1: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2: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2: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3: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3: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6: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6: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7: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8: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8: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9: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2" name="Shape 12"/>
        <p:cNvGrpSpPr/>
        <p:nvPr/>
      </p:nvGrpSpPr>
      <p:grpSpPr>
        <a:xfrm>
          <a:off x="0" y="0"/>
          <a:ext cx="0" cy="0"/>
          <a:chOff x="0" y="0"/>
          <a:chExt cx="0" cy="0"/>
        </a:xfrm>
      </p:grpSpPr>
      <p:sp>
        <p:nvSpPr>
          <p:cNvPr id="13" name="Google Shape;13;p25"/>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5"/>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25"/>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a:lnSpc>
                <a:spcPct val="115731"/>
              </a:lnSpc>
              <a:spcBef>
                <a:spcPts val="0"/>
              </a:spcBef>
              <a:buNone/>
              <a:defRPr b="0" i="0" sz="4100">
                <a:solidFill>
                  <a:schemeClr val="dk1"/>
                </a:solidFill>
                <a:latin typeface="Roboto"/>
                <a:ea typeface="Roboto"/>
                <a:cs typeface="Roboto"/>
                <a:sym typeface="Roboto"/>
              </a:defRPr>
            </a:lvl1pPr>
            <a:lvl2pPr indent="0" lvl="1" marL="73025">
              <a:lnSpc>
                <a:spcPct val="115731"/>
              </a:lnSpc>
              <a:spcBef>
                <a:spcPts val="0"/>
              </a:spcBef>
              <a:buNone/>
              <a:defRPr b="0" i="0" sz="4100">
                <a:solidFill>
                  <a:schemeClr val="dk1"/>
                </a:solidFill>
                <a:latin typeface="Roboto"/>
                <a:ea typeface="Roboto"/>
                <a:cs typeface="Roboto"/>
                <a:sym typeface="Roboto"/>
              </a:defRPr>
            </a:lvl2pPr>
            <a:lvl3pPr indent="0" lvl="2" marL="73025">
              <a:lnSpc>
                <a:spcPct val="115731"/>
              </a:lnSpc>
              <a:spcBef>
                <a:spcPts val="0"/>
              </a:spcBef>
              <a:buNone/>
              <a:defRPr b="0" i="0" sz="4100">
                <a:solidFill>
                  <a:schemeClr val="dk1"/>
                </a:solidFill>
                <a:latin typeface="Roboto"/>
                <a:ea typeface="Roboto"/>
                <a:cs typeface="Roboto"/>
                <a:sym typeface="Roboto"/>
              </a:defRPr>
            </a:lvl3pPr>
            <a:lvl4pPr indent="0" lvl="3" marL="73025">
              <a:lnSpc>
                <a:spcPct val="115731"/>
              </a:lnSpc>
              <a:spcBef>
                <a:spcPts val="0"/>
              </a:spcBef>
              <a:buNone/>
              <a:defRPr b="0" i="0" sz="4100">
                <a:solidFill>
                  <a:schemeClr val="dk1"/>
                </a:solidFill>
                <a:latin typeface="Roboto"/>
                <a:ea typeface="Roboto"/>
                <a:cs typeface="Roboto"/>
                <a:sym typeface="Roboto"/>
              </a:defRPr>
            </a:lvl4pPr>
            <a:lvl5pPr indent="0" lvl="4" marL="73025">
              <a:lnSpc>
                <a:spcPct val="115731"/>
              </a:lnSpc>
              <a:spcBef>
                <a:spcPts val="0"/>
              </a:spcBef>
              <a:buNone/>
              <a:defRPr b="0" i="0" sz="4100">
                <a:solidFill>
                  <a:schemeClr val="dk1"/>
                </a:solidFill>
                <a:latin typeface="Roboto"/>
                <a:ea typeface="Roboto"/>
                <a:cs typeface="Roboto"/>
                <a:sym typeface="Roboto"/>
              </a:defRPr>
            </a:lvl5pPr>
            <a:lvl6pPr indent="0" lvl="5" marL="73025">
              <a:lnSpc>
                <a:spcPct val="115731"/>
              </a:lnSpc>
              <a:spcBef>
                <a:spcPts val="0"/>
              </a:spcBef>
              <a:buNone/>
              <a:defRPr b="0" i="0" sz="4100">
                <a:solidFill>
                  <a:schemeClr val="dk1"/>
                </a:solidFill>
                <a:latin typeface="Roboto"/>
                <a:ea typeface="Roboto"/>
                <a:cs typeface="Roboto"/>
                <a:sym typeface="Roboto"/>
              </a:defRPr>
            </a:lvl6pPr>
            <a:lvl7pPr indent="0" lvl="6" marL="73025">
              <a:lnSpc>
                <a:spcPct val="115731"/>
              </a:lnSpc>
              <a:spcBef>
                <a:spcPts val="0"/>
              </a:spcBef>
              <a:buNone/>
              <a:defRPr b="0" i="0" sz="4100">
                <a:solidFill>
                  <a:schemeClr val="dk1"/>
                </a:solidFill>
                <a:latin typeface="Roboto"/>
                <a:ea typeface="Roboto"/>
                <a:cs typeface="Roboto"/>
                <a:sym typeface="Roboto"/>
              </a:defRPr>
            </a:lvl7pPr>
            <a:lvl8pPr indent="0" lvl="7" marL="73025">
              <a:lnSpc>
                <a:spcPct val="115731"/>
              </a:lnSpc>
              <a:spcBef>
                <a:spcPts val="0"/>
              </a:spcBef>
              <a:buNone/>
              <a:defRPr b="0" i="0" sz="4100">
                <a:solidFill>
                  <a:schemeClr val="dk1"/>
                </a:solidFill>
                <a:latin typeface="Roboto"/>
                <a:ea typeface="Roboto"/>
                <a:cs typeface="Roboto"/>
                <a:sym typeface="Roboto"/>
              </a:defRPr>
            </a:lvl8pPr>
            <a:lvl9pPr indent="0" lvl="8" marL="73025">
              <a:lnSpc>
                <a:spcPct val="115731"/>
              </a:lnSpc>
              <a:spcBef>
                <a:spcPts val="0"/>
              </a:spcBef>
              <a:buNone/>
              <a:defRPr b="0" i="0" sz="4100">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 name="Shape 16"/>
        <p:cNvGrpSpPr/>
        <p:nvPr/>
      </p:nvGrpSpPr>
      <p:grpSpPr>
        <a:xfrm>
          <a:off x="0" y="0"/>
          <a:ext cx="0" cy="0"/>
          <a:chOff x="0" y="0"/>
          <a:chExt cx="0" cy="0"/>
        </a:xfrm>
      </p:grpSpPr>
      <p:sp>
        <p:nvSpPr>
          <p:cNvPr id="17" name="Google Shape;17;p26"/>
          <p:cNvSpPr txBox="1"/>
          <p:nvPr>
            <p:ph type="title"/>
          </p:nvPr>
        </p:nvSpPr>
        <p:spPr>
          <a:xfrm>
            <a:off x="2323605" y="1593476"/>
            <a:ext cx="7373620" cy="22999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800">
                <a:solidFill>
                  <a:schemeClr val="dk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6"/>
          <p:cNvSpPr txBox="1"/>
          <p:nvPr>
            <p:ph idx="1" type="body"/>
          </p:nvPr>
        </p:nvSpPr>
        <p:spPr>
          <a:xfrm>
            <a:off x="1005205" y="2601150"/>
            <a:ext cx="18093690"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 name="Google Shape;19;p26"/>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26"/>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6"/>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a:lnSpc>
                <a:spcPct val="115731"/>
              </a:lnSpc>
              <a:spcBef>
                <a:spcPts val="0"/>
              </a:spcBef>
              <a:buNone/>
              <a:defRPr b="0" i="0" sz="4100">
                <a:solidFill>
                  <a:schemeClr val="dk1"/>
                </a:solidFill>
                <a:latin typeface="Roboto"/>
                <a:ea typeface="Roboto"/>
                <a:cs typeface="Roboto"/>
                <a:sym typeface="Roboto"/>
              </a:defRPr>
            </a:lvl1pPr>
            <a:lvl2pPr indent="0" lvl="1" marL="73025">
              <a:lnSpc>
                <a:spcPct val="115731"/>
              </a:lnSpc>
              <a:spcBef>
                <a:spcPts val="0"/>
              </a:spcBef>
              <a:buNone/>
              <a:defRPr b="0" i="0" sz="4100">
                <a:solidFill>
                  <a:schemeClr val="dk1"/>
                </a:solidFill>
                <a:latin typeface="Roboto"/>
                <a:ea typeface="Roboto"/>
                <a:cs typeface="Roboto"/>
                <a:sym typeface="Roboto"/>
              </a:defRPr>
            </a:lvl2pPr>
            <a:lvl3pPr indent="0" lvl="2" marL="73025">
              <a:lnSpc>
                <a:spcPct val="115731"/>
              </a:lnSpc>
              <a:spcBef>
                <a:spcPts val="0"/>
              </a:spcBef>
              <a:buNone/>
              <a:defRPr b="0" i="0" sz="4100">
                <a:solidFill>
                  <a:schemeClr val="dk1"/>
                </a:solidFill>
                <a:latin typeface="Roboto"/>
                <a:ea typeface="Roboto"/>
                <a:cs typeface="Roboto"/>
                <a:sym typeface="Roboto"/>
              </a:defRPr>
            </a:lvl3pPr>
            <a:lvl4pPr indent="0" lvl="3" marL="73025">
              <a:lnSpc>
                <a:spcPct val="115731"/>
              </a:lnSpc>
              <a:spcBef>
                <a:spcPts val="0"/>
              </a:spcBef>
              <a:buNone/>
              <a:defRPr b="0" i="0" sz="4100">
                <a:solidFill>
                  <a:schemeClr val="dk1"/>
                </a:solidFill>
                <a:latin typeface="Roboto"/>
                <a:ea typeface="Roboto"/>
                <a:cs typeface="Roboto"/>
                <a:sym typeface="Roboto"/>
              </a:defRPr>
            </a:lvl4pPr>
            <a:lvl5pPr indent="0" lvl="4" marL="73025">
              <a:lnSpc>
                <a:spcPct val="115731"/>
              </a:lnSpc>
              <a:spcBef>
                <a:spcPts val="0"/>
              </a:spcBef>
              <a:buNone/>
              <a:defRPr b="0" i="0" sz="4100">
                <a:solidFill>
                  <a:schemeClr val="dk1"/>
                </a:solidFill>
                <a:latin typeface="Roboto"/>
                <a:ea typeface="Roboto"/>
                <a:cs typeface="Roboto"/>
                <a:sym typeface="Roboto"/>
              </a:defRPr>
            </a:lvl5pPr>
            <a:lvl6pPr indent="0" lvl="5" marL="73025">
              <a:lnSpc>
                <a:spcPct val="115731"/>
              </a:lnSpc>
              <a:spcBef>
                <a:spcPts val="0"/>
              </a:spcBef>
              <a:buNone/>
              <a:defRPr b="0" i="0" sz="4100">
                <a:solidFill>
                  <a:schemeClr val="dk1"/>
                </a:solidFill>
                <a:latin typeface="Roboto"/>
                <a:ea typeface="Roboto"/>
                <a:cs typeface="Roboto"/>
                <a:sym typeface="Roboto"/>
              </a:defRPr>
            </a:lvl6pPr>
            <a:lvl7pPr indent="0" lvl="6" marL="73025">
              <a:lnSpc>
                <a:spcPct val="115731"/>
              </a:lnSpc>
              <a:spcBef>
                <a:spcPts val="0"/>
              </a:spcBef>
              <a:buNone/>
              <a:defRPr b="0" i="0" sz="4100">
                <a:solidFill>
                  <a:schemeClr val="dk1"/>
                </a:solidFill>
                <a:latin typeface="Roboto"/>
                <a:ea typeface="Roboto"/>
                <a:cs typeface="Roboto"/>
                <a:sym typeface="Roboto"/>
              </a:defRPr>
            </a:lvl7pPr>
            <a:lvl8pPr indent="0" lvl="7" marL="73025">
              <a:lnSpc>
                <a:spcPct val="115731"/>
              </a:lnSpc>
              <a:spcBef>
                <a:spcPts val="0"/>
              </a:spcBef>
              <a:buNone/>
              <a:defRPr b="0" i="0" sz="4100">
                <a:solidFill>
                  <a:schemeClr val="dk1"/>
                </a:solidFill>
                <a:latin typeface="Roboto"/>
                <a:ea typeface="Roboto"/>
                <a:cs typeface="Roboto"/>
                <a:sym typeface="Roboto"/>
              </a:defRPr>
            </a:lvl8pPr>
            <a:lvl9pPr indent="0" lvl="8" marL="73025">
              <a:lnSpc>
                <a:spcPct val="115731"/>
              </a:lnSpc>
              <a:spcBef>
                <a:spcPts val="0"/>
              </a:spcBef>
              <a:buNone/>
              <a:defRPr b="0" i="0" sz="4100">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22" name="Shape 22"/>
        <p:cNvGrpSpPr/>
        <p:nvPr/>
      </p:nvGrpSpPr>
      <p:grpSpPr>
        <a:xfrm>
          <a:off x="0" y="0"/>
          <a:ext cx="0" cy="0"/>
          <a:chOff x="0" y="0"/>
          <a:chExt cx="0" cy="0"/>
        </a:xfrm>
      </p:grpSpPr>
      <p:sp>
        <p:nvSpPr>
          <p:cNvPr id="23" name="Google Shape;23;p27"/>
          <p:cNvSpPr/>
          <p:nvPr/>
        </p:nvSpPr>
        <p:spPr>
          <a:xfrm>
            <a:off x="0" y="0"/>
            <a:ext cx="20104100" cy="11308715"/>
          </a:xfrm>
          <a:custGeom>
            <a:rect b="b" l="l" r="r" t="t"/>
            <a:pathLst>
              <a:path extrusionOk="0" h="11308715" w="20104100">
                <a:moveTo>
                  <a:pt x="20104099" y="0"/>
                </a:moveTo>
                <a:lnTo>
                  <a:pt x="0" y="0"/>
                </a:lnTo>
                <a:lnTo>
                  <a:pt x="0" y="11308556"/>
                </a:lnTo>
                <a:lnTo>
                  <a:pt x="20104099" y="11308556"/>
                </a:lnTo>
                <a:lnTo>
                  <a:pt x="20104099" y="0"/>
                </a:lnTo>
                <a:close/>
              </a:path>
            </a:pathLst>
          </a:custGeom>
          <a:solidFill>
            <a:srgbClr val="2431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4" name="Google Shape;24;p27"/>
          <p:cNvPicPr preferRelativeResize="0"/>
          <p:nvPr/>
        </p:nvPicPr>
        <p:blipFill rotWithShape="1">
          <a:blip r:embed="rId2">
            <a:alphaModFix/>
          </a:blip>
          <a:srcRect b="0" l="0" r="0" t="0"/>
          <a:stretch/>
        </p:blipFill>
        <p:spPr>
          <a:xfrm>
            <a:off x="7104664" y="10375639"/>
            <a:ext cx="11863931" cy="932917"/>
          </a:xfrm>
          <a:prstGeom prst="rect">
            <a:avLst/>
          </a:prstGeom>
          <a:noFill/>
          <a:ln>
            <a:noFill/>
          </a:ln>
        </p:spPr>
      </p:pic>
      <p:sp>
        <p:nvSpPr>
          <p:cNvPr id="25" name="Google Shape;25;p27"/>
          <p:cNvSpPr/>
          <p:nvPr/>
        </p:nvSpPr>
        <p:spPr>
          <a:xfrm>
            <a:off x="7418939" y="10690526"/>
            <a:ext cx="7435850" cy="618490"/>
          </a:xfrm>
          <a:custGeom>
            <a:rect b="b" l="l" r="r" t="t"/>
            <a:pathLst>
              <a:path extrusionOk="0" h="618490" w="7435850">
                <a:moveTo>
                  <a:pt x="4612006" y="0"/>
                </a:moveTo>
                <a:lnTo>
                  <a:pt x="0" y="26983"/>
                </a:lnTo>
                <a:lnTo>
                  <a:pt x="0" y="618030"/>
                </a:lnTo>
                <a:lnTo>
                  <a:pt x="7435410" y="618030"/>
                </a:lnTo>
                <a:lnTo>
                  <a:pt x="7417622" y="609366"/>
                </a:lnTo>
                <a:lnTo>
                  <a:pt x="7373588" y="588389"/>
                </a:lnTo>
                <a:lnTo>
                  <a:pt x="7329335" y="567775"/>
                </a:lnTo>
                <a:lnTo>
                  <a:pt x="7284864" y="547524"/>
                </a:lnTo>
                <a:lnTo>
                  <a:pt x="7240175" y="527637"/>
                </a:lnTo>
                <a:lnTo>
                  <a:pt x="7195270" y="508114"/>
                </a:lnTo>
                <a:lnTo>
                  <a:pt x="7150149" y="488955"/>
                </a:lnTo>
                <a:lnTo>
                  <a:pt x="7104814" y="470161"/>
                </a:lnTo>
                <a:lnTo>
                  <a:pt x="7059265" y="451732"/>
                </a:lnTo>
                <a:lnTo>
                  <a:pt x="7013504" y="433669"/>
                </a:lnTo>
                <a:lnTo>
                  <a:pt x="6967531" y="415972"/>
                </a:lnTo>
                <a:lnTo>
                  <a:pt x="6921347" y="398640"/>
                </a:lnTo>
                <a:lnTo>
                  <a:pt x="6874953" y="381676"/>
                </a:lnTo>
                <a:lnTo>
                  <a:pt x="6828351" y="365078"/>
                </a:lnTo>
                <a:lnTo>
                  <a:pt x="6781541" y="348848"/>
                </a:lnTo>
                <a:lnTo>
                  <a:pt x="6734523" y="332985"/>
                </a:lnTo>
                <a:lnTo>
                  <a:pt x="6687300" y="317491"/>
                </a:lnTo>
                <a:lnTo>
                  <a:pt x="6639871" y="302365"/>
                </a:lnTo>
                <a:lnTo>
                  <a:pt x="6592238" y="287607"/>
                </a:lnTo>
                <a:lnTo>
                  <a:pt x="6544402" y="273219"/>
                </a:lnTo>
                <a:lnTo>
                  <a:pt x="6496364" y="259201"/>
                </a:lnTo>
                <a:lnTo>
                  <a:pt x="6448124" y="245552"/>
                </a:lnTo>
                <a:lnTo>
                  <a:pt x="6399683" y="232274"/>
                </a:lnTo>
                <a:lnTo>
                  <a:pt x="6351044" y="219367"/>
                </a:lnTo>
                <a:lnTo>
                  <a:pt x="6302205" y="206830"/>
                </a:lnTo>
                <a:lnTo>
                  <a:pt x="6253169" y="194665"/>
                </a:lnTo>
                <a:lnTo>
                  <a:pt x="6203936" y="182872"/>
                </a:lnTo>
                <a:lnTo>
                  <a:pt x="6154508" y="171451"/>
                </a:lnTo>
                <a:lnTo>
                  <a:pt x="6104884" y="160402"/>
                </a:lnTo>
                <a:lnTo>
                  <a:pt x="6055067" y="149727"/>
                </a:lnTo>
                <a:lnTo>
                  <a:pt x="6005057" y="139424"/>
                </a:lnTo>
                <a:lnTo>
                  <a:pt x="5954855" y="129496"/>
                </a:lnTo>
                <a:lnTo>
                  <a:pt x="5904461" y="119941"/>
                </a:lnTo>
                <a:lnTo>
                  <a:pt x="5853878" y="110761"/>
                </a:lnTo>
                <a:lnTo>
                  <a:pt x="5803105" y="101955"/>
                </a:lnTo>
                <a:lnTo>
                  <a:pt x="5752144" y="93525"/>
                </a:lnTo>
                <a:lnTo>
                  <a:pt x="5700995" y="85470"/>
                </a:lnTo>
                <a:lnTo>
                  <a:pt x="5649660" y="77790"/>
                </a:lnTo>
                <a:lnTo>
                  <a:pt x="5598140" y="70488"/>
                </a:lnTo>
                <a:lnTo>
                  <a:pt x="5546435" y="63561"/>
                </a:lnTo>
                <a:lnTo>
                  <a:pt x="5494547" y="57012"/>
                </a:lnTo>
                <a:lnTo>
                  <a:pt x="5442476" y="50840"/>
                </a:lnTo>
                <a:lnTo>
                  <a:pt x="5390223" y="45046"/>
                </a:lnTo>
                <a:lnTo>
                  <a:pt x="5337789" y="39630"/>
                </a:lnTo>
                <a:lnTo>
                  <a:pt x="5285175" y="34592"/>
                </a:lnTo>
                <a:lnTo>
                  <a:pt x="5232383" y="29933"/>
                </a:lnTo>
                <a:lnTo>
                  <a:pt x="5179412" y="25653"/>
                </a:lnTo>
                <a:lnTo>
                  <a:pt x="4612006" y="0"/>
                </a:lnTo>
                <a:close/>
              </a:path>
            </a:pathLst>
          </a:custGeom>
          <a:solidFill>
            <a:srgbClr val="EB1C2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6" name="Google Shape;26;p27"/>
          <p:cNvPicPr preferRelativeResize="0"/>
          <p:nvPr/>
        </p:nvPicPr>
        <p:blipFill rotWithShape="1">
          <a:blip r:embed="rId3">
            <a:alphaModFix/>
          </a:blip>
          <a:srcRect b="0" l="0" r="0" t="0"/>
          <a:stretch/>
        </p:blipFill>
        <p:spPr>
          <a:xfrm>
            <a:off x="12336797" y="7852577"/>
            <a:ext cx="6787606" cy="3455978"/>
          </a:xfrm>
          <a:prstGeom prst="rect">
            <a:avLst/>
          </a:prstGeom>
          <a:noFill/>
          <a:ln>
            <a:noFill/>
          </a:ln>
        </p:spPr>
      </p:pic>
      <p:sp>
        <p:nvSpPr>
          <p:cNvPr id="27" name="Google Shape;27;p27"/>
          <p:cNvSpPr/>
          <p:nvPr/>
        </p:nvSpPr>
        <p:spPr>
          <a:xfrm>
            <a:off x="14594055" y="8167573"/>
            <a:ext cx="3900170" cy="3141345"/>
          </a:xfrm>
          <a:custGeom>
            <a:rect b="b" l="l" r="r" t="t"/>
            <a:pathLst>
              <a:path extrusionOk="0" h="3141345" w="3900169">
                <a:moveTo>
                  <a:pt x="3899617" y="0"/>
                </a:moveTo>
                <a:lnTo>
                  <a:pt x="1606168" y="0"/>
                </a:lnTo>
                <a:lnTo>
                  <a:pt x="0" y="3140982"/>
                </a:lnTo>
                <a:lnTo>
                  <a:pt x="2315358" y="3140982"/>
                </a:lnTo>
                <a:lnTo>
                  <a:pt x="3899617"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8" name="Google Shape;28;p27"/>
          <p:cNvPicPr preferRelativeResize="0"/>
          <p:nvPr/>
        </p:nvPicPr>
        <p:blipFill rotWithShape="1">
          <a:blip r:embed="rId4">
            <a:alphaModFix/>
          </a:blip>
          <a:srcRect b="0" l="0" r="0" t="0"/>
          <a:stretch/>
        </p:blipFill>
        <p:spPr>
          <a:xfrm>
            <a:off x="0" y="0"/>
            <a:ext cx="11120458" cy="8621555"/>
          </a:xfrm>
          <a:prstGeom prst="rect">
            <a:avLst/>
          </a:prstGeom>
          <a:noFill/>
          <a:ln>
            <a:noFill/>
          </a:ln>
        </p:spPr>
      </p:pic>
      <p:sp>
        <p:nvSpPr>
          <p:cNvPr id="29" name="Google Shape;29;p27"/>
          <p:cNvSpPr/>
          <p:nvPr/>
        </p:nvSpPr>
        <p:spPr>
          <a:xfrm>
            <a:off x="0" y="0"/>
            <a:ext cx="10492105" cy="7990840"/>
          </a:xfrm>
          <a:custGeom>
            <a:rect b="b" l="l" r="r" t="t"/>
            <a:pathLst>
              <a:path extrusionOk="0" h="7990840" w="10492105">
                <a:moveTo>
                  <a:pt x="10444368" y="0"/>
                </a:moveTo>
                <a:lnTo>
                  <a:pt x="0" y="0"/>
                </a:lnTo>
                <a:lnTo>
                  <a:pt x="0" y="7990786"/>
                </a:lnTo>
                <a:lnTo>
                  <a:pt x="4347290" y="7980111"/>
                </a:lnTo>
                <a:lnTo>
                  <a:pt x="4464846" y="7971641"/>
                </a:lnTo>
                <a:lnTo>
                  <a:pt x="4581363" y="7961421"/>
                </a:lnTo>
                <a:lnTo>
                  <a:pt x="4696837" y="7949467"/>
                </a:lnTo>
                <a:lnTo>
                  <a:pt x="4811266" y="7935793"/>
                </a:lnTo>
                <a:lnTo>
                  <a:pt x="4924648" y="7920417"/>
                </a:lnTo>
                <a:lnTo>
                  <a:pt x="5036978" y="7903352"/>
                </a:lnTo>
                <a:lnTo>
                  <a:pt x="5148255" y="7884614"/>
                </a:lnTo>
                <a:lnTo>
                  <a:pt x="5258476" y="7864220"/>
                </a:lnTo>
                <a:lnTo>
                  <a:pt x="5367636" y="7842184"/>
                </a:lnTo>
                <a:lnTo>
                  <a:pt x="5475735" y="7818523"/>
                </a:lnTo>
                <a:lnTo>
                  <a:pt x="5582768" y="7793251"/>
                </a:lnTo>
                <a:lnTo>
                  <a:pt x="5688733" y="7766383"/>
                </a:lnTo>
                <a:lnTo>
                  <a:pt x="5793627" y="7737937"/>
                </a:lnTo>
                <a:lnTo>
                  <a:pt x="5897447" y="7707926"/>
                </a:lnTo>
                <a:lnTo>
                  <a:pt x="6000191" y="7676367"/>
                </a:lnTo>
                <a:lnTo>
                  <a:pt x="6101854" y="7643275"/>
                </a:lnTo>
                <a:lnTo>
                  <a:pt x="6202435" y="7608665"/>
                </a:lnTo>
                <a:lnTo>
                  <a:pt x="6301931" y="7572553"/>
                </a:lnTo>
                <a:lnTo>
                  <a:pt x="6400338" y="7534955"/>
                </a:lnTo>
                <a:lnTo>
                  <a:pt x="6497654" y="7495886"/>
                </a:lnTo>
                <a:lnTo>
                  <a:pt x="6593876" y="7455361"/>
                </a:lnTo>
                <a:lnTo>
                  <a:pt x="6641576" y="7434558"/>
                </a:lnTo>
                <a:lnTo>
                  <a:pt x="6689001" y="7413397"/>
                </a:lnTo>
                <a:lnTo>
                  <a:pt x="6736151" y="7391879"/>
                </a:lnTo>
                <a:lnTo>
                  <a:pt x="6783026" y="7370007"/>
                </a:lnTo>
                <a:lnTo>
                  <a:pt x="6829625" y="7347783"/>
                </a:lnTo>
                <a:lnTo>
                  <a:pt x="6875948" y="7325209"/>
                </a:lnTo>
                <a:lnTo>
                  <a:pt x="6921994" y="7302286"/>
                </a:lnTo>
                <a:lnTo>
                  <a:pt x="6967764" y="7279017"/>
                </a:lnTo>
                <a:lnTo>
                  <a:pt x="7013257" y="7255404"/>
                </a:lnTo>
                <a:lnTo>
                  <a:pt x="7058472" y="7231447"/>
                </a:lnTo>
                <a:lnTo>
                  <a:pt x="7103409" y="7207151"/>
                </a:lnTo>
                <a:lnTo>
                  <a:pt x="7148068" y="7182515"/>
                </a:lnTo>
                <a:lnTo>
                  <a:pt x="7192449" y="7157543"/>
                </a:lnTo>
                <a:lnTo>
                  <a:pt x="7236550" y="7132236"/>
                </a:lnTo>
                <a:lnTo>
                  <a:pt x="7280373" y="7106596"/>
                </a:lnTo>
                <a:lnTo>
                  <a:pt x="7323915" y="7080625"/>
                </a:lnTo>
                <a:lnTo>
                  <a:pt x="7367178" y="7054325"/>
                </a:lnTo>
                <a:lnTo>
                  <a:pt x="7410160" y="7027697"/>
                </a:lnTo>
                <a:lnTo>
                  <a:pt x="7452861" y="7000745"/>
                </a:lnTo>
                <a:lnTo>
                  <a:pt x="7495282" y="6973470"/>
                </a:lnTo>
                <a:lnTo>
                  <a:pt x="7537421" y="6945873"/>
                </a:lnTo>
                <a:lnTo>
                  <a:pt x="7579278" y="6917957"/>
                </a:lnTo>
                <a:lnTo>
                  <a:pt x="7620852" y="6889724"/>
                </a:lnTo>
                <a:lnTo>
                  <a:pt x="7662145" y="6861175"/>
                </a:lnTo>
                <a:lnTo>
                  <a:pt x="7703154" y="6832313"/>
                </a:lnTo>
                <a:lnTo>
                  <a:pt x="7743880" y="6803139"/>
                </a:lnTo>
                <a:lnTo>
                  <a:pt x="7784323" y="6773655"/>
                </a:lnTo>
                <a:lnTo>
                  <a:pt x="7824481" y="6743864"/>
                </a:lnTo>
                <a:lnTo>
                  <a:pt x="7864355" y="6713767"/>
                </a:lnTo>
                <a:lnTo>
                  <a:pt x="7903944" y="6683366"/>
                </a:lnTo>
                <a:lnTo>
                  <a:pt x="7943249" y="6652663"/>
                </a:lnTo>
                <a:lnTo>
                  <a:pt x="7982268" y="6621660"/>
                </a:lnTo>
                <a:lnTo>
                  <a:pt x="8021001" y="6590359"/>
                </a:lnTo>
                <a:lnTo>
                  <a:pt x="8059447" y="6558763"/>
                </a:lnTo>
                <a:lnTo>
                  <a:pt x="8097608" y="6526872"/>
                </a:lnTo>
                <a:lnTo>
                  <a:pt x="8135481" y="6494688"/>
                </a:lnTo>
                <a:lnTo>
                  <a:pt x="8173067" y="6462215"/>
                </a:lnTo>
                <a:lnTo>
                  <a:pt x="8210366" y="6429453"/>
                </a:lnTo>
                <a:lnTo>
                  <a:pt x="8247377" y="6396405"/>
                </a:lnTo>
                <a:lnTo>
                  <a:pt x="8284099" y="6363072"/>
                </a:lnTo>
                <a:lnTo>
                  <a:pt x="8320533" y="6329457"/>
                </a:lnTo>
                <a:lnTo>
                  <a:pt x="8356677" y="6295561"/>
                </a:lnTo>
                <a:lnTo>
                  <a:pt x="8392532" y="6261387"/>
                </a:lnTo>
                <a:lnTo>
                  <a:pt x="8428098" y="6226936"/>
                </a:lnTo>
                <a:lnTo>
                  <a:pt x="8463373" y="6192210"/>
                </a:lnTo>
                <a:lnTo>
                  <a:pt x="8498358" y="6157211"/>
                </a:lnTo>
                <a:lnTo>
                  <a:pt x="8533052" y="6121941"/>
                </a:lnTo>
                <a:lnTo>
                  <a:pt x="8567454" y="6086402"/>
                </a:lnTo>
                <a:lnTo>
                  <a:pt x="8601565" y="6050597"/>
                </a:lnTo>
                <a:lnTo>
                  <a:pt x="8635385" y="6014526"/>
                </a:lnTo>
                <a:lnTo>
                  <a:pt x="8668911" y="5978192"/>
                </a:lnTo>
                <a:lnTo>
                  <a:pt x="8702146" y="5941597"/>
                </a:lnTo>
                <a:lnTo>
                  <a:pt x="8735087" y="5904742"/>
                </a:lnTo>
                <a:lnTo>
                  <a:pt x="8767735" y="5867631"/>
                </a:lnTo>
                <a:lnTo>
                  <a:pt x="8800089" y="5830264"/>
                </a:lnTo>
                <a:lnTo>
                  <a:pt x="8832149" y="5792643"/>
                </a:lnTo>
                <a:lnTo>
                  <a:pt x="8863914" y="5754771"/>
                </a:lnTo>
                <a:lnTo>
                  <a:pt x="8895385" y="5716649"/>
                </a:lnTo>
                <a:lnTo>
                  <a:pt x="8926560" y="5678279"/>
                </a:lnTo>
                <a:lnTo>
                  <a:pt x="8957440" y="5639664"/>
                </a:lnTo>
                <a:lnTo>
                  <a:pt x="8988024" y="5600805"/>
                </a:lnTo>
                <a:lnTo>
                  <a:pt x="9018312" y="5561705"/>
                </a:lnTo>
                <a:lnTo>
                  <a:pt x="9048303" y="5522364"/>
                </a:lnTo>
                <a:lnTo>
                  <a:pt x="9077997" y="5482785"/>
                </a:lnTo>
                <a:lnTo>
                  <a:pt x="9107394" y="5442971"/>
                </a:lnTo>
                <a:lnTo>
                  <a:pt x="9136493" y="5402922"/>
                </a:lnTo>
                <a:lnTo>
                  <a:pt x="9165294" y="5362641"/>
                </a:lnTo>
                <a:lnTo>
                  <a:pt x="9193797" y="5322130"/>
                </a:lnTo>
                <a:lnTo>
                  <a:pt x="9222000" y="5281390"/>
                </a:lnTo>
                <a:lnTo>
                  <a:pt x="9249905" y="5240424"/>
                </a:lnTo>
                <a:lnTo>
                  <a:pt x="9277510" y="5199234"/>
                </a:lnTo>
                <a:lnTo>
                  <a:pt x="9304815" y="5157821"/>
                </a:lnTo>
                <a:lnTo>
                  <a:pt x="9331820" y="5116188"/>
                </a:lnTo>
                <a:lnTo>
                  <a:pt x="9358525" y="5074336"/>
                </a:lnTo>
                <a:lnTo>
                  <a:pt x="9384928" y="5032267"/>
                </a:lnTo>
                <a:lnTo>
                  <a:pt x="9411030" y="4989984"/>
                </a:lnTo>
                <a:lnTo>
                  <a:pt x="9436830" y="4947488"/>
                </a:lnTo>
                <a:lnTo>
                  <a:pt x="9462329" y="4904781"/>
                </a:lnTo>
                <a:lnTo>
                  <a:pt x="9487525" y="4861865"/>
                </a:lnTo>
                <a:lnTo>
                  <a:pt x="9512418" y="4818743"/>
                </a:lnTo>
                <a:lnTo>
                  <a:pt x="9537008" y="4775415"/>
                </a:lnTo>
                <a:lnTo>
                  <a:pt x="9561295" y="4731884"/>
                </a:lnTo>
                <a:lnTo>
                  <a:pt x="9585277" y="4688152"/>
                </a:lnTo>
                <a:lnTo>
                  <a:pt x="9608956" y="4644220"/>
                </a:lnTo>
                <a:lnTo>
                  <a:pt x="9632330" y="4600092"/>
                </a:lnTo>
                <a:lnTo>
                  <a:pt x="9655399" y="4555767"/>
                </a:lnTo>
                <a:lnTo>
                  <a:pt x="9678163" y="4511250"/>
                </a:lnTo>
                <a:lnTo>
                  <a:pt x="9700621" y="4466541"/>
                </a:lnTo>
                <a:lnTo>
                  <a:pt x="9722773" y="4421643"/>
                </a:lnTo>
                <a:lnTo>
                  <a:pt x="9744618" y="4376556"/>
                </a:lnTo>
                <a:lnTo>
                  <a:pt x="9766157" y="4331285"/>
                </a:lnTo>
                <a:lnTo>
                  <a:pt x="9787389" y="4285829"/>
                </a:lnTo>
                <a:lnTo>
                  <a:pt x="9808314" y="4240192"/>
                </a:lnTo>
                <a:lnTo>
                  <a:pt x="9828930" y="4194375"/>
                </a:lnTo>
                <a:lnTo>
                  <a:pt x="9849239" y="4148380"/>
                </a:lnTo>
                <a:lnTo>
                  <a:pt x="9869239" y="4102208"/>
                </a:lnTo>
                <a:lnTo>
                  <a:pt x="9888930" y="4055863"/>
                </a:lnTo>
                <a:lnTo>
                  <a:pt x="9908311" y="4009346"/>
                </a:lnTo>
                <a:lnTo>
                  <a:pt x="9927383" y="3962659"/>
                </a:lnTo>
                <a:lnTo>
                  <a:pt x="9946145" y="3915803"/>
                </a:lnTo>
                <a:lnTo>
                  <a:pt x="9964597" y="3868781"/>
                </a:lnTo>
                <a:lnTo>
                  <a:pt x="9982738" y="3821595"/>
                </a:lnTo>
                <a:lnTo>
                  <a:pt x="10000568" y="3774246"/>
                </a:lnTo>
                <a:lnTo>
                  <a:pt x="10018087" y="3726737"/>
                </a:lnTo>
                <a:lnTo>
                  <a:pt x="10035294" y="3679069"/>
                </a:lnTo>
                <a:lnTo>
                  <a:pt x="10052188" y="3631244"/>
                </a:lnTo>
                <a:lnTo>
                  <a:pt x="10068770" y="3583265"/>
                </a:lnTo>
                <a:lnTo>
                  <a:pt x="10085040" y="3535133"/>
                </a:lnTo>
                <a:lnTo>
                  <a:pt x="10100996" y="3486851"/>
                </a:lnTo>
                <a:lnTo>
                  <a:pt x="10116638" y="3438419"/>
                </a:lnTo>
                <a:lnTo>
                  <a:pt x="10131966" y="3389840"/>
                </a:lnTo>
                <a:lnTo>
                  <a:pt x="10146981" y="3341117"/>
                </a:lnTo>
                <a:lnTo>
                  <a:pt x="10161680" y="3292250"/>
                </a:lnTo>
                <a:lnTo>
                  <a:pt x="10176065" y="3243243"/>
                </a:lnTo>
                <a:lnTo>
                  <a:pt x="10190134" y="3194096"/>
                </a:lnTo>
                <a:lnTo>
                  <a:pt x="10203887" y="3144812"/>
                </a:lnTo>
                <a:lnTo>
                  <a:pt x="10217324" y="3095392"/>
                </a:lnTo>
                <a:lnTo>
                  <a:pt x="10230445" y="3045840"/>
                </a:lnTo>
                <a:lnTo>
                  <a:pt x="10243249" y="2996155"/>
                </a:lnTo>
                <a:lnTo>
                  <a:pt x="10255735" y="2946342"/>
                </a:lnTo>
                <a:lnTo>
                  <a:pt x="10267904" y="2896400"/>
                </a:lnTo>
                <a:lnTo>
                  <a:pt x="10279756" y="2846333"/>
                </a:lnTo>
                <a:lnTo>
                  <a:pt x="10291288" y="2796143"/>
                </a:lnTo>
                <a:lnTo>
                  <a:pt x="10302503" y="2745830"/>
                </a:lnTo>
                <a:lnTo>
                  <a:pt x="10313398" y="2695398"/>
                </a:lnTo>
                <a:lnTo>
                  <a:pt x="10323974" y="2644848"/>
                </a:lnTo>
                <a:lnTo>
                  <a:pt x="10334230" y="2594182"/>
                </a:lnTo>
                <a:lnTo>
                  <a:pt x="10344166" y="2543402"/>
                </a:lnTo>
                <a:lnTo>
                  <a:pt x="10353782" y="2492510"/>
                </a:lnTo>
                <a:lnTo>
                  <a:pt x="10363076" y="2441508"/>
                </a:lnTo>
                <a:lnTo>
                  <a:pt x="10372050" y="2390397"/>
                </a:lnTo>
                <a:lnTo>
                  <a:pt x="10380702" y="2339181"/>
                </a:lnTo>
                <a:lnTo>
                  <a:pt x="10389032" y="2287860"/>
                </a:lnTo>
                <a:lnTo>
                  <a:pt x="10397040" y="2236436"/>
                </a:lnTo>
                <a:lnTo>
                  <a:pt x="10404725" y="2184913"/>
                </a:lnTo>
                <a:lnTo>
                  <a:pt x="10412088" y="2133290"/>
                </a:lnTo>
                <a:lnTo>
                  <a:pt x="10419127" y="2081571"/>
                </a:lnTo>
                <a:lnTo>
                  <a:pt x="10425842" y="2029758"/>
                </a:lnTo>
                <a:lnTo>
                  <a:pt x="10432233" y="1977852"/>
                </a:lnTo>
                <a:lnTo>
                  <a:pt x="10438300" y="1925855"/>
                </a:lnTo>
                <a:lnTo>
                  <a:pt x="10444042" y="1873769"/>
                </a:lnTo>
                <a:lnTo>
                  <a:pt x="10449459" y="1821596"/>
                </a:lnTo>
                <a:lnTo>
                  <a:pt x="10454551" y="1769338"/>
                </a:lnTo>
                <a:lnTo>
                  <a:pt x="10459316" y="1716998"/>
                </a:lnTo>
                <a:lnTo>
                  <a:pt x="10463756" y="1664576"/>
                </a:lnTo>
                <a:lnTo>
                  <a:pt x="10467868" y="1612075"/>
                </a:lnTo>
                <a:lnTo>
                  <a:pt x="10471654" y="1559497"/>
                </a:lnTo>
                <a:lnTo>
                  <a:pt x="10475113" y="1506844"/>
                </a:lnTo>
                <a:lnTo>
                  <a:pt x="10478243" y="1454117"/>
                </a:lnTo>
                <a:lnTo>
                  <a:pt x="10481046" y="1401319"/>
                </a:lnTo>
                <a:lnTo>
                  <a:pt x="10483521" y="1348451"/>
                </a:lnTo>
                <a:lnTo>
                  <a:pt x="10485666" y="1295516"/>
                </a:lnTo>
                <a:lnTo>
                  <a:pt x="10487483" y="1242516"/>
                </a:lnTo>
                <a:lnTo>
                  <a:pt x="10488970" y="1189452"/>
                </a:lnTo>
                <a:lnTo>
                  <a:pt x="10490127" y="1136326"/>
                </a:lnTo>
                <a:lnTo>
                  <a:pt x="10490954" y="1083140"/>
                </a:lnTo>
                <a:lnTo>
                  <a:pt x="10491451" y="1029896"/>
                </a:lnTo>
                <a:lnTo>
                  <a:pt x="10491616" y="976597"/>
                </a:lnTo>
                <a:lnTo>
                  <a:pt x="10491469" y="921278"/>
                </a:lnTo>
                <a:lnTo>
                  <a:pt x="10491027" y="866073"/>
                </a:lnTo>
                <a:lnTo>
                  <a:pt x="10490292" y="810984"/>
                </a:lnTo>
                <a:lnTo>
                  <a:pt x="10489263" y="756012"/>
                </a:lnTo>
                <a:lnTo>
                  <a:pt x="10487941" y="701159"/>
                </a:lnTo>
                <a:lnTo>
                  <a:pt x="10486327" y="646425"/>
                </a:lnTo>
                <a:lnTo>
                  <a:pt x="10484421" y="591812"/>
                </a:lnTo>
                <a:lnTo>
                  <a:pt x="10482223" y="537323"/>
                </a:lnTo>
                <a:lnTo>
                  <a:pt x="10479734" y="482957"/>
                </a:lnTo>
                <a:lnTo>
                  <a:pt x="10476955" y="428716"/>
                </a:lnTo>
                <a:lnTo>
                  <a:pt x="10473886" y="374602"/>
                </a:lnTo>
                <a:lnTo>
                  <a:pt x="10470527" y="320616"/>
                </a:lnTo>
                <a:lnTo>
                  <a:pt x="10466878" y="266759"/>
                </a:lnTo>
                <a:lnTo>
                  <a:pt x="10462942" y="213033"/>
                </a:lnTo>
                <a:lnTo>
                  <a:pt x="10458717" y="159440"/>
                </a:lnTo>
                <a:lnTo>
                  <a:pt x="10454204" y="105979"/>
                </a:lnTo>
                <a:lnTo>
                  <a:pt x="10449404" y="52654"/>
                </a:lnTo>
                <a:lnTo>
                  <a:pt x="10444368" y="0"/>
                </a:lnTo>
                <a:close/>
              </a:path>
            </a:pathLst>
          </a:custGeom>
          <a:solidFill>
            <a:srgbClr val="EB1C2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0" name="Google Shape;30;p27"/>
          <p:cNvPicPr preferRelativeResize="0"/>
          <p:nvPr/>
        </p:nvPicPr>
        <p:blipFill rotWithShape="1">
          <a:blip r:embed="rId5">
            <a:alphaModFix/>
          </a:blip>
          <a:srcRect b="0" l="0" r="0" t="0"/>
          <a:stretch/>
        </p:blipFill>
        <p:spPr>
          <a:xfrm>
            <a:off x="900037" y="2002284"/>
            <a:ext cx="7677251" cy="8941294"/>
          </a:xfrm>
          <a:prstGeom prst="rect">
            <a:avLst/>
          </a:prstGeom>
          <a:noFill/>
          <a:ln>
            <a:noFill/>
          </a:ln>
        </p:spPr>
      </p:pic>
      <p:sp>
        <p:nvSpPr>
          <p:cNvPr id="31" name="Google Shape;31;p27"/>
          <p:cNvSpPr/>
          <p:nvPr/>
        </p:nvSpPr>
        <p:spPr>
          <a:xfrm>
            <a:off x="1214797" y="2316887"/>
            <a:ext cx="6733540" cy="7998459"/>
          </a:xfrm>
          <a:custGeom>
            <a:rect b="b" l="l" r="r" t="t"/>
            <a:pathLst>
              <a:path extrusionOk="0" h="7998459" w="6733540">
                <a:moveTo>
                  <a:pt x="6733009" y="0"/>
                </a:moveTo>
                <a:lnTo>
                  <a:pt x="4089812" y="0"/>
                </a:lnTo>
                <a:lnTo>
                  <a:pt x="0" y="7997934"/>
                </a:lnTo>
                <a:lnTo>
                  <a:pt x="2698985" y="7997934"/>
                </a:lnTo>
                <a:lnTo>
                  <a:pt x="6733009"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2" name="Google Shape;32;p27"/>
          <p:cNvSpPr/>
          <p:nvPr/>
        </p:nvSpPr>
        <p:spPr>
          <a:xfrm>
            <a:off x="1267269" y="5"/>
            <a:ext cx="7571105" cy="11308715"/>
          </a:xfrm>
          <a:custGeom>
            <a:rect b="b" l="l" r="r" t="t"/>
            <a:pathLst>
              <a:path extrusionOk="0" h="11308715" w="7571105">
                <a:moveTo>
                  <a:pt x="1295044" y="0"/>
                </a:moveTo>
                <a:lnTo>
                  <a:pt x="1084224" y="0"/>
                </a:lnTo>
                <a:lnTo>
                  <a:pt x="536867" y="1051280"/>
                </a:lnTo>
                <a:lnTo>
                  <a:pt x="757224" y="1051217"/>
                </a:lnTo>
                <a:lnTo>
                  <a:pt x="1295044" y="0"/>
                </a:lnTo>
                <a:close/>
              </a:path>
              <a:path extrusionOk="0" h="11308715" w="7571105">
                <a:moveTo>
                  <a:pt x="1772932" y="0"/>
                </a:moveTo>
                <a:lnTo>
                  <a:pt x="1580057" y="0"/>
                </a:lnTo>
                <a:lnTo>
                  <a:pt x="0" y="3034741"/>
                </a:lnTo>
                <a:lnTo>
                  <a:pt x="220357" y="3034677"/>
                </a:lnTo>
                <a:lnTo>
                  <a:pt x="1772932" y="0"/>
                </a:lnTo>
                <a:close/>
              </a:path>
              <a:path extrusionOk="0" h="11308715" w="7571105">
                <a:moveTo>
                  <a:pt x="2118461" y="8755990"/>
                </a:moveTo>
                <a:lnTo>
                  <a:pt x="1925878" y="8759596"/>
                </a:lnTo>
                <a:lnTo>
                  <a:pt x="598741" y="11308550"/>
                </a:lnTo>
                <a:lnTo>
                  <a:pt x="812533" y="11308550"/>
                </a:lnTo>
                <a:lnTo>
                  <a:pt x="2118461" y="8755990"/>
                </a:lnTo>
                <a:close/>
              </a:path>
              <a:path extrusionOk="0" h="11308715" w="7571105">
                <a:moveTo>
                  <a:pt x="2655328" y="6772529"/>
                </a:moveTo>
                <a:lnTo>
                  <a:pt x="2462758" y="6776148"/>
                </a:lnTo>
                <a:lnTo>
                  <a:pt x="759396" y="10047668"/>
                </a:lnTo>
                <a:lnTo>
                  <a:pt x="979766" y="10047605"/>
                </a:lnTo>
                <a:lnTo>
                  <a:pt x="2655328" y="6772529"/>
                </a:lnTo>
                <a:close/>
              </a:path>
              <a:path extrusionOk="0" h="11308715" w="7571105">
                <a:moveTo>
                  <a:pt x="7570800" y="0"/>
                </a:moveTo>
                <a:lnTo>
                  <a:pt x="7356780" y="0"/>
                </a:lnTo>
                <a:lnTo>
                  <a:pt x="6993826" y="697090"/>
                </a:lnTo>
                <a:lnTo>
                  <a:pt x="7214197" y="697026"/>
                </a:lnTo>
                <a:lnTo>
                  <a:pt x="7570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3" name="Google Shape;33;p27"/>
          <p:cNvPicPr preferRelativeResize="0"/>
          <p:nvPr/>
        </p:nvPicPr>
        <p:blipFill rotWithShape="1">
          <a:blip r:embed="rId6">
            <a:alphaModFix/>
          </a:blip>
          <a:srcRect b="0" l="0" r="0" t="0"/>
          <a:stretch/>
        </p:blipFill>
        <p:spPr>
          <a:xfrm>
            <a:off x="17556324" y="180346"/>
            <a:ext cx="2547775" cy="5330099"/>
          </a:xfrm>
          <a:prstGeom prst="rect">
            <a:avLst/>
          </a:prstGeom>
          <a:noFill/>
          <a:ln>
            <a:noFill/>
          </a:ln>
        </p:spPr>
      </p:pic>
      <p:sp>
        <p:nvSpPr>
          <p:cNvPr id="34" name="Google Shape;34;p27"/>
          <p:cNvSpPr/>
          <p:nvPr/>
        </p:nvSpPr>
        <p:spPr>
          <a:xfrm>
            <a:off x="17871961" y="729124"/>
            <a:ext cx="2232660" cy="4152265"/>
          </a:xfrm>
          <a:custGeom>
            <a:rect b="b" l="l" r="r" t="t"/>
            <a:pathLst>
              <a:path extrusionOk="0" h="4152265" w="2232659">
                <a:moveTo>
                  <a:pt x="2232138" y="0"/>
                </a:moveTo>
                <a:lnTo>
                  <a:pt x="0" y="4150438"/>
                </a:lnTo>
                <a:lnTo>
                  <a:pt x="1698660" y="4151758"/>
                </a:lnTo>
                <a:lnTo>
                  <a:pt x="2232138" y="3135521"/>
                </a:lnTo>
                <a:lnTo>
                  <a:pt x="2232138"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5" name="Google Shape;35;p27"/>
          <p:cNvSpPr/>
          <p:nvPr/>
        </p:nvSpPr>
        <p:spPr>
          <a:xfrm>
            <a:off x="501000" y="496885"/>
            <a:ext cx="19102705" cy="10252075"/>
          </a:xfrm>
          <a:custGeom>
            <a:rect b="b" l="l" r="r" t="t"/>
            <a:pathLst>
              <a:path extrusionOk="0" h="10252075" w="19102705">
                <a:moveTo>
                  <a:pt x="19102098" y="0"/>
                </a:moveTo>
                <a:lnTo>
                  <a:pt x="0" y="0"/>
                </a:lnTo>
                <a:lnTo>
                  <a:pt x="0" y="10252022"/>
                </a:lnTo>
                <a:lnTo>
                  <a:pt x="19102098" y="10252022"/>
                </a:lnTo>
                <a:lnTo>
                  <a:pt x="19102098"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6" name="Google Shape;36;p27"/>
          <p:cNvSpPr txBox="1"/>
          <p:nvPr>
            <p:ph type="ctrTitle"/>
          </p:nvPr>
        </p:nvSpPr>
        <p:spPr>
          <a:xfrm>
            <a:off x="2324786" y="2737420"/>
            <a:ext cx="6141084" cy="26644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800">
                <a:solidFill>
                  <a:schemeClr val="dk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27"/>
          <p:cNvSpPr txBox="1"/>
          <p:nvPr>
            <p:ph idx="1" type="subTitle"/>
          </p:nvPr>
        </p:nvSpPr>
        <p:spPr>
          <a:xfrm>
            <a:off x="3015615" y="6333236"/>
            <a:ext cx="14072870" cy="282733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7"/>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7"/>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27"/>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a:lnSpc>
                <a:spcPct val="115731"/>
              </a:lnSpc>
              <a:spcBef>
                <a:spcPts val="0"/>
              </a:spcBef>
              <a:buNone/>
              <a:defRPr b="0" i="0" sz="4100">
                <a:solidFill>
                  <a:schemeClr val="dk1"/>
                </a:solidFill>
                <a:latin typeface="Roboto"/>
                <a:ea typeface="Roboto"/>
                <a:cs typeface="Roboto"/>
                <a:sym typeface="Roboto"/>
              </a:defRPr>
            </a:lvl1pPr>
            <a:lvl2pPr indent="0" lvl="1" marL="73025">
              <a:lnSpc>
                <a:spcPct val="115731"/>
              </a:lnSpc>
              <a:spcBef>
                <a:spcPts val="0"/>
              </a:spcBef>
              <a:buNone/>
              <a:defRPr b="0" i="0" sz="4100">
                <a:solidFill>
                  <a:schemeClr val="dk1"/>
                </a:solidFill>
                <a:latin typeface="Roboto"/>
                <a:ea typeface="Roboto"/>
                <a:cs typeface="Roboto"/>
                <a:sym typeface="Roboto"/>
              </a:defRPr>
            </a:lvl2pPr>
            <a:lvl3pPr indent="0" lvl="2" marL="73025">
              <a:lnSpc>
                <a:spcPct val="115731"/>
              </a:lnSpc>
              <a:spcBef>
                <a:spcPts val="0"/>
              </a:spcBef>
              <a:buNone/>
              <a:defRPr b="0" i="0" sz="4100">
                <a:solidFill>
                  <a:schemeClr val="dk1"/>
                </a:solidFill>
                <a:latin typeface="Roboto"/>
                <a:ea typeface="Roboto"/>
                <a:cs typeface="Roboto"/>
                <a:sym typeface="Roboto"/>
              </a:defRPr>
            </a:lvl3pPr>
            <a:lvl4pPr indent="0" lvl="3" marL="73025">
              <a:lnSpc>
                <a:spcPct val="115731"/>
              </a:lnSpc>
              <a:spcBef>
                <a:spcPts val="0"/>
              </a:spcBef>
              <a:buNone/>
              <a:defRPr b="0" i="0" sz="4100">
                <a:solidFill>
                  <a:schemeClr val="dk1"/>
                </a:solidFill>
                <a:latin typeface="Roboto"/>
                <a:ea typeface="Roboto"/>
                <a:cs typeface="Roboto"/>
                <a:sym typeface="Roboto"/>
              </a:defRPr>
            </a:lvl4pPr>
            <a:lvl5pPr indent="0" lvl="4" marL="73025">
              <a:lnSpc>
                <a:spcPct val="115731"/>
              </a:lnSpc>
              <a:spcBef>
                <a:spcPts val="0"/>
              </a:spcBef>
              <a:buNone/>
              <a:defRPr b="0" i="0" sz="4100">
                <a:solidFill>
                  <a:schemeClr val="dk1"/>
                </a:solidFill>
                <a:latin typeface="Roboto"/>
                <a:ea typeface="Roboto"/>
                <a:cs typeface="Roboto"/>
                <a:sym typeface="Roboto"/>
              </a:defRPr>
            </a:lvl5pPr>
            <a:lvl6pPr indent="0" lvl="5" marL="73025">
              <a:lnSpc>
                <a:spcPct val="115731"/>
              </a:lnSpc>
              <a:spcBef>
                <a:spcPts val="0"/>
              </a:spcBef>
              <a:buNone/>
              <a:defRPr b="0" i="0" sz="4100">
                <a:solidFill>
                  <a:schemeClr val="dk1"/>
                </a:solidFill>
                <a:latin typeface="Roboto"/>
                <a:ea typeface="Roboto"/>
                <a:cs typeface="Roboto"/>
                <a:sym typeface="Roboto"/>
              </a:defRPr>
            </a:lvl6pPr>
            <a:lvl7pPr indent="0" lvl="6" marL="73025">
              <a:lnSpc>
                <a:spcPct val="115731"/>
              </a:lnSpc>
              <a:spcBef>
                <a:spcPts val="0"/>
              </a:spcBef>
              <a:buNone/>
              <a:defRPr b="0" i="0" sz="4100">
                <a:solidFill>
                  <a:schemeClr val="dk1"/>
                </a:solidFill>
                <a:latin typeface="Roboto"/>
                <a:ea typeface="Roboto"/>
                <a:cs typeface="Roboto"/>
                <a:sym typeface="Roboto"/>
              </a:defRPr>
            </a:lvl7pPr>
            <a:lvl8pPr indent="0" lvl="7" marL="73025">
              <a:lnSpc>
                <a:spcPct val="115731"/>
              </a:lnSpc>
              <a:spcBef>
                <a:spcPts val="0"/>
              </a:spcBef>
              <a:buNone/>
              <a:defRPr b="0" i="0" sz="4100">
                <a:solidFill>
                  <a:schemeClr val="dk1"/>
                </a:solidFill>
                <a:latin typeface="Roboto"/>
                <a:ea typeface="Roboto"/>
                <a:cs typeface="Roboto"/>
                <a:sym typeface="Roboto"/>
              </a:defRPr>
            </a:lvl8pPr>
            <a:lvl9pPr indent="0" lvl="8" marL="73025">
              <a:lnSpc>
                <a:spcPct val="115731"/>
              </a:lnSpc>
              <a:spcBef>
                <a:spcPts val="0"/>
              </a:spcBef>
              <a:buNone/>
              <a:defRPr b="0" i="0" sz="4100">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1" name="Shape 41"/>
        <p:cNvGrpSpPr/>
        <p:nvPr/>
      </p:nvGrpSpPr>
      <p:grpSpPr>
        <a:xfrm>
          <a:off x="0" y="0"/>
          <a:ext cx="0" cy="0"/>
          <a:chOff x="0" y="0"/>
          <a:chExt cx="0" cy="0"/>
        </a:xfrm>
      </p:grpSpPr>
      <p:sp>
        <p:nvSpPr>
          <p:cNvPr id="42" name="Google Shape;42;p28"/>
          <p:cNvSpPr txBox="1"/>
          <p:nvPr>
            <p:ph type="title"/>
          </p:nvPr>
        </p:nvSpPr>
        <p:spPr>
          <a:xfrm>
            <a:off x="2323605" y="1593476"/>
            <a:ext cx="7373620" cy="22999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800">
                <a:solidFill>
                  <a:schemeClr val="dk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28"/>
          <p:cNvSpPr txBox="1"/>
          <p:nvPr>
            <p:ph idx="1" type="body"/>
          </p:nvPr>
        </p:nvSpPr>
        <p:spPr>
          <a:xfrm>
            <a:off x="1005205" y="2601150"/>
            <a:ext cx="8745284"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 name="Google Shape;44;p28"/>
          <p:cNvSpPr txBox="1"/>
          <p:nvPr>
            <p:ph idx="2" type="body"/>
          </p:nvPr>
        </p:nvSpPr>
        <p:spPr>
          <a:xfrm>
            <a:off x="10353611" y="2601150"/>
            <a:ext cx="8745284"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5" name="Google Shape;45;p28"/>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8"/>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8"/>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a:lnSpc>
                <a:spcPct val="115731"/>
              </a:lnSpc>
              <a:spcBef>
                <a:spcPts val="0"/>
              </a:spcBef>
              <a:buNone/>
              <a:defRPr b="0" i="0" sz="4100">
                <a:solidFill>
                  <a:schemeClr val="dk1"/>
                </a:solidFill>
                <a:latin typeface="Roboto"/>
                <a:ea typeface="Roboto"/>
                <a:cs typeface="Roboto"/>
                <a:sym typeface="Roboto"/>
              </a:defRPr>
            </a:lvl1pPr>
            <a:lvl2pPr indent="0" lvl="1" marL="73025">
              <a:lnSpc>
                <a:spcPct val="115731"/>
              </a:lnSpc>
              <a:spcBef>
                <a:spcPts val="0"/>
              </a:spcBef>
              <a:buNone/>
              <a:defRPr b="0" i="0" sz="4100">
                <a:solidFill>
                  <a:schemeClr val="dk1"/>
                </a:solidFill>
                <a:latin typeface="Roboto"/>
                <a:ea typeface="Roboto"/>
                <a:cs typeface="Roboto"/>
                <a:sym typeface="Roboto"/>
              </a:defRPr>
            </a:lvl2pPr>
            <a:lvl3pPr indent="0" lvl="2" marL="73025">
              <a:lnSpc>
                <a:spcPct val="115731"/>
              </a:lnSpc>
              <a:spcBef>
                <a:spcPts val="0"/>
              </a:spcBef>
              <a:buNone/>
              <a:defRPr b="0" i="0" sz="4100">
                <a:solidFill>
                  <a:schemeClr val="dk1"/>
                </a:solidFill>
                <a:latin typeface="Roboto"/>
                <a:ea typeface="Roboto"/>
                <a:cs typeface="Roboto"/>
                <a:sym typeface="Roboto"/>
              </a:defRPr>
            </a:lvl3pPr>
            <a:lvl4pPr indent="0" lvl="3" marL="73025">
              <a:lnSpc>
                <a:spcPct val="115731"/>
              </a:lnSpc>
              <a:spcBef>
                <a:spcPts val="0"/>
              </a:spcBef>
              <a:buNone/>
              <a:defRPr b="0" i="0" sz="4100">
                <a:solidFill>
                  <a:schemeClr val="dk1"/>
                </a:solidFill>
                <a:latin typeface="Roboto"/>
                <a:ea typeface="Roboto"/>
                <a:cs typeface="Roboto"/>
                <a:sym typeface="Roboto"/>
              </a:defRPr>
            </a:lvl4pPr>
            <a:lvl5pPr indent="0" lvl="4" marL="73025">
              <a:lnSpc>
                <a:spcPct val="115731"/>
              </a:lnSpc>
              <a:spcBef>
                <a:spcPts val="0"/>
              </a:spcBef>
              <a:buNone/>
              <a:defRPr b="0" i="0" sz="4100">
                <a:solidFill>
                  <a:schemeClr val="dk1"/>
                </a:solidFill>
                <a:latin typeface="Roboto"/>
                <a:ea typeface="Roboto"/>
                <a:cs typeface="Roboto"/>
                <a:sym typeface="Roboto"/>
              </a:defRPr>
            </a:lvl5pPr>
            <a:lvl6pPr indent="0" lvl="5" marL="73025">
              <a:lnSpc>
                <a:spcPct val="115731"/>
              </a:lnSpc>
              <a:spcBef>
                <a:spcPts val="0"/>
              </a:spcBef>
              <a:buNone/>
              <a:defRPr b="0" i="0" sz="4100">
                <a:solidFill>
                  <a:schemeClr val="dk1"/>
                </a:solidFill>
                <a:latin typeface="Roboto"/>
                <a:ea typeface="Roboto"/>
                <a:cs typeface="Roboto"/>
                <a:sym typeface="Roboto"/>
              </a:defRPr>
            </a:lvl6pPr>
            <a:lvl7pPr indent="0" lvl="6" marL="73025">
              <a:lnSpc>
                <a:spcPct val="115731"/>
              </a:lnSpc>
              <a:spcBef>
                <a:spcPts val="0"/>
              </a:spcBef>
              <a:buNone/>
              <a:defRPr b="0" i="0" sz="4100">
                <a:solidFill>
                  <a:schemeClr val="dk1"/>
                </a:solidFill>
                <a:latin typeface="Roboto"/>
                <a:ea typeface="Roboto"/>
                <a:cs typeface="Roboto"/>
                <a:sym typeface="Roboto"/>
              </a:defRPr>
            </a:lvl7pPr>
            <a:lvl8pPr indent="0" lvl="7" marL="73025">
              <a:lnSpc>
                <a:spcPct val="115731"/>
              </a:lnSpc>
              <a:spcBef>
                <a:spcPts val="0"/>
              </a:spcBef>
              <a:buNone/>
              <a:defRPr b="0" i="0" sz="4100">
                <a:solidFill>
                  <a:schemeClr val="dk1"/>
                </a:solidFill>
                <a:latin typeface="Roboto"/>
                <a:ea typeface="Roboto"/>
                <a:cs typeface="Roboto"/>
                <a:sym typeface="Roboto"/>
              </a:defRPr>
            </a:lvl8pPr>
            <a:lvl9pPr indent="0" lvl="8" marL="73025">
              <a:lnSpc>
                <a:spcPct val="115731"/>
              </a:lnSpc>
              <a:spcBef>
                <a:spcPts val="0"/>
              </a:spcBef>
              <a:buNone/>
              <a:defRPr b="0" i="0" sz="4100">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48" name="Shape 48"/>
        <p:cNvGrpSpPr/>
        <p:nvPr/>
      </p:nvGrpSpPr>
      <p:grpSpPr>
        <a:xfrm>
          <a:off x="0" y="0"/>
          <a:ext cx="0" cy="0"/>
          <a:chOff x="0" y="0"/>
          <a:chExt cx="0" cy="0"/>
        </a:xfrm>
      </p:grpSpPr>
      <p:sp>
        <p:nvSpPr>
          <p:cNvPr id="49" name="Google Shape;49;p29"/>
          <p:cNvSpPr txBox="1"/>
          <p:nvPr>
            <p:ph type="title"/>
          </p:nvPr>
        </p:nvSpPr>
        <p:spPr>
          <a:xfrm>
            <a:off x="2323605" y="1593476"/>
            <a:ext cx="7373620" cy="22999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800">
                <a:solidFill>
                  <a:schemeClr val="dk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29"/>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9"/>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29"/>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a:lnSpc>
                <a:spcPct val="115731"/>
              </a:lnSpc>
              <a:spcBef>
                <a:spcPts val="0"/>
              </a:spcBef>
              <a:buNone/>
              <a:defRPr b="0" i="0" sz="4100">
                <a:solidFill>
                  <a:schemeClr val="dk1"/>
                </a:solidFill>
                <a:latin typeface="Roboto"/>
                <a:ea typeface="Roboto"/>
                <a:cs typeface="Roboto"/>
                <a:sym typeface="Roboto"/>
              </a:defRPr>
            </a:lvl1pPr>
            <a:lvl2pPr indent="0" lvl="1" marL="73025">
              <a:lnSpc>
                <a:spcPct val="115731"/>
              </a:lnSpc>
              <a:spcBef>
                <a:spcPts val="0"/>
              </a:spcBef>
              <a:buNone/>
              <a:defRPr b="0" i="0" sz="4100">
                <a:solidFill>
                  <a:schemeClr val="dk1"/>
                </a:solidFill>
                <a:latin typeface="Roboto"/>
                <a:ea typeface="Roboto"/>
                <a:cs typeface="Roboto"/>
                <a:sym typeface="Roboto"/>
              </a:defRPr>
            </a:lvl2pPr>
            <a:lvl3pPr indent="0" lvl="2" marL="73025">
              <a:lnSpc>
                <a:spcPct val="115731"/>
              </a:lnSpc>
              <a:spcBef>
                <a:spcPts val="0"/>
              </a:spcBef>
              <a:buNone/>
              <a:defRPr b="0" i="0" sz="4100">
                <a:solidFill>
                  <a:schemeClr val="dk1"/>
                </a:solidFill>
                <a:latin typeface="Roboto"/>
                <a:ea typeface="Roboto"/>
                <a:cs typeface="Roboto"/>
                <a:sym typeface="Roboto"/>
              </a:defRPr>
            </a:lvl3pPr>
            <a:lvl4pPr indent="0" lvl="3" marL="73025">
              <a:lnSpc>
                <a:spcPct val="115731"/>
              </a:lnSpc>
              <a:spcBef>
                <a:spcPts val="0"/>
              </a:spcBef>
              <a:buNone/>
              <a:defRPr b="0" i="0" sz="4100">
                <a:solidFill>
                  <a:schemeClr val="dk1"/>
                </a:solidFill>
                <a:latin typeface="Roboto"/>
                <a:ea typeface="Roboto"/>
                <a:cs typeface="Roboto"/>
                <a:sym typeface="Roboto"/>
              </a:defRPr>
            </a:lvl4pPr>
            <a:lvl5pPr indent="0" lvl="4" marL="73025">
              <a:lnSpc>
                <a:spcPct val="115731"/>
              </a:lnSpc>
              <a:spcBef>
                <a:spcPts val="0"/>
              </a:spcBef>
              <a:buNone/>
              <a:defRPr b="0" i="0" sz="4100">
                <a:solidFill>
                  <a:schemeClr val="dk1"/>
                </a:solidFill>
                <a:latin typeface="Roboto"/>
                <a:ea typeface="Roboto"/>
                <a:cs typeface="Roboto"/>
                <a:sym typeface="Roboto"/>
              </a:defRPr>
            </a:lvl5pPr>
            <a:lvl6pPr indent="0" lvl="5" marL="73025">
              <a:lnSpc>
                <a:spcPct val="115731"/>
              </a:lnSpc>
              <a:spcBef>
                <a:spcPts val="0"/>
              </a:spcBef>
              <a:buNone/>
              <a:defRPr b="0" i="0" sz="4100">
                <a:solidFill>
                  <a:schemeClr val="dk1"/>
                </a:solidFill>
                <a:latin typeface="Roboto"/>
                <a:ea typeface="Roboto"/>
                <a:cs typeface="Roboto"/>
                <a:sym typeface="Roboto"/>
              </a:defRPr>
            </a:lvl6pPr>
            <a:lvl7pPr indent="0" lvl="6" marL="73025">
              <a:lnSpc>
                <a:spcPct val="115731"/>
              </a:lnSpc>
              <a:spcBef>
                <a:spcPts val="0"/>
              </a:spcBef>
              <a:buNone/>
              <a:defRPr b="0" i="0" sz="4100">
                <a:solidFill>
                  <a:schemeClr val="dk1"/>
                </a:solidFill>
                <a:latin typeface="Roboto"/>
                <a:ea typeface="Roboto"/>
                <a:cs typeface="Roboto"/>
                <a:sym typeface="Roboto"/>
              </a:defRPr>
            </a:lvl7pPr>
            <a:lvl8pPr indent="0" lvl="7" marL="73025">
              <a:lnSpc>
                <a:spcPct val="115731"/>
              </a:lnSpc>
              <a:spcBef>
                <a:spcPts val="0"/>
              </a:spcBef>
              <a:buNone/>
              <a:defRPr b="0" i="0" sz="4100">
                <a:solidFill>
                  <a:schemeClr val="dk1"/>
                </a:solidFill>
                <a:latin typeface="Roboto"/>
                <a:ea typeface="Roboto"/>
                <a:cs typeface="Roboto"/>
                <a:sym typeface="Roboto"/>
              </a:defRPr>
            </a:lvl8pPr>
            <a:lvl9pPr indent="0" lvl="8" marL="73025">
              <a:lnSpc>
                <a:spcPct val="115731"/>
              </a:lnSpc>
              <a:spcBef>
                <a:spcPts val="0"/>
              </a:spcBef>
              <a:buNone/>
              <a:defRPr b="0" i="0" sz="4100">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4"/>
          <p:cNvSpPr/>
          <p:nvPr/>
        </p:nvSpPr>
        <p:spPr>
          <a:xfrm>
            <a:off x="0" y="0"/>
            <a:ext cx="20104100" cy="11308715"/>
          </a:xfrm>
          <a:custGeom>
            <a:rect b="b" l="l" r="r" t="t"/>
            <a:pathLst>
              <a:path extrusionOk="0" h="11308715" w="20104100">
                <a:moveTo>
                  <a:pt x="20104099" y="0"/>
                </a:moveTo>
                <a:lnTo>
                  <a:pt x="0" y="0"/>
                </a:lnTo>
                <a:lnTo>
                  <a:pt x="0" y="11308556"/>
                </a:lnTo>
                <a:lnTo>
                  <a:pt x="20104099" y="11308556"/>
                </a:lnTo>
                <a:lnTo>
                  <a:pt x="20104099" y="0"/>
                </a:lnTo>
                <a:close/>
              </a:path>
            </a:pathLst>
          </a:custGeom>
          <a:solidFill>
            <a:srgbClr val="2431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7" name="Google Shape;7;p24"/>
          <p:cNvSpPr txBox="1"/>
          <p:nvPr>
            <p:ph type="title"/>
          </p:nvPr>
        </p:nvSpPr>
        <p:spPr>
          <a:xfrm>
            <a:off x="2323605" y="1593476"/>
            <a:ext cx="7373620" cy="229997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3800" u="none" cap="none" strike="noStrik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24"/>
          <p:cNvSpPr txBox="1"/>
          <p:nvPr>
            <p:ph idx="1" type="body"/>
          </p:nvPr>
        </p:nvSpPr>
        <p:spPr>
          <a:xfrm>
            <a:off x="1005205" y="2601150"/>
            <a:ext cx="18093690" cy="7464171"/>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9" name="Google Shape;9;p24"/>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24"/>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4"/>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a:lnSpc>
                <a:spcPct val="115731"/>
              </a:lnSpc>
              <a:spcBef>
                <a:spcPts val="0"/>
              </a:spcBef>
              <a:buNone/>
              <a:defRPr b="0" i="0" sz="4100">
                <a:solidFill>
                  <a:schemeClr val="dk1"/>
                </a:solidFill>
                <a:latin typeface="Roboto"/>
                <a:ea typeface="Roboto"/>
                <a:cs typeface="Roboto"/>
                <a:sym typeface="Roboto"/>
              </a:defRPr>
            </a:lvl1pPr>
            <a:lvl2pPr indent="0" lvl="1" marL="73025">
              <a:lnSpc>
                <a:spcPct val="115731"/>
              </a:lnSpc>
              <a:spcBef>
                <a:spcPts val="0"/>
              </a:spcBef>
              <a:buNone/>
              <a:defRPr b="0" i="0" sz="4100">
                <a:solidFill>
                  <a:schemeClr val="dk1"/>
                </a:solidFill>
                <a:latin typeface="Roboto"/>
                <a:ea typeface="Roboto"/>
                <a:cs typeface="Roboto"/>
                <a:sym typeface="Roboto"/>
              </a:defRPr>
            </a:lvl2pPr>
            <a:lvl3pPr indent="0" lvl="2" marL="73025">
              <a:lnSpc>
                <a:spcPct val="115731"/>
              </a:lnSpc>
              <a:spcBef>
                <a:spcPts val="0"/>
              </a:spcBef>
              <a:buNone/>
              <a:defRPr b="0" i="0" sz="4100">
                <a:solidFill>
                  <a:schemeClr val="dk1"/>
                </a:solidFill>
                <a:latin typeface="Roboto"/>
                <a:ea typeface="Roboto"/>
                <a:cs typeface="Roboto"/>
                <a:sym typeface="Roboto"/>
              </a:defRPr>
            </a:lvl3pPr>
            <a:lvl4pPr indent="0" lvl="3" marL="73025">
              <a:lnSpc>
                <a:spcPct val="115731"/>
              </a:lnSpc>
              <a:spcBef>
                <a:spcPts val="0"/>
              </a:spcBef>
              <a:buNone/>
              <a:defRPr b="0" i="0" sz="4100">
                <a:solidFill>
                  <a:schemeClr val="dk1"/>
                </a:solidFill>
                <a:latin typeface="Roboto"/>
                <a:ea typeface="Roboto"/>
                <a:cs typeface="Roboto"/>
                <a:sym typeface="Roboto"/>
              </a:defRPr>
            </a:lvl4pPr>
            <a:lvl5pPr indent="0" lvl="4" marL="73025">
              <a:lnSpc>
                <a:spcPct val="115731"/>
              </a:lnSpc>
              <a:spcBef>
                <a:spcPts val="0"/>
              </a:spcBef>
              <a:buNone/>
              <a:defRPr b="0" i="0" sz="4100">
                <a:solidFill>
                  <a:schemeClr val="dk1"/>
                </a:solidFill>
                <a:latin typeface="Roboto"/>
                <a:ea typeface="Roboto"/>
                <a:cs typeface="Roboto"/>
                <a:sym typeface="Roboto"/>
              </a:defRPr>
            </a:lvl5pPr>
            <a:lvl6pPr indent="0" lvl="5" marL="73025">
              <a:lnSpc>
                <a:spcPct val="115731"/>
              </a:lnSpc>
              <a:spcBef>
                <a:spcPts val="0"/>
              </a:spcBef>
              <a:buNone/>
              <a:defRPr b="0" i="0" sz="4100">
                <a:solidFill>
                  <a:schemeClr val="dk1"/>
                </a:solidFill>
                <a:latin typeface="Roboto"/>
                <a:ea typeface="Roboto"/>
                <a:cs typeface="Roboto"/>
                <a:sym typeface="Roboto"/>
              </a:defRPr>
            </a:lvl6pPr>
            <a:lvl7pPr indent="0" lvl="6" marL="73025">
              <a:lnSpc>
                <a:spcPct val="115731"/>
              </a:lnSpc>
              <a:spcBef>
                <a:spcPts val="0"/>
              </a:spcBef>
              <a:buNone/>
              <a:defRPr b="0" i="0" sz="4100">
                <a:solidFill>
                  <a:schemeClr val="dk1"/>
                </a:solidFill>
                <a:latin typeface="Roboto"/>
                <a:ea typeface="Roboto"/>
                <a:cs typeface="Roboto"/>
                <a:sym typeface="Roboto"/>
              </a:defRPr>
            </a:lvl7pPr>
            <a:lvl8pPr indent="0" lvl="7" marL="73025">
              <a:lnSpc>
                <a:spcPct val="115731"/>
              </a:lnSpc>
              <a:spcBef>
                <a:spcPts val="0"/>
              </a:spcBef>
              <a:buNone/>
              <a:defRPr b="0" i="0" sz="4100">
                <a:solidFill>
                  <a:schemeClr val="dk1"/>
                </a:solidFill>
                <a:latin typeface="Roboto"/>
                <a:ea typeface="Roboto"/>
                <a:cs typeface="Roboto"/>
                <a:sym typeface="Roboto"/>
              </a:defRPr>
            </a:lvl8pPr>
            <a:lvl9pPr indent="0" lvl="8" marL="73025">
              <a:lnSpc>
                <a:spcPct val="115731"/>
              </a:lnSpc>
              <a:spcBef>
                <a:spcPts val="0"/>
              </a:spcBef>
              <a:buNone/>
              <a:defRPr b="0" i="0" sz="4100">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jpg"/><Relationship Id="rId4" Type="http://schemas.openxmlformats.org/officeDocument/2006/relationships/hyperlink" Target="https://unsplash.com/@greg_rosenke?utm_content=creditCopyText&amp;utm_medium=referral&amp;utm_source=unsplash" TargetMode="External"/><Relationship Id="rId5" Type="http://schemas.openxmlformats.org/officeDocument/2006/relationships/hyperlink" Target="https://unsplash.com/photos/a-bunch-of-colorful-shirts-hanging-on-a-rack-cuq-_xb6h_g?utm_content=creditCopyText&amp;utm_medium=referral&amp;utm_source=unsplash"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hyperlink" Target="https://unsplash.com/@awesomesauce_creative?utm_content=creditCopyText&amp;utm_medium=referral&amp;utm_source=unsplash" TargetMode="External"/><Relationship Id="rId5" Type="http://schemas.openxmlformats.org/officeDocument/2006/relationships/hyperlink" Target="https://unsplash.com/photos/assorted-color-stack-of-pillows-xtgj-IiqsFI?utm_content=creditCopyText&amp;utm_medium=referral&amp;utm_source=unsplash"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hyperlink" Target="https://unsplash.com/@susan_wilkinson?utm_content=creditCopyText&amp;utm_medium=referral&amp;utm_source=unsplash" TargetMode="External"/><Relationship Id="rId5" Type="http://schemas.openxmlformats.org/officeDocument/2006/relationships/hyperlink" Target="https://unsplash.com/photos/a-multicolored-picture-of-a-circular-object-j4LQ7dXv75s?utm_content=creditCopyText&amp;utm_medium=referral&amp;utm_source=unsplash"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6.jpg"/><Relationship Id="rId4" Type="http://schemas.openxmlformats.org/officeDocument/2006/relationships/hyperlink" Target="https://unsplash.com/@arnold_nagy?utm_content=creditCopyText&amp;utm_medium=referral&amp;utm_source=unsplash" TargetMode="External"/><Relationship Id="rId5" Type="http://schemas.openxmlformats.org/officeDocument/2006/relationships/hyperlink" Target="https://unsplash.com/photos/woman-standing-beside-wall-APpHYr9TcMA?utm_content=creditCopyText&amp;utm_medium=referral&amp;utm_source=unsplash"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manufactur3dmag.com/how-adidas-is-leveraging-3d-printing-in-the-footwear-industry/" TargetMode="External"/><Relationship Id="rId4" Type="http://schemas.openxmlformats.org/officeDocument/2006/relationships/hyperlink" Target="https://manufactur3dmag.com/how-adidas-is-leveraging-3d-printing-in-the-footwear-industry/" TargetMode="External"/><Relationship Id="rId5" Type="http://schemas.openxmlformats.org/officeDocument/2006/relationships/hyperlink" Target="https://manufactur3dmag.com/how-adidas-is-leveraging-3d-printing-in-the-footwear-industr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jpg"/><Relationship Id="rId4" Type="http://schemas.openxmlformats.org/officeDocument/2006/relationships/image" Target="../media/image18.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jpg"/><Relationship Id="rId4" Type="http://schemas.openxmlformats.org/officeDocument/2006/relationships/hyperlink" Target="https://unsplash.com/@arnosenoner?utm_content=creditCopyText&amp;utm_medium=referral&amp;utm_source=unsplash" TargetMode="External"/><Relationship Id="rId5" Type="http://schemas.openxmlformats.org/officeDocument/2006/relationships/hyperlink" Target="https://unsplash.com/photos/a-pair-of-shoes-that-are-on-top-of-a-metal-grate-o-EqM95PpCc?utm_content=creditCopyText&amp;utm_medium=referral&amp;utm_source=unsplash"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youtube.com/watch?v=e06-glNxOTE" TargetMode="External"/><Relationship Id="rId4" Type="http://schemas.openxmlformats.org/officeDocument/2006/relationships/hyperlink" Target="http://www.youtube.com/watch?v=oW618--w918&amp;t=4s" TargetMode="External"/><Relationship Id="rId5" Type="http://schemas.openxmlformats.org/officeDocument/2006/relationships/hyperlink" Target="http://www.youtube.com/watch?v=BHiSlnq9Kaw" TargetMode="External"/><Relationship Id="rId6" Type="http://schemas.openxmlformats.org/officeDocument/2006/relationships/hyperlink" Target="http://www.eileenfisher.com/a-sustainable-life/first-life.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www.manufactur3dmag.com/how-adidas-is-leveraging-3d-printing-in-the-footwear-industry/" TargetMode="External"/><Relationship Id="rId4" Type="http://schemas.openxmlformats.org/officeDocument/2006/relationships/hyperlink" Target="http://www.medium.com/@Geniemode/smart-textiles-the-next-frontier-in-fashion-design-e85e0afdf483" TargetMode="External"/><Relationship Id="rId5" Type="http://schemas.openxmlformats.org/officeDocument/2006/relationships/hyperlink" Target="http://www.re-thinkingthefuture.com/technologies/gp1957-eco-friendly-fashion-how-sustainable-clothing-printing-is-changing-the-industry/" TargetMode="External"/><Relationship Id="rId6" Type="http://schemas.openxmlformats.org/officeDocument/2006/relationships/hyperlink" Target="http://www.ignasisayol.com/en/smart-textiles-can-be-programmed-to-monitor-things-like-biometrics-measurements-of-physical-attributes-or-behaviours-like-heart-rate-which-could-help-athletes-dieters-and-physicians-observing-pat/" TargetMode="External"/><Relationship Id="rId7" Type="http://schemas.openxmlformats.org/officeDocument/2006/relationships/hyperlink" Target="http://www.youtube.com/watch?v=hes05oYzd6c"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hyperlink" Target="https://unsplash.com/@jorgefdezsalas?utm_content=creditCopyText&amp;utm_medium=referral&amp;utm_source=unsplash" TargetMode="External"/><Relationship Id="rId5" Type="http://schemas.openxmlformats.org/officeDocument/2006/relationships/hyperlink" Target="https://unsplash.com/photos/a-close-up-of-a-blue-cloth-hanging-from-a-pole-s-w5ntinHhA?utm_content=creditCopyText&amp;utm_medium=referral&amp;utm_source=unsplash"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hyperlink" Target="https://unsplash.com/@monicasinghdahiya?utm_content=creditCopyText&amp;utm_medium=referral&amp;utm_source=unsplash" TargetMode="External"/><Relationship Id="rId5" Type="http://schemas.openxmlformats.org/officeDocument/2006/relationships/hyperlink" Target="https://unsplash.com/photos/black-round-fruit-on-white-ceramic-plate-l8oVrjSK-K4?utm_content=creditCopyText&amp;utm_medium=referral&amp;utm_source=unsplash"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grpSp>
        <p:nvGrpSpPr>
          <p:cNvPr id="57" name="Google Shape;57;p1"/>
          <p:cNvGrpSpPr/>
          <p:nvPr/>
        </p:nvGrpSpPr>
        <p:grpSpPr>
          <a:xfrm>
            <a:off x="0" y="0"/>
            <a:ext cx="20104145" cy="11308969"/>
            <a:chOff x="0" y="0"/>
            <a:chExt cx="20104145" cy="11308969"/>
          </a:xfrm>
        </p:grpSpPr>
        <p:pic>
          <p:nvPicPr>
            <p:cNvPr id="58" name="Google Shape;58;p1"/>
            <p:cNvPicPr preferRelativeResize="0"/>
            <p:nvPr/>
          </p:nvPicPr>
          <p:blipFill rotWithShape="1">
            <a:blip r:embed="rId3">
              <a:alphaModFix/>
            </a:blip>
            <a:srcRect b="0" l="0" r="0" t="0"/>
            <a:stretch/>
          </p:blipFill>
          <p:spPr>
            <a:xfrm>
              <a:off x="7212314" y="9984617"/>
              <a:ext cx="11416613" cy="1323938"/>
            </a:xfrm>
            <a:prstGeom prst="rect">
              <a:avLst/>
            </a:prstGeom>
            <a:noFill/>
            <a:ln>
              <a:noFill/>
            </a:ln>
          </p:spPr>
        </p:pic>
        <p:sp>
          <p:nvSpPr>
            <p:cNvPr id="59" name="Google Shape;59;p1"/>
            <p:cNvSpPr/>
            <p:nvPr/>
          </p:nvSpPr>
          <p:spPr>
            <a:xfrm>
              <a:off x="7526649" y="10299319"/>
              <a:ext cx="7900034" cy="1009650"/>
            </a:xfrm>
            <a:custGeom>
              <a:rect b="b" l="l" r="r" t="t"/>
              <a:pathLst>
                <a:path extrusionOk="0" h="1009650" w="7900034">
                  <a:moveTo>
                    <a:pt x="4423341" y="0"/>
                  </a:moveTo>
                  <a:lnTo>
                    <a:pt x="0" y="24889"/>
                  </a:lnTo>
                  <a:lnTo>
                    <a:pt x="0" y="1009237"/>
                  </a:lnTo>
                  <a:lnTo>
                    <a:pt x="7899469" y="1009237"/>
                  </a:lnTo>
                  <a:lnTo>
                    <a:pt x="7872364" y="990654"/>
                  </a:lnTo>
                  <a:lnTo>
                    <a:pt x="7832479" y="963842"/>
                  </a:lnTo>
                  <a:lnTo>
                    <a:pt x="7792345" y="937389"/>
                  </a:lnTo>
                  <a:lnTo>
                    <a:pt x="7751963" y="911296"/>
                  </a:lnTo>
                  <a:lnTo>
                    <a:pt x="7711335" y="885565"/>
                  </a:lnTo>
                  <a:lnTo>
                    <a:pt x="7670460" y="860194"/>
                  </a:lnTo>
                  <a:lnTo>
                    <a:pt x="7629340" y="835185"/>
                  </a:lnTo>
                  <a:lnTo>
                    <a:pt x="7587977" y="810537"/>
                  </a:lnTo>
                  <a:lnTo>
                    <a:pt x="7546370" y="786252"/>
                  </a:lnTo>
                  <a:lnTo>
                    <a:pt x="7504522" y="762330"/>
                  </a:lnTo>
                  <a:lnTo>
                    <a:pt x="7462433" y="738770"/>
                  </a:lnTo>
                  <a:lnTo>
                    <a:pt x="7420104" y="715574"/>
                  </a:lnTo>
                  <a:lnTo>
                    <a:pt x="7377537" y="692742"/>
                  </a:lnTo>
                  <a:lnTo>
                    <a:pt x="7334731" y="670274"/>
                  </a:lnTo>
                  <a:lnTo>
                    <a:pt x="7291690" y="648170"/>
                  </a:lnTo>
                  <a:lnTo>
                    <a:pt x="7248412" y="626432"/>
                  </a:lnTo>
                  <a:lnTo>
                    <a:pt x="7204900" y="605059"/>
                  </a:lnTo>
                  <a:lnTo>
                    <a:pt x="7161154" y="584052"/>
                  </a:lnTo>
                  <a:lnTo>
                    <a:pt x="7117176" y="563411"/>
                  </a:lnTo>
                  <a:lnTo>
                    <a:pt x="7072966" y="543136"/>
                  </a:lnTo>
                  <a:lnTo>
                    <a:pt x="7028525" y="523229"/>
                  </a:lnTo>
                  <a:lnTo>
                    <a:pt x="6983856" y="503688"/>
                  </a:lnTo>
                  <a:lnTo>
                    <a:pt x="6938957" y="484516"/>
                  </a:lnTo>
                  <a:lnTo>
                    <a:pt x="6893832" y="465711"/>
                  </a:lnTo>
                  <a:lnTo>
                    <a:pt x="6848480" y="447276"/>
                  </a:lnTo>
                  <a:lnTo>
                    <a:pt x="6802902" y="429209"/>
                  </a:lnTo>
                  <a:lnTo>
                    <a:pt x="6757101" y="411511"/>
                  </a:lnTo>
                  <a:lnTo>
                    <a:pt x="6711076" y="394183"/>
                  </a:lnTo>
                  <a:lnTo>
                    <a:pt x="6664828" y="377225"/>
                  </a:lnTo>
                  <a:lnTo>
                    <a:pt x="6618360" y="360638"/>
                  </a:lnTo>
                  <a:lnTo>
                    <a:pt x="6571671" y="344421"/>
                  </a:lnTo>
                  <a:lnTo>
                    <a:pt x="6524764" y="328576"/>
                  </a:lnTo>
                  <a:lnTo>
                    <a:pt x="6477638" y="313102"/>
                  </a:lnTo>
                  <a:lnTo>
                    <a:pt x="6430295" y="298001"/>
                  </a:lnTo>
                  <a:lnTo>
                    <a:pt x="6382736" y="283272"/>
                  </a:lnTo>
                  <a:lnTo>
                    <a:pt x="6334961" y="268915"/>
                  </a:lnTo>
                  <a:lnTo>
                    <a:pt x="6286973" y="254932"/>
                  </a:lnTo>
                  <a:lnTo>
                    <a:pt x="6238772" y="241323"/>
                  </a:lnTo>
                  <a:lnTo>
                    <a:pt x="6190359" y="228087"/>
                  </a:lnTo>
                  <a:lnTo>
                    <a:pt x="6141735" y="215226"/>
                  </a:lnTo>
                  <a:lnTo>
                    <a:pt x="6092902" y="202740"/>
                  </a:lnTo>
                  <a:lnTo>
                    <a:pt x="6043859" y="190629"/>
                  </a:lnTo>
                  <a:lnTo>
                    <a:pt x="5994608" y="178893"/>
                  </a:lnTo>
                  <a:lnTo>
                    <a:pt x="5945151" y="167534"/>
                  </a:lnTo>
                  <a:lnTo>
                    <a:pt x="5895488" y="156550"/>
                  </a:lnTo>
                  <a:lnTo>
                    <a:pt x="5845620" y="145944"/>
                  </a:lnTo>
                  <a:lnTo>
                    <a:pt x="5795549" y="135714"/>
                  </a:lnTo>
                  <a:lnTo>
                    <a:pt x="5745275" y="125863"/>
                  </a:lnTo>
                  <a:lnTo>
                    <a:pt x="5694799" y="116389"/>
                  </a:lnTo>
                  <a:lnTo>
                    <a:pt x="5644123" y="107293"/>
                  </a:lnTo>
                  <a:lnTo>
                    <a:pt x="5593247" y="98576"/>
                  </a:lnTo>
                  <a:lnTo>
                    <a:pt x="5542172" y="90238"/>
                  </a:lnTo>
                  <a:lnTo>
                    <a:pt x="5490900" y="82280"/>
                  </a:lnTo>
                  <a:lnTo>
                    <a:pt x="5439432" y="74701"/>
                  </a:lnTo>
                  <a:lnTo>
                    <a:pt x="5387768" y="67503"/>
                  </a:lnTo>
                  <a:lnTo>
                    <a:pt x="5335910" y="60685"/>
                  </a:lnTo>
                  <a:lnTo>
                    <a:pt x="5283858" y="54249"/>
                  </a:lnTo>
                  <a:lnTo>
                    <a:pt x="5231614" y="48194"/>
                  </a:lnTo>
                  <a:lnTo>
                    <a:pt x="5179179" y="42520"/>
                  </a:lnTo>
                  <a:lnTo>
                    <a:pt x="5126553" y="37229"/>
                  </a:lnTo>
                  <a:lnTo>
                    <a:pt x="5073738" y="32321"/>
                  </a:lnTo>
                  <a:lnTo>
                    <a:pt x="5020735" y="27795"/>
                  </a:lnTo>
                  <a:lnTo>
                    <a:pt x="4967545" y="23653"/>
                  </a:lnTo>
                  <a:lnTo>
                    <a:pt x="4423341" y="0"/>
                  </a:lnTo>
                  <a:close/>
                </a:path>
              </a:pathLst>
            </a:custGeom>
            <a:solidFill>
              <a:srgbClr val="EB1C2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latin typeface="Roboto"/>
                <a:ea typeface="Roboto"/>
                <a:cs typeface="Roboto"/>
                <a:sym typeface="Roboto"/>
              </a:endParaRPr>
            </a:p>
          </p:txBody>
        </p:sp>
        <p:pic>
          <p:nvPicPr>
            <p:cNvPr id="60" name="Google Shape;60;p1"/>
            <p:cNvPicPr preferRelativeResize="0"/>
            <p:nvPr/>
          </p:nvPicPr>
          <p:blipFill rotWithShape="1">
            <a:blip r:embed="rId4">
              <a:alphaModFix/>
            </a:blip>
            <a:srcRect b="0" l="0" r="0" t="0"/>
            <a:stretch/>
          </p:blipFill>
          <p:spPr>
            <a:xfrm>
              <a:off x="12230831" y="7657568"/>
              <a:ext cx="6546363" cy="3650988"/>
            </a:xfrm>
            <a:prstGeom prst="rect">
              <a:avLst/>
            </a:prstGeom>
            <a:noFill/>
            <a:ln>
              <a:noFill/>
            </a:ln>
          </p:spPr>
        </p:pic>
        <p:sp>
          <p:nvSpPr>
            <p:cNvPr id="61" name="Google Shape;61;p1"/>
            <p:cNvSpPr/>
            <p:nvPr/>
          </p:nvSpPr>
          <p:spPr>
            <a:xfrm>
              <a:off x="14174711" y="7972345"/>
              <a:ext cx="3973829" cy="3336290"/>
            </a:xfrm>
            <a:custGeom>
              <a:rect b="b" l="l" r="r" t="t"/>
              <a:pathLst>
                <a:path extrusionOk="0" h="3336290" w="3973830">
                  <a:moveTo>
                    <a:pt x="3973650" y="0"/>
                  </a:moveTo>
                  <a:lnTo>
                    <a:pt x="1774010" y="0"/>
                  </a:lnTo>
                  <a:lnTo>
                    <a:pt x="0" y="3336210"/>
                  </a:lnTo>
                  <a:lnTo>
                    <a:pt x="2223834" y="3336210"/>
                  </a:lnTo>
                  <a:lnTo>
                    <a:pt x="3973650"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latin typeface="Roboto"/>
                <a:ea typeface="Roboto"/>
                <a:cs typeface="Roboto"/>
                <a:sym typeface="Roboto"/>
              </a:endParaRPr>
            </a:p>
          </p:txBody>
        </p:sp>
        <p:pic>
          <p:nvPicPr>
            <p:cNvPr id="62" name="Google Shape;62;p1"/>
            <p:cNvPicPr preferRelativeResize="0"/>
            <p:nvPr/>
          </p:nvPicPr>
          <p:blipFill rotWithShape="1">
            <a:blip r:embed="rId5">
              <a:alphaModFix/>
            </a:blip>
            <a:srcRect b="0" l="0" r="0" t="0"/>
            <a:stretch/>
          </p:blipFill>
          <p:spPr>
            <a:xfrm>
              <a:off x="0" y="0"/>
              <a:ext cx="11102456" cy="8439108"/>
            </a:xfrm>
            <a:prstGeom prst="rect">
              <a:avLst/>
            </a:prstGeom>
            <a:noFill/>
            <a:ln>
              <a:noFill/>
            </a:ln>
          </p:spPr>
        </p:pic>
        <p:sp>
          <p:nvSpPr>
            <p:cNvPr id="63" name="Google Shape;63;p1"/>
            <p:cNvSpPr/>
            <p:nvPr/>
          </p:nvSpPr>
          <p:spPr>
            <a:xfrm>
              <a:off x="3" y="0"/>
              <a:ext cx="10473690" cy="7810500"/>
            </a:xfrm>
            <a:custGeom>
              <a:rect b="b" l="l" r="r" t="t"/>
              <a:pathLst>
                <a:path extrusionOk="0" h="7810500" w="10473690">
                  <a:moveTo>
                    <a:pt x="10371550" y="0"/>
                  </a:moveTo>
                  <a:lnTo>
                    <a:pt x="0" y="0"/>
                  </a:lnTo>
                  <a:lnTo>
                    <a:pt x="0" y="7810255"/>
                  </a:lnTo>
                  <a:lnTo>
                    <a:pt x="4580645" y="7799438"/>
                  </a:lnTo>
                  <a:lnTo>
                    <a:pt x="4637143" y="7795735"/>
                  </a:lnTo>
                  <a:lnTo>
                    <a:pt x="4693392" y="7791627"/>
                  </a:lnTo>
                  <a:lnTo>
                    <a:pt x="4749392" y="7787115"/>
                  </a:lnTo>
                  <a:lnTo>
                    <a:pt x="4805143" y="7782201"/>
                  </a:lnTo>
                  <a:lnTo>
                    <a:pt x="4860643" y="7776887"/>
                  </a:lnTo>
                  <a:lnTo>
                    <a:pt x="4915893" y="7771175"/>
                  </a:lnTo>
                  <a:lnTo>
                    <a:pt x="4970893" y="7765067"/>
                  </a:lnTo>
                  <a:lnTo>
                    <a:pt x="5025642" y="7758564"/>
                  </a:lnTo>
                  <a:lnTo>
                    <a:pt x="5080139" y="7751669"/>
                  </a:lnTo>
                  <a:lnTo>
                    <a:pt x="5134385" y="7744382"/>
                  </a:lnTo>
                  <a:lnTo>
                    <a:pt x="5188379" y="7736706"/>
                  </a:lnTo>
                  <a:lnTo>
                    <a:pt x="5242121" y="7728643"/>
                  </a:lnTo>
                  <a:lnTo>
                    <a:pt x="5295610" y="7720194"/>
                  </a:lnTo>
                  <a:lnTo>
                    <a:pt x="5348846" y="7711362"/>
                  </a:lnTo>
                  <a:lnTo>
                    <a:pt x="5401829" y="7702147"/>
                  </a:lnTo>
                  <a:lnTo>
                    <a:pt x="5454557" y="7692552"/>
                  </a:lnTo>
                  <a:lnTo>
                    <a:pt x="5507032" y="7682579"/>
                  </a:lnTo>
                  <a:lnTo>
                    <a:pt x="5559253" y="7672228"/>
                  </a:lnTo>
                  <a:lnTo>
                    <a:pt x="5611219" y="7661503"/>
                  </a:lnTo>
                  <a:lnTo>
                    <a:pt x="5662929" y="7650405"/>
                  </a:lnTo>
                  <a:lnTo>
                    <a:pt x="5714385" y="7638935"/>
                  </a:lnTo>
                  <a:lnTo>
                    <a:pt x="5765584" y="7627096"/>
                  </a:lnTo>
                  <a:lnTo>
                    <a:pt x="5816528" y="7614889"/>
                  </a:lnTo>
                  <a:lnTo>
                    <a:pt x="5867215" y="7602316"/>
                  </a:lnTo>
                  <a:lnTo>
                    <a:pt x="5917645" y="7589379"/>
                  </a:lnTo>
                  <a:lnTo>
                    <a:pt x="5967818" y="7576079"/>
                  </a:lnTo>
                  <a:lnTo>
                    <a:pt x="6017733" y="7562419"/>
                  </a:lnTo>
                  <a:lnTo>
                    <a:pt x="6067391" y="7548400"/>
                  </a:lnTo>
                  <a:lnTo>
                    <a:pt x="6116791" y="7534024"/>
                  </a:lnTo>
                  <a:lnTo>
                    <a:pt x="6165931" y="7519293"/>
                  </a:lnTo>
                  <a:lnTo>
                    <a:pt x="6214814" y="7504208"/>
                  </a:lnTo>
                  <a:lnTo>
                    <a:pt x="6263436" y="7488771"/>
                  </a:lnTo>
                  <a:lnTo>
                    <a:pt x="6311800" y="7472985"/>
                  </a:lnTo>
                  <a:lnTo>
                    <a:pt x="6359903" y="7456850"/>
                  </a:lnTo>
                  <a:lnTo>
                    <a:pt x="6407746" y="7440369"/>
                  </a:lnTo>
                  <a:lnTo>
                    <a:pt x="6455329" y="7423544"/>
                  </a:lnTo>
                  <a:lnTo>
                    <a:pt x="6502650" y="7406376"/>
                  </a:lnTo>
                  <a:lnTo>
                    <a:pt x="6549710" y="7388867"/>
                  </a:lnTo>
                  <a:lnTo>
                    <a:pt x="6596509" y="7371018"/>
                  </a:lnTo>
                  <a:lnTo>
                    <a:pt x="6643045" y="7352833"/>
                  </a:lnTo>
                  <a:lnTo>
                    <a:pt x="6689320" y="7334311"/>
                  </a:lnTo>
                  <a:lnTo>
                    <a:pt x="6735331" y="7315456"/>
                  </a:lnTo>
                  <a:lnTo>
                    <a:pt x="6781080" y="7296269"/>
                  </a:lnTo>
                  <a:lnTo>
                    <a:pt x="6826565" y="7276751"/>
                  </a:lnTo>
                  <a:lnTo>
                    <a:pt x="6871786" y="7256905"/>
                  </a:lnTo>
                  <a:lnTo>
                    <a:pt x="6916743" y="7236732"/>
                  </a:lnTo>
                  <a:lnTo>
                    <a:pt x="6961436" y="7216235"/>
                  </a:lnTo>
                  <a:lnTo>
                    <a:pt x="7005864" y="7195414"/>
                  </a:lnTo>
                  <a:lnTo>
                    <a:pt x="7050027" y="7174272"/>
                  </a:lnTo>
                  <a:lnTo>
                    <a:pt x="7093925" y="7152811"/>
                  </a:lnTo>
                  <a:lnTo>
                    <a:pt x="7137557" y="7131031"/>
                  </a:lnTo>
                  <a:lnTo>
                    <a:pt x="7180922" y="7108936"/>
                  </a:lnTo>
                  <a:lnTo>
                    <a:pt x="7224021" y="7086527"/>
                  </a:lnTo>
                  <a:lnTo>
                    <a:pt x="7266854" y="7063805"/>
                  </a:lnTo>
                  <a:lnTo>
                    <a:pt x="7309419" y="7040772"/>
                  </a:lnTo>
                  <a:lnTo>
                    <a:pt x="7351716" y="7017431"/>
                  </a:lnTo>
                  <a:lnTo>
                    <a:pt x="7393746" y="6993783"/>
                  </a:lnTo>
                  <a:lnTo>
                    <a:pt x="7435507" y="6969829"/>
                  </a:lnTo>
                  <a:lnTo>
                    <a:pt x="7477000" y="6945572"/>
                  </a:lnTo>
                  <a:lnTo>
                    <a:pt x="7518224" y="6921014"/>
                  </a:lnTo>
                  <a:lnTo>
                    <a:pt x="7559179" y="6896155"/>
                  </a:lnTo>
                  <a:lnTo>
                    <a:pt x="7599864" y="6870999"/>
                  </a:lnTo>
                  <a:lnTo>
                    <a:pt x="7640279" y="6845546"/>
                  </a:lnTo>
                  <a:lnTo>
                    <a:pt x="7680424" y="6819798"/>
                  </a:lnTo>
                  <a:lnTo>
                    <a:pt x="7720298" y="6793758"/>
                  </a:lnTo>
                  <a:lnTo>
                    <a:pt x="7759901" y="6767427"/>
                  </a:lnTo>
                  <a:lnTo>
                    <a:pt x="7799233" y="6740807"/>
                  </a:lnTo>
                  <a:lnTo>
                    <a:pt x="7838293" y="6713899"/>
                  </a:lnTo>
                  <a:lnTo>
                    <a:pt x="7877081" y="6686706"/>
                  </a:lnTo>
                  <a:lnTo>
                    <a:pt x="7915596" y="6659228"/>
                  </a:lnTo>
                  <a:lnTo>
                    <a:pt x="7953839" y="6631469"/>
                  </a:lnTo>
                  <a:lnTo>
                    <a:pt x="7991809" y="6603430"/>
                  </a:lnTo>
                  <a:lnTo>
                    <a:pt x="8029506" y="6575112"/>
                  </a:lnTo>
                  <a:lnTo>
                    <a:pt x="8066929" y="6546518"/>
                  </a:lnTo>
                  <a:lnTo>
                    <a:pt x="8104077" y="6517648"/>
                  </a:lnTo>
                  <a:lnTo>
                    <a:pt x="8140951" y="6488506"/>
                  </a:lnTo>
                  <a:lnTo>
                    <a:pt x="8177551" y="6459092"/>
                  </a:lnTo>
                  <a:lnTo>
                    <a:pt x="8213875" y="6429409"/>
                  </a:lnTo>
                  <a:lnTo>
                    <a:pt x="8249923" y="6399458"/>
                  </a:lnTo>
                  <a:lnTo>
                    <a:pt x="8285696" y="6369241"/>
                  </a:lnTo>
                  <a:lnTo>
                    <a:pt x="8321193" y="6338760"/>
                  </a:lnTo>
                  <a:lnTo>
                    <a:pt x="8356413" y="6308017"/>
                  </a:lnTo>
                  <a:lnTo>
                    <a:pt x="8391356" y="6277013"/>
                  </a:lnTo>
                  <a:lnTo>
                    <a:pt x="8426022" y="6245750"/>
                  </a:lnTo>
                  <a:lnTo>
                    <a:pt x="8460411" y="6214230"/>
                  </a:lnTo>
                  <a:lnTo>
                    <a:pt x="8494521" y="6182455"/>
                  </a:lnTo>
                  <a:lnTo>
                    <a:pt x="8528354" y="6150427"/>
                  </a:lnTo>
                  <a:lnTo>
                    <a:pt x="8561907" y="6118146"/>
                  </a:lnTo>
                  <a:lnTo>
                    <a:pt x="8595182" y="6085616"/>
                  </a:lnTo>
                  <a:lnTo>
                    <a:pt x="8628177" y="6052838"/>
                  </a:lnTo>
                  <a:lnTo>
                    <a:pt x="8660893" y="6019814"/>
                  </a:lnTo>
                  <a:lnTo>
                    <a:pt x="8693329" y="5986545"/>
                  </a:lnTo>
                  <a:lnTo>
                    <a:pt x="8725484" y="5953034"/>
                  </a:lnTo>
                  <a:lnTo>
                    <a:pt x="8757359" y="5919281"/>
                  </a:lnTo>
                  <a:lnTo>
                    <a:pt x="8788952" y="5885290"/>
                  </a:lnTo>
                  <a:lnTo>
                    <a:pt x="8820265" y="5851061"/>
                  </a:lnTo>
                  <a:lnTo>
                    <a:pt x="8851295" y="5816596"/>
                  </a:lnTo>
                  <a:lnTo>
                    <a:pt x="8882044" y="5781898"/>
                  </a:lnTo>
                  <a:lnTo>
                    <a:pt x="8912510" y="5746967"/>
                  </a:lnTo>
                  <a:lnTo>
                    <a:pt x="8942693" y="5711807"/>
                  </a:lnTo>
                  <a:lnTo>
                    <a:pt x="8972593" y="5676418"/>
                  </a:lnTo>
                  <a:lnTo>
                    <a:pt x="9002210" y="5640802"/>
                  </a:lnTo>
                  <a:lnTo>
                    <a:pt x="9031543" y="5604962"/>
                  </a:lnTo>
                  <a:lnTo>
                    <a:pt x="9060592" y="5568898"/>
                  </a:lnTo>
                  <a:lnTo>
                    <a:pt x="9089356" y="5532614"/>
                  </a:lnTo>
                  <a:lnTo>
                    <a:pt x="9117836" y="5496109"/>
                  </a:lnTo>
                  <a:lnTo>
                    <a:pt x="9146030" y="5459387"/>
                  </a:lnTo>
                  <a:lnTo>
                    <a:pt x="9173939" y="5422450"/>
                  </a:lnTo>
                  <a:lnTo>
                    <a:pt x="9201561" y="5385298"/>
                  </a:lnTo>
                  <a:lnTo>
                    <a:pt x="9228898" y="5347933"/>
                  </a:lnTo>
                  <a:lnTo>
                    <a:pt x="9255948" y="5310358"/>
                  </a:lnTo>
                  <a:lnTo>
                    <a:pt x="9282711" y="5272575"/>
                  </a:lnTo>
                  <a:lnTo>
                    <a:pt x="9309187" y="5234584"/>
                  </a:lnTo>
                  <a:lnTo>
                    <a:pt x="9335375" y="5196388"/>
                  </a:lnTo>
                  <a:lnTo>
                    <a:pt x="9361276" y="5157989"/>
                  </a:lnTo>
                  <a:lnTo>
                    <a:pt x="9386888" y="5119388"/>
                  </a:lnTo>
                  <a:lnTo>
                    <a:pt x="9412211" y="5080587"/>
                  </a:lnTo>
                  <a:lnTo>
                    <a:pt x="9437245" y="5041588"/>
                  </a:lnTo>
                  <a:lnTo>
                    <a:pt x="9461990" y="5002393"/>
                  </a:lnTo>
                  <a:lnTo>
                    <a:pt x="9486446" y="4963004"/>
                  </a:lnTo>
                  <a:lnTo>
                    <a:pt x="9510611" y="4923421"/>
                  </a:lnTo>
                  <a:lnTo>
                    <a:pt x="9534486" y="4883648"/>
                  </a:lnTo>
                  <a:lnTo>
                    <a:pt x="9558070" y="4843686"/>
                  </a:lnTo>
                  <a:lnTo>
                    <a:pt x="9581363" y="4803537"/>
                  </a:lnTo>
                  <a:lnTo>
                    <a:pt x="9604365" y="4763201"/>
                  </a:lnTo>
                  <a:lnTo>
                    <a:pt x="9627075" y="4722682"/>
                  </a:lnTo>
                  <a:lnTo>
                    <a:pt x="9649492" y="4681982"/>
                  </a:lnTo>
                  <a:lnTo>
                    <a:pt x="9671618" y="4641101"/>
                  </a:lnTo>
                  <a:lnTo>
                    <a:pt x="9693450" y="4600041"/>
                  </a:lnTo>
                  <a:lnTo>
                    <a:pt x="9714990" y="4558805"/>
                  </a:lnTo>
                  <a:lnTo>
                    <a:pt x="9736236" y="4517394"/>
                  </a:lnTo>
                  <a:lnTo>
                    <a:pt x="9757188" y="4475810"/>
                  </a:lnTo>
                  <a:lnTo>
                    <a:pt x="9777846" y="4434055"/>
                  </a:lnTo>
                  <a:lnTo>
                    <a:pt x="9798209" y="4392130"/>
                  </a:lnTo>
                  <a:lnTo>
                    <a:pt x="9818277" y="4350038"/>
                  </a:lnTo>
                  <a:lnTo>
                    <a:pt x="9838051" y="4307780"/>
                  </a:lnTo>
                  <a:lnTo>
                    <a:pt x="9857528" y="4265358"/>
                  </a:lnTo>
                  <a:lnTo>
                    <a:pt x="9876710" y="4222773"/>
                  </a:lnTo>
                  <a:lnTo>
                    <a:pt x="9895595" y="4180028"/>
                  </a:lnTo>
                  <a:lnTo>
                    <a:pt x="9914184" y="4137124"/>
                  </a:lnTo>
                  <a:lnTo>
                    <a:pt x="9932476" y="4094063"/>
                  </a:lnTo>
                  <a:lnTo>
                    <a:pt x="9950471" y="4050847"/>
                  </a:lnTo>
                  <a:lnTo>
                    <a:pt x="9968168" y="4007477"/>
                  </a:lnTo>
                  <a:lnTo>
                    <a:pt x="9985567" y="3963956"/>
                  </a:lnTo>
                  <a:lnTo>
                    <a:pt x="10002667" y="3920286"/>
                  </a:lnTo>
                  <a:lnTo>
                    <a:pt x="10019469" y="3876467"/>
                  </a:lnTo>
                  <a:lnTo>
                    <a:pt x="10035972" y="3832502"/>
                  </a:lnTo>
                  <a:lnTo>
                    <a:pt x="10052176" y="3788392"/>
                  </a:lnTo>
                  <a:lnTo>
                    <a:pt x="10068080" y="3744140"/>
                  </a:lnTo>
                  <a:lnTo>
                    <a:pt x="10083683" y="3699747"/>
                  </a:lnTo>
                  <a:lnTo>
                    <a:pt x="10098987" y="3655214"/>
                  </a:lnTo>
                  <a:lnTo>
                    <a:pt x="10113989" y="3610545"/>
                  </a:lnTo>
                  <a:lnTo>
                    <a:pt x="10128691" y="3565740"/>
                  </a:lnTo>
                  <a:lnTo>
                    <a:pt x="10143091" y="3520801"/>
                  </a:lnTo>
                  <a:lnTo>
                    <a:pt x="10157189" y="3475730"/>
                  </a:lnTo>
                  <a:lnTo>
                    <a:pt x="10170985" y="3430529"/>
                  </a:lnTo>
                  <a:lnTo>
                    <a:pt x="10184478" y="3385200"/>
                  </a:lnTo>
                  <a:lnTo>
                    <a:pt x="10197669" y="3339744"/>
                  </a:lnTo>
                  <a:lnTo>
                    <a:pt x="10210556" y="3294164"/>
                  </a:lnTo>
                  <a:lnTo>
                    <a:pt x="10223140" y="3248460"/>
                  </a:lnTo>
                  <a:lnTo>
                    <a:pt x="10235421" y="3202635"/>
                  </a:lnTo>
                  <a:lnTo>
                    <a:pt x="10247396" y="3156691"/>
                  </a:lnTo>
                  <a:lnTo>
                    <a:pt x="10259068" y="3110629"/>
                  </a:lnTo>
                  <a:lnTo>
                    <a:pt x="10270434" y="3064451"/>
                  </a:lnTo>
                  <a:lnTo>
                    <a:pt x="10281495" y="3018159"/>
                  </a:lnTo>
                  <a:lnTo>
                    <a:pt x="10292251" y="2971755"/>
                  </a:lnTo>
                  <a:lnTo>
                    <a:pt x="10302700" y="2925240"/>
                  </a:lnTo>
                  <a:lnTo>
                    <a:pt x="10312843" y="2878616"/>
                  </a:lnTo>
                  <a:lnTo>
                    <a:pt x="10322680" y="2831886"/>
                  </a:lnTo>
                  <a:lnTo>
                    <a:pt x="10332210" y="2785050"/>
                  </a:lnTo>
                  <a:lnTo>
                    <a:pt x="10341432" y="2738111"/>
                  </a:lnTo>
                  <a:lnTo>
                    <a:pt x="10350346" y="2691071"/>
                  </a:lnTo>
                  <a:lnTo>
                    <a:pt x="10358953" y="2643930"/>
                  </a:lnTo>
                  <a:lnTo>
                    <a:pt x="10367251" y="2596692"/>
                  </a:lnTo>
                  <a:lnTo>
                    <a:pt x="10375241" y="2549358"/>
                  </a:lnTo>
                  <a:lnTo>
                    <a:pt x="10382921" y="2501929"/>
                  </a:lnTo>
                  <a:lnTo>
                    <a:pt x="10390292" y="2454407"/>
                  </a:lnTo>
                  <a:lnTo>
                    <a:pt x="10397353" y="2406795"/>
                  </a:lnTo>
                  <a:lnTo>
                    <a:pt x="10404104" y="2359093"/>
                  </a:lnTo>
                  <a:lnTo>
                    <a:pt x="10410545" y="2311304"/>
                  </a:lnTo>
                  <a:lnTo>
                    <a:pt x="10416675" y="2263430"/>
                  </a:lnTo>
                  <a:lnTo>
                    <a:pt x="10422493" y="2215472"/>
                  </a:lnTo>
                  <a:lnTo>
                    <a:pt x="10428000" y="2167432"/>
                  </a:lnTo>
                  <a:lnTo>
                    <a:pt x="10433196" y="2119312"/>
                  </a:lnTo>
                  <a:lnTo>
                    <a:pt x="10438079" y="2071113"/>
                  </a:lnTo>
                  <a:lnTo>
                    <a:pt x="10442650" y="2022838"/>
                  </a:lnTo>
                  <a:lnTo>
                    <a:pt x="10446907" y="1974489"/>
                  </a:lnTo>
                  <a:lnTo>
                    <a:pt x="10450852" y="1926066"/>
                  </a:lnTo>
                  <a:lnTo>
                    <a:pt x="10454483" y="1877572"/>
                  </a:lnTo>
                  <a:lnTo>
                    <a:pt x="10457800" y="1829008"/>
                  </a:lnTo>
                  <a:lnTo>
                    <a:pt x="10460802" y="1780377"/>
                  </a:lnTo>
                  <a:lnTo>
                    <a:pt x="10463491" y="1731680"/>
                  </a:lnTo>
                  <a:lnTo>
                    <a:pt x="10465864" y="1682919"/>
                  </a:lnTo>
                  <a:lnTo>
                    <a:pt x="10467922" y="1634096"/>
                  </a:lnTo>
                  <a:lnTo>
                    <a:pt x="10469664" y="1585213"/>
                  </a:lnTo>
                  <a:lnTo>
                    <a:pt x="10471090" y="1536270"/>
                  </a:lnTo>
                  <a:lnTo>
                    <a:pt x="10472200" y="1487271"/>
                  </a:lnTo>
                  <a:lnTo>
                    <a:pt x="10472993" y="1438216"/>
                  </a:lnTo>
                  <a:lnTo>
                    <a:pt x="10473469" y="1389109"/>
                  </a:lnTo>
                  <a:lnTo>
                    <a:pt x="10473628" y="1339949"/>
                  </a:lnTo>
                  <a:lnTo>
                    <a:pt x="10473465" y="1285117"/>
                  </a:lnTo>
                  <a:lnTo>
                    <a:pt x="10472976" y="1230406"/>
                  </a:lnTo>
                  <a:lnTo>
                    <a:pt x="10472161" y="1175819"/>
                  </a:lnTo>
                  <a:lnTo>
                    <a:pt x="10471021" y="1121357"/>
                  </a:lnTo>
                  <a:lnTo>
                    <a:pt x="10469558" y="1067022"/>
                  </a:lnTo>
                  <a:lnTo>
                    <a:pt x="10467770" y="1012815"/>
                  </a:lnTo>
                  <a:lnTo>
                    <a:pt x="10465659" y="958738"/>
                  </a:lnTo>
                  <a:lnTo>
                    <a:pt x="10463225" y="904792"/>
                  </a:lnTo>
                  <a:lnTo>
                    <a:pt x="10460469" y="850979"/>
                  </a:lnTo>
                  <a:lnTo>
                    <a:pt x="10457392" y="797300"/>
                  </a:lnTo>
                  <a:lnTo>
                    <a:pt x="10453994" y="743758"/>
                  </a:lnTo>
                  <a:lnTo>
                    <a:pt x="10450275" y="690353"/>
                  </a:lnTo>
                  <a:lnTo>
                    <a:pt x="10446237" y="637087"/>
                  </a:lnTo>
                  <a:lnTo>
                    <a:pt x="10441879" y="583962"/>
                  </a:lnTo>
                  <a:lnTo>
                    <a:pt x="10437202" y="530979"/>
                  </a:lnTo>
                  <a:lnTo>
                    <a:pt x="10432207" y="478140"/>
                  </a:lnTo>
                  <a:lnTo>
                    <a:pt x="10426895" y="425446"/>
                  </a:lnTo>
                  <a:lnTo>
                    <a:pt x="10421265" y="372899"/>
                  </a:lnTo>
                  <a:lnTo>
                    <a:pt x="10415319" y="320501"/>
                  </a:lnTo>
                  <a:lnTo>
                    <a:pt x="10409058" y="268253"/>
                  </a:lnTo>
                  <a:lnTo>
                    <a:pt x="10402480" y="216156"/>
                  </a:lnTo>
                  <a:lnTo>
                    <a:pt x="10395588" y="164213"/>
                  </a:lnTo>
                  <a:lnTo>
                    <a:pt x="10388382" y="112425"/>
                  </a:lnTo>
                  <a:lnTo>
                    <a:pt x="10380862" y="60792"/>
                  </a:lnTo>
                  <a:lnTo>
                    <a:pt x="10371550" y="0"/>
                  </a:lnTo>
                  <a:close/>
                </a:path>
              </a:pathLst>
            </a:custGeom>
            <a:solidFill>
              <a:srgbClr val="EB1C2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latin typeface="Roboto"/>
                <a:ea typeface="Roboto"/>
                <a:cs typeface="Roboto"/>
                <a:sym typeface="Roboto"/>
              </a:endParaRPr>
            </a:p>
          </p:txBody>
        </p:sp>
        <p:pic>
          <p:nvPicPr>
            <p:cNvPr id="64" name="Google Shape;64;p1"/>
            <p:cNvPicPr preferRelativeResize="0"/>
            <p:nvPr/>
          </p:nvPicPr>
          <p:blipFill rotWithShape="1">
            <a:blip r:embed="rId6">
              <a:alphaModFix/>
            </a:blip>
            <a:srcRect b="0" l="0" r="0" t="0"/>
            <a:stretch/>
          </p:blipFill>
          <p:spPr>
            <a:xfrm>
              <a:off x="1261500" y="2259617"/>
              <a:ext cx="7400819" cy="8323091"/>
            </a:xfrm>
            <a:prstGeom prst="rect">
              <a:avLst/>
            </a:prstGeom>
            <a:noFill/>
            <a:ln>
              <a:noFill/>
            </a:ln>
          </p:spPr>
        </p:pic>
        <p:sp>
          <p:nvSpPr>
            <p:cNvPr id="65" name="Google Shape;65;p1"/>
            <p:cNvSpPr/>
            <p:nvPr/>
          </p:nvSpPr>
          <p:spPr>
            <a:xfrm>
              <a:off x="1576289" y="2576128"/>
              <a:ext cx="6457950" cy="7376795"/>
            </a:xfrm>
            <a:custGeom>
              <a:rect b="b" l="l" r="r" t="t"/>
              <a:pathLst>
                <a:path extrusionOk="0" h="7376795" w="6457950">
                  <a:moveTo>
                    <a:pt x="6457593" y="0"/>
                  </a:moveTo>
                  <a:lnTo>
                    <a:pt x="3922519" y="0"/>
                  </a:lnTo>
                  <a:lnTo>
                    <a:pt x="0" y="7376665"/>
                  </a:lnTo>
                  <a:lnTo>
                    <a:pt x="2588591" y="7376665"/>
                  </a:lnTo>
                  <a:lnTo>
                    <a:pt x="6457593"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latin typeface="Roboto"/>
                <a:ea typeface="Roboto"/>
                <a:cs typeface="Roboto"/>
                <a:sym typeface="Roboto"/>
              </a:endParaRPr>
            </a:p>
          </p:txBody>
        </p:sp>
        <p:sp>
          <p:nvSpPr>
            <p:cNvPr id="66" name="Google Shape;66;p1"/>
            <p:cNvSpPr/>
            <p:nvPr/>
          </p:nvSpPr>
          <p:spPr>
            <a:xfrm>
              <a:off x="1626628" y="5"/>
              <a:ext cx="7494905" cy="11308715"/>
            </a:xfrm>
            <a:custGeom>
              <a:rect b="b" l="l" r="r" t="t"/>
              <a:pathLst>
                <a:path extrusionOk="0" h="11308715" w="7494905">
                  <a:moveTo>
                    <a:pt x="1475727" y="0"/>
                  </a:moveTo>
                  <a:lnTo>
                    <a:pt x="1277670" y="0"/>
                  </a:lnTo>
                  <a:lnTo>
                    <a:pt x="514908" y="1408823"/>
                  </a:lnTo>
                  <a:lnTo>
                    <a:pt x="726236" y="1408772"/>
                  </a:lnTo>
                  <a:lnTo>
                    <a:pt x="1475727" y="0"/>
                  </a:lnTo>
                  <a:close/>
                </a:path>
                <a:path extrusionOk="0" h="11308715" w="7494905">
                  <a:moveTo>
                    <a:pt x="1818373" y="217487"/>
                  </a:moveTo>
                  <a:lnTo>
                    <a:pt x="1633664" y="220814"/>
                  </a:lnTo>
                  <a:lnTo>
                    <a:pt x="0" y="3238208"/>
                  </a:lnTo>
                  <a:lnTo>
                    <a:pt x="211328" y="3238157"/>
                  </a:lnTo>
                  <a:lnTo>
                    <a:pt x="1818373" y="217487"/>
                  </a:lnTo>
                  <a:close/>
                </a:path>
                <a:path extrusionOk="0" h="11308715" w="7494905">
                  <a:moveTo>
                    <a:pt x="2031796" y="8515058"/>
                  </a:moveTo>
                  <a:lnTo>
                    <a:pt x="1847088" y="8518385"/>
                  </a:lnTo>
                  <a:lnTo>
                    <a:pt x="336448" y="11308550"/>
                  </a:lnTo>
                  <a:lnTo>
                    <a:pt x="545604" y="11308550"/>
                  </a:lnTo>
                  <a:lnTo>
                    <a:pt x="2031796" y="8515058"/>
                  </a:lnTo>
                  <a:close/>
                </a:path>
                <a:path extrusionOk="0" h="11308715" w="7494905">
                  <a:moveTo>
                    <a:pt x="2546705" y="6685674"/>
                  </a:moveTo>
                  <a:lnTo>
                    <a:pt x="2361996" y="6689001"/>
                  </a:lnTo>
                  <a:lnTo>
                    <a:pt x="728332" y="9706394"/>
                  </a:lnTo>
                  <a:lnTo>
                    <a:pt x="939673" y="9706331"/>
                  </a:lnTo>
                  <a:lnTo>
                    <a:pt x="2546705" y="6685674"/>
                  </a:lnTo>
                  <a:close/>
                </a:path>
                <a:path extrusionOk="0" h="11308715" w="7494905">
                  <a:moveTo>
                    <a:pt x="7494765" y="0"/>
                  </a:moveTo>
                  <a:lnTo>
                    <a:pt x="7293635" y="0"/>
                  </a:lnTo>
                  <a:lnTo>
                    <a:pt x="6707733" y="1082154"/>
                  </a:lnTo>
                  <a:lnTo>
                    <a:pt x="6919074" y="1082090"/>
                  </a:lnTo>
                  <a:lnTo>
                    <a:pt x="7494765"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latin typeface="Roboto"/>
                <a:ea typeface="Roboto"/>
                <a:cs typeface="Roboto"/>
                <a:sym typeface="Roboto"/>
              </a:endParaRPr>
            </a:p>
          </p:txBody>
        </p:sp>
        <p:pic>
          <p:nvPicPr>
            <p:cNvPr id="67" name="Google Shape;67;p1"/>
            <p:cNvPicPr preferRelativeResize="0"/>
            <p:nvPr/>
          </p:nvPicPr>
          <p:blipFill rotWithShape="1">
            <a:blip r:embed="rId7">
              <a:alphaModFix/>
            </a:blip>
            <a:srcRect b="0" l="0" r="0" t="0"/>
            <a:stretch/>
          </p:blipFill>
          <p:spPr>
            <a:xfrm>
              <a:off x="17236752" y="580924"/>
              <a:ext cx="2867347" cy="4988324"/>
            </a:xfrm>
            <a:prstGeom prst="rect">
              <a:avLst/>
            </a:prstGeom>
            <a:noFill/>
            <a:ln>
              <a:noFill/>
            </a:ln>
          </p:spPr>
        </p:pic>
        <p:sp>
          <p:nvSpPr>
            <p:cNvPr id="68" name="Google Shape;68;p1"/>
            <p:cNvSpPr/>
            <p:nvPr/>
          </p:nvSpPr>
          <p:spPr>
            <a:xfrm>
              <a:off x="17552080" y="898805"/>
              <a:ext cx="2552065" cy="4042410"/>
            </a:xfrm>
            <a:custGeom>
              <a:rect b="b" l="l" r="r" t="t"/>
              <a:pathLst>
                <a:path extrusionOk="0" h="4042410" w="2552065">
                  <a:moveTo>
                    <a:pt x="2552018" y="0"/>
                  </a:moveTo>
                  <a:lnTo>
                    <a:pt x="2259732" y="295"/>
                  </a:lnTo>
                  <a:lnTo>
                    <a:pt x="0" y="4040936"/>
                  </a:lnTo>
                  <a:lnTo>
                    <a:pt x="1629175" y="4042151"/>
                  </a:lnTo>
                  <a:lnTo>
                    <a:pt x="2552018" y="2351602"/>
                  </a:lnTo>
                  <a:lnTo>
                    <a:pt x="2552018"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latin typeface="Roboto"/>
                <a:ea typeface="Roboto"/>
                <a:cs typeface="Roboto"/>
                <a:sym typeface="Roboto"/>
              </a:endParaRPr>
            </a:p>
          </p:txBody>
        </p:sp>
      </p:grpSp>
      <p:sp>
        <p:nvSpPr>
          <p:cNvPr id="69" name="Google Shape;69;p1"/>
          <p:cNvSpPr txBox="1"/>
          <p:nvPr/>
        </p:nvSpPr>
        <p:spPr>
          <a:xfrm>
            <a:off x="15255564" y="1844674"/>
            <a:ext cx="3559486" cy="707886"/>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4000">
                <a:solidFill>
                  <a:schemeClr val="lt1"/>
                </a:solidFill>
              </a:rPr>
              <a:t>Module</a:t>
            </a:r>
            <a:r>
              <a:rPr lang="en-US" sz="4000">
                <a:solidFill>
                  <a:schemeClr val="lt1"/>
                </a:solidFill>
              </a:rPr>
              <a:t> </a:t>
            </a:r>
            <a:r>
              <a:rPr lang="en-US" sz="4000">
                <a:solidFill>
                  <a:schemeClr val="lt1"/>
                </a:solidFill>
              </a:rPr>
              <a:t>3</a:t>
            </a:r>
            <a:endParaRPr/>
          </a:p>
        </p:txBody>
      </p:sp>
      <p:sp>
        <p:nvSpPr>
          <p:cNvPr id="70" name="Google Shape;70;p1"/>
          <p:cNvSpPr txBox="1"/>
          <p:nvPr/>
        </p:nvSpPr>
        <p:spPr>
          <a:xfrm>
            <a:off x="8878173" y="5556151"/>
            <a:ext cx="10927500" cy="2308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7200">
                <a:solidFill>
                  <a:schemeClr val="lt1"/>
                </a:solidFill>
                <a:latin typeface="Roboto"/>
                <a:ea typeface="Roboto"/>
                <a:cs typeface="Roboto"/>
                <a:sym typeface="Roboto"/>
              </a:rPr>
              <a:t>Techniques de Teinture et d'Impression </a:t>
            </a:r>
            <a:r>
              <a:rPr lang="en-US" sz="7200">
                <a:solidFill>
                  <a:schemeClr val="lt1"/>
                </a:solidFill>
                <a:latin typeface="Roboto"/>
                <a:ea typeface="Roboto"/>
                <a:cs typeface="Roboto"/>
                <a:sym typeface="Roboto"/>
              </a:rPr>
              <a:t>Écologiques</a:t>
            </a:r>
            <a:endParaRPr sz="7200">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10"/>
          <p:cNvPicPr preferRelativeResize="0"/>
          <p:nvPr/>
        </p:nvPicPr>
        <p:blipFill rotWithShape="1">
          <a:blip r:embed="rId3">
            <a:alphaModFix/>
          </a:blip>
          <a:srcRect b="0" l="0" r="0" t="0"/>
          <a:stretch/>
        </p:blipFill>
        <p:spPr>
          <a:xfrm>
            <a:off x="450850" y="5273675"/>
            <a:ext cx="7848600" cy="5525414"/>
          </a:xfrm>
          <a:prstGeom prst="rect">
            <a:avLst/>
          </a:prstGeom>
          <a:noFill/>
          <a:ln>
            <a:noFill/>
          </a:ln>
        </p:spPr>
      </p:pic>
      <p:sp>
        <p:nvSpPr>
          <p:cNvPr id="141" name="Google Shape;141;p10"/>
          <p:cNvSpPr txBox="1"/>
          <p:nvPr/>
        </p:nvSpPr>
        <p:spPr>
          <a:xfrm>
            <a:off x="1517650" y="1768475"/>
            <a:ext cx="17373600" cy="3733800"/>
          </a:xfrm>
          <a:prstGeom prst="rect">
            <a:avLst/>
          </a:prstGeom>
          <a:noFill/>
          <a:ln>
            <a:noFill/>
          </a:ln>
        </p:spPr>
        <p:txBody>
          <a:bodyPr anchorCtr="0" anchor="t" bIns="45700" lIns="91425" spcFirstLastPara="1" rIns="91425" wrap="square" tIns="45700">
            <a:noAutofit/>
          </a:bodyPr>
          <a:lstStyle/>
          <a:p>
            <a:pPr indent="-571500" lvl="0"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Les teintures naturelles ne conviennent que pour la coloration des fibres naturelles et, dans la plupart des cas, aucun fixateur/stabilisateur de teinture n'est nécessaire.</a:t>
            </a:r>
            <a:endParaRPr sz="3600">
              <a:solidFill>
                <a:srgbClr val="2C34D7"/>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Les fixateurs vont des métaux lourds, tels que le chrome et l'étain, aux </a:t>
            </a:r>
            <a:r>
              <a:rPr lang="en-US" sz="3600">
                <a:solidFill>
                  <a:srgbClr val="2C34D7"/>
                </a:solidFill>
                <a:latin typeface="Roboto"/>
                <a:ea typeface="Roboto"/>
                <a:cs typeface="Roboto"/>
                <a:sym typeface="Roboto"/>
              </a:rPr>
              <a:t>taches</a:t>
            </a:r>
            <a:r>
              <a:rPr lang="en-US" sz="3600">
                <a:solidFill>
                  <a:srgbClr val="2C34D7"/>
                </a:solidFill>
                <a:latin typeface="Roboto"/>
                <a:ea typeface="Roboto"/>
                <a:cs typeface="Roboto"/>
                <a:sym typeface="Roboto"/>
              </a:rPr>
              <a:t> de chêne, à la levure et à l'urine.</a:t>
            </a:r>
            <a:endParaRPr sz="3600">
              <a:solidFill>
                <a:srgbClr val="2C34D7"/>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C34D7"/>
              </a:solidFill>
              <a:latin typeface="Roboto"/>
              <a:ea typeface="Roboto"/>
              <a:cs typeface="Roboto"/>
              <a:sym typeface="Roboto"/>
            </a:endParaRPr>
          </a:p>
        </p:txBody>
      </p:sp>
      <p:pic>
        <p:nvPicPr>
          <p:cNvPr id="142" name="Google Shape;142;p10"/>
          <p:cNvPicPr preferRelativeResize="0"/>
          <p:nvPr/>
        </p:nvPicPr>
        <p:blipFill rotWithShape="1">
          <a:blip r:embed="rId3">
            <a:alphaModFix/>
          </a:blip>
          <a:srcRect b="0" l="0" r="0" t="0"/>
          <a:stretch/>
        </p:blipFill>
        <p:spPr>
          <a:xfrm>
            <a:off x="8299450" y="5273675"/>
            <a:ext cx="7848600" cy="5525414"/>
          </a:xfrm>
          <a:prstGeom prst="rect">
            <a:avLst/>
          </a:prstGeom>
          <a:noFill/>
          <a:ln>
            <a:noFill/>
          </a:ln>
        </p:spPr>
      </p:pic>
      <p:pic>
        <p:nvPicPr>
          <p:cNvPr id="143" name="Google Shape;143;p10"/>
          <p:cNvPicPr preferRelativeResize="0"/>
          <p:nvPr/>
        </p:nvPicPr>
        <p:blipFill rotWithShape="1">
          <a:blip r:embed="rId3">
            <a:alphaModFix/>
          </a:blip>
          <a:srcRect b="0" l="0" r="55746" t="0"/>
          <a:stretch/>
        </p:blipFill>
        <p:spPr>
          <a:xfrm>
            <a:off x="16148050" y="5273675"/>
            <a:ext cx="3473330" cy="55254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11"/>
          <p:cNvPicPr preferRelativeResize="0"/>
          <p:nvPr/>
        </p:nvPicPr>
        <p:blipFill rotWithShape="1">
          <a:blip r:embed="rId3">
            <a:alphaModFix/>
          </a:blip>
          <a:srcRect b="0" l="0" r="0" t="0"/>
          <a:stretch/>
        </p:blipFill>
        <p:spPr>
          <a:xfrm>
            <a:off x="450850" y="5273675"/>
            <a:ext cx="7848600" cy="5525414"/>
          </a:xfrm>
          <a:prstGeom prst="rect">
            <a:avLst/>
          </a:prstGeom>
          <a:noFill/>
          <a:ln>
            <a:noFill/>
          </a:ln>
        </p:spPr>
      </p:pic>
      <p:sp>
        <p:nvSpPr>
          <p:cNvPr id="149" name="Google Shape;149;p11"/>
          <p:cNvSpPr txBox="1"/>
          <p:nvPr/>
        </p:nvSpPr>
        <p:spPr>
          <a:xfrm>
            <a:off x="1517650" y="1768475"/>
            <a:ext cx="17373600" cy="3733800"/>
          </a:xfrm>
          <a:prstGeom prst="rect">
            <a:avLst/>
          </a:prstGeom>
          <a:noFill/>
          <a:ln>
            <a:noFill/>
          </a:ln>
        </p:spPr>
        <p:txBody>
          <a:bodyPr anchorCtr="0" anchor="t" bIns="45700" lIns="91425" spcFirstLastPara="1" rIns="91425" wrap="square" tIns="45700">
            <a:noAutofit/>
          </a:bodyPr>
          <a:lstStyle/>
          <a:p>
            <a:pPr indent="-342900" lvl="0" marL="571500" rtl="0" algn="l">
              <a:spcBef>
                <a:spcPts val="0"/>
              </a:spcBef>
              <a:spcAft>
                <a:spcPts val="0"/>
              </a:spcAft>
              <a:buSzPts val="3600"/>
              <a:buFont typeface="Arial"/>
              <a:buNone/>
            </a:pPr>
            <a:r>
              <a:t/>
            </a:r>
            <a:endParaRPr sz="3600">
              <a:solidFill>
                <a:schemeClr val="dk1"/>
              </a:solidFill>
              <a:latin typeface="Roboto"/>
              <a:ea typeface="Roboto"/>
              <a:cs typeface="Roboto"/>
              <a:sym typeface="Roboto"/>
            </a:endParaRPr>
          </a:p>
        </p:txBody>
      </p:sp>
      <p:pic>
        <p:nvPicPr>
          <p:cNvPr id="150" name="Google Shape;150;p11"/>
          <p:cNvPicPr preferRelativeResize="0"/>
          <p:nvPr/>
        </p:nvPicPr>
        <p:blipFill rotWithShape="1">
          <a:blip r:embed="rId3">
            <a:alphaModFix/>
          </a:blip>
          <a:srcRect b="0" l="0" r="0" t="0"/>
          <a:stretch/>
        </p:blipFill>
        <p:spPr>
          <a:xfrm>
            <a:off x="8299450" y="5273675"/>
            <a:ext cx="7848600" cy="5525414"/>
          </a:xfrm>
          <a:prstGeom prst="rect">
            <a:avLst/>
          </a:prstGeom>
          <a:noFill/>
          <a:ln>
            <a:noFill/>
          </a:ln>
        </p:spPr>
      </p:pic>
      <p:pic>
        <p:nvPicPr>
          <p:cNvPr id="151" name="Google Shape;151;p11"/>
          <p:cNvPicPr preferRelativeResize="0"/>
          <p:nvPr/>
        </p:nvPicPr>
        <p:blipFill rotWithShape="1">
          <a:blip r:embed="rId3">
            <a:alphaModFix/>
          </a:blip>
          <a:srcRect b="0" l="0" r="55746" t="0"/>
          <a:stretch/>
        </p:blipFill>
        <p:spPr>
          <a:xfrm>
            <a:off x="16148050" y="5273675"/>
            <a:ext cx="3473330" cy="5525414"/>
          </a:xfrm>
          <a:prstGeom prst="rect">
            <a:avLst/>
          </a:prstGeom>
          <a:noFill/>
          <a:ln>
            <a:noFill/>
          </a:ln>
        </p:spPr>
      </p:pic>
      <p:sp>
        <p:nvSpPr>
          <p:cNvPr id="152" name="Google Shape;152;p11"/>
          <p:cNvSpPr/>
          <p:nvPr/>
        </p:nvSpPr>
        <p:spPr>
          <a:xfrm>
            <a:off x="1022350" y="780275"/>
            <a:ext cx="18059400" cy="3416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3600">
                <a:solidFill>
                  <a:srgbClr val="2C34D7"/>
                </a:solidFill>
                <a:latin typeface="Roboto"/>
                <a:ea typeface="Roboto"/>
                <a:cs typeface="Roboto"/>
                <a:sym typeface="Roboto"/>
              </a:rPr>
              <a:t>Par rapport aux teintures synthétiques, les </a:t>
            </a:r>
            <a:r>
              <a:rPr lang="en-US" sz="3600">
                <a:solidFill>
                  <a:srgbClr val="2C34D7"/>
                </a:solidFill>
                <a:latin typeface="Roboto"/>
                <a:ea typeface="Roboto"/>
                <a:cs typeface="Roboto"/>
                <a:sym typeface="Roboto"/>
              </a:rPr>
              <a:t>teintures</a:t>
            </a:r>
            <a:r>
              <a:rPr lang="en-US" sz="3600">
                <a:solidFill>
                  <a:srgbClr val="2C34D7"/>
                </a:solidFill>
                <a:latin typeface="Roboto"/>
                <a:ea typeface="Roboto"/>
                <a:cs typeface="Roboto"/>
                <a:sym typeface="Roboto"/>
              </a:rPr>
              <a:t> </a:t>
            </a:r>
            <a:r>
              <a:rPr lang="en-US" sz="3600">
                <a:solidFill>
                  <a:srgbClr val="2C34D7"/>
                </a:solidFill>
                <a:latin typeface="Roboto"/>
                <a:ea typeface="Roboto"/>
                <a:cs typeface="Roboto"/>
                <a:sym typeface="Roboto"/>
              </a:rPr>
              <a:t>naturelles</a:t>
            </a:r>
            <a:r>
              <a:rPr lang="en-US" sz="3600">
                <a:solidFill>
                  <a:srgbClr val="2C34D7"/>
                </a:solidFill>
                <a:latin typeface="Roboto"/>
                <a:ea typeface="Roboto"/>
                <a:cs typeface="Roboto"/>
                <a:sym typeface="Roboto"/>
              </a:rPr>
              <a:t> :</a:t>
            </a:r>
            <a:endParaRPr sz="3600">
              <a:solidFill>
                <a:srgbClr val="2C34D7"/>
              </a:solidFill>
              <a:latin typeface="Roboto"/>
              <a:ea typeface="Roboto"/>
              <a:cs typeface="Roboto"/>
              <a:sym typeface="Roboto"/>
            </a:endParaRPr>
          </a:p>
          <a:p>
            <a:pPr indent="0" lvl="0" marL="0" rtl="0" algn="l">
              <a:spcBef>
                <a:spcPts val="0"/>
              </a:spcBef>
              <a:spcAft>
                <a:spcPts val="0"/>
              </a:spcAft>
              <a:buNone/>
            </a:pPr>
            <a:r>
              <a:t/>
            </a:r>
            <a:endParaRPr sz="3600">
              <a:solidFill>
                <a:srgbClr val="2C34D7"/>
              </a:solidFill>
              <a:latin typeface="Roboto"/>
              <a:ea typeface="Roboto"/>
              <a:cs typeface="Roboto"/>
              <a:sym typeface="Roboto"/>
            </a:endParaRPr>
          </a:p>
          <a:p>
            <a:pPr indent="-571500" lvl="2"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Elles présentent une large gamme de nuances de couleurs, en raison de la différence de qualité de la teinture.</a:t>
            </a:r>
            <a:endParaRPr sz="3600">
              <a:solidFill>
                <a:srgbClr val="2C34D7"/>
              </a:solidFill>
              <a:latin typeface="Roboto"/>
              <a:ea typeface="Roboto"/>
              <a:cs typeface="Roboto"/>
              <a:sym typeface="Roboto"/>
            </a:endParaRPr>
          </a:p>
          <a:p>
            <a:pPr indent="-571500" lvl="2"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ls nécessitent des teintures plus longues et plus lentes pour obtenir une bonne couleur.</a:t>
            </a:r>
            <a:endParaRPr sz="36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Le processus est plus coûteux.</a:t>
            </a:r>
            <a:endParaRPr sz="3600">
              <a:solidFill>
                <a:srgbClr val="2C34D7"/>
              </a:solidFill>
              <a:latin typeface="Roboto"/>
              <a:ea typeface="Roboto"/>
              <a:cs typeface="Roboto"/>
              <a:sym typeface="Roboto"/>
            </a:endParaRPr>
          </a:p>
        </p:txBody>
      </p:sp>
      <p:sp>
        <p:nvSpPr>
          <p:cNvPr id="153" name="Google Shape;153;p11"/>
          <p:cNvSpPr/>
          <p:nvPr/>
        </p:nvSpPr>
        <p:spPr>
          <a:xfrm>
            <a:off x="603250" y="10428379"/>
            <a:ext cx="5105400"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0" i="0" lang="en-US" sz="1800">
                <a:solidFill>
                  <a:srgbClr val="F2F2F2"/>
                </a:solidFill>
                <a:latin typeface="Arial"/>
                <a:ea typeface="Arial"/>
                <a:cs typeface="Arial"/>
                <a:sym typeface="Arial"/>
              </a:rPr>
              <a:t>Photo de </a:t>
            </a:r>
            <a:r>
              <a:rPr b="0" i="0" lang="en-US" sz="1800" u="sng">
                <a:solidFill>
                  <a:srgbClr val="F2F2F2"/>
                </a:solidFill>
                <a:latin typeface="Arial"/>
                <a:ea typeface="Arial"/>
                <a:cs typeface="Arial"/>
                <a:sym typeface="Arial"/>
                <a:hlinkClick r:id="rId4">
                  <a:extLst>
                    <a:ext uri="{A12FA001-AC4F-418D-AE19-62706E023703}">
                      <ahyp:hlinkClr val="tx"/>
                    </a:ext>
                  </a:extLst>
                </a:hlinkClick>
              </a:rPr>
              <a:t>Greg Rosenke </a:t>
            </a:r>
            <a:r>
              <a:rPr b="0" i="0" lang="en-US" sz="1800">
                <a:solidFill>
                  <a:srgbClr val="F2F2F2"/>
                </a:solidFill>
                <a:latin typeface="Arial"/>
                <a:ea typeface="Arial"/>
                <a:cs typeface="Arial"/>
                <a:sym typeface="Arial"/>
              </a:rPr>
              <a:t>sur </a:t>
            </a:r>
            <a:r>
              <a:rPr b="0" i="0" lang="en-US" sz="1800" u="sng">
                <a:solidFill>
                  <a:srgbClr val="F2F2F2"/>
                </a:solidFill>
                <a:latin typeface="Arial"/>
                <a:ea typeface="Arial"/>
                <a:cs typeface="Arial"/>
                <a:sym typeface="Arial"/>
                <a:hlinkClick r:id="rId5">
                  <a:extLst>
                    <a:ext uri="{A12FA001-AC4F-418D-AE19-62706E023703}">
                      <ahyp:hlinkClr val="tx"/>
                    </a:ext>
                  </a:extLst>
                </a:hlinkClick>
              </a:rPr>
              <a:t>Unsplash</a:t>
            </a:r>
            <a:endParaRPr sz="1800">
              <a:solidFill>
                <a:srgbClr val="F2F2F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2"/>
          <p:cNvSpPr/>
          <p:nvPr/>
        </p:nvSpPr>
        <p:spPr>
          <a:xfrm>
            <a:off x="7537450" y="1387475"/>
            <a:ext cx="10658687" cy="92333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2C34D7"/>
              </a:buClr>
              <a:buSzPts val="5400"/>
              <a:buFont typeface="Roboto"/>
              <a:buNone/>
            </a:pPr>
            <a:r>
              <a:rPr b="1" lang="en-US" sz="5400">
                <a:solidFill>
                  <a:srgbClr val="2C34D7"/>
                </a:solidFill>
                <a:latin typeface="Roboto"/>
                <a:ea typeface="Roboto"/>
                <a:cs typeface="Roboto"/>
                <a:sym typeface="Roboto"/>
              </a:rPr>
              <a:t>Procédés et techniques de teinture</a:t>
            </a:r>
            <a:endParaRPr b="1" sz="5400">
              <a:solidFill>
                <a:srgbClr val="2C34D7"/>
              </a:solidFill>
              <a:latin typeface="Roboto"/>
              <a:ea typeface="Roboto"/>
              <a:cs typeface="Roboto"/>
              <a:sym typeface="Roboto"/>
            </a:endParaRPr>
          </a:p>
        </p:txBody>
      </p:sp>
      <p:sp>
        <p:nvSpPr>
          <p:cNvPr id="159" name="Google Shape;159;p12"/>
          <p:cNvSpPr txBox="1"/>
          <p:nvPr/>
        </p:nvSpPr>
        <p:spPr>
          <a:xfrm>
            <a:off x="7842250" y="3825875"/>
            <a:ext cx="10515600" cy="304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sz="3600">
              <a:solidFill>
                <a:srgbClr val="2C34D7"/>
              </a:solidFill>
              <a:latin typeface="Roboto"/>
              <a:ea typeface="Roboto"/>
              <a:cs typeface="Roboto"/>
              <a:sym typeface="Roboto"/>
            </a:endParaRPr>
          </a:p>
          <a:p>
            <a:pPr indent="0" lvl="0" marL="0" rtl="0" algn="l">
              <a:spcBef>
                <a:spcPts val="0"/>
              </a:spcBef>
              <a:spcAft>
                <a:spcPts val="0"/>
              </a:spcAft>
              <a:buNone/>
            </a:pPr>
            <a:r>
              <a:rPr b="1" lang="en-US" sz="3600">
                <a:solidFill>
                  <a:srgbClr val="FDA800"/>
                </a:solidFill>
                <a:latin typeface="Roboto"/>
                <a:ea typeface="Roboto"/>
                <a:cs typeface="Roboto"/>
                <a:sym typeface="Roboto"/>
              </a:rPr>
              <a:t>La teinture par immersion </a:t>
            </a:r>
            <a:r>
              <a:rPr lang="en-US" sz="3600">
                <a:solidFill>
                  <a:srgbClr val="2C34D7"/>
                </a:solidFill>
                <a:latin typeface="Roboto"/>
                <a:ea typeface="Roboto"/>
                <a:cs typeface="Roboto"/>
                <a:sym typeface="Roboto"/>
              </a:rPr>
              <a:t>consiste à immerger plusieurs fois le tissu dans un bain de teinture afin d'obtenir l'intensité de couleur souhaitée.</a:t>
            </a:r>
            <a:endParaRPr/>
          </a:p>
          <a:p>
            <a:pPr indent="0" lvl="0" marL="0" rtl="0" algn="l">
              <a:spcBef>
                <a:spcPts val="0"/>
              </a:spcBef>
              <a:spcAft>
                <a:spcPts val="0"/>
              </a:spcAft>
              <a:buNone/>
            </a:pPr>
            <a:r>
              <a:t/>
            </a:r>
            <a:endParaRPr sz="3600">
              <a:solidFill>
                <a:srgbClr val="2C34D7"/>
              </a:solidFill>
              <a:latin typeface="Roboto"/>
              <a:ea typeface="Roboto"/>
              <a:cs typeface="Roboto"/>
              <a:sym typeface="Roboto"/>
            </a:endParaRPr>
          </a:p>
          <a:p>
            <a:pPr indent="0" lvl="0" marL="0" rtl="0" algn="l">
              <a:spcBef>
                <a:spcPts val="0"/>
              </a:spcBef>
              <a:spcAft>
                <a:spcPts val="0"/>
              </a:spcAft>
              <a:buNone/>
            </a:pPr>
            <a:r>
              <a:t/>
            </a:r>
            <a:endParaRPr b="1" sz="3600">
              <a:solidFill>
                <a:srgbClr val="2C34D7"/>
              </a:solidFill>
              <a:latin typeface="Roboto"/>
              <a:ea typeface="Roboto"/>
              <a:cs typeface="Roboto"/>
              <a:sym typeface="Roboto"/>
            </a:endParaRPr>
          </a:p>
          <a:p>
            <a:pPr indent="0" lvl="0" marL="0" rtl="0" algn="l">
              <a:spcBef>
                <a:spcPts val="0"/>
              </a:spcBef>
              <a:spcAft>
                <a:spcPts val="0"/>
              </a:spcAft>
              <a:buNone/>
            </a:pPr>
            <a:r>
              <a:t/>
            </a:r>
            <a:endParaRPr sz="3600">
              <a:solidFill>
                <a:srgbClr val="2C34D7"/>
              </a:solidFill>
              <a:latin typeface="Roboto"/>
              <a:ea typeface="Roboto"/>
              <a:cs typeface="Roboto"/>
              <a:sym typeface="Roboto"/>
            </a:endParaRPr>
          </a:p>
        </p:txBody>
      </p:sp>
      <p:pic>
        <p:nvPicPr>
          <p:cNvPr id="160" name="Google Shape;160;p12"/>
          <p:cNvPicPr preferRelativeResize="0"/>
          <p:nvPr/>
        </p:nvPicPr>
        <p:blipFill rotWithShape="1">
          <a:blip r:embed="rId3">
            <a:alphaModFix/>
          </a:blip>
          <a:srcRect b="0" l="0" r="0" t="0"/>
          <a:stretch/>
        </p:blipFill>
        <p:spPr>
          <a:xfrm>
            <a:off x="450850" y="473075"/>
            <a:ext cx="6858000" cy="10287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3"/>
          <p:cNvSpPr txBox="1"/>
          <p:nvPr/>
        </p:nvSpPr>
        <p:spPr>
          <a:xfrm>
            <a:off x="1060450" y="4003109"/>
            <a:ext cx="10515600" cy="3200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3600">
              <a:solidFill>
                <a:srgbClr val="2C34D7"/>
              </a:solidFill>
              <a:latin typeface="Roboto"/>
              <a:ea typeface="Roboto"/>
              <a:cs typeface="Roboto"/>
              <a:sym typeface="Roboto"/>
            </a:endParaRPr>
          </a:p>
          <a:p>
            <a:pPr indent="0" lvl="0" marL="0" rtl="0" algn="l">
              <a:spcBef>
                <a:spcPts val="0"/>
              </a:spcBef>
              <a:spcAft>
                <a:spcPts val="0"/>
              </a:spcAft>
              <a:buNone/>
            </a:pPr>
            <a:r>
              <a:rPr b="1" lang="en-US" sz="3600">
                <a:solidFill>
                  <a:srgbClr val="FDA800"/>
                </a:solidFill>
                <a:latin typeface="Roboto"/>
                <a:ea typeface="Roboto"/>
                <a:cs typeface="Roboto"/>
                <a:sym typeface="Roboto"/>
              </a:rPr>
              <a:t>Le batik et le simbori </a:t>
            </a:r>
            <a:r>
              <a:rPr lang="en-US" sz="3600">
                <a:solidFill>
                  <a:srgbClr val="2C34D7"/>
                </a:solidFill>
                <a:latin typeface="Roboto"/>
                <a:ea typeface="Roboto"/>
                <a:cs typeface="Roboto"/>
                <a:sym typeface="Roboto"/>
              </a:rPr>
              <a:t>sont des techniques de teinture par résistance qui consistent à créer des motifs en pliant, en attachant ou en appliquant de la cire sur les tissus avant de les teindre.</a:t>
            </a:r>
            <a:endParaRPr sz="3600">
              <a:solidFill>
                <a:srgbClr val="2C34D7"/>
              </a:solidFill>
              <a:latin typeface="Roboto"/>
              <a:ea typeface="Roboto"/>
              <a:cs typeface="Roboto"/>
              <a:sym typeface="Roboto"/>
            </a:endParaRPr>
          </a:p>
          <a:p>
            <a:pPr indent="0" lvl="0" marL="0" rtl="0" algn="l">
              <a:spcBef>
                <a:spcPts val="0"/>
              </a:spcBef>
              <a:spcAft>
                <a:spcPts val="0"/>
              </a:spcAft>
              <a:buNone/>
            </a:pPr>
            <a:r>
              <a:t/>
            </a:r>
            <a:endParaRPr b="1" sz="3600">
              <a:solidFill>
                <a:srgbClr val="2C34D7"/>
              </a:solidFill>
              <a:latin typeface="Roboto"/>
              <a:ea typeface="Roboto"/>
              <a:cs typeface="Roboto"/>
              <a:sym typeface="Roboto"/>
            </a:endParaRPr>
          </a:p>
          <a:p>
            <a:pPr indent="0" lvl="0" marL="0" rtl="0" algn="l">
              <a:spcBef>
                <a:spcPts val="0"/>
              </a:spcBef>
              <a:spcAft>
                <a:spcPts val="0"/>
              </a:spcAft>
              <a:buNone/>
            </a:pPr>
            <a:r>
              <a:t/>
            </a:r>
            <a:endParaRPr sz="3600">
              <a:solidFill>
                <a:srgbClr val="2C34D7"/>
              </a:solidFill>
              <a:latin typeface="Roboto"/>
              <a:ea typeface="Roboto"/>
              <a:cs typeface="Roboto"/>
              <a:sym typeface="Roboto"/>
            </a:endParaRPr>
          </a:p>
        </p:txBody>
      </p:sp>
      <p:pic>
        <p:nvPicPr>
          <p:cNvPr id="166" name="Google Shape;166;p13"/>
          <p:cNvPicPr preferRelativeResize="0"/>
          <p:nvPr/>
        </p:nvPicPr>
        <p:blipFill rotWithShape="1">
          <a:blip r:embed="rId3">
            <a:alphaModFix/>
          </a:blip>
          <a:srcRect b="0" l="0" r="0" t="0"/>
          <a:stretch/>
        </p:blipFill>
        <p:spPr>
          <a:xfrm>
            <a:off x="12490450" y="473075"/>
            <a:ext cx="7133446" cy="10260468"/>
          </a:xfrm>
          <a:prstGeom prst="rect">
            <a:avLst/>
          </a:prstGeom>
          <a:noFill/>
          <a:ln>
            <a:noFill/>
          </a:ln>
        </p:spPr>
      </p:pic>
      <p:sp>
        <p:nvSpPr>
          <p:cNvPr id="167" name="Google Shape;167;p13"/>
          <p:cNvSpPr/>
          <p:nvPr/>
        </p:nvSpPr>
        <p:spPr>
          <a:xfrm>
            <a:off x="1060450" y="2225675"/>
            <a:ext cx="6629400" cy="92333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4800">
                <a:solidFill>
                  <a:srgbClr val="2C34D7"/>
                </a:solidFill>
                <a:latin typeface="Roboto"/>
                <a:ea typeface="Roboto"/>
                <a:cs typeface="Roboto"/>
                <a:sym typeface="Roboto"/>
              </a:rPr>
              <a:t>Batik </a:t>
            </a:r>
            <a:r>
              <a:rPr b="1" lang="en-US" sz="5400">
                <a:solidFill>
                  <a:srgbClr val="2C34D7"/>
                </a:solidFill>
                <a:latin typeface="Roboto"/>
                <a:ea typeface="Roboto"/>
                <a:cs typeface="Roboto"/>
                <a:sym typeface="Roboto"/>
              </a:rPr>
              <a:t>et </a:t>
            </a:r>
            <a:r>
              <a:rPr b="1" lang="en-US" sz="4800">
                <a:solidFill>
                  <a:srgbClr val="2C34D7"/>
                </a:solidFill>
                <a:latin typeface="Roboto"/>
                <a:ea typeface="Roboto"/>
                <a:cs typeface="Roboto"/>
                <a:sym typeface="Roboto"/>
              </a:rPr>
              <a:t>Shibori </a:t>
            </a:r>
            <a:r>
              <a:rPr lang="en-US" sz="4800">
                <a:solidFill>
                  <a:srgbClr val="2C34D7"/>
                </a:solidFill>
                <a:latin typeface="Roboto"/>
                <a:ea typeface="Roboto"/>
                <a:cs typeface="Roboto"/>
                <a:sym typeface="Roboto"/>
              </a:rPr>
              <a:t>: </a:t>
            </a:r>
            <a:endParaRPr sz="4800">
              <a:solidFill>
                <a:srgbClr val="2C34D7"/>
              </a:solidFill>
            </a:endParaRPr>
          </a:p>
        </p:txBody>
      </p:sp>
      <p:sp>
        <p:nvSpPr>
          <p:cNvPr id="168" name="Google Shape;168;p13"/>
          <p:cNvSpPr/>
          <p:nvPr/>
        </p:nvSpPr>
        <p:spPr>
          <a:xfrm>
            <a:off x="0" y="-184666"/>
            <a:ext cx="184731" cy="369332"/>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9" name="Google Shape;169;p13"/>
          <p:cNvSpPr/>
          <p:nvPr/>
        </p:nvSpPr>
        <p:spPr>
          <a:xfrm>
            <a:off x="14471650" y="10156572"/>
            <a:ext cx="5152246" cy="58477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Roboto"/>
              <a:buNone/>
            </a:pPr>
            <a:r>
              <a:rPr b="0" i="0" lang="en-US" sz="1600" u="none" cap="none" strike="noStrike">
                <a:solidFill>
                  <a:schemeClr val="dk1"/>
                </a:solidFill>
                <a:latin typeface="Roboto"/>
                <a:ea typeface="Roboto"/>
                <a:cs typeface="Roboto"/>
                <a:sym typeface="Roboto"/>
              </a:rPr>
              <a:t>Photo par </a:t>
            </a:r>
            <a:r>
              <a:rPr b="0" i="0" lang="en-US" sz="1600" u="sng" cap="none" strike="noStrike">
                <a:solidFill>
                  <a:schemeClr val="dk1"/>
                </a:solidFill>
                <a:latin typeface="Roboto"/>
                <a:ea typeface="Roboto"/>
                <a:cs typeface="Roboto"/>
                <a:sym typeface="Roboto"/>
                <a:hlinkClick r:id="rId4">
                  <a:extLst>
                    <a:ext uri="{A12FA001-AC4F-418D-AE19-62706E023703}">
                      <ahyp:hlinkClr val="tx"/>
                    </a:ext>
                  </a:extLst>
                </a:hlinkClick>
              </a:rPr>
              <a:t>Awesome Sauce Creative </a:t>
            </a:r>
            <a:r>
              <a:rPr b="0" i="0" lang="en-US" sz="1600" u="none" cap="none" strike="noStrike">
                <a:solidFill>
                  <a:schemeClr val="dk1"/>
                </a:solidFill>
                <a:latin typeface="Roboto"/>
                <a:ea typeface="Roboto"/>
                <a:cs typeface="Roboto"/>
                <a:sym typeface="Roboto"/>
              </a:rPr>
              <a:t>sur </a:t>
            </a:r>
            <a:r>
              <a:rPr b="0" i="0" lang="en-US" sz="1600" u="sng" cap="none" strike="noStrike">
                <a:solidFill>
                  <a:schemeClr val="dk1"/>
                </a:solidFill>
                <a:latin typeface="Roboto"/>
                <a:ea typeface="Roboto"/>
                <a:cs typeface="Roboto"/>
                <a:sym typeface="Roboto"/>
                <a:hlinkClick r:id="rId5">
                  <a:extLst>
                    <a:ext uri="{A12FA001-AC4F-418D-AE19-62706E023703}">
                      <ahyp:hlinkClr val="tx"/>
                    </a:ext>
                  </a:extLst>
                </a:hlinkClick>
              </a:rPr>
              <a:t>Unsplash</a:t>
            </a:r>
            <a:endParaRPr b="0" i="0" sz="1600" u="none" cap="none" strike="noStrike">
              <a:solidFill>
                <a:schemeClr val="dk1"/>
              </a:solidFill>
              <a:latin typeface="Roboto"/>
              <a:ea typeface="Roboto"/>
              <a:cs typeface="Roboto"/>
              <a:sym typeface="Roboto"/>
            </a:endParaRPr>
          </a:p>
        </p:txBody>
      </p:sp>
      <p:sp>
        <p:nvSpPr>
          <p:cNvPr id="170" name="Google Shape;170;p13"/>
          <p:cNvSpPr/>
          <p:nvPr/>
        </p:nvSpPr>
        <p:spPr>
          <a:xfrm>
            <a:off x="304800" y="-18365"/>
            <a:ext cx="184731" cy="646331"/>
          </a:xfrm>
          <a:prstGeom prst="rect">
            <a:avLst/>
          </a:prstGeom>
          <a:solidFill>
            <a:srgbClr val="F1F1F1"/>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14"/>
          <p:cNvPicPr preferRelativeResize="0"/>
          <p:nvPr/>
        </p:nvPicPr>
        <p:blipFill rotWithShape="1">
          <a:blip r:embed="rId3">
            <a:alphaModFix/>
          </a:blip>
          <a:srcRect b="0" l="0" r="0" t="0"/>
          <a:stretch/>
        </p:blipFill>
        <p:spPr>
          <a:xfrm>
            <a:off x="450850" y="473075"/>
            <a:ext cx="7772400" cy="10363200"/>
          </a:xfrm>
          <a:prstGeom prst="rect">
            <a:avLst/>
          </a:prstGeom>
          <a:noFill/>
          <a:ln>
            <a:noFill/>
          </a:ln>
        </p:spPr>
      </p:pic>
      <p:sp>
        <p:nvSpPr>
          <p:cNvPr id="176" name="Google Shape;176;p14"/>
          <p:cNvSpPr/>
          <p:nvPr/>
        </p:nvSpPr>
        <p:spPr>
          <a:xfrm>
            <a:off x="8985250" y="4500513"/>
            <a:ext cx="8991600" cy="341632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i="0" lang="en-US" sz="3600" u="none" cap="none" strike="noStrike">
                <a:solidFill>
                  <a:srgbClr val="FDA800"/>
                </a:solidFill>
                <a:latin typeface="Roboto"/>
                <a:ea typeface="Roboto"/>
                <a:cs typeface="Roboto"/>
                <a:sym typeface="Roboto"/>
              </a:rPr>
              <a:t>L</a:t>
            </a:r>
            <a:r>
              <a:rPr lang="en-US" sz="3600">
                <a:solidFill>
                  <a:srgbClr val="2C34D7"/>
                </a:solidFill>
                <a:latin typeface="Roboto"/>
                <a:ea typeface="Roboto"/>
                <a:cs typeface="Roboto"/>
                <a:sym typeface="Roboto"/>
              </a:rPr>
              <a:t>'</a:t>
            </a:r>
            <a:r>
              <a:rPr b="1" i="0" lang="en-US" sz="3600" u="none" cap="none" strike="noStrike">
                <a:solidFill>
                  <a:srgbClr val="FDA800"/>
                </a:solidFill>
                <a:latin typeface="Roboto"/>
                <a:ea typeface="Roboto"/>
                <a:cs typeface="Roboto"/>
                <a:sym typeface="Roboto"/>
              </a:rPr>
              <a:t>éco-impression ((Eco-Printing)  </a:t>
            </a:r>
            <a:r>
              <a:rPr b="0" i="0" lang="en-US" sz="3600" u="none" cap="none" strike="noStrike">
                <a:solidFill>
                  <a:srgbClr val="2C34D7"/>
                </a:solidFill>
                <a:latin typeface="Roboto"/>
                <a:ea typeface="Roboto"/>
                <a:cs typeface="Roboto"/>
                <a:sym typeface="Roboto"/>
              </a:rPr>
              <a:t>est une technique récente qui utilise de vraies feuilles, des fleurs et d'autres matériaux végétaux pour l'impression directe sur les tissus, créant ainsi des motifs naturels et uniques.</a:t>
            </a:r>
            <a:endParaRPr sz="3600">
              <a:solidFill>
                <a:srgbClr val="2C34D7"/>
              </a:solidFill>
              <a:latin typeface="Roboto"/>
              <a:ea typeface="Roboto"/>
              <a:cs typeface="Roboto"/>
              <a:sym typeface="Roboto"/>
            </a:endParaRPr>
          </a:p>
        </p:txBody>
      </p:sp>
      <p:sp>
        <p:nvSpPr>
          <p:cNvPr id="177" name="Google Shape;177;p14"/>
          <p:cNvSpPr/>
          <p:nvPr/>
        </p:nvSpPr>
        <p:spPr>
          <a:xfrm>
            <a:off x="8978900" y="2225675"/>
            <a:ext cx="8069838" cy="92333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5400">
                <a:solidFill>
                  <a:srgbClr val="2C34D7"/>
                </a:solidFill>
                <a:latin typeface="Roboto"/>
                <a:ea typeface="Roboto"/>
                <a:cs typeface="Roboto"/>
                <a:sym typeface="Roboto"/>
              </a:rPr>
              <a:t>Impression écologique </a:t>
            </a:r>
            <a:r>
              <a:rPr lang="en-US" sz="5400">
                <a:solidFill>
                  <a:srgbClr val="2C34D7"/>
                </a:solidFill>
                <a:latin typeface="Roboto"/>
                <a:ea typeface="Roboto"/>
                <a:cs typeface="Roboto"/>
                <a:sym typeface="Roboto"/>
              </a:rPr>
              <a:t>: </a:t>
            </a:r>
            <a:endParaRPr sz="5400">
              <a:solidFill>
                <a:srgbClr val="2C34D7"/>
              </a:solidFill>
            </a:endParaRPr>
          </a:p>
        </p:txBody>
      </p:sp>
      <p:sp>
        <p:nvSpPr>
          <p:cNvPr id="178" name="Google Shape;178;p14"/>
          <p:cNvSpPr txBox="1"/>
          <p:nvPr/>
        </p:nvSpPr>
        <p:spPr>
          <a:xfrm>
            <a:off x="603250" y="10302875"/>
            <a:ext cx="5257800" cy="40011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000">
                <a:solidFill>
                  <a:schemeClr val="lt1"/>
                </a:solidFill>
              </a:rPr>
              <a:t>Photo de Pat Kresty sur Pinterest</a:t>
            </a:r>
            <a:endParaRPr/>
          </a:p>
        </p:txBody>
      </p:sp>
      <p:sp>
        <p:nvSpPr>
          <p:cNvPr id="179" name="Google Shape;179;p14"/>
          <p:cNvSpPr txBox="1"/>
          <p:nvPr/>
        </p:nvSpPr>
        <p:spPr>
          <a:xfrm>
            <a:off x="9518650" y="8626475"/>
            <a:ext cx="8839200" cy="954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800">
                <a:solidFill>
                  <a:srgbClr val="FDA800"/>
                </a:solidFill>
                <a:latin typeface="Roboto"/>
                <a:ea typeface="Roboto"/>
                <a:cs typeface="Roboto"/>
                <a:sym typeface="Roboto"/>
              </a:rPr>
              <a:t>Voir </a:t>
            </a:r>
            <a:r>
              <a:rPr lang="en-US" sz="2800">
                <a:solidFill>
                  <a:srgbClr val="FDA800"/>
                </a:solidFill>
                <a:latin typeface="Roboto"/>
                <a:ea typeface="Roboto"/>
                <a:cs typeface="Roboto"/>
                <a:sym typeface="Roboto"/>
              </a:rPr>
              <a:t> la vidéo YouTube </a:t>
            </a:r>
            <a:r>
              <a:rPr i="1" lang="en-US" sz="2800">
                <a:solidFill>
                  <a:srgbClr val="FDA800"/>
                </a:solidFill>
              </a:rPr>
              <a:t>Comment faire de l'éco-impression sur du tissu | Tutoriel. </a:t>
            </a:r>
            <a:endParaRPr i="1" sz="2800">
              <a:solidFill>
                <a:srgbClr val="FDA800"/>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5"/>
          <p:cNvSpPr txBox="1"/>
          <p:nvPr>
            <p:ph type="title"/>
          </p:nvPr>
        </p:nvSpPr>
        <p:spPr>
          <a:xfrm>
            <a:off x="1289050" y="1387475"/>
            <a:ext cx="14173200" cy="83099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chemeClr val="lt1"/>
                </a:solidFill>
              </a:rPr>
              <a:t>Peinture à faible teneur en eau </a:t>
            </a:r>
            <a:endParaRPr b="1" sz="5400">
              <a:solidFill>
                <a:schemeClr val="lt1"/>
              </a:solidFill>
            </a:endParaRPr>
          </a:p>
        </p:txBody>
      </p:sp>
      <p:sp>
        <p:nvSpPr>
          <p:cNvPr id="185" name="Google Shape;185;p15"/>
          <p:cNvSpPr txBox="1"/>
          <p:nvPr>
            <p:ph idx="1" type="body"/>
          </p:nvPr>
        </p:nvSpPr>
        <p:spPr>
          <a:xfrm>
            <a:off x="1060450" y="2911475"/>
            <a:ext cx="18093690" cy="7464171"/>
          </a:xfrm>
          <a:prstGeom prst="rect">
            <a:avLst/>
          </a:prstGeom>
          <a:noFill/>
          <a:ln>
            <a:noFill/>
          </a:ln>
        </p:spPr>
        <p:txBody>
          <a:bodyPr anchorCtr="0" anchor="t" bIns="0" lIns="0" spcFirstLastPara="1" rIns="0" wrap="square" tIns="0">
            <a:normAutofit lnSpcReduction="20000"/>
          </a:bodyPr>
          <a:lstStyle/>
          <a:p>
            <a:pPr indent="-588645" lvl="0" marL="571500" rtl="0" algn="l">
              <a:spcBef>
                <a:spcPts val="0"/>
              </a:spcBef>
              <a:spcAft>
                <a:spcPts val="0"/>
              </a:spcAft>
              <a:buClr>
                <a:schemeClr val="lt1"/>
              </a:buClr>
              <a:buSzPts val="3600"/>
              <a:buFont typeface="Arial"/>
              <a:buChar char="•"/>
            </a:pPr>
            <a:r>
              <a:rPr lang="en-US" sz="3600">
                <a:solidFill>
                  <a:schemeClr val="lt1"/>
                </a:solidFill>
                <a:latin typeface="Roboto"/>
                <a:ea typeface="Roboto"/>
                <a:cs typeface="Roboto"/>
                <a:sym typeface="Roboto"/>
              </a:rPr>
              <a:t>La teinture à faible teneur en eau est une technique utilisée pour minimiser la consommation d'eau et offre une alternative plus respectueuse de l'environnement que les procédés de teinture traditionnels. </a:t>
            </a:r>
            <a:endParaRPr sz="3600">
              <a:solidFill>
                <a:schemeClr val="lt1"/>
              </a:solidFill>
              <a:latin typeface="Roboto"/>
              <a:ea typeface="Roboto"/>
              <a:cs typeface="Roboto"/>
              <a:sym typeface="Roboto"/>
            </a:endParaRPr>
          </a:p>
          <a:p>
            <a:pPr indent="-360045" lvl="0" marL="571500" rtl="0" algn="l">
              <a:spcBef>
                <a:spcPts val="0"/>
              </a:spcBef>
              <a:spcAft>
                <a:spcPts val="0"/>
              </a:spcAft>
              <a:buSzPts val="3600"/>
              <a:buFont typeface="Arial"/>
              <a:buNone/>
            </a:pPr>
            <a:r>
              <a:t/>
            </a:r>
            <a:endParaRPr sz="3600">
              <a:solidFill>
                <a:schemeClr val="lt1"/>
              </a:solidFill>
              <a:latin typeface="Roboto"/>
              <a:ea typeface="Roboto"/>
              <a:cs typeface="Roboto"/>
              <a:sym typeface="Roboto"/>
            </a:endParaRPr>
          </a:p>
          <a:p>
            <a:pPr indent="-588645" lvl="0" marL="571500" rtl="0" algn="l">
              <a:spcBef>
                <a:spcPts val="0"/>
              </a:spcBef>
              <a:spcAft>
                <a:spcPts val="0"/>
              </a:spcAft>
              <a:buClr>
                <a:schemeClr val="lt1"/>
              </a:buClr>
              <a:buSzPts val="3600"/>
              <a:buFont typeface="Arial"/>
              <a:buChar char="•"/>
            </a:pPr>
            <a:r>
              <a:rPr lang="en-US" sz="3600">
                <a:solidFill>
                  <a:schemeClr val="lt1"/>
                </a:solidFill>
                <a:latin typeface="Roboto"/>
                <a:ea typeface="Roboto"/>
                <a:cs typeface="Roboto"/>
                <a:sym typeface="Roboto"/>
              </a:rPr>
              <a:t>Les méthodes de teinture conventionnelles nécessitent jusqu'à 140 à 200 litres par kg de fibres, alors que les techniques de teinture à faible teneur en eau ne nécessitent que 1,5 à 2 litres par kg, ce qui en fait une option viable pour l'industrie de la mode.</a:t>
            </a:r>
            <a:endParaRPr sz="3600">
              <a:solidFill>
                <a:schemeClr val="lt1"/>
              </a:solidFill>
              <a:latin typeface="Roboto"/>
              <a:ea typeface="Roboto"/>
              <a:cs typeface="Roboto"/>
              <a:sym typeface="Roboto"/>
            </a:endParaRPr>
          </a:p>
          <a:p>
            <a:pPr indent="0" lvl="0" marL="0" rtl="0" algn="l">
              <a:spcBef>
                <a:spcPts val="0"/>
              </a:spcBef>
              <a:spcAft>
                <a:spcPts val="0"/>
              </a:spcAft>
              <a:buSzPts val="3600"/>
              <a:buFont typeface="Calibri"/>
              <a:buNone/>
            </a:pPr>
            <a:r>
              <a:t/>
            </a:r>
            <a:endParaRPr sz="3600">
              <a:solidFill>
                <a:schemeClr val="lt1"/>
              </a:solidFill>
              <a:latin typeface="Roboto"/>
              <a:ea typeface="Roboto"/>
              <a:cs typeface="Roboto"/>
              <a:sym typeface="Roboto"/>
            </a:endParaRPr>
          </a:p>
          <a:p>
            <a:pPr indent="0" lvl="0" marL="0" rtl="0" algn="l">
              <a:spcBef>
                <a:spcPts val="0"/>
              </a:spcBef>
              <a:spcAft>
                <a:spcPts val="0"/>
              </a:spcAft>
              <a:buNone/>
            </a:pPr>
            <a:r>
              <a:rPr lang="en-US" sz="3600">
                <a:solidFill>
                  <a:schemeClr val="lt1"/>
                </a:solidFill>
                <a:latin typeface="Roboto"/>
                <a:ea typeface="Roboto"/>
                <a:cs typeface="Roboto"/>
                <a:sym typeface="Roboto"/>
              </a:rPr>
              <a:t>Les autres avantages de la teinture à l'eau sont les suivants :</a:t>
            </a:r>
            <a:endParaRPr sz="3600">
              <a:solidFill>
                <a:schemeClr val="lt1"/>
              </a:solidFill>
              <a:latin typeface="Roboto"/>
              <a:ea typeface="Roboto"/>
              <a:cs typeface="Roboto"/>
              <a:sym typeface="Roboto"/>
            </a:endParaRPr>
          </a:p>
          <a:p>
            <a:pPr indent="0" lvl="0" marL="0" rtl="0" algn="l">
              <a:spcBef>
                <a:spcPts val="0"/>
              </a:spcBef>
              <a:spcAft>
                <a:spcPts val="0"/>
              </a:spcAft>
              <a:buSzPts val="3600"/>
              <a:buFont typeface="Calibri"/>
              <a:buNone/>
            </a:pPr>
            <a:r>
              <a:t/>
            </a:r>
            <a:endParaRPr sz="3600">
              <a:solidFill>
                <a:schemeClr val="lt1"/>
              </a:solidFill>
              <a:latin typeface="Roboto"/>
              <a:ea typeface="Roboto"/>
              <a:cs typeface="Roboto"/>
              <a:sym typeface="Roboto"/>
            </a:endParaRPr>
          </a:p>
          <a:p>
            <a:pPr indent="-587248" lvl="0" marL="571500" marR="0" rtl="0" algn="l">
              <a:lnSpc>
                <a:spcPct val="100000"/>
              </a:lnSpc>
              <a:spcBef>
                <a:spcPts val="0"/>
              </a:spcBef>
              <a:spcAft>
                <a:spcPts val="0"/>
              </a:spcAft>
              <a:buClr>
                <a:srgbClr val="FDA800"/>
              </a:buClr>
              <a:buSzPts val="3300"/>
              <a:buFont typeface="Arial"/>
              <a:buChar char="•"/>
            </a:pPr>
            <a:r>
              <a:rPr b="1" lang="en-US" sz="3300">
                <a:solidFill>
                  <a:srgbClr val="FDA800"/>
                </a:solidFill>
                <a:latin typeface="Roboto"/>
                <a:ea typeface="Roboto"/>
                <a:cs typeface="Roboto"/>
                <a:sym typeface="Roboto"/>
              </a:rPr>
              <a:t>Efficacité économique </a:t>
            </a:r>
            <a:r>
              <a:rPr lang="en-US" sz="3300">
                <a:solidFill>
                  <a:srgbClr val="FDA800"/>
                </a:solidFill>
                <a:latin typeface="Roboto"/>
                <a:ea typeface="Roboto"/>
                <a:cs typeface="Roboto"/>
                <a:sym typeface="Roboto"/>
              </a:rPr>
              <a:t>: </a:t>
            </a:r>
            <a:r>
              <a:rPr lang="en-US" sz="3300">
                <a:solidFill>
                  <a:srgbClr val="FFFFFF"/>
                </a:solidFill>
                <a:latin typeface="Roboto"/>
                <a:ea typeface="Roboto"/>
                <a:cs typeface="Roboto"/>
                <a:sym typeface="Roboto"/>
              </a:rPr>
              <a:t>L'utilisation de moins d'eau et d'énergie peut entraîner une baisse des coûts de production.</a:t>
            </a:r>
            <a:endParaRPr/>
          </a:p>
          <a:p>
            <a:pPr indent="-377698" lvl="0" marL="571500" marR="0" rtl="0" algn="l">
              <a:lnSpc>
                <a:spcPct val="100000"/>
              </a:lnSpc>
              <a:spcBef>
                <a:spcPts val="0"/>
              </a:spcBef>
              <a:spcAft>
                <a:spcPts val="0"/>
              </a:spcAft>
              <a:buSzPts val="3300"/>
              <a:buFont typeface="Arial"/>
              <a:buNone/>
            </a:pPr>
            <a:r>
              <a:t/>
            </a:r>
            <a:endParaRPr sz="3300">
              <a:solidFill>
                <a:srgbClr val="FFFFFF"/>
              </a:solidFill>
              <a:latin typeface="Roboto"/>
              <a:ea typeface="Roboto"/>
              <a:cs typeface="Roboto"/>
              <a:sym typeface="Roboto"/>
            </a:endParaRPr>
          </a:p>
          <a:p>
            <a:pPr indent="-587248" lvl="0" marL="571500" marR="0" rtl="0" algn="l">
              <a:lnSpc>
                <a:spcPct val="100000"/>
              </a:lnSpc>
              <a:spcBef>
                <a:spcPts val="0"/>
              </a:spcBef>
              <a:spcAft>
                <a:spcPts val="0"/>
              </a:spcAft>
              <a:buClr>
                <a:srgbClr val="FDA800"/>
              </a:buClr>
              <a:buSzPts val="3300"/>
              <a:buFont typeface="Arial"/>
              <a:buChar char="•"/>
            </a:pPr>
            <a:r>
              <a:rPr b="1" lang="en-US" sz="3300">
                <a:solidFill>
                  <a:srgbClr val="FDA800"/>
                </a:solidFill>
                <a:latin typeface="Roboto"/>
                <a:ea typeface="Roboto"/>
                <a:cs typeface="Roboto"/>
                <a:sym typeface="Roboto"/>
              </a:rPr>
              <a:t>Plans innovants:</a:t>
            </a:r>
            <a:r>
              <a:rPr lang="en-US" sz="3300">
                <a:solidFill>
                  <a:srgbClr val="FDA800"/>
                </a:solidFill>
                <a:latin typeface="Roboto"/>
                <a:ea typeface="Roboto"/>
                <a:cs typeface="Roboto"/>
                <a:sym typeface="Roboto"/>
              </a:rPr>
              <a:t> </a:t>
            </a:r>
            <a:r>
              <a:rPr lang="en-US" sz="3300">
                <a:solidFill>
                  <a:srgbClr val="FDA800"/>
                </a:solidFill>
                <a:latin typeface="Roboto"/>
                <a:ea typeface="Roboto"/>
                <a:cs typeface="Roboto"/>
                <a:sym typeface="Roboto"/>
              </a:rPr>
              <a:t> </a:t>
            </a:r>
            <a:r>
              <a:rPr lang="en-US" sz="3300">
                <a:solidFill>
                  <a:srgbClr val="FFFFFF"/>
                </a:solidFill>
                <a:latin typeface="Roboto"/>
                <a:ea typeface="Roboto"/>
                <a:cs typeface="Roboto"/>
                <a:sym typeface="Roboto"/>
              </a:rPr>
              <a:t>Cette méthode permet souvent d'obtenir des motifs et des effets de couleur uniques, en particulier dans les petits lots, ce qui donne aux stylistes un plus grand contrôle créatif sur le produit final.</a:t>
            </a:r>
            <a:endParaRPr sz="3600">
              <a:solidFill>
                <a:schemeClr val="lt1"/>
              </a:solidFill>
              <a:latin typeface="Roboto"/>
              <a:ea typeface="Roboto"/>
              <a:cs typeface="Roboto"/>
              <a:sym typeface="Roboto"/>
            </a:endParaRPr>
          </a:p>
          <a:p>
            <a:pPr indent="0" lvl="0" marL="0" rtl="0" algn="l">
              <a:spcBef>
                <a:spcPts val="0"/>
              </a:spcBef>
              <a:spcAft>
                <a:spcPts val="0"/>
              </a:spcAft>
              <a:buSzPts val="3600"/>
              <a:buFont typeface="Calibri"/>
              <a:buNone/>
            </a:pPr>
            <a:r>
              <a:t/>
            </a:r>
            <a:endParaRPr sz="3600">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6"/>
          <p:cNvSpPr txBox="1"/>
          <p:nvPr/>
        </p:nvSpPr>
        <p:spPr>
          <a:xfrm>
            <a:off x="869386" y="1006475"/>
            <a:ext cx="12573000" cy="8915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5400">
                <a:solidFill>
                  <a:srgbClr val="2C34D7"/>
                </a:solidFill>
                <a:latin typeface="Roboto"/>
                <a:ea typeface="Roboto"/>
                <a:cs typeface="Roboto"/>
                <a:sym typeface="Roboto"/>
              </a:rPr>
              <a:t>Techniques et variations </a:t>
            </a:r>
            <a:r>
              <a:rPr lang="en-US" sz="5400">
                <a:solidFill>
                  <a:srgbClr val="2C34D7"/>
                </a:solidFill>
                <a:latin typeface="Roboto"/>
                <a:ea typeface="Roboto"/>
                <a:cs typeface="Roboto"/>
                <a:sym typeface="Roboto"/>
              </a:rPr>
              <a:t>:</a:t>
            </a:r>
            <a:endParaRPr sz="5400">
              <a:solidFill>
                <a:srgbClr val="2C34D7"/>
              </a:solidFill>
              <a:latin typeface="Roboto"/>
              <a:ea typeface="Roboto"/>
              <a:cs typeface="Roboto"/>
              <a:sym typeface="Roboto"/>
            </a:endParaRPr>
          </a:p>
          <a:p>
            <a:pPr indent="0" lvl="0" marL="0" rtl="0" algn="l">
              <a:spcBef>
                <a:spcPts val="0"/>
              </a:spcBef>
              <a:spcAft>
                <a:spcPts val="0"/>
              </a:spcAft>
              <a:buNone/>
            </a:pPr>
            <a:r>
              <a:t/>
            </a:r>
            <a:endParaRPr b="1" sz="36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Les </a:t>
            </a:r>
            <a:r>
              <a:rPr b="1" lang="en-US" sz="3600">
                <a:solidFill>
                  <a:srgbClr val="2C34D7"/>
                </a:solidFill>
                <a:latin typeface="Roboto"/>
                <a:ea typeface="Roboto"/>
                <a:cs typeface="Roboto"/>
                <a:sym typeface="Roboto"/>
              </a:rPr>
              <a:t>méthodes de teinture </a:t>
            </a:r>
            <a:r>
              <a:rPr b="1" lang="en-US" sz="3600">
                <a:solidFill>
                  <a:srgbClr val="2C34D7"/>
                </a:solidFill>
                <a:latin typeface="Roboto"/>
                <a:ea typeface="Roboto"/>
                <a:cs typeface="Roboto"/>
                <a:sym typeface="Roboto"/>
              </a:rPr>
              <a:t>Tie-Dye</a:t>
            </a:r>
            <a:r>
              <a:rPr b="1" lang="en-US" sz="3600">
                <a:solidFill>
                  <a:srgbClr val="2C34D7"/>
                </a:solidFill>
                <a:latin typeface="Roboto"/>
                <a:ea typeface="Roboto"/>
                <a:cs typeface="Roboto"/>
                <a:sym typeface="Roboto"/>
              </a:rPr>
              <a:t> et de coloration </a:t>
            </a:r>
            <a:r>
              <a:rPr lang="en-US" sz="3600">
                <a:solidFill>
                  <a:srgbClr val="2C34D7"/>
                </a:solidFill>
                <a:latin typeface="Roboto"/>
                <a:ea typeface="Roboto"/>
                <a:cs typeface="Roboto"/>
                <a:sym typeface="Roboto"/>
              </a:rPr>
              <a:t>peuvent utiliser des teintures à faible teneur en eau en contrôlant l'utilisation de l'eau et de la teinture.</a:t>
            </a:r>
            <a:endParaRPr sz="3600">
              <a:solidFill>
                <a:srgbClr val="2C34D7"/>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Les techniques de </a:t>
            </a:r>
            <a:r>
              <a:rPr b="1" lang="en-US" sz="3600">
                <a:solidFill>
                  <a:srgbClr val="2C34D7"/>
                </a:solidFill>
                <a:latin typeface="Roboto"/>
                <a:ea typeface="Roboto"/>
                <a:cs typeface="Roboto"/>
                <a:sym typeface="Roboto"/>
              </a:rPr>
              <a:t>teinture par lots</a:t>
            </a:r>
            <a:r>
              <a:rPr lang="en-US" sz="3600">
                <a:solidFill>
                  <a:srgbClr val="2C34D7"/>
                </a:solidFill>
                <a:latin typeface="Roboto"/>
                <a:ea typeface="Roboto"/>
                <a:cs typeface="Roboto"/>
                <a:sym typeface="Roboto"/>
              </a:rPr>
              <a:t>, telles que l'utilisation de grands sacs à fermeture éclair ou de seaux dans lesquels le mélange de tissu et de teinture est remué avec un minimum d'eau, sont également populaires dans la production à petite échelle.</a:t>
            </a:r>
            <a:endParaRPr/>
          </a:p>
          <a:p>
            <a:pPr indent="-342900" lvl="0" marL="571500" rtl="0" algn="l">
              <a:spcBef>
                <a:spcPts val="0"/>
              </a:spcBef>
              <a:spcAft>
                <a:spcPts val="0"/>
              </a:spcAft>
              <a:buSzPts val="3600"/>
              <a:buFont typeface="Arial"/>
              <a:buNone/>
            </a:pPr>
            <a:r>
              <a:t/>
            </a:r>
            <a:endParaRPr sz="36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Les </a:t>
            </a:r>
            <a:r>
              <a:rPr b="1" lang="en-US" sz="3600">
                <a:solidFill>
                  <a:srgbClr val="2C34D7"/>
                </a:solidFill>
                <a:latin typeface="Roboto"/>
                <a:ea typeface="Roboto"/>
                <a:cs typeface="Roboto"/>
                <a:sym typeface="Roboto"/>
              </a:rPr>
              <a:t>méthodes de stabilisation thermique </a:t>
            </a:r>
            <a:r>
              <a:rPr lang="en-US" sz="3600">
                <a:solidFill>
                  <a:srgbClr val="2C34D7"/>
                </a:solidFill>
                <a:latin typeface="Roboto"/>
                <a:ea typeface="Roboto"/>
                <a:cs typeface="Roboto"/>
                <a:sym typeface="Roboto"/>
              </a:rPr>
              <a:t>sont parfois combinées avec des teintures à faible teneur en eau, les tissus étant teints avec un minimum d'eau puis "stabilisés" à la chaleur ou à la vapeur pour garantir la stabilité de la couleur sans rinçage intensif.</a:t>
            </a:r>
            <a:endParaRPr/>
          </a:p>
          <a:p>
            <a:pPr indent="0" lvl="0" marL="0" rtl="0" algn="l">
              <a:spcBef>
                <a:spcPts val="0"/>
              </a:spcBef>
              <a:spcAft>
                <a:spcPts val="0"/>
              </a:spcAft>
              <a:buNone/>
            </a:pPr>
            <a:r>
              <a:t/>
            </a:r>
            <a:endParaRPr sz="3600">
              <a:solidFill>
                <a:srgbClr val="2C34D7"/>
              </a:solidFill>
              <a:latin typeface="Roboto"/>
              <a:ea typeface="Roboto"/>
              <a:cs typeface="Roboto"/>
              <a:sym typeface="Roboto"/>
            </a:endParaRPr>
          </a:p>
        </p:txBody>
      </p:sp>
      <p:pic>
        <p:nvPicPr>
          <p:cNvPr id="191" name="Google Shape;191;p16"/>
          <p:cNvPicPr preferRelativeResize="0"/>
          <p:nvPr/>
        </p:nvPicPr>
        <p:blipFill rotWithShape="1">
          <a:blip r:embed="rId3">
            <a:alphaModFix/>
          </a:blip>
          <a:srcRect b="0" l="0" r="0" t="0"/>
          <a:stretch/>
        </p:blipFill>
        <p:spPr>
          <a:xfrm rot="5400000">
            <a:off x="11596359" y="2772069"/>
            <a:ext cx="10329896" cy="5798515"/>
          </a:xfrm>
          <a:prstGeom prst="rect">
            <a:avLst/>
          </a:prstGeom>
          <a:noFill/>
          <a:ln>
            <a:noFill/>
          </a:ln>
        </p:spPr>
      </p:pic>
      <p:sp>
        <p:nvSpPr>
          <p:cNvPr id="192" name="Google Shape;192;p16"/>
          <p:cNvSpPr/>
          <p:nvPr/>
        </p:nvSpPr>
        <p:spPr>
          <a:xfrm>
            <a:off x="14578725" y="10318750"/>
            <a:ext cx="5187639"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0" i="0" lang="en-US" sz="1800">
                <a:solidFill>
                  <a:srgbClr val="000000"/>
                </a:solidFill>
                <a:latin typeface="Arial"/>
                <a:ea typeface="Arial"/>
                <a:cs typeface="Arial"/>
                <a:sym typeface="Arial"/>
              </a:rPr>
              <a:t>Photo de </a:t>
            </a:r>
            <a:r>
              <a:rPr b="0" i="0" lang="en-US" sz="1800" u="sng">
                <a:solidFill>
                  <a:schemeClr val="hlink"/>
                </a:solidFill>
                <a:latin typeface="Arial"/>
                <a:ea typeface="Arial"/>
                <a:cs typeface="Arial"/>
                <a:sym typeface="Arial"/>
                <a:hlinkClick r:id="rId4"/>
              </a:rPr>
              <a:t>Susan Wilkinson </a:t>
            </a:r>
            <a:r>
              <a:rPr b="0" i="0" lang="en-US" sz="1800">
                <a:solidFill>
                  <a:srgbClr val="000000"/>
                </a:solidFill>
                <a:latin typeface="Arial"/>
                <a:ea typeface="Arial"/>
                <a:cs typeface="Arial"/>
                <a:sym typeface="Arial"/>
              </a:rPr>
              <a:t>sur </a:t>
            </a:r>
            <a:r>
              <a:rPr b="0" i="0" lang="en-US" sz="1800" u="sng">
                <a:solidFill>
                  <a:schemeClr val="hlink"/>
                </a:solidFill>
                <a:latin typeface="Arial"/>
                <a:ea typeface="Arial"/>
                <a:cs typeface="Arial"/>
                <a:sym typeface="Arial"/>
                <a:hlinkClick r:id="rId5"/>
              </a:rPr>
              <a:t>Unsplash</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7"/>
          <p:cNvSpPr txBox="1"/>
          <p:nvPr>
            <p:ph type="ctrTitle"/>
          </p:nvPr>
        </p:nvSpPr>
        <p:spPr>
          <a:xfrm>
            <a:off x="8042934" y="777875"/>
            <a:ext cx="7190716" cy="166199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rgbClr val="2C34D7"/>
                </a:solidFill>
              </a:rPr>
              <a:t>Impression numérique</a:t>
            </a:r>
            <a:endParaRPr b="1" sz="5400">
              <a:solidFill>
                <a:srgbClr val="2C34D7"/>
              </a:solidFill>
            </a:endParaRPr>
          </a:p>
        </p:txBody>
      </p:sp>
      <p:sp>
        <p:nvSpPr>
          <p:cNvPr id="198" name="Google Shape;198;p17"/>
          <p:cNvSpPr txBox="1"/>
          <p:nvPr/>
        </p:nvSpPr>
        <p:spPr>
          <a:xfrm>
            <a:off x="7613650" y="1920875"/>
            <a:ext cx="11744077" cy="8241268"/>
          </a:xfrm>
          <a:prstGeom prst="rect">
            <a:avLst/>
          </a:prstGeom>
          <a:noFill/>
          <a:ln>
            <a:noFill/>
          </a:ln>
        </p:spPr>
        <p:txBody>
          <a:bodyPr anchorCtr="0" anchor="t" bIns="45700" lIns="91425" spcFirstLastPara="1" rIns="91425" wrap="square" tIns="45700">
            <a:noAutofit/>
          </a:bodyPr>
          <a:lstStyle/>
          <a:p>
            <a:pPr indent="-571500" lvl="0" marL="571500" rtl="0" algn="l">
              <a:spcBef>
                <a:spcPts val="0"/>
              </a:spcBef>
              <a:spcAft>
                <a:spcPts val="0"/>
              </a:spcAft>
              <a:buClr>
                <a:srgbClr val="2C34D7"/>
              </a:buClr>
              <a:buSzPts val="3300"/>
              <a:buFont typeface="Arial"/>
              <a:buChar char="•"/>
            </a:pPr>
            <a:r>
              <a:rPr lang="en-US" sz="3300">
                <a:solidFill>
                  <a:srgbClr val="2C34D7"/>
                </a:solidFill>
                <a:latin typeface="Roboto"/>
                <a:ea typeface="Roboto"/>
                <a:cs typeface="Roboto"/>
                <a:sym typeface="Roboto"/>
              </a:rPr>
              <a:t>L'impression numérique utilise des jets d'encre pour propulser de minuscules gouttes de teinture ou de pigment dans le tissu. Cela permet </a:t>
            </a:r>
            <a:r>
              <a:rPr lang="en-US" sz="3300">
                <a:solidFill>
                  <a:srgbClr val="FDA800"/>
                </a:solidFill>
                <a:latin typeface="Roboto"/>
                <a:ea typeface="Roboto"/>
                <a:cs typeface="Roboto"/>
                <a:sym typeface="Roboto"/>
              </a:rPr>
              <a:t>de réduire la surconsommation d'encre </a:t>
            </a:r>
            <a:r>
              <a:rPr lang="en-US" sz="3300">
                <a:solidFill>
                  <a:srgbClr val="2C34D7"/>
                </a:solidFill>
                <a:latin typeface="Roboto"/>
                <a:ea typeface="Roboto"/>
                <a:cs typeface="Roboto"/>
                <a:sym typeface="Roboto"/>
              </a:rPr>
              <a:t>et les débordements.</a:t>
            </a:r>
            <a:endParaRPr sz="3300">
              <a:solidFill>
                <a:srgbClr val="2C34D7"/>
              </a:solidFill>
              <a:latin typeface="Roboto"/>
              <a:ea typeface="Roboto"/>
              <a:cs typeface="Roboto"/>
              <a:sym typeface="Roboto"/>
            </a:endParaRPr>
          </a:p>
          <a:p>
            <a:pPr indent="0" lvl="0" marL="0" rtl="0" algn="l">
              <a:spcBef>
                <a:spcPts val="0"/>
              </a:spcBef>
              <a:spcAft>
                <a:spcPts val="0"/>
              </a:spcAft>
              <a:buNone/>
            </a:pPr>
            <a:r>
              <a:t/>
            </a:r>
            <a:endParaRPr sz="3300">
              <a:solidFill>
                <a:srgbClr val="2C34D7"/>
              </a:solidFill>
              <a:latin typeface="Roboto"/>
              <a:ea typeface="Roboto"/>
              <a:cs typeface="Roboto"/>
              <a:sym typeface="Roboto"/>
            </a:endParaRPr>
          </a:p>
          <a:p>
            <a:pPr indent="-571500" lvl="0" marL="571500" marR="0" rtl="0" algn="l">
              <a:lnSpc>
                <a:spcPct val="100000"/>
              </a:lnSpc>
              <a:spcBef>
                <a:spcPts val="0"/>
              </a:spcBef>
              <a:spcAft>
                <a:spcPts val="0"/>
              </a:spcAft>
              <a:buClr>
                <a:srgbClr val="2C34D7"/>
              </a:buClr>
              <a:buSzPts val="3300"/>
              <a:buFont typeface="Arial"/>
              <a:buChar char="•"/>
            </a:pPr>
            <a:r>
              <a:rPr lang="en-US" sz="3300">
                <a:solidFill>
                  <a:srgbClr val="2C34D7"/>
                </a:solidFill>
                <a:latin typeface="Roboto"/>
                <a:ea typeface="Roboto"/>
                <a:cs typeface="Roboto"/>
                <a:sym typeface="Roboto"/>
              </a:rPr>
              <a:t>L'impression numérique utilise </a:t>
            </a:r>
            <a:r>
              <a:rPr lang="en-US" sz="3300">
                <a:solidFill>
                  <a:srgbClr val="FDA800"/>
                </a:solidFill>
                <a:latin typeface="Roboto"/>
                <a:ea typeface="Roboto"/>
                <a:cs typeface="Roboto"/>
                <a:sym typeface="Roboto"/>
              </a:rPr>
              <a:t>moins d'eau </a:t>
            </a:r>
            <a:r>
              <a:rPr lang="en-US" sz="3300">
                <a:solidFill>
                  <a:srgbClr val="2C34D7"/>
                </a:solidFill>
                <a:latin typeface="Roboto"/>
                <a:ea typeface="Roboto"/>
                <a:cs typeface="Roboto"/>
                <a:sym typeface="Roboto"/>
              </a:rPr>
              <a:t>car elle n'est pas nécessaire pour la teinture ou le lavage.</a:t>
            </a:r>
            <a:endParaRPr/>
          </a:p>
          <a:p>
            <a:pPr indent="-361950" lvl="0" marL="571500" marR="0" rtl="0" algn="l">
              <a:lnSpc>
                <a:spcPct val="100000"/>
              </a:lnSpc>
              <a:spcBef>
                <a:spcPts val="0"/>
              </a:spcBef>
              <a:spcAft>
                <a:spcPts val="0"/>
              </a:spcAft>
              <a:buSzPts val="3300"/>
              <a:buFont typeface="Arial"/>
              <a:buNone/>
            </a:pPr>
            <a:r>
              <a:t/>
            </a:r>
            <a:endParaRPr sz="3300">
              <a:solidFill>
                <a:srgbClr val="2C34D7"/>
              </a:solidFill>
              <a:latin typeface="Roboto"/>
              <a:ea typeface="Roboto"/>
              <a:cs typeface="Roboto"/>
              <a:sym typeface="Roboto"/>
            </a:endParaRPr>
          </a:p>
          <a:p>
            <a:pPr indent="-571500" lvl="0" marL="571500" marR="0" rtl="0" algn="l">
              <a:lnSpc>
                <a:spcPct val="100000"/>
              </a:lnSpc>
              <a:spcBef>
                <a:spcPts val="0"/>
              </a:spcBef>
              <a:spcAft>
                <a:spcPts val="0"/>
              </a:spcAft>
              <a:buClr>
                <a:srgbClr val="FDA800"/>
              </a:buClr>
              <a:buSzPts val="3300"/>
              <a:buFont typeface="Arial"/>
              <a:buChar char="•"/>
            </a:pPr>
            <a:r>
              <a:rPr lang="en-US" sz="3300">
                <a:solidFill>
                  <a:srgbClr val="2431DB"/>
                </a:solidFill>
                <a:latin typeface="Roboto"/>
                <a:ea typeface="Roboto"/>
                <a:cs typeface="Roboto"/>
                <a:sym typeface="Roboto"/>
              </a:rPr>
              <a:t>L'</a:t>
            </a:r>
            <a:r>
              <a:rPr lang="en-US" sz="3300">
                <a:solidFill>
                  <a:srgbClr val="2C34D7"/>
                </a:solidFill>
                <a:latin typeface="Roboto"/>
                <a:ea typeface="Roboto"/>
                <a:cs typeface="Roboto"/>
                <a:sym typeface="Roboto"/>
              </a:rPr>
              <a:t>impression numérique </a:t>
            </a:r>
            <a:r>
              <a:rPr lang="en-US" sz="3300">
                <a:solidFill>
                  <a:srgbClr val="FDA800"/>
                </a:solidFill>
                <a:latin typeface="Roboto"/>
                <a:ea typeface="Roboto"/>
                <a:cs typeface="Roboto"/>
                <a:sym typeface="Roboto"/>
              </a:rPr>
              <a:t>produit des dessins éclatants, en haute résolution et </a:t>
            </a:r>
            <a:r>
              <a:rPr lang="en-US" sz="3300">
                <a:solidFill>
                  <a:srgbClr val="2C34D7"/>
                </a:solidFill>
                <a:latin typeface="Roboto"/>
                <a:ea typeface="Roboto"/>
                <a:cs typeface="Roboto"/>
                <a:sym typeface="Roboto"/>
              </a:rPr>
              <a:t>avec une grande précision, ce qui en fait un choix populaire pour des créateurs/trices tels que Patagonia et Stella McCartney.</a:t>
            </a:r>
            <a:endParaRPr/>
          </a:p>
          <a:p>
            <a:pPr indent="0" lvl="0" marL="0" rtl="0" algn="l">
              <a:spcBef>
                <a:spcPts val="0"/>
              </a:spcBef>
              <a:spcAft>
                <a:spcPts val="0"/>
              </a:spcAft>
              <a:buNone/>
            </a:pPr>
            <a:r>
              <a:t/>
            </a:r>
            <a:endParaRPr sz="3300">
              <a:solidFill>
                <a:srgbClr val="2C34D7"/>
              </a:solidFill>
              <a:latin typeface="Roboto"/>
              <a:ea typeface="Roboto"/>
              <a:cs typeface="Roboto"/>
              <a:sym typeface="Roboto"/>
            </a:endParaRPr>
          </a:p>
          <a:p>
            <a:pPr indent="-571500" lvl="0" marL="571500" marR="0" rtl="0" algn="l">
              <a:lnSpc>
                <a:spcPct val="100000"/>
              </a:lnSpc>
              <a:spcBef>
                <a:spcPts val="0"/>
              </a:spcBef>
              <a:spcAft>
                <a:spcPts val="0"/>
              </a:spcAft>
              <a:buClr>
                <a:srgbClr val="2C34D7"/>
              </a:buClr>
              <a:buSzPts val="3300"/>
              <a:buFont typeface="Arial"/>
              <a:buChar char="•"/>
            </a:pPr>
            <a:r>
              <a:rPr lang="en-US" sz="3300">
                <a:solidFill>
                  <a:srgbClr val="2C34D7"/>
                </a:solidFill>
                <a:latin typeface="Roboto"/>
                <a:ea typeface="Roboto"/>
                <a:cs typeface="Roboto"/>
                <a:sym typeface="Roboto"/>
              </a:rPr>
              <a:t>Cette méthode transforme la mode en offrant aux créateurs/trices une plus grande liberté de création, une production plus rapide et des pratiques plus respectueuses de l'environnement.</a:t>
            </a:r>
            <a:endParaRPr sz="3300">
              <a:solidFill>
                <a:srgbClr val="2C34D7"/>
              </a:solidFill>
              <a:latin typeface="Roboto"/>
              <a:ea typeface="Roboto"/>
              <a:cs typeface="Roboto"/>
              <a:sym typeface="Roboto"/>
            </a:endParaRPr>
          </a:p>
          <a:p>
            <a:pPr indent="0" lvl="0" marL="0" rtl="0" algn="l">
              <a:spcBef>
                <a:spcPts val="0"/>
              </a:spcBef>
              <a:spcAft>
                <a:spcPts val="0"/>
              </a:spcAft>
              <a:buNone/>
            </a:pPr>
            <a:r>
              <a:t/>
            </a:r>
            <a:endParaRPr sz="3600">
              <a:solidFill>
                <a:srgbClr val="2C34D7"/>
              </a:solidFill>
              <a:latin typeface="Roboto"/>
              <a:ea typeface="Roboto"/>
              <a:cs typeface="Roboto"/>
              <a:sym typeface="Roboto"/>
            </a:endParaRPr>
          </a:p>
          <a:p>
            <a:pPr indent="0" lvl="0" marL="0" rtl="0" algn="l">
              <a:spcBef>
                <a:spcPts val="0"/>
              </a:spcBef>
              <a:spcAft>
                <a:spcPts val="0"/>
              </a:spcAft>
              <a:buNone/>
            </a:pPr>
            <a:r>
              <a:t/>
            </a:r>
            <a:endParaRPr sz="3600">
              <a:solidFill>
                <a:srgbClr val="2C34D7"/>
              </a:solidFill>
              <a:latin typeface="Roboto"/>
              <a:ea typeface="Roboto"/>
              <a:cs typeface="Roboto"/>
              <a:sym typeface="Roboto"/>
            </a:endParaRPr>
          </a:p>
        </p:txBody>
      </p:sp>
      <p:pic>
        <p:nvPicPr>
          <p:cNvPr id="199" name="Google Shape;199;p17"/>
          <p:cNvPicPr preferRelativeResize="0"/>
          <p:nvPr/>
        </p:nvPicPr>
        <p:blipFill rotWithShape="1">
          <a:blip r:embed="rId3">
            <a:alphaModFix/>
          </a:blip>
          <a:srcRect b="0" l="0" r="0" t="0"/>
          <a:stretch/>
        </p:blipFill>
        <p:spPr>
          <a:xfrm>
            <a:off x="450851" y="473075"/>
            <a:ext cx="7010400" cy="10287000"/>
          </a:xfrm>
          <a:prstGeom prst="rect">
            <a:avLst/>
          </a:prstGeom>
          <a:noFill/>
          <a:ln>
            <a:noFill/>
          </a:ln>
        </p:spPr>
      </p:pic>
      <p:sp>
        <p:nvSpPr>
          <p:cNvPr id="200" name="Google Shape;200;p17"/>
          <p:cNvSpPr/>
          <p:nvPr/>
        </p:nvSpPr>
        <p:spPr>
          <a:xfrm>
            <a:off x="603250" y="10390743"/>
            <a:ext cx="4751622"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0" i="0" lang="en-US" sz="1800">
                <a:solidFill>
                  <a:srgbClr val="000000"/>
                </a:solidFill>
                <a:latin typeface="Arial"/>
                <a:ea typeface="Arial"/>
                <a:cs typeface="Arial"/>
                <a:sym typeface="Arial"/>
              </a:rPr>
              <a:t>Photo de </a:t>
            </a:r>
            <a:r>
              <a:rPr b="0" i="0" lang="en-US" sz="1800" u="sng">
                <a:solidFill>
                  <a:schemeClr val="hlink"/>
                </a:solidFill>
                <a:latin typeface="Arial"/>
                <a:ea typeface="Arial"/>
                <a:cs typeface="Arial"/>
                <a:sym typeface="Arial"/>
                <a:hlinkClick r:id="rId4"/>
              </a:rPr>
              <a:t>Nagy Arnold </a:t>
            </a:r>
            <a:r>
              <a:rPr b="0" i="0" lang="en-US" sz="1800">
                <a:solidFill>
                  <a:srgbClr val="000000"/>
                </a:solidFill>
                <a:latin typeface="Arial"/>
                <a:ea typeface="Arial"/>
                <a:cs typeface="Arial"/>
                <a:sym typeface="Arial"/>
              </a:rPr>
              <a:t>sur </a:t>
            </a:r>
            <a:r>
              <a:rPr b="0" i="0" lang="en-US" sz="1800" u="sng">
                <a:solidFill>
                  <a:schemeClr val="hlink"/>
                </a:solidFill>
                <a:latin typeface="Arial"/>
                <a:ea typeface="Arial"/>
                <a:cs typeface="Arial"/>
                <a:sym typeface="Arial"/>
                <a:hlinkClick r:id="rId5"/>
              </a:rPr>
              <a:t>Unsplash</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8"/>
          <p:cNvSpPr txBox="1"/>
          <p:nvPr>
            <p:ph type="ctrTitle"/>
          </p:nvPr>
        </p:nvSpPr>
        <p:spPr>
          <a:xfrm>
            <a:off x="1136650" y="1463675"/>
            <a:ext cx="15316200" cy="166199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rgbClr val="2C34D7"/>
                </a:solidFill>
              </a:rPr>
              <a:t>Techniques d'impression numérique dans le secteur de la mode</a:t>
            </a:r>
            <a:endParaRPr b="1" sz="5400">
              <a:solidFill>
                <a:srgbClr val="2C34D7"/>
              </a:solidFill>
            </a:endParaRPr>
          </a:p>
        </p:txBody>
      </p:sp>
      <p:sp>
        <p:nvSpPr>
          <p:cNvPr id="206" name="Google Shape;206;p18"/>
          <p:cNvSpPr txBox="1"/>
          <p:nvPr/>
        </p:nvSpPr>
        <p:spPr>
          <a:xfrm>
            <a:off x="1136650" y="2835275"/>
            <a:ext cx="16992600" cy="7391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sz="36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L'</a:t>
            </a:r>
            <a:r>
              <a:rPr b="1" lang="en-US" sz="3600">
                <a:solidFill>
                  <a:srgbClr val="FDA800"/>
                </a:solidFill>
                <a:latin typeface="Roboto"/>
                <a:ea typeface="Roboto"/>
                <a:cs typeface="Roboto"/>
                <a:sym typeface="Roboto"/>
              </a:rPr>
              <a:t>impression directe sur vêtement </a:t>
            </a:r>
            <a:r>
              <a:rPr lang="en-US" sz="3600">
                <a:solidFill>
                  <a:srgbClr val="2C34D7"/>
                </a:solidFill>
                <a:latin typeface="Roboto"/>
                <a:ea typeface="Roboto"/>
                <a:cs typeface="Roboto"/>
                <a:sym typeface="Roboto"/>
              </a:rPr>
              <a:t>consiste à imprimer sur un vêtement fini à l'aide d'imprimantes à jet d'encre spéciales. Elle est souvent utilisée pour imprimer des graphiques ou des logos sur les vêtements.</a:t>
            </a:r>
            <a:endParaRPr/>
          </a:p>
          <a:p>
            <a:pPr indent="-342900" lvl="0" marL="571500" rtl="0" algn="l">
              <a:spcBef>
                <a:spcPts val="0"/>
              </a:spcBef>
              <a:spcAft>
                <a:spcPts val="0"/>
              </a:spcAft>
              <a:buSzPts val="3600"/>
              <a:buFont typeface="Arial"/>
              <a:buNone/>
            </a:pPr>
            <a:r>
              <a:t/>
            </a:r>
            <a:endParaRPr sz="36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Dans l'</a:t>
            </a:r>
            <a:r>
              <a:rPr b="1" lang="en-US" sz="3600">
                <a:solidFill>
                  <a:srgbClr val="FDA800"/>
                </a:solidFill>
                <a:latin typeface="Roboto"/>
                <a:ea typeface="Roboto"/>
                <a:cs typeface="Roboto"/>
                <a:sym typeface="Roboto"/>
              </a:rPr>
              <a:t>impression rouleau à rouleau, </a:t>
            </a:r>
            <a:r>
              <a:rPr lang="en-US" sz="3600">
                <a:solidFill>
                  <a:srgbClr val="2C34D7"/>
                </a:solidFill>
                <a:latin typeface="Roboto"/>
                <a:ea typeface="Roboto"/>
                <a:cs typeface="Roboto"/>
                <a:sym typeface="Roboto"/>
              </a:rPr>
              <a:t>un rouleau continu de tissu est imprimé numériquement avant d'être coupé et cousu en vêtements. L'impression rouleau à rouleau est idéale pour la production de tissus à grande échelle, en particulier pour les marques de mode qui produisent des motifs en grandes quantités.</a:t>
            </a:r>
            <a:endParaRPr/>
          </a:p>
          <a:p>
            <a:pPr indent="0" lvl="0" marL="0" rtl="0" algn="l">
              <a:spcBef>
                <a:spcPts val="0"/>
              </a:spcBef>
              <a:spcAft>
                <a:spcPts val="0"/>
              </a:spcAft>
              <a:buNone/>
            </a:pPr>
            <a:r>
              <a:t/>
            </a:r>
            <a:endParaRPr b="1" sz="36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L'</a:t>
            </a:r>
            <a:r>
              <a:rPr b="1" lang="en-US" sz="3600">
                <a:solidFill>
                  <a:srgbClr val="FDA800"/>
                </a:solidFill>
                <a:latin typeface="Roboto"/>
                <a:ea typeface="Roboto"/>
                <a:cs typeface="Roboto"/>
                <a:sym typeface="Roboto"/>
              </a:rPr>
              <a:t>impression par sublimation</a:t>
            </a:r>
            <a:r>
              <a:rPr lang="en-US" sz="3600">
                <a:solidFill>
                  <a:srgbClr val="2C34D7"/>
                </a:solidFill>
                <a:latin typeface="Roboto"/>
                <a:ea typeface="Roboto"/>
                <a:cs typeface="Roboto"/>
                <a:sym typeface="Roboto"/>
              </a:rPr>
              <a:t> est utilisée pour les tissus en polyester. Elle implique le transfert de teintures du papier au tissu par la chaleur et la pression. Cette méthode permet d'obtenir des impressions éclatantes et durables, avec un minimum de décoloration ou de craquelures.</a:t>
            </a:r>
            <a:endParaRPr sz="3600">
              <a:solidFill>
                <a:srgbClr val="2C34D7"/>
              </a:solidFill>
              <a:latin typeface="Roboto"/>
              <a:ea typeface="Roboto"/>
              <a:cs typeface="Roboto"/>
              <a:sym typeface="Roboto"/>
            </a:endParaRPr>
          </a:p>
          <a:p>
            <a:pPr indent="0" lvl="0" marL="0" rtl="0" algn="l">
              <a:spcBef>
                <a:spcPts val="0"/>
              </a:spcBef>
              <a:spcAft>
                <a:spcPts val="0"/>
              </a:spcAft>
              <a:buNone/>
            </a:pPr>
            <a:r>
              <a:t/>
            </a:r>
            <a:endParaRPr sz="3600">
              <a:solidFill>
                <a:srgbClr val="2C34D7"/>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9"/>
          <p:cNvSpPr txBox="1"/>
          <p:nvPr>
            <p:ph type="ctrTitle"/>
          </p:nvPr>
        </p:nvSpPr>
        <p:spPr>
          <a:xfrm>
            <a:off x="1028700" y="961620"/>
            <a:ext cx="17481550" cy="166199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rgbClr val="2C34D7"/>
                </a:solidFill>
              </a:rPr>
              <a:t>Impression 3D &amp; Textiles intelligents</a:t>
            </a:r>
            <a:endParaRPr b="1" sz="5400">
              <a:solidFill>
                <a:srgbClr val="2C34D7"/>
              </a:solidFill>
            </a:endParaRPr>
          </a:p>
        </p:txBody>
      </p:sp>
      <p:sp>
        <p:nvSpPr>
          <p:cNvPr id="212" name="Google Shape;212;p19"/>
          <p:cNvSpPr txBox="1"/>
          <p:nvPr/>
        </p:nvSpPr>
        <p:spPr>
          <a:xfrm>
            <a:off x="1212850" y="2759075"/>
            <a:ext cx="17830800" cy="7239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4400">
                <a:solidFill>
                  <a:srgbClr val="FDA800"/>
                </a:solidFill>
                <a:latin typeface="Roboto"/>
                <a:ea typeface="Roboto"/>
                <a:cs typeface="Roboto"/>
                <a:sym typeface="Roboto"/>
              </a:rPr>
              <a:t>Impression 3D</a:t>
            </a:r>
            <a:endParaRPr/>
          </a:p>
          <a:p>
            <a:pPr indent="0" lvl="0" marL="0" rtl="0" algn="l">
              <a:spcBef>
                <a:spcPts val="0"/>
              </a:spcBef>
              <a:spcAft>
                <a:spcPts val="0"/>
              </a:spcAft>
              <a:buNone/>
            </a:pPr>
            <a:r>
              <a:t/>
            </a:r>
            <a:endParaRPr sz="36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L'impression tridimensionnelle (3D) est un choix populaire pour les créateurs/trices de mode, car elle leur permet de créer des modèles complexes et plus personnalisés avec un minimum de déchets. Cette méthode d'impression </a:t>
            </a:r>
            <a:r>
              <a:rPr lang="en-US" sz="3600">
                <a:solidFill>
                  <a:srgbClr val="FDA800"/>
                </a:solidFill>
                <a:latin typeface="Roboto"/>
                <a:ea typeface="Roboto"/>
                <a:cs typeface="Roboto"/>
                <a:sym typeface="Roboto"/>
              </a:rPr>
              <a:t>utilise du plastique recyclé </a:t>
            </a:r>
            <a:r>
              <a:rPr lang="en-US" sz="3600">
                <a:solidFill>
                  <a:srgbClr val="2C34D7"/>
                </a:solidFill>
                <a:latin typeface="Roboto"/>
                <a:ea typeface="Roboto"/>
                <a:cs typeface="Roboto"/>
                <a:sym typeface="Roboto"/>
              </a:rPr>
              <a:t>et des </a:t>
            </a:r>
            <a:r>
              <a:rPr lang="en-US" sz="3600">
                <a:solidFill>
                  <a:srgbClr val="FDA800"/>
                </a:solidFill>
                <a:latin typeface="Roboto"/>
                <a:ea typeface="Roboto"/>
                <a:cs typeface="Roboto"/>
                <a:sym typeface="Roboto"/>
              </a:rPr>
              <a:t>polymères biodégradables</a:t>
            </a:r>
            <a:r>
              <a:rPr lang="en-US" sz="3600">
                <a:solidFill>
                  <a:srgbClr val="2C34D7"/>
                </a:solidFill>
                <a:latin typeface="Roboto"/>
                <a:ea typeface="Roboto"/>
                <a:cs typeface="Roboto"/>
                <a:sym typeface="Roboto"/>
              </a:rPr>
              <a:t>, ce qui réduit notre dépendance à l'égard des tissus traditionnels et donc les déchets.</a:t>
            </a:r>
            <a:endParaRPr sz="3600">
              <a:solidFill>
                <a:srgbClr val="2C34D7"/>
              </a:solidFill>
              <a:latin typeface="Roboto"/>
              <a:ea typeface="Roboto"/>
              <a:cs typeface="Roboto"/>
              <a:sym typeface="Roboto"/>
            </a:endParaRPr>
          </a:p>
          <a:p>
            <a:pPr indent="0" lvl="0" marL="0" rtl="0" algn="l">
              <a:spcBef>
                <a:spcPts val="0"/>
              </a:spcBef>
              <a:spcAft>
                <a:spcPts val="0"/>
              </a:spcAft>
              <a:buNone/>
            </a:pPr>
            <a:r>
              <a:t/>
            </a:r>
            <a:endParaRPr sz="36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Adidas et Iris Van Herpen sont des créateurs/trices qui utilisent l'impression 3D dans leurs collections. </a:t>
            </a:r>
            <a:endParaRPr sz="3600">
              <a:solidFill>
                <a:srgbClr val="2C34D7"/>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C34D7"/>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C34D7"/>
              </a:solidFill>
              <a:latin typeface="Roboto"/>
              <a:ea typeface="Roboto"/>
              <a:cs typeface="Roboto"/>
              <a:sym typeface="Roboto"/>
            </a:endParaRPr>
          </a:p>
          <a:p>
            <a:pPr indent="0" lvl="0" marL="0" rtl="0" algn="l">
              <a:spcBef>
                <a:spcPts val="0"/>
              </a:spcBef>
              <a:spcAft>
                <a:spcPts val="0"/>
              </a:spcAft>
              <a:buNone/>
            </a:pPr>
            <a:r>
              <a:rPr lang="en-US" sz="2800">
                <a:solidFill>
                  <a:srgbClr val="FDA800"/>
                </a:solidFill>
                <a:latin typeface="Roboto"/>
                <a:ea typeface="Roboto"/>
                <a:cs typeface="Roboto"/>
                <a:sym typeface="Roboto"/>
              </a:rPr>
              <a:t>Voir l'étude de cas : </a:t>
            </a:r>
            <a:r>
              <a:rPr i="1" lang="en-US" sz="2800">
                <a:solidFill>
                  <a:srgbClr val="FDA800"/>
                </a:solidFill>
                <a:latin typeface="Roboto"/>
                <a:ea typeface="Roboto"/>
                <a:cs typeface="Roboto"/>
                <a:sym typeface="Roboto"/>
              </a:rPr>
              <a:t>Comment Adidas exploite l'impression 3D dans l'</a:t>
            </a:r>
            <a:r>
              <a:rPr lang="en-US" sz="2800">
                <a:solidFill>
                  <a:srgbClr val="FDA800"/>
                </a:solidFill>
                <a:latin typeface="Roboto"/>
                <a:ea typeface="Roboto"/>
                <a:cs typeface="Roboto"/>
                <a:sym typeface="Roboto"/>
              </a:rPr>
              <a:t>industrie de la</a:t>
            </a:r>
            <a:r>
              <a:rPr i="1" lang="en-US" sz="2800">
                <a:solidFill>
                  <a:srgbClr val="FDA800"/>
                </a:solidFill>
                <a:latin typeface="Roboto"/>
                <a:ea typeface="Roboto"/>
                <a:cs typeface="Roboto"/>
                <a:sym typeface="Roboto"/>
              </a:rPr>
              <a:t> chaussure </a:t>
            </a:r>
            <a:endParaRPr/>
          </a:p>
          <a:p>
            <a:pPr indent="0" lvl="0" marL="0" rtl="0" algn="l">
              <a:spcBef>
                <a:spcPts val="0"/>
              </a:spcBef>
              <a:spcAft>
                <a:spcPts val="0"/>
              </a:spcAft>
              <a:buNone/>
            </a:pPr>
            <a:r>
              <a:t/>
            </a:r>
            <a:endParaRPr sz="2800" u="sng">
              <a:solidFill>
                <a:srgbClr val="FDA800"/>
              </a:solidFill>
              <a:latin typeface="Roboto"/>
              <a:ea typeface="Roboto"/>
              <a:cs typeface="Roboto"/>
              <a:sym typeface="Roboto"/>
              <a:hlinkClick r:id="rId3">
                <a:extLst>
                  <a:ext uri="{A12FA001-AC4F-418D-AE19-62706E023703}">
                    <ahyp:hlinkClr val="tx"/>
                  </a:ext>
                </a:extLst>
              </a:hlinkClick>
            </a:endParaRPr>
          </a:p>
          <a:p>
            <a:pPr indent="0" lvl="0" marL="0" rtl="0" algn="l">
              <a:spcBef>
                <a:spcPts val="0"/>
              </a:spcBef>
              <a:spcAft>
                <a:spcPts val="0"/>
              </a:spcAft>
              <a:buNone/>
            </a:pPr>
            <a:r>
              <a:t/>
            </a:r>
            <a:endParaRPr sz="3600" u="sng">
              <a:solidFill>
                <a:srgbClr val="2C34D7"/>
              </a:solidFill>
              <a:latin typeface="Roboto"/>
              <a:ea typeface="Roboto"/>
              <a:cs typeface="Roboto"/>
              <a:sym typeface="Roboto"/>
              <a:hlinkClick r:id="rId4">
                <a:extLst>
                  <a:ext uri="{A12FA001-AC4F-418D-AE19-62706E023703}">
                    <ahyp:hlinkClr val="tx"/>
                  </a:ext>
                </a:extLst>
              </a:hlinkClick>
            </a:endParaRPr>
          </a:p>
          <a:p>
            <a:pPr indent="0" lvl="0" marL="0" rtl="0" algn="l">
              <a:spcBef>
                <a:spcPts val="0"/>
              </a:spcBef>
              <a:spcAft>
                <a:spcPts val="0"/>
              </a:spcAft>
              <a:buNone/>
            </a:pPr>
            <a:r>
              <a:t/>
            </a:r>
            <a:endParaRPr sz="3600" u="sng">
              <a:solidFill>
                <a:srgbClr val="2C34D7"/>
              </a:solidFill>
              <a:latin typeface="Roboto"/>
              <a:ea typeface="Roboto"/>
              <a:cs typeface="Roboto"/>
              <a:sym typeface="Roboto"/>
              <a:hlinkClick r:id="rId5">
                <a:extLst>
                  <a:ext uri="{A12FA001-AC4F-418D-AE19-62706E023703}">
                    <ahyp:hlinkClr val="tx"/>
                  </a:ext>
                </a:extLst>
              </a:hlinkClick>
            </a:endParaRPr>
          </a:p>
          <a:p>
            <a:pPr indent="0" lvl="0" marL="0" rtl="0" algn="l">
              <a:spcBef>
                <a:spcPts val="0"/>
              </a:spcBef>
              <a:spcAft>
                <a:spcPts val="0"/>
              </a:spcAft>
              <a:buNone/>
            </a:pPr>
            <a:r>
              <a:t/>
            </a:r>
            <a:endParaRPr sz="3600">
              <a:solidFill>
                <a:srgbClr val="2C34D7"/>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4" name="Shape 74"/>
        <p:cNvGrpSpPr/>
        <p:nvPr/>
      </p:nvGrpSpPr>
      <p:grpSpPr>
        <a:xfrm>
          <a:off x="0" y="0"/>
          <a:ext cx="0" cy="0"/>
          <a:chOff x="0" y="0"/>
          <a:chExt cx="0" cy="0"/>
        </a:xfrm>
      </p:grpSpPr>
      <p:grpSp>
        <p:nvGrpSpPr>
          <p:cNvPr id="75" name="Google Shape;75;p2"/>
          <p:cNvGrpSpPr/>
          <p:nvPr/>
        </p:nvGrpSpPr>
        <p:grpSpPr>
          <a:xfrm>
            <a:off x="10890087" y="0"/>
            <a:ext cx="9211945" cy="11308715"/>
            <a:chOff x="10890087" y="0"/>
            <a:chExt cx="9211945" cy="11308715"/>
          </a:xfrm>
        </p:grpSpPr>
        <p:sp>
          <p:nvSpPr>
            <p:cNvPr id="76" name="Google Shape;76;p2"/>
            <p:cNvSpPr/>
            <p:nvPr/>
          </p:nvSpPr>
          <p:spPr>
            <a:xfrm>
              <a:off x="10890087" y="0"/>
              <a:ext cx="9211945" cy="11308715"/>
            </a:xfrm>
            <a:custGeom>
              <a:rect b="b" l="l" r="r" t="t"/>
              <a:pathLst>
                <a:path extrusionOk="0" h="11308715" w="9211944">
                  <a:moveTo>
                    <a:pt x="9211604" y="0"/>
                  </a:moveTo>
                  <a:lnTo>
                    <a:pt x="0" y="0"/>
                  </a:lnTo>
                  <a:lnTo>
                    <a:pt x="0" y="11308556"/>
                  </a:lnTo>
                  <a:lnTo>
                    <a:pt x="9211604" y="11308556"/>
                  </a:lnTo>
                  <a:lnTo>
                    <a:pt x="9211604" y="0"/>
                  </a:lnTo>
                  <a:close/>
                </a:path>
              </a:pathLst>
            </a:custGeom>
            <a:solidFill>
              <a:srgbClr val="2C34D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77" name="Google Shape;77;p2"/>
            <p:cNvSpPr/>
            <p:nvPr/>
          </p:nvSpPr>
          <p:spPr>
            <a:xfrm>
              <a:off x="13192993" y="6956589"/>
              <a:ext cx="4433570" cy="2413000"/>
            </a:xfrm>
            <a:custGeom>
              <a:rect b="b" l="l" r="r" t="t"/>
              <a:pathLst>
                <a:path extrusionOk="0" h="2413000" w="4433569">
                  <a:moveTo>
                    <a:pt x="320929" y="1376006"/>
                  </a:moveTo>
                  <a:lnTo>
                    <a:pt x="318554" y="1349413"/>
                  </a:lnTo>
                  <a:lnTo>
                    <a:pt x="311416" y="1325765"/>
                  </a:lnTo>
                  <a:lnTo>
                    <a:pt x="309918" y="1323162"/>
                  </a:lnTo>
                  <a:lnTo>
                    <a:pt x="299504" y="1305064"/>
                  </a:lnTo>
                  <a:lnTo>
                    <a:pt x="282829" y="1287284"/>
                  </a:lnTo>
                  <a:lnTo>
                    <a:pt x="262039" y="1273009"/>
                  </a:lnTo>
                  <a:lnTo>
                    <a:pt x="237832" y="1262811"/>
                  </a:lnTo>
                  <a:lnTo>
                    <a:pt x="234048" y="1261973"/>
                  </a:lnTo>
                  <a:lnTo>
                    <a:pt x="234048" y="1370139"/>
                  </a:lnTo>
                  <a:lnTo>
                    <a:pt x="234048" y="1550212"/>
                  </a:lnTo>
                  <a:lnTo>
                    <a:pt x="209575" y="1589468"/>
                  </a:lnTo>
                  <a:lnTo>
                    <a:pt x="179146" y="1597177"/>
                  </a:lnTo>
                  <a:lnTo>
                    <a:pt x="90195" y="1597177"/>
                  </a:lnTo>
                  <a:lnTo>
                    <a:pt x="87655" y="1595005"/>
                  </a:lnTo>
                  <a:lnTo>
                    <a:pt x="87655" y="1325346"/>
                  </a:lnTo>
                  <a:lnTo>
                    <a:pt x="90195" y="1323162"/>
                  </a:lnTo>
                  <a:lnTo>
                    <a:pt x="179146" y="1323162"/>
                  </a:lnTo>
                  <a:lnTo>
                    <a:pt x="217639" y="1337183"/>
                  </a:lnTo>
                  <a:lnTo>
                    <a:pt x="234048" y="1370139"/>
                  </a:lnTo>
                  <a:lnTo>
                    <a:pt x="234048" y="1261973"/>
                  </a:lnTo>
                  <a:lnTo>
                    <a:pt x="210197" y="1256690"/>
                  </a:lnTo>
                  <a:lnTo>
                    <a:pt x="179146" y="1254658"/>
                  </a:lnTo>
                  <a:lnTo>
                    <a:pt x="2514" y="1254658"/>
                  </a:lnTo>
                  <a:lnTo>
                    <a:pt x="0" y="1256830"/>
                  </a:lnTo>
                  <a:lnTo>
                    <a:pt x="0" y="1663509"/>
                  </a:lnTo>
                  <a:lnTo>
                    <a:pt x="2514" y="1665693"/>
                  </a:lnTo>
                  <a:lnTo>
                    <a:pt x="179146" y="1665693"/>
                  </a:lnTo>
                  <a:lnTo>
                    <a:pt x="237832" y="1657540"/>
                  </a:lnTo>
                  <a:lnTo>
                    <a:pt x="282829" y="1633067"/>
                  </a:lnTo>
                  <a:lnTo>
                    <a:pt x="309918" y="1597177"/>
                  </a:lnTo>
                  <a:lnTo>
                    <a:pt x="311416" y="1594573"/>
                  </a:lnTo>
                  <a:lnTo>
                    <a:pt x="318554" y="1570926"/>
                  </a:lnTo>
                  <a:lnTo>
                    <a:pt x="320929" y="1544332"/>
                  </a:lnTo>
                  <a:lnTo>
                    <a:pt x="320929" y="1376006"/>
                  </a:lnTo>
                  <a:close/>
                </a:path>
                <a:path extrusionOk="0" h="2413000" w="4433569">
                  <a:moveTo>
                    <a:pt x="575056" y="2171"/>
                  </a:moveTo>
                  <a:lnTo>
                    <a:pt x="572503" y="0"/>
                  </a:lnTo>
                  <a:lnTo>
                    <a:pt x="293230" y="0"/>
                  </a:lnTo>
                  <a:lnTo>
                    <a:pt x="290715" y="2171"/>
                  </a:lnTo>
                  <a:lnTo>
                    <a:pt x="290715" y="408889"/>
                  </a:lnTo>
                  <a:lnTo>
                    <a:pt x="293230" y="411035"/>
                  </a:lnTo>
                  <a:lnTo>
                    <a:pt x="375818" y="411035"/>
                  </a:lnTo>
                  <a:lnTo>
                    <a:pt x="378358" y="408889"/>
                  </a:lnTo>
                  <a:lnTo>
                    <a:pt x="378358" y="239014"/>
                  </a:lnTo>
                  <a:lnTo>
                    <a:pt x="380923" y="236842"/>
                  </a:lnTo>
                  <a:lnTo>
                    <a:pt x="539724" y="236842"/>
                  </a:lnTo>
                  <a:lnTo>
                    <a:pt x="542277" y="234657"/>
                  </a:lnTo>
                  <a:lnTo>
                    <a:pt x="542277" y="170510"/>
                  </a:lnTo>
                  <a:lnTo>
                    <a:pt x="539724" y="168325"/>
                  </a:lnTo>
                  <a:lnTo>
                    <a:pt x="380923" y="168325"/>
                  </a:lnTo>
                  <a:lnTo>
                    <a:pt x="378358" y="166179"/>
                  </a:lnTo>
                  <a:lnTo>
                    <a:pt x="378358" y="70688"/>
                  </a:lnTo>
                  <a:lnTo>
                    <a:pt x="380923" y="68503"/>
                  </a:lnTo>
                  <a:lnTo>
                    <a:pt x="567436" y="68503"/>
                  </a:lnTo>
                  <a:lnTo>
                    <a:pt x="572503" y="68503"/>
                  </a:lnTo>
                  <a:lnTo>
                    <a:pt x="575056" y="66357"/>
                  </a:lnTo>
                  <a:lnTo>
                    <a:pt x="575056" y="2171"/>
                  </a:lnTo>
                  <a:close/>
                </a:path>
                <a:path extrusionOk="0" h="2413000" w="4433569">
                  <a:moveTo>
                    <a:pt x="690689" y="1256842"/>
                  </a:moveTo>
                  <a:lnTo>
                    <a:pt x="688124" y="1254645"/>
                  </a:lnTo>
                  <a:lnTo>
                    <a:pt x="408863" y="1254645"/>
                  </a:lnTo>
                  <a:lnTo>
                    <a:pt x="406336" y="1256842"/>
                  </a:lnTo>
                  <a:lnTo>
                    <a:pt x="406336" y="1663509"/>
                  </a:lnTo>
                  <a:lnTo>
                    <a:pt x="408863" y="1665693"/>
                  </a:lnTo>
                  <a:lnTo>
                    <a:pt x="683056" y="1665693"/>
                  </a:lnTo>
                  <a:lnTo>
                    <a:pt x="688124" y="1665693"/>
                  </a:lnTo>
                  <a:lnTo>
                    <a:pt x="690689" y="1663509"/>
                  </a:lnTo>
                  <a:lnTo>
                    <a:pt x="690689" y="1599361"/>
                  </a:lnTo>
                  <a:lnTo>
                    <a:pt x="688124" y="1597177"/>
                  </a:lnTo>
                  <a:lnTo>
                    <a:pt x="496544" y="1597177"/>
                  </a:lnTo>
                  <a:lnTo>
                    <a:pt x="493991" y="1595005"/>
                  </a:lnTo>
                  <a:lnTo>
                    <a:pt x="493991" y="1493672"/>
                  </a:lnTo>
                  <a:lnTo>
                    <a:pt x="496544" y="1491500"/>
                  </a:lnTo>
                  <a:lnTo>
                    <a:pt x="655345" y="1491500"/>
                  </a:lnTo>
                  <a:lnTo>
                    <a:pt x="657898" y="1489316"/>
                  </a:lnTo>
                  <a:lnTo>
                    <a:pt x="657898" y="1425168"/>
                  </a:lnTo>
                  <a:lnTo>
                    <a:pt x="655345" y="1422984"/>
                  </a:lnTo>
                  <a:lnTo>
                    <a:pt x="496544" y="1422984"/>
                  </a:lnTo>
                  <a:lnTo>
                    <a:pt x="493991" y="1420799"/>
                  </a:lnTo>
                  <a:lnTo>
                    <a:pt x="493991" y="1325346"/>
                  </a:lnTo>
                  <a:lnTo>
                    <a:pt x="496544" y="1323162"/>
                  </a:lnTo>
                  <a:lnTo>
                    <a:pt x="688124" y="1323162"/>
                  </a:lnTo>
                  <a:lnTo>
                    <a:pt x="690689" y="1320977"/>
                  </a:lnTo>
                  <a:lnTo>
                    <a:pt x="690689" y="1256842"/>
                  </a:lnTo>
                  <a:close/>
                </a:path>
                <a:path extrusionOk="0" h="2413000" w="4433569">
                  <a:moveTo>
                    <a:pt x="955471" y="2171"/>
                  </a:moveTo>
                  <a:lnTo>
                    <a:pt x="952906" y="0"/>
                  </a:lnTo>
                  <a:lnTo>
                    <a:pt x="870331" y="0"/>
                  </a:lnTo>
                  <a:lnTo>
                    <a:pt x="867778" y="2171"/>
                  </a:lnTo>
                  <a:lnTo>
                    <a:pt x="867778" y="302094"/>
                  </a:lnTo>
                  <a:lnTo>
                    <a:pt x="866800" y="311772"/>
                  </a:lnTo>
                  <a:lnTo>
                    <a:pt x="834720" y="345719"/>
                  </a:lnTo>
                  <a:lnTo>
                    <a:pt x="813650" y="349072"/>
                  </a:lnTo>
                  <a:lnTo>
                    <a:pt x="776325" y="349072"/>
                  </a:lnTo>
                  <a:lnTo>
                    <a:pt x="737425" y="335368"/>
                  </a:lnTo>
                  <a:lnTo>
                    <a:pt x="721423" y="302094"/>
                  </a:lnTo>
                  <a:lnTo>
                    <a:pt x="721423" y="2171"/>
                  </a:lnTo>
                  <a:lnTo>
                    <a:pt x="718870" y="0"/>
                  </a:lnTo>
                  <a:lnTo>
                    <a:pt x="637057" y="0"/>
                  </a:lnTo>
                  <a:lnTo>
                    <a:pt x="634504" y="2171"/>
                  </a:lnTo>
                  <a:lnTo>
                    <a:pt x="634504" y="302094"/>
                  </a:lnTo>
                  <a:lnTo>
                    <a:pt x="635127" y="314833"/>
                  </a:lnTo>
                  <a:lnTo>
                    <a:pt x="649935" y="359613"/>
                  </a:lnTo>
                  <a:lnTo>
                    <a:pt x="682815" y="392696"/>
                  </a:lnTo>
                  <a:lnTo>
                    <a:pt x="717981" y="409105"/>
                  </a:lnTo>
                  <a:lnTo>
                    <a:pt x="760666" y="417055"/>
                  </a:lnTo>
                  <a:lnTo>
                    <a:pt x="776325" y="417588"/>
                  </a:lnTo>
                  <a:lnTo>
                    <a:pt x="813650" y="417588"/>
                  </a:lnTo>
                  <a:lnTo>
                    <a:pt x="858481" y="412800"/>
                  </a:lnTo>
                  <a:lnTo>
                    <a:pt x="896277" y="398983"/>
                  </a:lnTo>
                  <a:lnTo>
                    <a:pt x="932878" y="369062"/>
                  </a:lnTo>
                  <a:lnTo>
                    <a:pt x="952893" y="326961"/>
                  </a:lnTo>
                  <a:lnTo>
                    <a:pt x="955471" y="302094"/>
                  </a:lnTo>
                  <a:lnTo>
                    <a:pt x="955471" y="2171"/>
                  </a:lnTo>
                  <a:close/>
                </a:path>
                <a:path extrusionOk="0" h="2413000" w="4433569">
                  <a:moveTo>
                    <a:pt x="1052817" y="1556715"/>
                  </a:moveTo>
                  <a:lnTo>
                    <a:pt x="1045565" y="1513344"/>
                  </a:lnTo>
                  <a:lnTo>
                    <a:pt x="1023442" y="1478445"/>
                  </a:lnTo>
                  <a:lnTo>
                    <a:pt x="986116" y="1449400"/>
                  </a:lnTo>
                  <a:lnTo>
                    <a:pt x="947851" y="1430248"/>
                  </a:lnTo>
                  <a:lnTo>
                    <a:pt x="889000" y="1407134"/>
                  </a:lnTo>
                  <a:lnTo>
                    <a:pt x="881748" y="1403972"/>
                  </a:lnTo>
                  <a:lnTo>
                    <a:pt x="846848" y="1377975"/>
                  </a:lnTo>
                  <a:lnTo>
                    <a:pt x="844664" y="1371422"/>
                  </a:lnTo>
                  <a:lnTo>
                    <a:pt x="844664" y="1363599"/>
                  </a:lnTo>
                  <a:lnTo>
                    <a:pt x="869619" y="1324165"/>
                  </a:lnTo>
                  <a:lnTo>
                    <a:pt x="899566" y="1316621"/>
                  </a:lnTo>
                  <a:lnTo>
                    <a:pt x="910996" y="1316621"/>
                  </a:lnTo>
                  <a:lnTo>
                    <a:pt x="951217" y="1335392"/>
                  </a:lnTo>
                  <a:lnTo>
                    <a:pt x="962088" y="1349248"/>
                  </a:lnTo>
                  <a:lnTo>
                    <a:pt x="966381" y="1354683"/>
                  </a:lnTo>
                  <a:lnTo>
                    <a:pt x="1045184" y="1329029"/>
                  </a:lnTo>
                  <a:lnTo>
                    <a:pt x="1046695" y="1327277"/>
                  </a:lnTo>
                  <a:lnTo>
                    <a:pt x="1046695" y="1322946"/>
                  </a:lnTo>
                  <a:lnTo>
                    <a:pt x="1023962" y="1290320"/>
                  </a:lnTo>
                  <a:lnTo>
                    <a:pt x="979322" y="1260233"/>
                  </a:lnTo>
                  <a:lnTo>
                    <a:pt x="935863" y="1249489"/>
                  </a:lnTo>
                  <a:lnTo>
                    <a:pt x="910996" y="1248143"/>
                  </a:lnTo>
                  <a:lnTo>
                    <a:pt x="899566" y="1248143"/>
                  </a:lnTo>
                  <a:lnTo>
                    <a:pt x="854760" y="1252715"/>
                  </a:lnTo>
                  <a:lnTo>
                    <a:pt x="816940" y="1266228"/>
                  </a:lnTo>
                  <a:lnTo>
                    <a:pt x="780351" y="1296568"/>
                  </a:lnTo>
                  <a:lnTo>
                    <a:pt x="760349" y="1338732"/>
                  </a:lnTo>
                  <a:lnTo>
                    <a:pt x="757783" y="1363599"/>
                  </a:lnTo>
                  <a:lnTo>
                    <a:pt x="758278" y="1375308"/>
                  </a:lnTo>
                  <a:lnTo>
                    <a:pt x="770267" y="1414932"/>
                  </a:lnTo>
                  <a:lnTo>
                    <a:pt x="798271" y="1446174"/>
                  </a:lnTo>
                  <a:lnTo>
                    <a:pt x="841717" y="1472742"/>
                  </a:lnTo>
                  <a:lnTo>
                    <a:pt x="925195" y="1509318"/>
                  </a:lnTo>
                  <a:lnTo>
                    <a:pt x="931951" y="1512608"/>
                  </a:lnTo>
                  <a:lnTo>
                    <a:pt x="963980" y="1541386"/>
                  </a:lnTo>
                  <a:lnTo>
                    <a:pt x="965898" y="1548485"/>
                  </a:lnTo>
                  <a:lnTo>
                    <a:pt x="965898" y="1556715"/>
                  </a:lnTo>
                  <a:lnTo>
                    <a:pt x="940955" y="1595996"/>
                  </a:lnTo>
                  <a:lnTo>
                    <a:pt x="910996" y="1603692"/>
                  </a:lnTo>
                  <a:lnTo>
                    <a:pt x="880516" y="1603692"/>
                  </a:lnTo>
                  <a:lnTo>
                    <a:pt x="843343" y="1589684"/>
                  </a:lnTo>
                  <a:lnTo>
                    <a:pt x="825614" y="1562277"/>
                  </a:lnTo>
                  <a:lnTo>
                    <a:pt x="823595" y="1560652"/>
                  </a:lnTo>
                  <a:lnTo>
                    <a:pt x="819531" y="1560652"/>
                  </a:lnTo>
                  <a:lnTo>
                    <a:pt x="818248" y="1560868"/>
                  </a:lnTo>
                  <a:lnTo>
                    <a:pt x="747852" y="1590662"/>
                  </a:lnTo>
                  <a:lnTo>
                    <a:pt x="746315" y="1592173"/>
                  </a:lnTo>
                  <a:lnTo>
                    <a:pt x="746315" y="1597393"/>
                  </a:lnTo>
                  <a:lnTo>
                    <a:pt x="772566" y="1633334"/>
                  </a:lnTo>
                  <a:lnTo>
                    <a:pt x="823328" y="1664550"/>
                  </a:lnTo>
                  <a:lnTo>
                    <a:pt x="880516" y="1672209"/>
                  </a:lnTo>
                  <a:lnTo>
                    <a:pt x="910996" y="1672209"/>
                  </a:lnTo>
                  <a:lnTo>
                    <a:pt x="955827" y="1667433"/>
                  </a:lnTo>
                  <a:lnTo>
                    <a:pt x="993711" y="1653616"/>
                  </a:lnTo>
                  <a:lnTo>
                    <a:pt x="1030795" y="1623682"/>
                  </a:lnTo>
                  <a:lnTo>
                    <a:pt x="1050328" y="1581607"/>
                  </a:lnTo>
                  <a:lnTo>
                    <a:pt x="1052195" y="1569478"/>
                  </a:lnTo>
                  <a:lnTo>
                    <a:pt x="1052817" y="1556715"/>
                  </a:lnTo>
                  <a:close/>
                </a:path>
                <a:path extrusionOk="0" h="2413000" w="4433569">
                  <a:moveTo>
                    <a:pt x="1206004" y="1256842"/>
                  </a:moveTo>
                  <a:lnTo>
                    <a:pt x="1203439" y="1254645"/>
                  </a:lnTo>
                  <a:lnTo>
                    <a:pt x="1120863" y="1254645"/>
                  </a:lnTo>
                  <a:lnTo>
                    <a:pt x="1118349" y="1256842"/>
                  </a:lnTo>
                  <a:lnTo>
                    <a:pt x="1118349" y="1663509"/>
                  </a:lnTo>
                  <a:lnTo>
                    <a:pt x="1120863" y="1665693"/>
                  </a:lnTo>
                  <a:lnTo>
                    <a:pt x="1198372" y="1665693"/>
                  </a:lnTo>
                  <a:lnTo>
                    <a:pt x="1203439" y="1665693"/>
                  </a:lnTo>
                  <a:lnTo>
                    <a:pt x="1206004" y="1663509"/>
                  </a:lnTo>
                  <a:lnTo>
                    <a:pt x="1206004" y="1256842"/>
                  </a:lnTo>
                  <a:close/>
                </a:path>
                <a:path extrusionOk="0" h="2413000" w="4433569">
                  <a:moveTo>
                    <a:pt x="1290904" y="2171"/>
                  </a:moveTo>
                  <a:lnTo>
                    <a:pt x="1288351" y="0"/>
                  </a:lnTo>
                  <a:lnTo>
                    <a:pt x="1009840" y="0"/>
                  </a:lnTo>
                  <a:lnTo>
                    <a:pt x="1007300" y="2171"/>
                  </a:lnTo>
                  <a:lnTo>
                    <a:pt x="1007300" y="66357"/>
                  </a:lnTo>
                  <a:lnTo>
                    <a:pt x="1009840" y="68503"/>
                  </a:lnTo>
                  <a:lnTo>
                    <a:pt x="1103083" y="68503"/>
                  </a:lnTo>
                  <a:lnTo>
                    <a:pt x="1105636" y="70688"/>
                  </a:lnTo>
                  <a:lnTo>
                    <a:pt x="1105636" y="408889"/>
                  </a:lnTo>
                  <a:lnTo>
                    <a:pt x="1108189" y="411035"/>
                  </a:lnTo>
                  <a:lnTo>
                    <a:pt x="1190002" y="411035"/>
                  </a:lnTo>
                  <a:lnTo>
                    <a:pt x="1192555" y="408889"/>
                  </a:lnTo>
                  <a:lnTo>
                    <a:pt x="1192555" y="70688"/>
                  </a:lnTo>
                  <a:lnTo>
                    <a:pt x="1195108" y="68503"/>
                  </a:lnTo>
                  <a:lnTo>
                    <a:pt x="1283284" y="68503"/>
                  </a:lnTo>
                  <a:lnTo>
                    <a:pt x="1288351" y="68503"/>
                  </a:lnTo>
                  <a:lnTo>
                    <a:pt x="1290904" y="66357"/>
                  </a:lnTo>
                  <a:lnTo>
                    <a:pt x="1290904" y="2171"/>
                  </a:lnTo>
                  <a:close/>
                </a:path>
                <a:path extrusionOk="0" h="2413000" w="4433569">
                  <a:moveTo>
                    <a:pt x="1326032" y="1884146"/>
                  </a:moveTo>
                  <a:lnTo>
                    <a:pt x="1323479" y="1881962"/>
                  </a:lnTo>
                  <a:lnTo>
                    <a:pt x="1044206" y="1881962"/>
                  </a:lnTo>
                  <a:lnTo>
                    <a:pt x="1041679" y="1884146"/>
                  </a:lnTo>
                  <a:lnTo>
                    <a:pt x="1041679" y="2290864"/>
                  </a:lnTo>
                  <a:lnTo>
                    <a:pt x="1044206" y="2293010"/>
                  </a:lnTo>
                  <a:lnTo>
                    <a:pt x="1318412" y="2293010"/>
                  </a:lnTo>
                  <a:lnTo>
                    <a:pt x="1323479" y="2293010"/>
                  </a:lnTo>
                  <a:lnTo>
                    <a:pt x="1326032" y="2290864"/>
                  </a:lnTo>
                  <a:lnTo>
                    <a:pt x="1326032" y="2226678"/>
                  </a:lnTo>
                  <a:lnTo>
                    <a:pt x="1323479" y="2224494"/>
                  </a:lnTo>
                  <a:lnTo>
                    <a:pt x="1131887" y="2224494"/>
                  </a:lnTo>
                  <a:lnTo>
                    <a:pt x="1129334" y="2222347"/>
                  </a:lnTo>
                  <a:lnTo>
                    <a:pt x="1129334" y="2120989"/>
                  </a:lnTo>
                  <a:lnTo>
                    <a:pt x="1131887" y="2118817"/>
                  </a:lnTo>
                  <a:lnTo>
                    <a:pt x="1290688" y="2118817"/>
                  </a:lnTo>
                  <a:lnTo>
                    <a:pt x="1293241" y="2116620"/>
                  </a:lnTo>
                  <a:lnTo>
                    <a:pt x="1293241" y="2052485"/>
                  </a:lnTo>
                  <a:lnTo>
                    <a:pt x="1290688" y="2050288"/>
                  </a:lnTo>
                  <a:lnTo>
                    <a:pt x="1131887" y="2050288"/>
                  </a:lnTo>
                  <a:lnTo>
                    <a:pt x="1129334" y="2048141"/>
                  </a:lnTo>
                  <a:lnTo>
                    <a:pt x="1129334" y="1952663"/>
                  </a:lnTo>
                  <a:lnTo>
                    <a:pt x="1131887" y="1950466"/>
                  </a:lnTo>
                  <a:lnTo>
                    <a:pt x="1323479" y="1950466"/>
                  </a:lnTo>
                  <a:lnTo>
                    <a:pt x="1326032" y="1948319"/>
                  </a:lnTo>
                  <a:lnTo>
                    <a:pt x="1326032" y="1884146"/>
                  </a:lnTo>
                  <a:close/>
                </a:path>
                <a:path extrusionOk="0" h="2413000" w="4433569">
                  <a:moveTo>
                    <a:pt x="1335239" y="1031836"/>
                  </a:moveTo>
                  <a:lnTo>
                    <a:pt x="1334985" y="1030770"/>
                  </a:lnTo>
                  <a:lnTo>
                    <a:pt x="1334465" y="1029893"/>
                  </a:lnTo>
                  <a:lnTo>
                    <a:pt x="1267587" y="864184"/>
                  </a:lnTo>
                  <a:lnTo>
                    <a:pt x="1262049" y="850480"/>
                  </a:lnTo>
                  <a:lnTo>
                    <a:pt x="1262049" y="846785"/>
                  </a:lnTo>
                  <a:lnTo>
                    <a:pt x="1265618" y="843407"/>
                  </a:lnTo>
                  <a:lnTo>
                    <a:pt x="1279829" y="836002"/>
                  </a:lnTo>
                  <a:lnTo>
                    <a:pt x="1286687" y="831126"/>
                  </a:lnTo>
                  <a:lnTo>
                    <a:pt x="1316189" y="796315"/>
                  </a:lnTo>
                  <a:lnTo>
                    <a:pt x="1316507" y="795667"/>
                  </a:lnTo>
                  <a:lnTo>
                    <a:pt x="1320850" y="786904"/>
                  </a:lnTo>
                  <a:lnTo>
                    <a:pt x="1324178" y="776909"/>
                  </a:lnTo>
                  <a:lnTo>
                    <a:pt x="1326184" y="766343"/>
                  </a:lnTo>
                  <a:lnTo>
                    <a:pt x="1326845" y="755205"/>
                  </a:lnTo>
                  <a:lnTo>
                    <a:pt x="1326845" y="748690"/>
                  </a:lnTo>
                  <a:lnTo>
                    <a:pt x="1317320" y="698461"/>
                  </a:lnTo>
                  <a:lnTo>
                    <a:pt x="1288745" y="659968"/>
                  </a:lnTo>
                  <a:lnTo>
                    <a:pt x="1243749" y="635495"/>
                  </a:lnTo>
                  <a:lnTo>
                    <a:pt x="1239964" y="634669"/>
                  </a:lnTo>
                  <a:lnTo>
                    <a:pt x="1239964" y="742823"/>
                  </a:lnTo>
                  <a:lnTo>
                    <a:pt x="1239964" y="748690"/>
                  </a:lnTo>
                  <a:lnTo>
                    <a:pt x="1214996" y="787958"/>
                  </a:lnTo>
                  <a:lnTo>
                    <a:pt x="1185062" y="795667"/>
                  </a:lnTo>
                  <a:lnTo>
                    <a:pt x="1096111" y="795667"/>
                  </a:lnTo>
                  <a:lnTo>
                    <a:pt x="1093571" y="793483"/>
                  </a:lnTo>
                  <a:lnTo>
                    <a:pt x="1093571" y="698030"/>
                  </a:lnTo>
                  <a:lnTo>
                    <a:pt x="1096111" y="695858"/>
                  </a:lnTo>
                  <a:lnTo>
                    <a:pt x="1185062" y="695858"/>
                  </a:lnTo>
                  <a:lnTo>
                    <a:pt x="1223556" y="709866"/>
                  </a:lnTo>
                  <a:lnTo>
                    <a:pt x="1239964" y="742823"/>
                  </a:lnTo>
                  <a:lnTo>
                    <a:pt x="1239964" y="634669"/>
                  </a:lnTo>
                  <a:lnTo>
                    <a:pt x="1216113" y="629386"/>
                  </a:lnTo>
                  <a:lnTo>
                    <a:pt x="1185062" y="627341"/>
                  </a:lnTo>
                  <a:lnTo>
                    <a:pt x="1008430" y="627341"/>
                  </a:lnTo>
                  <a:lnTo>
                    <a:pt x="1005916" y="629526"/>
                  </a:lnTo>
                  <a:lnTo>
                    <a:pt x="1005916" y="1036205"/>
                  </a:lnTo>
                  <a:lnTo>
                    <a:pt x="1008430" y="1038377"/>
                  </a:lnTo>
                  <a:lnTo>
                    <a:pt x="1091006" y="1038377"/>
                  </a:lnTo>
                  <a:lnTo>
                    <a:pt x="1093571" y="1036205"/>
                  </a:lnTo>
                  <a:lnTo>
                    <a:pt x="1093571" y="866355"/>
                  </a:lnTo>
                  <a:lnTo>
                    <a:pt x="1096111" y="864184"/>
                  </a:lnTo>
                  <a:lnTo>
                    <a:pt x="1169047" y="864184"/>
                  </a:lnTo>
                  <a:lnTo>
                    <a:pt x="1175131" y="868083"/>
                  </a:lnTo>
                  <a:lnTo>
                    <a:pt x="1242237" y="1033805"/>
                  </a:lnTo>
                  <a:lnTo>
                    <a:pt x="1244269" y="1036853"/>
                  </a:lnTo>
                  <a:lnTo>
                    <a:pt x="1246530" y="1038377"/>
                  </a:lnTo>
                  <a:lnTo>
                    <a:pt x="1332674" y="1038377"/>
                  </a:lnTo>
                  <a:lnTo>
                    <a:pt x="1335239" y="1036624"/>
                  </a:lnTo>
                  <a:lnTo>
                    <a:pt x="1335239" y="1031836"/>
                  </a:lnTo>
                  <a:close/>
                </a:path>
                <a:path extrusionOk="0" h="2413000" w="4433569">
                  <a:moveTo>
                    <a:pt x="1619211" y="1322959"/>
                  </a:moveTo>
                  <a:lnTo>
                    <a:pt x="1597253" y="1290320"/>
                  </a:lnTo>
                  <a:lnTo>
                    <a:pt x="1552613" y="1260233"/>
                  </a:lnTo>
                  <a:lnTo>
                    <a:pt x="1509153" y="1249476"/>
                  </a:lnTo>
                  <a:lnTo>
                    <a:pt x="1484274" y="1248143"/>
                  </a:lnTo>
                  <a:lnTo>
                    <a:pt x="1433982" y="1248143"/>
                  </a:lnTo>
                  <a:lnTo>
                    <a:pt x="1389164" y="1252715"/>
                  </a:lnTo>
                  <a:lnTo>
                    <a:pt x="1351368" y="1266228"/>
                  </a:lnTo>
                  <a:lnTo>
                    <a:pt x="1314767" y="1296568"/>
                  </a:lnTo>
                  <a:lnTo>
                    <a:pt x="1294752" y="1338732"/>
                  </a:lnTo>
                  <a:lnTo>
                    <a:pt x="1292174" y="1363586"/>
                  </a:lnTo>
                  <a:lnTo>
                    <a:pt x="1292174" y="1556715"/>
                  </a:lnTo>
                  <a:lnTo>
                    <a:pt x="1302092" y="1604035"/>
                  </a:lnTo>
                  <a:lnTo>
                    <a:pt x="1330667" y="1640255"/>
                  </a:lnTo>
                  <a:lnTo>
                    <a:pt x="1375638" y="1663725"/>
                  </a:lnTo>
                  <a:lnTo>
                    <a:pt x="1418336" y="1671675"/>
                  </a:lnTo>
                  <a:lnTo>
                    <a:pt x="1433982" y="1672209"/>
                  </a:lnTo>
                  <a:lnTo>
                    <a:pt x="1471320" y="1672209"/>
                  </a:lnTo>
                  <a:lnTo>
                    <a:pt x="1516151" y="1667433"/>
                  </a:lnTo>
                  <a:lnTo>
                    <a:pt x="1553946" y="1653616"/>
                  </a:lnTo>
                  <a:lnTo>
                    <a:pt x="1590548" y="1623695"/>
                  </a:lnTo>
                  <a:lnTo>
                    <a:pt x="1610550" y="1581607"/>
                  </a:lnTo>
                  <a:lnTo>
                    <a:pt x="1613128" y="1453210"/>
                  </a:lnTo>
                  <a:lnTo>
                    <a:pt x="1441081" y="1451038"/>
                  </a:lnTo>
                  <a:lnTo>
                    <a:pt x="1438529" y="1517370"/>
                  </a:lnTo>
                  <a:lnTo>
                    <a:pt x="1522907" y="1519542"/>
                  </a:lnTo>
                  <a:lnTo>
                    <a:pt x="1525447" y="1521726"/>
                  </a:lnTo>
                  <a:lnTo>
                    <a:pt x="1524469" y="1566405"/>
                  </a:lnTo>
                  <a:lnTo>
                    <a:pt x="1492389" y="1600352"/>
                  </a:lnTo>
                  <a:lnTo>
                    <a:pt x="1471320" y="1603692"/>
                  </a:lnTo>
                  <a:lnTo>
                    <a:pt x="1433982" y="1603692"/>
                  </a:lnTo>
                  <a:lnTo>
                    <a:pt x="1395095" y="1589989"/>
                  </a:lnTo>
                  <a:lnTo>
                    <a:pt x="1379093" y="1556715"/>
                  </a:lnTo>
                  <a:lnTo>
                    <a:pt x="1379093" y="1363586"/>
                  </a:lnTo>
                  <a:lnTo>
                    <a:pt x="1403527" y="1324330"/>
                  </a:lnTo>
                  <a:lnTo>
                    <a:pt x="1433982" y="1316621"/>
                  </a:lnTo>
                  <a:lnTo>
                    <a:pt x="1484274" y="1316621"/>
                  </a:lnTo>
                  <a:lnTo>
                    <a:pt x="1523555" y="1334655"/>
                  </a:lnTo>
                  <a:lnTo>
                    <a:pt x="1540192" y="1358061"/>
                  </a:lnTo>
                  <a:lnTo>
                    <a:pt x="1541983" y="1359052"/>
                  </a:lnTo>
                  <a:lnTo>
                    <a:pt x="1546034" y="1359052"/>
                  </a:lnTo>
                  <a:lnTo>
                    <a:pt x="1547291" y="1358836"/>
                  </a:lnTo>
                  <a:lnTo>
                    <a:pt x="1617713" y="1329042"/>
                  </a:lnTo>
                  <a:lnTo>
                    <a:pt x="1619211" y="1327277"/>
                  </a:lnTo>
                  <a:lnTo>
                    <a:pt x="1619211" y="1325105"/>
                  </a:lnTo>
                  <a:lnTo>
                    <a:pt x="1619211" y="1322959"/>
                  </a:lnTo>
                  <a:close/>
                </a:path>
                <a:path extrusionOk="0" h="2413000" w="4433569">
                  <a:moveTo>
                    <a:pt x="1663687" y="2171"/>
                  </a:moveTo>
                  <a:lnTo>
                    <a:pt x="1661134" y="0"/>
                  </a:lnTo>
                  <a:lnTo>
                    <a:pt x="1578546" y="0"/>
                  </a:lnTo>
                  <a:lnTo>
                    <a:pt x="1576006" y="2171"/>
                  </a:lnTo>
                  <a:lnTo>
                    <a:pt x="1576006" y="302094"/>
                  </a:lnTo>
                  <a:lnTo>
                    <a:pt x="1575028" y="311772"/>
                  </a:lnTo>
                  <a:lnTo>
                    <a:pt x="1542948" y="345719"/>
                  </a:lnTo>
                  <a:lnTo>
                    <a:pt x="1521879" y="349072"/>
                  </a:lnTo>
                  <a:lnTo>
                    <a:pt x="1484541" y="349072"/>
                  </a:lnTo>
                  <a:lnTo>
                    <a:pt x="1445641" y="335368"/>
                  </a:lnTo>
                  <a:lnTo>
                    <a:pt x="1429651" y="302094"/>
                  </a:lnTo>
                  <a:lnTo>
                    <a:pt x="1429651" y="2171"/>
                  </a:lnTo>
                  <a:lnTo>
                    <a:pt x="1427086" y="0"/>
                  </a:lnTo>
                  <a:lnTo>
                    <a:pt x="1345285" y="0"/>
                  </a:lnTo>
                  <a:lnTo>
                    <a:pt x="1342732" y="2171"/>
                  </a:lnTo>
                  <a:lnTo>
                    <a:pt x="1342732" y="302094"/>
                  </a:lnTo>
                  <a:lnTo>
                    <a:pt x="1343355" y="314833"/>
                  </a:lnTo>
                  <a:lnTo>
                    <a:pt x="1358150" y="359613"/>
                  </a:lnTo>
                  <a:lnTo>
                    <a:pt x="1391043" y="392696"/>
                  </a:lnTo>
                  <a:lnTo>
                    <a:pt x="1426197" y="409105"/>
                  </a:lnTo>
                  <a:lnTo>
                    <a:pt x="1468894" y="417055"/>
                  </a:lnTo>
                  <a:lnTo>
                    <a:pt x="1484541" y="417588"/>
                  </a:lnTo>
                  <a:lnTo>
                    <a:pt x="1521879" y="417588"/>
                  </a:lnTo>
                  <a:lnTo>
                    <a:pt x="1566697" y="412800"/>
                  </a:lnTo>
                  <a:lnTo>
                    <a:pt x="1604492" y="398983"/>
                  </a:lnTo>
                  <a:lnTo>
                    <a:pt x="1641106" y="369062"/>
                  </a:lnTo>
                  <a:lnTo>
                    <a:pt x="1661109" y="326961"/>
                  </a:lnTo>
                  <a:lnTo>
                    <a:pt x="1663687" y="302094"/>
                  </a:lnTo>
                  <a:lnTo>
                    <a:pt x="1663687" y="2171"/>
                  </a:lnTo>
                  <a:close/>
                </a:path>
                <a:path extrusionOk="0" h="2413000" w="4433569">
                  <a:moveTo>
                    <a:pt x="1676057" y="629526"/>
                  </a:moveTo>
                  <a:lnTo>
                    <a:pt x="1673504" y="627329"/>
                  </a:lnTo>
                  <a:lnTo>
                    <a:pt x="1394231" y="627329"/>
                  </a:lnTo>
                  <a:lnTo>
                    <a:pt x="1391716" y="629526"/>
                  </a:lnTo>
                  <a:lnTo>
                    <a:pt x="1391716" y="1036205"/>
                  </a:lnTo>
                  <a:lnTo>
                    <a:pt x="1394231" y="1038377"/>
                  </a:lnTo>
                  <a:lnTo>
                    <a:pt x="1668437" y="1038377"/>
                  </a:lnTo>
                  <a:lnTo>
                    <a:pt x="1673504" y="1038377"/>
                  </a:lnTo>
                  <a:lnTo>
                    <a:pt x="1676057" y="1036205"/>
                  </a:lnTo>
                  <a:lnTo>
                    <a:pt x="1676057" y="972045"/>
                  </a:lnTo>
                  <a:lnTo>
                    <a:pt x="1673504" y="969873"/>
                  </a:lnTo>
                  <a:lnTo>
                    <a:pt x="1481924" y="969873"/>
                  </a:lnTo>
                  <a:lnTo>
                    <a:pt x="1479359" y="967689"/>
                  </a:lnTo>
                  <a:lnTo>
                    <a:pt x="1479359" y="866368"/>
                  </a:lnTo>
                  <a:lnTo>
                    <a:pt x="1481924" y="864184"/>
                  </a:lnTo>
                  <a:lnTo>
                    <a:pt x="1640725" y="864184"/>
                  </a:lnTo>
                  <a:lnTo>
                    <a:pt x="1643278" y="861999"/>
                  </a:lnTo>
                  <a:lnTo>
                    <a:pt x="1643278" y="797852"/>
                  </a:lnTo>
                  <a:lnTo>
                    <a:pt x="1640725" y="795667"/>
                  </a:lnTo>
                  <a:lnTo>
                    <a:pt x="1481924" y="795667"/>
                  </a:lnTo>
                  <a:lnTo>
                    <a:pt x="1479359" y="793483"/>
                  </a:lnTo>
                  <a:lnTo>
                    <a:pt x="1479359" y="698030"/>
                  </a:lnTo>
                  <a:lnTo>
                    <a:pt x="1481924" y="695845"/>
                  </a:lnTo>
                  <a:lnTo>
                    <a:pt x="1673504" y="695845"/>
                  </a:lnTo>
                  <a:lnTo>
                    <a:pt x="1676057" y="693674"/>
                  </a:lnTo>
                  <a:lnTo>
                    <a:pt x="1676057" y="629526"/>
                  </a:lnTo>
                  <a:close/>
                </a:path>
                <a:path extrusionOk="0" h="2413000" w="4433569">
                  <a:moveTo>
                    <a:pt x="1727022" y="2003310"/>
                  </a:moveTo>
                  <a:lnTo>
                    <a:pt x="1717497" y="1953094"/>
                  </a:lnTo>
                  <a:lnTo>
                    <a:pt x="1688922" y="1914601"/>
                  </a:lnTo>
                  <a:lnTo>
                    <a:pt x="1643926" y="1890128"/>
                  </a:lnTo>
                  <a:lnTo>
                    <a:pt x="1640141" y="1889290"/>
                  </a:lnTo>
                  <a:lnTo>
                    <a:pt x="1640141" y="1997456"/>
                  </a:lnTo>
                  <a:lnTo>
                    <a:pt x="1640141" y="2177516"/>
                  </a:lnTo>
                  <a:lnTo>
                    <a:pt x="1615668" y="2216797"/>
                  </a:lnTo>
                  <a:lnTo>
                    <a:pt x="1585239" y="2224494"/>
                  </a:lnTo>
                  <a:lnTo>
                    <a:pt x="1496288" y="2224494"/>
                  </a:lnTo>
                  <a:lnTo>
                    <a:pt x="1493748" y="2222347"/>
                  </a:lnTo>
                  <a:lnTo>
                    <a:pt x="1493748" y="1952663"/>
                  </a:lnTo>
                  <a:lnTo>
                    <a:pt x="1496288" y="1950478"/>
                  </a:lnTo>
                  <a:lnTo>
                    <a:pt x="1585239" y="1950478"/>
                  </a:lnTo>
                  <a:lnTo>
                    <a:pt x="1623733" y="1964524"/>
                  </a:lnTo>
                  <a:lnTo>
                    <a:pt x="1640141" y="1997456"/>
                  </a:lnTo>
                  <a:lnTo>
                    <a:pt x="1640141" y="1889290"/>
                  </a:lnTo>
                  <a:lnTo>
                    <a:pt x="1616290" y="1884006"/>
                  </a:lnTo>
                  <a:lnTo>
                    <a:pt x="1585239" y="1881962"/>
                  </a:lnTo>
                  <a:lnTo>
                    <a:pt x="1408607" y="1881962"/>
                  </a:lnTo>
                  <a:lnTo>
                    <a:pt x="1406093" y="1884146"/>
                  </a:lnTo>
                  <a:lnTo>
                    <a:pt x="1406093" y="2290851"/>
                  </a:lnTo>
                  <a:lnTo>
                    <a:pt x="1408607" y="2292997"/>
                  </a:lnTo>
                  <a:lnTo>
                    <a:pt x="1585239" y="2292997"/>
                  </a:lnTo>
                  <a:lnTo>
                    <a:pt x="1643926" y="2284857"/>
                  </a:lnTo>
                  <a:lnTo>
                    <a:pt x="1688922" y="2260371"/>
                  </a:lnTo>
                  <a:lnTo>
                    <a:pt x="1716011" y="2224494"/>
                  </a:lnTo>
                  <a:lnTo>
                    <a:pt x="1727022" y="2171662"/>
                  </a:lnTo>
                  <a:lnTo>
                    <a:pt x="1727022" y="2003310"/>
                  </a:lnTo>
                  <a:close/>
                </a:path>
                <a:path extrusionOk="0" h="2413000" w="4433569">
                  <a:moveTo>
                    <a:pt x="2011832" y="2382786"/>
                  </a:moveTo>
                  <a:lnTo>
                    <a:pt x="290715" y="2382786"/>
                  </a:lnTo>
                  <a:lnTo>
                    <a:pt x="290715" y="2412987"/>
                  </a:lnTo>
                  <a:lnTo>
                    <a:pt x="2011832" y="2412987"/>
                  </a:lnTo>
                  <a:lnTo>
                    <a:pt x="2011832" y="2382786"/>
                  </a:lnTo>
                  <a:close/>
                </a:path>
                <a:path extrusionOk="0" h="2413000" w="4433569">
                  <a:moveTo>
                    <a:pt x="2011832" y="1761998"/>
                  </a:moveTo>
                  <a:lnTo>
                    <a:pt x="290715" y="1761998"/>
                  </a:lnTo>
                  <a:lnTo>
                    <a:pt x="290715" y="1792198"/>
                  </a:lnTo>
                  <a:lnTo>
                    <a:pt x="2011832" y="1792198"/>
                  </a:lnTo>
                  <a:lnTo>
                    <a:pt x="2011832" y="1761998"/>
                  </a:lnTo>
                  <a:close/>
                </a:path>
                <a:path extrusionOk="0" h="2413000" w="4433569">
                  <a:moveTo>
                    <a:pt x="2011832" y="1256842"/>
                  </a:moveTo>
                  <a:lnTo>
                    <a:pt x="2009279" y="1254645"/>
                  </a:lnTo>
                  <a:lnTo>
                    <a:pt x="1928990" y="1254645"/>
                  </a:lnTo>
                  <a:lnTo>
                    <a:pt x="1926450" y="1256842"/>
                  </a:lnTo>
                  <a:lnTo>
                    <a:pt x="1929523" y="1522793"/>
                  </a:lnTo>
                  <a:lnTo>
                    <a:pt x="1773974" y="1257909"/>
                  </a:lnTo>
                  <a:lnTo>
                    <a:pt x="1767116" y="1254645"/>
                  </a:lnTo>
                  <a:lnTo>
                    <a:pt x="1697990" y="1254645"/>
                  </a:lnTo>
                  <a:lnTo>
                    <a:pt x="1695475" y="1256842"/>
                  </a:lnTo>
                  <a:lnTo>
                    <a:pt x="1695475" y="1663509"/>
                  </a:lnTo>
                  <a:lnTo>
                    <a:pt x="1697990" y="1665693"/>
                  </a:lnTo>
                  <a:lnTo>
                    <a:pt x="1779066" y="1665693"/>
                  </a:lnTo>
                  <a:lnTo>
                    <a:pt x="1781619" y="1663509"/>
                  </a:lnTo>
                  <a:lnTo>
                    <a:pt x="1777771" y="1400149"/>
                  </a:lnTo>
                  <a:lnTo>
                    <a:pt x="1934057" y="1662442"/>
                  </a:lnTo>
                  <a:lnTo>
                    <a:pt x="1940953" y="1665693"/>
                  </a:lnTo>
                  <a:lnTo>
                    <a:pt x="2004212" y="1665693"/>
                  </a:lnTo>
                  <a:lnTo>
                    <a:pt x="2009279" y="1665693"/>
                  </a:lnTo>
                  <a:lnTo>
                    <a:pt x="2011832" y="1663509"/>
                  </a:lnTo>
                  <a:lnTo>
                    <a:pt x="2011832" y="1256842"/>
                  </a:lnTo>
                  <a:close/>
                </a:path>
                <a:path extrusionOk="0" h="2413000" w="4433569">
                  <a:moveTo>
                    <a:pt x="2011832" y="1131404"/>
                  </a:moveTo>
                  <a:lnTo>
                    <a:pt x="290715" y="1131404"/>
                  </a:lnTo>
                  <a:lnTo>
                    <a:pt x="290715" y="1161605"/>
                  </a:lnTo>
                  <a:lnTo>
                    <a:pt x="2011832" y="1161605"/>
                  </a:lnTo>
                  <a:lnTo>
                    <a:pt x="2011832" y="1131404"/>
                  </a:lnTo>
                  <a:close/>
                </a:path>
                <a:path extrusionOk="0" h="2413000" w="4433569">
                  <a:moveTo>
                    <a:pt x="2011832" y="491248"/>
                  </a:moveTo>
                  <a:lnTo>
                    <a:pt x="290715" y="491248"/>
                  </a:lnTo>
                  <a:lnTo>
                    <a:pt x="290715" y="521449"/>
                  </a:lnTo>
                  <a:lnTo>
                    <a:pt x="2011832" y="521449"/>
                  </a:lnTo>
                  <a:lnTo>
                    <a:pt x="2011832" y="491248"/>
                  </a:lnTo>
                  <a:close/>
                </a:path>
                <a:path extrusionOk="0" h="2413000" w="4433569">
                  <a:moveTo>
                    <a:pt x="2025129" y="1883714"/>
                  </a:moveTo>
                  <a:lnTo>
                    <a:pt x="2022335" y="1881962"/>
                  </a:lnTo>
                  <a:lnTo>
                    <a:pt x="1968715" y="1881962"/>
                  </a:lnTo>
                  <a:lnTo>
                    <a:pt x="1965159" y="1883283"/>
                  </a:lnTo>
                  <a:lnTo>
                    <a:pt x="1962873" y="1884578"/>
                  </a:lnTo>
                  <a:lnTo>
                    <a:pt x="1961870" y="1885899"/>
                  </a:lnTo>
                  <a:lnTo>
                    <a:pt x="1762874" y="2283879"/>
                  </a:lnTo>
                  <a:lnTo>
                    <a:pt x="1761871" y="2285631"/>
                  </a:lnTo>
                  <a:lnTo>
                    <a:pt x="1761337" y="2286927"/>
                  </a:lnTo>
                  <a:lnTo>
                    <a:pt x="1761337" y="2291296"/>
                  </a:lnTo>
                  <a:lnTo>
                    <a:pt x="1764169" y="2293010"/>
                  </a:lnTo>
                  <a:lnTo>
                    <a:pt x="1817776" y="2293010"/>
                  </a:lnTo>
                  <a:lnTo>
                    <a:pt x="1821307" y="2292578"/>
                  </a:lnTo>
                  <a:lnTo>
                    <a:pt x="1823618" y="2291296"/>
                  </a:lnTo>
                  <a:lnTo>
                    <a:pt x="2023618" y="1891118"/>
                  </a:lnTo>
                  <a:lnTo>
                    <a:pt x="2024634" y="1889366"/>
                  </a:lnTo>
                  <a:lnTo>
                    <a:pt x="2025129" y="1888083"/>
                  </a:lnTo>
                  <a:lnTo>
                    <a:pt x="2025129" y="1887181"/>
                  </a:lnTo>
                  <a:lnTo>
                    <a:pt x="2025129" y="1883714"/>
                  </a:lnTo>
                  <a:close/>
                </a:path>
                <a:path extrusionOk="0" h="2413000" w="4433569">
                  <a:moveTo>
                    <a:pt x="2030780" y="929411"/>
                  </a:moveTo>
                  <a:lnTo>
                    <a:pt x="2023529" y="886028"/>
                  </a:lnTo>
                  <a:lnTo>
                    <a:pt x="2001418" y="851128"/>
                  </a:lnTo>
                  <a:lnTo>
                    <a:pt x="1964080" y="822096"/>
                  </a:lnTo>
                  <a:lnTo>
                    <a:pt x="1925828" y="802932"/>
                  </a:lnTo>
                  <a:lnTo>
                    <a:pt x="1866976" y="779818"/>
                  </a:lnTo>
                  <a:lnTo>
                    <a:pt x="1859724" y="776655"/>
                  </a:lnTo>
                  <a:lnTo>
                    <a:pt x="1824824" y="750658"/>
                  </a:lnTo>
                  <a:lnTo>
                    <a:pt x="1822627" y="744118"/>
                  </a:lnTo>
                  <a:lnTo>
                    <a:pt x="1822627" y="736282"/>
                  </a:lnTo>
                  <a:lnTo>
                    <a:pt x="1847596" y="696849"/>
                  </a:lnTo>
                  <a:lnTo>
                    <a:pt x="1877542" y="689305"/>
                  </a:lnTo>
                  <a:lnTo>
                    <a:pt x="1888972" y="689305"/>
                  </a:lnTo>
                  <a:lnTo>
                    <a:pt x="1929180" y="708075"/>
                  </a:lnTo>
                  <a:lnTo>
                    <a:pt x="1940052" y="721931"/>
                  </a:lnTo>
                  <a:lnTo>
                    <a:pt x="1944357" y="727367"/>
                  </a:lnTo>
                  <a:lnTo>
                    <a:pt x="2023160" y="701713"/>
                  </a:lnTo>
                  <a:lnTo>
                    <a:pt x="2024672" y="699973"/>
                  </a:lnTo>
                  <a:lnTo>
                    <a:pt x="2024672" y="695629"/>
                  </a:lnTo>
                  <a:lnTo>
                    <a:pt x="2001939" y="663003"/>
                  </a:lnTo>
                  <a:lnTo>
                    <a:pt x="1957298" y="632917"/>
                  </a:lnTo>
                  <a:lnTo>
                    <a:pt x="1913839" y="622173"/>
                  </a:lnTo>
                  <a:lnTo>
                    <a:pt x="1888972" y="620826"/>
                  </a:lnTo>
                  <a:lnTo>
                    <a:pt x="1877542" y="620826"/>
                  </a:lnTo>
                  <a:lnTo>
                    <a:pt x="1832737" y="625398"/>
                  </a:lnTo>
                  <a:lnTo>
                    <a:pt x="1794916" y="638924"/>
                  </a:lnTo>
                  <a:lnTo>
                    <a:pt x="1758327" y="669251"/>
                  </a:lnTo>
                  <a:lnTo>
                    <a:pt x="1738325" y="711415"/>
                  </a:lnTo>
                  <a:lnTo>
                    <a:pt x="1735759" y="736282"/>
                  </a:lnTo>
                  <a:lnTo>
                    <a:pt x="1736255" y="747991"/>
                  </a:lnTo>
                  <a:lnTo>
                    <a:pt x="1748243" y="787615"/>
                  </a:lnTo>
                  <a:lnTo>
                    <a:pt x="1776234" y="818870"/>
                  </a:lnTo>
                  <a:lnTo>
                    <a:pt x="1819694" y="845439"/>
                  </a:lnTo>
                  <a:lnTo>
                    <a:pt x="1903171" y="882002"/>
                  </a:lnTo>
                  <a:lnTo>
                    <a:pt x="1909927" y="885291"/>
                  </a:lnTo>
                  <a:lnTo>
                    <a:pt x="1941957" y="914082"/>
                  </a:lnTo>
                  <a:lnTo>
                    <a:pt x="1943862" y="921181"/>
                  </a:lnTo>
                  <a:lnTo>
                    <a:pt x="1943862" y="929411"/>
                  </a:lnTo>
                  <a:lnTo>
                    <a:pt x="1918919" y="968679"/>
                  </a:lnTo>
                  <a:lnTo>
                    <a:pt x="1888972" y="976376"/>
                  </a:lnTo>
                  <a:lnTo>
                    <a:pt x="1858479" y="976376"/>
                  </a:lnTo>
                  <a:lnTo>
                    <a:pt x="1821319" y="962367"/>
                  </a:lnTo>
                  <a:lnTo>
                    <a:pt x="1803590" y="934961"/>
                  </a:lnTo>
                  <a:lnTo>
                    <a:pt x="1801558" y="933348"/>
                  </a:lnTo>
                  <a:lnTo>
                    <a:pt x="1797507" y="933348"/>
                  </a:lnTo>
                  <a:lnTo>
                    <a:pt x="1796211" y="933551"/>
                  </a:lnTo>
                  <a:lnTo>
                    <a:pt x="1725828" y="963358"/>
                  </a:lnTo>
                  <a:lnTo>
                    <a:pt x="1724291" y="964857"/>
                  </a:lnTo>
                  <a:lnTo>
                    <a:pt x="1724291" y="970089"/>
                  </a:lnTo>
                  <a:lnTo>
                    <a:pt x="1750529" y="1006017"/>
                  </a:lnTo>
                  <a:lnTo>
                    <a:pt x="1801291" y="1037234"/>
                  </a:lnTo>
                  <a:lnTo>
                    <a:pt x="1858479" y="1044892"/>
                  </a:lnTo>
                  <a:lnTo>
                    <a:pt x="1888972" y="1044892"/>
                  </a:lnTo>
                  <a:lnTo>
                    <a:pt x="1933803" y="1040130"/>
                  </a:lnTo>
                  <a:lnTo>
                    <a:pt x="1971687" y="1026299"/>
                  </a:lnTo>
                  <a:lnTo>
                    <a:pt x="2008759" y="996378"/>
                  </a:lnTo>
                  <a:lnTo>
                    <a:pt x="2028304" y="954303"/>
                  </a:lnTo>
                  <a:lnTo>
                    <a:pt x="2030158" y="942162"/>
                  </a:lnTo>
                  <a:lnTo>
                    <a:pt x="2030780" y="929411"/>
                  </a:lnTo>
                  <a:close/>
                </a:path>
                <a:path extrusionOk="0" h="2413000" w="4433569">
                  <a:moveTo>
                    <a:pt x="3830548" y="800442"/>
                  </a:moveTo>
                  <a:lnTo>
                    <a:pt x="3541369" y="812419"/>
                  </a:lnTo>
                  <a:lnTo>
                    <a:pt x="3159963" y="1508709"/>
                  </a:lnTo>
                  <a:lnTo>
                    <a:pt x="3453434" y="1501419"/>
                  </a:lnTo>
                  <a:lnTo>
                    <a:pt x="3830548" y="800442"/>
                  </a:lnTo>
                  <a:close/>
                </a:path>
                <a:path extrusionOk="0" h="2413000" w="4433569">
                  <a:moveTo>
                    <a:pt x="4432986" y="1154557"/>
                  </a:moveTo>
                  <a:lnTo>
                    <a:pt x="4431919" y="1101559"/>
                  </a:lnTo>
                  <a:lnTo>
                    <a:pt x="4428756" y="1049731"/>
                  </a:lnTo>
                  <a:lnTo>
                    <a:pt x="4423486" y="998575"/>
                  </a:lnTo>
                  <a:lnTo>
                    <a:pt x="4416171" y="948321"/>
                  </a:lnTo>
                  <a:lnTo>
                    <a:pt x="4406798" y="899045"/>
                  </a:lnTo>
                  <a:lnTo>
                    <a:pt x="4395406" y="850811"/>
                  </a:lnTo>
                  <a:lnTo>
                    <a:pt x="4382033" y="803668"/>
                  </a:lnTo>
                  <a:lnTo>
                    <a:pt x="4366679" y="757682"/>
                  </a:lnTo>
                  <a:lnTo>
                    <a:pt x="4349369" y="712901"/>
                  </a:lnTo>
                  <a:lnTo>
                    <a:pt x="4330141" y="669404"/>
                  </a:lnTo>
                  <a:lnTo>
                    <a:pt x="4309008" y="627240"/>
                  </a:lnTo>
                  <a:lnTo>
                    <a:pt x="4285996" y="586460"/>
                  </a:lnTo>
                  <a:lnTo>
                    <a:pt x="4261129" y="547141"/>
                  </a:lnTo>
                  <a:lnTo>
                    <a:pt x="4234421" y="509333"/>
                  </a:lnTo>
                  <a:lnTo>
                    <a:pt x="4205909" y="473100"/>
                  </a:lnTo>
                  <a:lnTo>
                    <a:pt x="4178566" y="441909"/>
                  </a:lnTo>
                  <a:lnTo>
                    <a:pt x="4178566" y="1154557"/>
                  </a:lnTo>
                  <a:lnTo>
                    <a:pt x="4177334" y="1201191"/>
                  </a:lnTo>
                  <a:lnTo>
                    <a:pt x="4173664" y="1246949"/>
                  </a:lnTo>
                  <a:lnTo>
                    <a:pt x="4167555" y="1291780"/>
                  </a:lnTo>
                  <a:lnTo>
                    <a:pt x="4159046" y="1335595"/>
                  </a:lnTo>
                  <a:lnTo>
                    <a:pt x="4148124" y="1378356"/>
                  </a:lnTo>
                  <a:lnTo>
                    <a:pt x="4134828" y="1419974"/>
                  </a:lnTo>
                  <a:lnTo>
                    <a:pt x="4119181" y="1460385"/>
                  </a:lnTo>
                  <a:lnTo>
                    <a:pt x="4101173" y="1499527"/>
                  </a:lnTo>
                  <a:lnTo>
                    <a:pt x="4080840" y="1537322"/>
                  </a:lnTo>
                  <a:lnTo>
                    <a:pt x="4058196" y="1573733"/>
                  </a:lnTo>
                  <a:lnTo>
                    <a:pt x="4033253" y="1608658"/>
                  </a:lnTo>
                  <a:lnTo>
                    <a:pt x="4006024" y="1642046"/>
                  </a:lnTo>
                  <a:lnTo>
                    <a:pt x="3976547" y="1673834"/>
                  </a:lnTo>
                  <a:lnTo>
                    <a:pt x="3944810" y="1703959"/>
                  </a:lnTo>
                  <a:lnTo>
                    <a:pt x="3910850" y="1732330"/>
                  </a:lnTo>
                  <a:lnTo>
                    <a:pt x="3874681" y="1758911"/>
                  </a:lnTo>
                  <a:lnTo>
                    <a:pt x="3836314" y="1783613"/>
                  </a:lnTo>
                  <a:lnTo>
                    <a:pt x="3795776" y="1806371"/>
                  </a:lnTo>
                  <a:lnTo>
                    <a:pt x="3753066" y="1827136"/>
                  </a:lnTo>
                  <a:lnTo>
                    <a:pt x="3708209" y="1845830"/>
                  </a:lnTo>
                  <a:lnTo>
                    <a:pt x="3661219" y="1862378"/>
                  </a:lnTo>
                  <a:lnTo>
                    <a:pt x="3612121" y="1876717"/>
                  </a:lnTo>
                  <a:lnTo>
                    <a:pt x="3560927" y="1888794"/>
                  </a:lnTo>
                  <a:lnTo>
                    <a:pt x="3507663" y="1898535"/>
                  </a:lnTo>
                  <a:lnTo>
                    <a:pt x="3452330" y="1905863"/>
                  </a:lnTo>
                  <a:lnTo>
                    <a:pt x="3394951" y="1910715"/>
                  </a:lnTo>
                  <a:lnTo>
                    <a:pt x="2959963" y="1905508"/>
                  </a:lnTo>
                  <a:lnTo>
                    <a:pt x="2959963" y="1271549"/>
                  </a:lnTo>
                  <a:lnTo>
                    <a:pt x="3368535" y="544398"/>
                  </a:lnTo>
                  <a:lnTo>
                    <a:pt x="2959963" y="544398"/>
                  </a:lnTo>
                  <a:lnTo>
                    <a:pt x="2959963" y="397446"/>
                  </a:lnTo>
                  <a:lnTo>
                    <a:pt x="3270427" y="397446"/>
                  </a:lnTo>
                  <a:lnTo>
                    <a:pt x="3401161" y="398399"/>
                  </a:lnTo>
                  <a:lnTo>
                    <a:pt x="3465372" y="398373"/>
                  </a:lnTo>
                  <a:lnTo>
                    <a:pt x="3516325" y="400786"/>
                  </a:lnTo>
                  <a:lnTo>
                    <a:pt x="3570859" y="406412"/>
                  </a:lnTo>
                  <a:lnTo>
                    <a:pt x="3623322" y="414972"/>
                  </a:lnTo>
                  <a:lnTo>
                    <a:pt x="3673716" y="426466"/>
                  </a:lnTo>
                  <a:lnTo>
                    <a:pt x="3721989" y="440867"/>
                  </a:lnTo>
                  <a:lnTo>
                    <a:pt x="3768140" y="458190"/>
                  </a:lnTo>
                  <a:lnTo>
                    <a:pt x="3812133" y="478396"/>
                  </a:lnTo>
                  <a:lnTo>
                    <a:pt x="3853942" y="501484"/>
                  </a:lnTo>
                  <a:lnTo>
                    <a:pt x="3893566" y="527456"/>
                  </a:lnTo>
                  <a:lnTo>
                    <a:pt x="3930967" y="556285"/>
                  </a:lnTo>
                  <a:lnTo>
                    <a:pt x="3966121" y="587971"/>
                  </a:lnTo>
                  <a:lnTo>
                    <a:pt x="3996639" y="619912"/>
                  </a:lnTo>
                  <a:lnTo>
                    <a:pt x="4024934" y="654164"/>
                  </a:lnTo>
                  <a:lnTo>
                    <a:pt x="4050957" y="690638"/>
                  </a:lnTo>
                  <a:lnTo>
                    <a:pt x="4074693" y="729208"/>
                  </a:lnTo>
                  <a:lnTo>
                    <a:pt x="4096093" y="769785"/>
                  </a:lnTo>
                  <a:lnTo>
                    <a:pt x="4115104" y="812266"/>
                  </a:lnTo>
                  <a:lnTo>
                    <a:pt x="4131716" y="856564"/>
                  </a:lnTo>
                  <a:lnTo>
                    <a:pt x="4145877" y="902563"/>
                  </a:lnTo>
                  <a:lnTo>
                    <a:pt x="4157548" y="950163"/>
                  </a:lnTo>
                  <a:lnTo>
                    <a:pt x="4166679" y="999261"/>
                  </a:lnTo>
                  <a:lnTo>
                    <a:pt x="4173258" y="1049756"/>
                  </a:lnTo>
                  <a:lnTo>
                    <a:pt x="4177246" y="1101737"/>
                  </a:lnTo>
                  <a:lnTo>
                    <a:pt x="4178566" y="1154557"/>
                  </a:lnTo>
                  <a:lnTo>
                    <a:pt x="4178566" y="441909"/>
                  </a:lnTo>
                  <a:lnTo>
                    <a:pt x="4175595" y="438505"/>
                  </a:lnTo>
                  <a:lnTo>
                    <a:pt x="4143527" y="405599"/>
                  </a:lnTo>
                  <a:lnTo>
                    <a:pt x="4135399" y="398106"/>
                  </a:lnTo>
                  <a:lnTo>
                    <a:pt x="4134675" y="397446"/>
                  </a:lnTo>
                  <a:lnTo>
                    <a:pt x="4108920" y="373735"/>
                  </a:lnTo>
                  <a:lnTo>
                    <a:pt x="4072686" y="343877"/>
                  </a:lnTo>
                  <a:lnTo>
                    <a:pt x="4034866" y="316039"/>
                  </a:lnTo>
                  <a:lnTo>
                    <a:pt x="3995496" y="290220"/>
                  </a:lnTo>
                  <a:lnTo>
                    <a:pt x="3954602" y="266446"/>
                  </a:lnTo>
                  <a:lnTo>
                    <a:pt x="3912247" y="244729"/>
                  </a:lnTo>
                  <a:lnTo>
                    <a:pt x="3868458" y="225082"/>
                  </a:lnTo>
                  <a:lnTo>
                    <a:pt x="3823258" y="207530"/>
                  </a:lnTo>
                  <a:lnTo>
                    <a:pt x="3776700" y="192062"/>
                  </a:lnTo>
                  <a:lnTo>
                    <a:pt x="3728821" y="178701"/>
                  </a:lnTo>
                  <a:lnTo>
                    <a:pt x="3679660" y="167474"/>
                  </a:lnTo>
                  <a:lnTo>
                    <a:pt x="3629253" y="158381"/>
                  </a:lnTo>
                  <a:lnTo>
                    <a:pt x="3577640" y="151434"/>
                  </a:lnTo>
                  <a:lnTo>
                    <a:pt x="3524859" y="146659"/>
                  </a:lnTo>
                  <a:lnTo>
                    <a:pt x="3435108" y="143027"/>
                  </a:lnTo>
                  <a:lnTo>
                    <a:pt x="2705544" y="146850"/>
                  </a:lnTo>
                  <a:lnTo>
                    <a:pt x="2705544" y="975918"/>
                  </a:lnTo>
                  <a:lnTo>
                    <a:pt x="2303475" y="1679943"/>
                  </a:lnTo>
                  <a:lnTo>
                    <a:pt x="2705544" y="1679943"/>
                  </a:lnTo>
                  <a:lnTo>
                    <a:pt x="2705544" y="2150580"/>
                  </a:lnTo>
                  <a:lnTo>
                    <a:pt x="3461054" y="2148916"/>
                  </a:lnTo>
                  <a:lnTo>
                    <a:pt x="3516896" y="2144509"/>
                  </a:lnTo>
                  <a:lnTo>
                    <a:pt x="3571227" y="2137867"/>
                  </a:lnTo>
                  <a:lnTo>
                    <a:pt x="3624021" y="2129040"/>
                  </a:lnTo>
                  <a:lnTo>
                    <a:pt x="3675265" y="2118093"/>
                  </a:lnTo>
                  <a:lnTo>
                    <a:pt x="3724960" y="2105088"/>
                  </a:lnTo>
                  <a:lnTo>
                    <a:pt x="3773093" y="2090102"/>
                  </a:lnTo>
                  <a:lnTo>
                    <a:pt x="3819639" y="2073160"/>
                  </a:lnTo>
                  <a:lnTo>
                    <a:pt x="3864584" y="2054364"/>
                  </a:lnTo>
                  <a:lnTo>
                    <a:pt x="3907929" y="2033739"/>
                  </a:lnTo>
                  <a:lnTo>
                    <a:pt x="3949649" y="2011375"/>
                  </a:lnTo>
                  <a:lnTo>
                    <a:pt x="3989743" y="1987321"/>
                  </a:lnTo>
                  <a:lnTo>
                    <a:pt x="4028186" y="1961642"/>
                  </a:lnTo>
                  <a:lnTo>
                    <a:pt x="4064978" y="1934387"/>
                  </a:lnTo>
                  <a:lnTo>
                    <a:pt x="4100093" y="1905622"/>
                  </a:lnTo>
                  <a:lnTo>
                    <a:pt x="4133519" y="1875421"/>
                  </a:lnTo>
                  <a:lnTo>
                    <a:pt x="4165257" y="1843836"/>
                  </a:lnTo>
                  <a:lnTo>
                    <a:pt x="4195292" y="1810931"/>
                  </a:lnTo>
                  <a:lnTo>
                    <a:pt x="4223601" y="1776768"/>
                  </a:lnTo>
                  <a:lnTo>
                    <a:pt x="4250169" y="1741398"/>
                  </a:lnTo>
                  <a:lnTo>
                    <a:pt x="4274998" y="1704886"/>
                  </a:lnTo>
                  <a:lnTo>
                    <a:pt x="4298061" y="1667306"/>
                  </a:lnTo>
                  <a:lnTo>
                    <a:pt x="4319359" y="1628698"/>
                  </a:lnTo>
                  <a:lnTo>
                    <a:pt x="4338866" y="1589151"/>
                  </a:lnTo>
                  <a:lnTo>
                    <a:pt x="4356582" y="1548701"/>
                  </a:lnTo>
                  <a:lnTo>
                    <a:pt x="4372483" y="1507426"/>
                  </a:lnTo>
                  <a:lnTo>
                    <a:pt x="4386554" y="1465364"/>
                  </a:lnTo>
                  <a:lnTo>
                    <a:pt x="4398797" y="1422603"/>
                  </a:lnTo>
                  <a:lnTo>
                    <a:pt x="4409198" y="1379194"/>
                  </a:lnTo>
                  <a:lnTo>
                    <a:pt x="4417733" y="1335201"/>
                  </a:lnTo>
                  <a:lnTo>
                    <a:pt x="4424388" y="1290675"/>
                  </a:lnTo>
                  <a:lnTo>
                    <a:pt x="4429163" y="1245679"/>
                  </a:lnTo>
                  <a:lnTo>
                    <a:pt x="4432033" y="1200289"/>
                  </a:lnTo>
                  <a:lnTo>
                    <a:pt x="4432986" y="1154557"/>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78" name="Google Shape;78;p2"/>
          <p:cNvSpPr/>
          <p:nvPr/>
        </p:nvSpPr>
        <p:spPr>
          <a:xfrm>
            <a:off x="512021" y="5154553"/>
            <a:ext cx="10052050" cy="3416320"/>
          </a:xfrm>
          <a:prstGeom prst="rect">
            <a:avLst/>
          </a:prstGeom>
          <a:noFill/>
          <a:ln>
            <a:noFill/>
          </a:ln>
        </p:spPr>
        <p:txBody>
          <a:bodyPr anchorCtr="0" anchor="t" bIns="45700" lIns="91425" spcFirstLastPara="1" rIns="91425" wrap="square" tIns="45700">
            <a:spAutoFit/>
          </a:bodyPr>
          <a:lstStyle/>
          <a:p>
            <a:pPr indent="-571500" lvl="0" marL="571500" rtl="0" algn="l">
              <a:spcBef>
                <a:spcPts val="0"/>
              </a:spcBef>
              <a:spcAft>
                <a:spcPts val="0"/>
              </a:spcAft>
              <a:buClr>
                <a:srgbClr val="2C34D7"/>
              </a:buClr>
              <a:buSzPts val="3600"/>
              <a:buFont typeface="Arial"/>
              <a:buChar char="•"/>
            </a:pPr>
            <a:r>
              <a:rPr b="1" lang="en-US" sz="3600">
                <a:solidFill>
                  <a:srgbClr val="2C34D7"/>
                </a:solidFill>
                <a:latin typeface="Roboto"/>
                <a:ea typeface="Roboto"/>
                <a:cs typeface="Roboto"/>
                <a:sym typeface="Roboto"/>
              </a:rPr>
              <a:t>3.1 </a:t>
            </a:r>
            <a:r>
              <a:rPr lang="en-US" sz="3600">
                <a:solidFill>
                  <a:srgbClr val="2C34D7"/>
                </a:solidFill>
                <a:latin typeface="Roboto"/>
                <a:ea typeface="Roboto"/>
                <a:cs typeface="Roboto"/>
                <a:sym typeface="Roboto"/>
              </a:rPr>
              <a:t>Avantages environnementaux des techniques de teinture et d'impression écologiques.</a:t>
            </a:r>
            <a:endParaRPr sz="3600">
              <a:solidFill>
                <a:srgbClr val="2C34D7"/>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b="1" lang="en-US" sz="3600">
                <a:solidFill>
                  <a:srgbClr val="2C34D7"/>
                </a:solidFill>
                <a:latin typeface="Roboto"/>
                <a:ea typeface="Roboto"/>
                <a:cs typeface="Roboto"/>
                <a:sym typeface="Roboto"/>
              </a:rPr>
              <a:t>3.2 </a:t>
            </a:r>
            <a:r>
              <a:rPr lang="en-US" sz="3600">
                <a:solidFill>
                  <a:srgbClr val="2C34D7"/>
                </a:solidFill>
                <a:latin typeface="Roboto"/>
                <a:ea typeface="Roboto"/>
                <a:cs typeface="Roboto"/>
                <a:sym typeface="Roboto"/>
              </a:rPr>
              <a:t>Teintures </a:t>
            </a:r>
            <a:r>
              <a:rPr lang="en-US" sz="3600">
                <a:solidFill>
                  <a:srgbClr val="2C34D7"/>
                </a:solidFill>
                <a:latin typeface="Roboto"/>
                <a:ea typeface="Roboto"/>
                <a:cs typeface="Roboto"/>
                <a:sym typeface="Roboto"/>
              </a:rPr>
              <a:t>naturelles</a:t>
            </a:r>
            <a:r>
              <a:rPr lang="en-US" sz="3600">
                <a:solidFill>
                  <a:srgbClr val="2C34D7"/>
                </a:solidFill>
                <a:latin typeface="Roboto"/>
                <a:ea typeface="Roboto"/>
                <a:cs typeface="Roboto"/>
                <a:sym typeface="Roboto"/>
              </a:rPr>
              <a:t>, Teintures à Faible Teneur en Eau et Impression Numérique.</a:t>
            </a:r>
            <a:endParaRPr sz="3600">
              <a:solidFill>
                <a:srgbClr val="2C34D7"/>
              </a:solidFill>
              <a:latin typeface="Roboto"/>
              <a:ea typeface="Roboto"/>
              <a:cs typeface="Roboto"/>
              <a:sym typeface="Roboto"/>
            </a:endParaRPr>
          </a:p>
        </p:txBody>
      </p:sp>
      <p:sp>
        <p:nvSpPr>
          <p:cNvPr id="79" name="Google Shape;79;p2"/>
          <p:cNvSpPr txBox="1"/>
          <p:nvPr>
            <p:ph type="title"/>
          </p:nvPr>
        </p:nvSpPr>
        <p:spPr>
          <a:xfrm>
            <a:off x="740432" y="353239"/>
            <a:ext cx="9860700" cy="4802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rgbClr val="2330DC"/>
                </a:solidFill>
              </a:rPr>
              <a:t>Conception</a:t>
            </a:r>
            <a:r>
              <a:rPr b="1" lang="en-US" sz="5400">
                <a:solidFill>
                  <a:srgbClr val="2330DC"/>
                </a:solidFill>
                <a:latin typeface="Roboto"/>
                <a:ea typeface="Roboto"/>
                <a:cs typeface="Roboto"/>
                <a:sym typeface="Roboto"/>
              </a:rPr>
              <a:t> de mode durable</a:t>
            </a:r>
            <a:endParaRPr b="1" sz="5400"/>
          </a:p>
          <a:p>
            <a:pPr indent="0" lvl="0" marL="0" rtl="0" algn="l">
              <a:spcBef>
                <a:spcPts val="0"/>
              </a:spcBef>
              <a:spcAft>
                <a:spcPts val="0"/>
              </a:spcAft>
              <a:buNone/>
            </a:pPr>
            <a:br>
              <a:rPr b="0" lang="en-US" sz="5400"/>
            </a:br>
            <a:r>
              <a:rPr b="0" i="0" lang="en-US" sz="4800" u="none" strike="noStrike">
                <a:solidFill>
                  <a:srgbClr val="2330DC"/>
                </a:solidFill>
                <a:latin typeface="Roboto"/>
                <a:ea typeface="Roboto"/>
                <a:cs typeface="Roboto"/>
                <a:sym typeface="Roboto"/>
              </a:rPr>
              <a:t>Module </a:t>
            </a:r>
            <a:r>
              <a:rPr lang="en-US" sz="4800">
                <a:solidFill>
                  <a:srgbClr val="2330DC"/>
                </a:solidFill>
              </a:rPr>
              <a:t>3 : Techniques de Teinture et d'Impression </a:t>
            </a:r>
            <a:r>
              <a:rPr lang="en-US" sz="4800">
                <a:solidFill>
                  <a:srgbClr val="2330DC"/>
                </a:solidFill>
              </a:rPr>
              <a:t>Écologiques</a:t>
            </a:r>
            <a:endParaRPr b="0" sz="4800"/>
          </a:p>
          <a:p>
            <a:pPr indent="0" lvl="0" marL="0" rtl="0" algn="l">
              <a:spcBef>
                <a:spcPts val="0"/>
              </a:spcBef>
              <a:spcAft>
                <a:spcPts val="0"/>
              </a:spcAft>
              <a:buNone/>
            </a:pPr>
            <a:br>
              <a:rPr b="0" lang="en-US" sz="5400"/>
            </a:br>
            <a:endParaRPr sz="5400"/>
          </a:p>
        </p:txBody>
      </p:sp>
      <p:pic>
        <p:nvPicPr>
          <p:cNvPr descr="279A45AE-D265-492E-93B7-E685D366C955" id="80" name="Google Shape;80;p2"/>
          <p:cNvPicPr preferRelativeResize="0"/>
          <p:nvPr/>
        </p:nvPicPr>
        <p:blipFill rotWithShape="1">
          <a:blip r:embed="rId3">
            <a:alphaModFix/>
          </a:blip>
          <a:srcRect b="0" l="0" r="0" t="0"/>
          <a:stretch/>
        </p:blipFill>
        <p:spPr>
          <a:xfrm>
            <a:off x="512022" y="9859582"/>
            <a:ext cx="3889950" cy="824293"/>
          </a:xfrm>
          <a:prstGeom prst="rect">
            <a:avLst/>
          </a:prstGeom>
          <a:noFill/>
          <a:ln>
            <a:noFill/>
          </a:ln>
        </p:spPr>
      </p:pic>
      <p:sp>
        <p:nvSpPr>
          <p:cNvPr id="81" name="Google Shape;81;p2"/>
          <p:cNvSpPr/>
          <p:nvPr/>
        </p:nvSpPr>
        <p:spPr>
          <a:xfrm>
            <a:off x="587828" y="9236075"/>
            <a:ext cx="5104667" cy="92333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i="0" lang="en-US" sz="1800" u="none" strike="noStrike">
                <a:solidFill>
                  <a:srgbClr val="2330DC"/>
                </a:solidFill>
                <a:latin typeface="Roboto"/>
                <a:ea typeface="Roboto"/>
                <a:cs typeface="Roboto"/>
                <a:sym typeface="Roboto"/>
              </a:rPr>
              <a:t>2023-1-CY01-KA220-HED-000160668</a:t>
            </a:r>
            <a:endParaRPr b="0" sz="1800"/>
          </a:p>
          <a:p>
            <a:pPr indent="0" lvl="0" marL="0" rtl="0" algn="l">
              <a:spcBef>
                <a:spcPts val="0"/>
              </a:spcBef>
              <a:spcAft>
                <a:spcPts val="0"/>
              </a:spcAft>
              <a:buNone/>
            </a:pPr>
            <a:br>
              <a:rPr b="0" lang="en-US" sz="1800"/>
            </a:br>
            <a:endParaRPr sz="1800"/>
          </a:p>
        </p:txBody>
      </p:sp>
      <p:pic>
        <p:nvPicPr>
          <p:cNvPr descr="https://lh7-rt.googleusercontent.com/slidesz/AGV_vUffSp5bllk2jB8Mwq76zoIQ01fRSpNs5_DCTPNm8ODP69441V8lnW5q8JnDzOQlirFxu4dIlzQ4TuqNLqYCzr04LLPcCsNuS9lfYxSbmVPpkzigG5QocTgeoNODXiJs8x3zSDDKudw59XMQOipYEl8=s2048?key=9qSaRybv1hlA63CeB85maj2S" id="82" name="Google Shape;82;p2"/>
          <p:cNvPicPr preferRelativeResize="0"/>
          <p:nvPr/>
        </p:nvPicPr>
        <p:blipFill rotWithShape="1">
          <a:blip r:embed="rId4">
            <a:alphaModFix/>
          </a:blip>
          <a:srcRect b="0" l="0" r="0" t="0"/>
          <a:stretch/>
        </p:blipFill>
        <p:spPr>
          <a:xfrm>
            <a:off x="4565650" y="9693275"/>
            <a:ext cx="3025321" cy="1080981"/>
          </a:xfrm>
          <a:prstGeom prst="rect">
            <a:avLst/>
          </a:prstGeom>
          <a:noFill/>
          <a:ln>
            <a:noFill/>
          </a:ln>
        </p:spPr>
      </p:pic>
      <p:pic>
        <p:nvPicPr>
          <p:cNvPr id="83" name="Google Shape;83;p2"/>
          <p:cNvPicPr preferRelativeResize="0"/>
          <p:nvPr/>
        </p:nvPicPr>
        <p:blipFill rotWithShape="1">
          <a:blip r:embed="rId5">
            <a:alphaModFix/>
          </a:blip>
          <a:srcRect b="0" l="0" r="0" t="0"/>
          <a:stretch/>
        </p:blipFill>
        <p:spPr>
          <a:xfrm>
            <a:off x="7842250" y="9769475"/>
            <a:ext cx="2923491" cy="106773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0"/>
          <p:cNvSpPr txBox="1"/>
          <p:nvPr>
            <p:ph type="ctrTitle"/>
          </p:nvPr>
        </p:nvSpPr>
        <p:spPr>
          <a:xfrm>
            <a:off x="2324786" y="2737420"/>
            <a:ext cx="6141084" cy="26644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218" name="Google Shape;218;p20"/>
          <p:cNvPicPr preferRelativeResize="0"/>
          <p:nvPr/>
        </p:nvPicPr>
        <p:blipFill rotWithShape="1">
          <a:blip r:embed="rId3">
            <a:alphaModFix/>
          </a:blip>
          <a:srcRect b="0" l="0" r="0" t="0"/>
          <a:stretch/>
        </p:blipFill>
        <p:spPr>
          <a:xfrm>
            <a:off x="679450" y="1006475"/>
            <a:ext cx="12060139" cy="9046706"/>
          </a:xfrm>
          <a:prstGeom prst="rect">
            <a:avLst/>
          </a:prstGeom>
          <a:noFill/>
          <a:ln>
            <a:noFill/>
          </a:ln>
        </p:spPr>
      </p:pic>
      <p:sp>
        <p:nvSpPr>
          <p:cNvPr id="219" name="Google Shape;219;p20"/>
          <p:cNvSpPr/>
          <p:nvPr/>
        </p:nvSpPr>
        <p:spPr>
          <a:xfrm>
            <a:off x="689429" y="10302875"/>
            <a:ext cx="4905510"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0" i="0" lang="en-US" sz="1800">
                <a:solidFill>
                  <a:srgbClr val="000000"/>
                </a:solidFill>
                <a:latin typeface="Arial"/>
                <a:ea typeface="Arial"/>
                <a:cs typeface="Arial"/>
                <a:sym typeface="Arial"/>
              </a:rPr>
              <a:t>Photo par </a:t>
            </a:r>
            <a:r>
              <a:rPr b="0" i="0" lang="en-US" sz="1800" u="sng">
                <a:solidFill>
                  <a:schemeClr val="hlink"/>
                </a:solidFill>
                <a:latin typeface="Arial"/>
                <a:ea typeface="Arial"/>
                <a:cs typeface="Arial"/>
                <a:sym typeface="Arial"/>
                <a:hlinkClick r:id="rId4"/>
              </a:rPr>
              <a:t>Arno Senoner </a:t>
            </a:r>
            <a:r>
              <a:rPr b="0" i="0" lang="en-US" sz="1800">
                <a:solidFill>
                  <a:srgbClr val="000000"/>
                </a:solidFill>
                <a:latin typeface="Arial"/>
                <a:ea typeface="Arial"/>
                <a:cs typeface="Arial"/>
                <a:sym typeface="Arial"/>
              </a:rPr>
              <a:t>sur </a:t>
            </a:r>
            <a:r>
              <a:rPr b="0" i="0" lang="en-US" sz="1800" u="sng">
                <a:solidFill>
                  <a:schemeClr val="hlink"/>
                </a:solidFill>
                <a:latin typeface="Arial"/>
                <a:ea typeface="Arial"/>
                <a:cs typeface="Arial"/>
                <a:sym typeface="Arial"/>
                <a:hlinkClick r:id="rId5"/>
              </a:rPr>
              <a:t>Unsplash</a:t>
            </a:r>
            <a:endParaRPr sz="1800"/>
          </a:p>
        </p:txBody>
      </p:sp>
      <p:sp>
        <p:nvSpPr>
          <p:cNvPr id="220" name="Google Shape;220;p20"/>
          <p:cNvSpPr/>
          <p:nvPr/>
        </p:nvSpPr>
        <p:spPr>
          <a:xfrm>
            <a:off x="13468898" y="6950075"/>
            <a:ext cx="5638800" cy="286232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br>
              <a:rPr lang="en-US" sz="3600">
                <a:solidFill>
                  <a:srgbClr val="FDA800"/>
                </a:solidFill>
                <a:latin typeface="Roboto"/>
                <a:ea typeface="Roboto"/>
                <a:cs typeface="Roboto"/>
                <a:sym typeface="Roboto"/>
              </a:rPr>
            </a:br>
            <a:r>
              <a:rPr b="0" i="0" lang="en-US" sz="3600">
                <a:solidFill>
                  <a:srgbClr val="FDA800"/>
                </a:solidFill>
                <a:latin typeface="Roboto"/>
                <a:ea typeface="Roboto"/>
                <a:cs typeface="Roboto"/>
                <a:sym typeface="Roboto"/>
              </a:rPr>
              <a:t>4D FWD 2M, </a:t>
            </a:r>
            <a:r>
              <a:rPr b="0" i="0" lang="en-US" sz="3600" u="none" cap="none" strike="noStrike">
                <a:solidFill>
                  <a:srgbClr val="FDA800"/>
                </a:solidFill>
                <a:latin typeface="Roboto"/>
                <a:ea typeface="Roboto"/>
                <a:cs typeface="Roboto"/>
                <a:sym typeface="Roboto"/>
              </a:rPr>
              <a:t>une basket dont une partie est imprimée en 3D</a:t>
            </a:r>
            <a:r>
              <a:rPr b="0" i="0" lang="en-US" sz="3600">
                <a:solidFill>
                  <a:srgbClr val="FDA800"/>
                </a:solidFill>
                <a:latin typeface="Roboto"/>
                <a:ea typeface="Roboto"/>
                <a:cs typeface="Roboto"/>
                <a:sym typeface="Roboto"/>
              </a:rPr>
              <a:t>.</a:t>
            </a:r>
            <a:endParaRPr sz="3600">
              <a:solidFill>
                <a:srgbClr val="FDA800"/>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1"/>
          <p:cNvSpPr txBox="1"/>
          <p:nvPr/>
        </p:nvSpPr>
        <p:spPr>
          <a:xfrm>
            <a:off x="904774" y="1825625"/>
            <a:ext cx="17834076" cy="87058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4400">
                <a:solidFill>
                  <a:srgbClr val="FDA800"/>
                </a:solidFill>
                <a:latin typeface="Roboto"/>
                <a:ea typeface="Roboto"/>
                <a:cs typeface="Roboto"/>
                <a:sym typeface="Roboto"/>
              </a:rPr>
              <a:t>Textiles intelligents</a:t>
            </a:r>
            <a:endParaRPr/>
          </a:p>
          <a:p>
            <a:pPr indent="0" lvl="0" marL="0" rtl="0" algn="l">
              <a:spcBef>
                <a:spcPts val="0"/>
              </a:spcBef>
              <a:spcAft>
                <a:spcPts val="0"/>
              </a:spcAft>
              <a:buNone/>
            </a:pPr>
            <a:r>
              <a:t/>
            </a:r>
            <a:endParaRPr b="1" sz="44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Les textiles intelligents sont des textiles dans lesquels sont intégrés des capteurs et des composants électroniques. Leur objectif est de réguler la température corporelle, de surveiller les mesures de santé et même de changer de couleur.</a:t>
            </a:r>
            <a:endParaRPr sz="3600">
              <a:solidFill>
                <a:srgbClr val="2C34D7"/>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lang="en-US" sz="3600">
                <a:solidFill>
                  <a:srgbClr val="2C34D7"/>
                </a:solidFill>
                <a:latin typeface="Roboto"/>
                <a:ea typeface="Roboto"/>
                <a:cs typeface="Roboto"/>
                <a:sym typeface="Roboto"/>
              </a:rPr>
              <a:t>La raison d'être des textiles intelligents est de réduire le besoin de vêtements supplémentaires, favorisant ainsi une garde-robe plus durable.</a:t>
            </a:r>
            <a:endParaRPr sz="3600">
              <a:solidFill>
                <a:srgbClr val="2C34D7"/>
              </a:solidFill>
              <a:latin typeface="Roboto"/>
              <a:ea typeface="Roboto"/>
              <a:cs typeface="Roboto"/>
              <a:sym typeface="Roboto"/>
            </a:endParaRPr>
          </a:p>
          <a:p>
            <a:pPr indent="0" lvl="0" marL="0" rtl="0" algn="l">
              <a:spcBef>
                <a:spcPts val="0"/>
              </a:spcBef>
              <a:spcAft>
                <a:spcPts val="0"/>
              </a:spcAft>
              <a:buNone/>
            </a:pPr>
            <a:r>
              <a:t/>
            </a:r>
            <a:endParaRPr sz="3600">
              <a:solidFill>
                <a:srgbClr val="2C34D7"/>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C34D7"/>
              </a:solidFill>
              <a:latin typeface="Roboto"/>
              <a:ea typeface="Roboto"/>
              <a:cs typeface="Roboto"/>
              <a:sym typeface="Roboto"/>
            </a:endParaRPr>
          </a:p>
          <a:p>
            <a:pPr indent="0" lvl="0" marL="0" rtl="0" algn="l">
              <a:spcBef>
                <a:spcPts val="0"/>
              </a:spcBef>
              <a:spcAft>
                <a:spcPts val="0"/>
              </a:spcAft>
              <a:buNone/>
            </a:pPr>
            <a:r>
              <a:rPr lang="en-US" sz="2800">
                <a:solidFill>
                  <a:srgbClr val="FDA800"/>
                </a:solidFill>
                <a:latin typeface="Roboto"/>
                <a:ea typeface="Roboto"/>
                <a:cs typeface="Roboto"/>
                <a:sym typeface="Roboto"/>
              </a:rPr>
              <a:t>Voir le matériel de lecture suivant :</a:t>
            </a:r>
            <a:endParaRPr sz="2800">
              <a:solidFill>
                <a:srgbClr val="FDA800"/>
              </a:solidFill>
              <a:latin typeface="Roboto"/>
              <a:ea typeface="Roboto"/>
              <a:cs typeface="Roboto"/>
              <a:sym typeface="Roboto"/>
            </a:endParaRPr>
          </a:p>
          <a:p>
            <a:pPr indent="-571500" lvl="0" marL="571500" rtl="0" algn="l">
              <a:spcBef>
                <a:spcPts val="0"/>
              </a:spcBef>
              <a:spcAft>
                <a:spcPts val="0"/>
              </a:spcAft>
              <a:buClr>
                <a:srgbClr val="FDA800"/>
              </a:buClr>
              <a:buSzPts val="2800"/>
              <a:buFont typeface="Arial"/>
              <a:buChar char="•"/>
            </a:pPr>
            <a:r>
              <a:rPr i="1" lang="en-US" sz="2800">
                <a:solidFill>
                  <a:srgbClr val="FDA800"/>
                </a:solidFill>
                <a:latin typeface="Roboto"/>
                <a:ea typeface="Roboto"/>
                <a:cs typeface="Roboto"/>
                <a:sym typeface="Roboto"/>
              </a:rPr>
              <a:t>Smart Textiles : the Next Frontier in Fashion Design (Textiles intelligents : la prochaine frontière de la création de mode)</a:t>
            </a:r>
            <a:endParaRPr/>
          </a:p>
          <a:p>
            <a:pPr indent="-571500" lvl="0" marL="571500" rtl="0" algn="l">
              <a:spcBef>
                <a:spcPts val="0"/>
              </a:spcBef>
              <a:spcAft>
                <a:spcPts val="0"/>
              </a:spcAft>
              <a:buClr>
                <a:srgbClr val="FDA800"/>
              </a:buClr>
              <a:buSzPts val="2800"/>
              <a:buFont typeface="Arial"/>
              <a:buChar char="•"/>
            </a:pPr>
            <a:r>
              <a:rPr i="1" lang="en-US" sz="2800">
                <a:solidFill>
                  <a:srgbClr val="FDA800"/>
                </a:solidFill>
                <a:latin typeface="Roboto"/>
                <a:ea typeface="Roboto"/>
                <a:cs typeface="Roboto"/>
                <a:sym typeface="Roboto"/>
              </a:rPr>
              <a:t>Mode écologique : comment l'impression de vêtements durables modifie le secteur</a:t>
            </a:r>
            <a:endParaRPr sz="2800">
              <a:solidFill>
                <a:srgbClr val="FDA800"/>
              </a:solidFill>
              <a:latin typeface="Roboto"/>
              <a:ea typeface="Roboto"/>
              <a:cs typeface="Roboto"/>
              <a:sym typeface="Roboto"/>
            </a:endParaRPr>
          </a:p>
          <a:p>
            <a:pPr indent="0" lvl="0" marL="0" rtl="0" algn="l">
              <a:spcBef>
                <a:spcPts val="0"/>
              </a:spcBef>
              <a:spcAft>
                <a:spcPts val="0"/>
              </a:spcAft>
              <a:buNone/>
            </a:pPr>
            <a:r>
              <a:t/>
            </a:r>
            <a:endParaRPr sz="3200">
              <a:solidFill>
                <a:srgbClr val="2C34D7"/>
              </a:solidFill>
              <a:latin typeface="Calibri"/>
              <a:ea typeface="Calibri"/>
              <a:cs typeface="Calibri"/>
              <a:sym typeface="Calibri"/>
            </a:endParaRPr>
          </a:p>
          <a:p>
            <a:pPr indent="-368300" lvl="0" marL="571500" rtl="0" algn="l">
              <a:spcBef>
                <a:spcPts val="0"/>
              </a:spcBef>
              <a:spcAft>
                <a:spcPts val="0"/>
              </a:spcAft>
              <a:buSzPts val="3200"/>
              <a:buFont typeface="Arial"/>
              <a:buNone/>
            </a:pPr>
            <a:r>
              <a:t/>
            </a:r>
            <a:endParaRPr sz="3200">
              <a:solidFill>
                <a:srgbClr val="2C34D7"/>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2"/>
          <p:cNvSpPr txBox="1"/>
          <p:nvPr>
            <p:ph type="ctrTitle"/>
          </p:nvPr>
        </p:nvSpPr>
        <p:spPr>
          <a:xfrm>
            <a:off x="1365250" y="1082675"/>
            <a:ext cx="6141084" cy="83099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2C34D7"/>
                </a:solidFill>
              </a:rPr>
              <a:t>Références</a:t>
            </a:r>
            <a:endParaRPr sz="5400">
              <a:solidFill>
                <a:srgbClr val="2C34D7"/>
              </a:solidFill>
            </a:endParaRPr>
          </a:p>
        </p:txBody>
      </p:sp>
      <p:sp>
        <p:nvSpPr>
          <p:cNvPr id="231" name="Google Shape;231;p22"/>
          <p:cNvSpPr txBox="1"/>
          <p:nvPr/>
        </p:nvSpPr>
        <p:spPr>
          <a:xfrm>
            <a:off x="1365250" y="2454275"/>
            <a:ext cx="15925800" cy="8279190"/>
          </a:xfrm>
          <a:prstGeom prst="rect">
            <a:avLst/>
          </a:prstGeom>
          <a:noFill/>
          <a:ln>
            <a:noFill/>
          </a:ln>
        </p:spPr>
        <p:txBody>
          <a:bodyPr anchorCtr="0" anchor="t" bIns="45700" lIns="91425" spcFirstLastPara="1" rIns="91425" wrap="square" tIns="45700">
            <a:spAutoFit/>
          </a:bodyPr>
          <a:lstStyle/>
          <a:p>
            <a:pPr indent="-457200" lvl="0" marL="457200" rtl="0" algn="l">
              <a:spcBef>
                <a:spcPts val="0"/>
              </a:spcBef>
              <a:spcAft>
                <a:spcPts val="0"/>
              </a:spcAft>
              <a:buSzPts val="2800"/>
              <a:buFont typeface="Arial"/>
              <a:buChar char="•"/>
            </a:pPr>
            <a:r>
              <a:rPr lang="en-US" sz="2800">
                <a:latin typeface="Roboto"/>
                <a:ea typeface="Roboto"/>
                <a:cs typeface="Roboto"/>
                <a:sym typeface="Roboto"/>
              </a:rPr>
              <a:t>Bella + Canvas (2019) </a:t>
            </a:r>
            <a:r>
              <a:rPr i="1" lang="en-US" sz="2800">
                <a:latin typeface="Roboto"/>
                <a:ea typeface="Roboto"/>
                <a:cs typeface="Roboto"/>
                <a:sym typeface="Roboto"/>
              </a:rPr>
              <a:t>Comment le tissu est teint de manière massive et écologique. </a:t>
            </a:r>
            <a:r>
              <a:rPr lang="en-US" sz="2800">
                <a:latin typeface="Roboto"/>
                <a:ea typeface="Roboto"/>
                <a:cs typeface="Roboto"/>
                <a:sym typeface="Roboto"/>
              </a:rPr>
              <a:t>Disponible à l'adresse : </a:t>
            </a:r>
            <a:r>
              <a:rPr lang="en-US" sz="2800" u="sng">
                <a:solidFill>
                  <a:schemeClr val="hlink"/>
                </a:solidFill>
                <a:latin typeface="Roboto"/>
                <a:ea typeface="Roboto"/>
                <a:cs typeface="Roboto"/>
                <a:sym typeface="Roboto"/>
                <a:hlinkClick r:id="rId3"/>
              </a:rPr>
              <a:t>www.youtube.com/watch?v=e06-glNxOTE</a:t>
            </a:r>
            <a:endParaRPr sz="2800">
              <a:latin typeface="Roboto"/>
              <a:ea typeface="Roboto"/>
              <a:cs typeface="Roboto"/>
              <a:sym typeface="Roboto"/>
            </a:endParaRPr>
          </a:p>
          <a:p>
            <a:pPr indent="-279400" lvl="0" marL="457200" rtl="0" algn="l">
              <a:spcBef>
                <a:spcPts val="0"/>
              </a:spcBef>
              <a:spcAft>
                <a:spcPts val="0"/>
              </a:spcAft>
              <a:buSzPts val="2800"/>
              <a:buFont typeface="Arial"/>
              <a:buNone/>
            </a:pPr>
            <a:r>
              <a:t/>
            </a:r>
            <a:endParaRPr sz="2800">
              <a:latin typeface="Roboto"/>
              <a:ea typeface="Roboto"/>
              <a:cs typeface="Roboto"/>
              <a:sym typeface="Roboto"/>
            </a:endParaRPr>
          </a:p>
          <a:p>
            <a:pPr indent="-457200" lvl="0" marL="457200" rtl="0" algn="l">
              <a:spcBef>
                <a:spcPts val="0"/>
              </a:spcBef>
              <a:spcAft>
                <a:spcPts val="0"/>
              </a:spcAft>
              <a:buClr>
                <a:schemeClr val="dk1"/>
              </a:buClr>
              <a:buSzPts val="2800"/>
              <a:buFont typeface="Arial"/>
              <a:buChar char="•"/>
            </a:pPr>
            <a:r>
              <a:rPr lang="en-US" sz="2800">
                <a:solidFill>
                  <a:schemeClr val="dk1"/>
                </a:solidFill>
                <a:latin typeface="Roboto"/>
                <a:ea typeface="Roboto"/>
                <a:cs typeface="Roboto"/>
                <a:sym typeface="Roboto"/>
              </a:rPr>
              <a:t>Blum, P. (2021) </a:t>
            </a:r>
            <a:r>
              <a:rPr i="1" lang="en-US" sz="2800">
                <a:solidFill>
                  <a:schemeClr val="dk1"/>
                </a:solidFill>
                <a:latin typeface="Roboto"/>
                <a:ea typeface="Roboto"/>
                <a:cs typeface="Roboto"/>
                <a:sym typeface="Roboto"/>
              </a:rPr>
              <a:t>Circular Fashion : Making the Fashion Industry Sustainable (Mode circulaire : rendre l'industrie de la mode durable)</a:t>
            </a:r>
            <a:r>
              <a:rPr lang="en-US" sz="2800">
                <a:solidFill>
                  <a:schemeClr val="dk1"/>
                </a:solidFill>
                <a:latin typeface="Roboto"/>
                <a:ea typeface="Roboto"/>
                <a:cs typeface="Roboto"/>
                <a:sym typeface="Roboto"/>
              </a:rPr>
              <a:t>.</a:t>
            </a:r>
            <a:endParaRPr/>
          </a:p>
          <a:p>
            <a:pPr indent="-279400" lvl="0" marL="457200" rtl="0" algn="l">
              <a:spcBef>
                <a:spcPts val="0"/>
              </a:spcBef>
              <a:spcAft>
                <a:spcPts val="0"/>
              </a:spcAft>
              <a:buSzPts val="2800"/>
              <a:buFont typeface="Arial"/>
              <a:buNone/>
            </a:pPr>
            <a:r>
              <a:t/>
            </a:r>
            <a:endParaRPr sz="2800">
              <a:solidFill>
                <a:schemeClr val="dk1"/>
              </a:solidFill>
              <a:latin typeface="Roboto"/>
              <a:ea typeface="Roboto"/>
              <a:cs typeface="Roboto"/>
              <a:sym typeface="Roboto"/>
            </a:endParaRPr>
          </a:p>
          <a:p>
            <a:pPr indent="-457200" lvl="0" marL="457200" rtl="0" algn="l">
              <a:spcBef>
                <a:spcPts val="0"/>
              </a:spcBef>
              <a:spcAft>
                <a:spcPts val="0"/>
              </a:spcAft>
              <a:buSzPts val="2800"/>
              <a:buFont typeface="Arial"/>
              <a:buChar char="•"/>
            </a:pPr>
            <a:r>
              <a:rPr lang="en-US" sz="2800">
                <a:latin typeface="Roboto"/>
                <a:ea typeface="Roboto"/>
                <a:cs typeface="Roboto"/>
                <a:sym typeface="Roboto"/>
              </a:rPr>
              <a:t>Dann, TA (2021</a:t>
            </a:r>
            <a:r>
              <a:rPr i="1" lang="en-US" sz="2800"/>
              <a:t>) How to make eco print on fabric | Tutorial. </a:t>
            </a:r>
            <a:r>
              <a:rPr lang="en-US" sz="2800">
                <a:latin typeface="Roboto"/>
                <a:ea typeface="Roboto"/>
                <a:cs typeface="Roboto"/>
                <a:sym typeface="Roboto"/>
              </a:rPr>
              <a:t>Disponible à l'adresse : </a:t>
            </a:r>
            <a:r>
              <a:rPr lang="en-US" sz="2800" u="sng">
                <a:solidFill>
                  <a:schemeClr val="hlink"/>
                </a:solidFill>
                <a:latin typeface="Roboto"/>
                <a:ea typeface="Roboto"/>
                <a:cs typeface="Roboto"/>
                <a:sym typeface="Roboto"/>
                <a:hlinkClick r:id="rId4"/>
              </a:rPr>
              <a:t>www.youtube.com/watch?v=oW618--w918&amp;t=4s</a:t>
            </a:r>
            <a:endParaRPr sz="2800">
              <a:latin typeface="Roboto"/>
              <a:ea typeface="Roboto"/>
              <a:cs typeface="Roboto"/>
              <a:sym typeface="Roboto"/>
            </a:endParaRPr>
          </a:p>
          <a:p>
            <a:pPr indent="0" lvl="0" marL="0" rtl="0" algn="l">
              <a:spcBef>
                <a:spcPts val="0"/>
              </a:spcBef>
              <a:spcAft>
                <a:spcPts val="0"/>
              </a:spcAft>
              <a:buNone/>
            </a:pPr>
            <a:r>
              <a:t/>
            </a:r>
            <a:endParaRPr i="1" sz="2800">
              <a:latin typeface="Roboto"/>
              <a:ea typeface="Roboto"/>
              <a:cs typeface="Roboto"/>
              <a:sym typeface="Roboto"/>
            </a:endParaRPr>
          </a:p>
          <a:p>
            <a:pPr indent="-457200" lvl="0" marL="457200" rtl="0" algn="l">
              <a:spcBef>
                <a:spcPts val="0"/>
              </a:spcBef>
              <a:spcAft>
                <a:spcPts val="0"/>
              </a:spcAft>
              <a:buSzPts val="2800"/>
              <a:buFont typeface="Arial"/>
              <a:buChar char="•"/>
            </a:pPr>
            <a:r>
              <a:rPr lang="en-US" sz="2800">
                <a:latin typeface="Roboto"/>
                <a:ea typeface="Roboto"/>
                <a:cs typeface="Roboto"/>
                <a:sym typeface="Roboto"/>
              </a:rPr>
              <a:t> Euronews Next (2017) </a:t>
            </a:r>
            <a:r>
              <a:rPr i="1" lang="en-US" sz="2800">
                <a:latin typeface="Roboto"/>
                <a:ea typeface="Roboto"/>
                <a:cs typeface="Roboto"/>
                <a:sym typeface="Roboto"/>
              </a:rPr>
              <a:t>Dyed without waste - developing a process to save water in the textile industry. </a:t>
            </a:r>
            <a:r>
              <a:rPr lang="en-US" sz="2800">
                <a:latin typeface="Roboto"/>
                <a:ea typeface="Roboto"/>
                <a:cs typeface="Roboto"/>
                <a:sym typeface="Roboto"/>
              </a:rPr>
              <a:t>Disponible </a:t>
            </a:r>
            <a:r>
              <a:rPr lang="en-US" sz="2800" u="sng">
                <a:solidFill>
                  <a:schemeClr val="hlink"/>
                </a:solidFill>
                <a:latin typeface="Roboto"/>
                <a:ea typeface="Roboto"/>
                <a:cs typeface="Roboto"/>
                <a:sym typeface="Roboto"/>
                <a:hlinkClick r:id="rId5"/>
              </a:rPr>
              <a:t>sur : www.youtube.com/watch?v=BHiSlnq9Kaw</a:t>
            </a:r>
            <a:endParaRPr sz="2800">
              <a:latin typeface="Roboto"/>
              <a:ea typeface="Roboto"/>
              <a:cs typeface="Roboto"/>
              <a:sym typeface="Roboto"/>
            </a:endParaRPr>
          </a:p>
          <a:p>
            <a:pPr indent="-279400" lvl="0" marL="457200" rtl="0" algn="l">
              <a:spcBef>
                <a:spcPts val="0"/>
              </a:spcBef>
              <a:spcAft>
                <a:spcPts val="0"/>
              </a:spcAft>
              <a:buSzPts val="2800"/>
              <a:buFont typeface="Arial"/>
              <a:buNone/>
            </a:pPr>
            <a:r>
              <a:t/>
            </a:r>
            <a:endParaRPr i="1" sz="2800">
              <a:latin typeface="Roboto"/>
              <a:ea typeface="Roboto"/>
              <a:cs typeface="Roboto"/>
              <a:sym typeface="Roboto"/>
            </a:endParaRPr>
          </a:p>
          <a:p>
            <a:pPr indent="-457200" lvl="0" marL="457200" rtl="0" algn="l">
              <a:spcBef>
                <a:spcPts val="0"/>
              </a:spcBef>
              <a:spcAft>
                <a:spcPts val="0"/>
              </a:spcAft>
              <a:buSzPts val="2800"/>
              <a:buFont typeface="Arial"/>
              <a:buChar char="•"/>
            </a:pPr>
            <a:r>
              <a:rPr lang="en-US" sz="2800">
                <a:latin typeface="Roboto"/>
                <a:ea typeface="Roboto"/>
                <a:cs typeface="Roboto"/>
                <a:sym typeface="Roboto"/>
              </a:rPr>
              <a:t>Fisher, E. (2024) Eileen Fisher. Disponible à l'adresse : </a:t>
            </a:r>
            <a:r>
              <a:rPr lang="en-US" sz="2800" u="sng">
                <a:solidFill>
                  <a:schemeClr val="hlink"/>
                </a:solidFill>
                <a:latin typeface="Roboto"/>
                <a:ea typeface="Roboto"/>
                <a:cs typeface="Roboto"/>
                <a:sym typeface="Roboto"/>
                <a:hlinkClick r:id="rId6"/>
              </a:rPr>
              <a:t>www.eileenfisher.com/a-sustainable-life/first-life.html</a:t>
            </a:r>
            <a:endParaRPr sz="2800">
              <a:latin typeface="Roboto"/>
              <a:ea typeface="Roboto"/>
              <a:cs typeface="Roboto"/>
              <a:sym typeface="Roboto"/>
            </a:endParaRPr>
          </a:p>
          <a:p>
            <a:pPr indent="0" lvl="0" marL="0" rtl="0" algn="l">
              <a:spcBef>
                <a:spcPts val="0"/>
              </a:spcBef>
              <a:spcAft>
                <a:spcPts val="0"/>
              </a:spcAft>
              <a:buNone/>
            </a:pPr>
            <a:r>
              <a:t/>
            </a:r>
            <a:endParaRPr sz="2800">
              <a:latin typeface="Roboto"/>
              <a:ea typeface="Roboto"/>
              <a:cs typeface="Roboto"/>
              <a:sym typeface="Roboto"/>
            </a:endParaRPr>
          </a:p>
          <a:p>
            <a:pPr indent="-457200" lvl="0" marL="457200" rtl="0" algn="l">
              <a:spcBef>
                <a:spcPts val="0"/>
              </a:spcBef>
              <a:spcAft>
                <a:spcPts val="0"/>
              </a:spcAft>
              <a:buClr>
                <a:schemeClr val="dk1"/>
              </a:buClr>
              <a:buSzPts val="2800"/>
              <a:buFont typeface="Arial"/>
              <a:buChar char="•"/>
            </a:pPr>
            <a:r>
              <a:rPr lang="en-US" sz="2800">
                <a:solidFill>
                  <a:schemeClr val="dk1"/>
                </a:solidFill>
                <a:latin typeface="Roboto"/>
                <a:ea typeface="Roboto"/>
                <a:cs typeface="Roboto"/>
                <a:sym typeface="Roboto"/>
              </a:rPr>
              <a:t>Fletcher, K. (2014) </a:t>
            </a:r>
            <a:r>
              <a:rPr i="1" lang="en-US" sz="2800">
                <a:solidFill>
                  <a:schemeClr val="dk1"/>
                </a:solidFill>
                <a:latin typeface="Roboto"/>
                <a:ea typeface="Roboto"/>
                <a:cs typeface="Roboto"/>
                <a:sym typeface="Roboto"/>
              </a:rPr>
              <a:t>Sustainable Fashion and Textiles : Design Journeys</a:t>
            </a:r>
            <a:r>
              <a:rPr lang="en-US" sz="2800">
                <a:solidFill>
                  <a:schemeClr val="dk1"/>
                </a:solidFill>
                <a:latin typeface="Roboto"/>
                <a:ea typeface="Roboto"/>
                <a:cs typeface="Roboto"/>
                <a:sym typeface="Roboto"/>
              </a:rPr>
              <a:t>. 2</a:t>
            </a:r>
            <a:r>
              <a:rPr baseline="30000" lang="en-US" sz="2800">
                <a:solidFill>
                  <a:schemeClr val="dk1"/>
                </a:solidFill>
                <a:latin typeface="Roboto"/>
                <a:ea typeface="Roboto"/>
                <a:cs typeface="Roboto"/>
                <a:sym typeface="Roboto"/>
              </a:rPr>
              <a:t>nd</a:t>
            </a:r>
            <a:r>
              <a:rPr lang="en-US" sz="2800">
                <a:solidFill>
                  <a:schemeClr val="dk1"/>
                </a:solidFill>
                <a:latin typeface="Roboto"/>
                <a:ea typeface="Roboto"/>
                <a:cs typeface="Roboto"/>
                <a:sym typeface="Roboto"/>
              </a:rPr>
              <a:t> edition. NY : Routledge</a:t>
            </a:r>
            <a:endParaRPr/>
          </a:p>
          <a:p>
            <a:pPr indent="-279400" lvl="0" marL="457200" rtl="0" algn="l">
              <a:spcBef>
                <a:spcPts val="0"/>
              </a:spcBef>
              <a:spcAft>
                <a:spcPts val="0"/>
              </a:spcAft>
              <a:buSzPts val="2800"/>
              <a:buFont typeface="Arial"/>
              <a:buNone/>
            </a:pPr>
            <a:r>
              <a:t/>
            </a:r>
            <a:endParaRPr sz="2800">
              <a:latin typeface="Roboto"/>
              <a:ea typeface="Roboto"/>
              <a:cs typeface="Roboto"/>
              <a:sym typeface="Roboto"/>
            </a:endParaRPr>
          </a:p>
          <a:p>
            <a:pPr indent="-279400" lvl="0" marL="457200" rtl="0" algn="l">
              <a:spcBef>
                <a:spcPts val="0"/>
              </a:spcBef>
              <a:spcAft>
                <a:spcPts val="0"/>
              </a:spcAft>
              <a:buSzPts val="2800"/>
              <a:buFont typeface="Arial"/>
              <a:buNone/>
            </a:pPr>
            <a:r>
              <a:t/>
            </a:r>
            <a:endParaRPr sz="2800">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3"/>
          <p:cNvSpPr txBox="1"/>
          <p:nvPr/>
        </p:nvSpPr>
        <p:spPr>
          <a:xfrm>
            <a:off x="1136650" y="1844675"/>
            <a:ext cx="18440400" cy="9571851"/>
          </a:xfrm>
          <a:prstGeom prst="rect">
            <a:avLst/>
          </a:prstGeom>
          <a:noFill/>
          <a:ln>
            <a:noFill/>
          </a:ln>
        </p:spPr>
        <p:txBody>
          <a:bodyPr anchorCtr="0" anchor="t" bIns="45700" lIns="91425" spcFirstLastPara="1" rIns="91425" wrap="square" tIns="45700">
            <a:spAutoFit/>
          </a:bodyPr>
          <a:lstStyle/>
          <a:p>
            <a:pPr indent="-279400" lvl="0" marL="457200" rtl="0" algn="l">
              <a:spcBef>
                <a:spcPts val="0"/>
              </a:spcBef>
              <a:spcAft>
                <a:spcPts val="0"/>
              </a:spcAft>
              <a:buSzPts val="2800"/>
              <a:buFont typeface="Arial"/>
              <a:buNone/>
            </a:pPr>
            <a:r>
              <a:t/>
            </a:r>
            <a:endParaRPr i="1" sz="2800">
              <a:latin typeface="Roboto"/>
              <a:ea typeface="Roboto"/>
              <a:cs typeface="Roboto"/>
              <a:sym typeface="Roboto"/>
            </a:endParaRPr>
          </a:p>
          <a:p>
            <a:pPr indent="-457200" lvl="0" marL="457200" rtl="0" algn="l">
              <a:spcBef>
                <a:spcPts val="0"/>
              </a:spcBef>
              <a:spcAft>
                <a:spcPts val="0"/>
              </a:spcAft>
              <a:buSzPts val="2800"/>
              <a:buFont typeface="Arial"/>
              <a:buChar char="•"/>
            </a:pPr>
            <a:r>
              <a:rPr lang="en-US" sz="2800">
                <a:latin typeface="Roboto"/>
                <a:ea typeface="Roboto"/>
                <a:cs typeface="Roboto"/>
                <a:sym typeface="Roboto"/>
              </a:rPr>
              <a:t>Manufacture3D (2024) </a:t>
            </a:r>
            <a:r>
              <a:rPr i="1" lang="en-US" sz="2800">
                <a:latin typeface="Roboto"/>
                <a:ea typeface="Roboto"/>
                <a:cs typeface="Roboto"/>
                <a:sym typeface="Roboto"/>
              </a:rPr>
              <a:t>How Adidas is leaging 3D Printing in the Footwear Industry (Comment Adidas exploite l'impression 3D dans l'industrie de la chaussure</a:t>
            </a:r>
            <a:r>
              <a:rPr lang="en-US" sz="2800">
                <a:latin typeface="Roboto"/>
                <a:ea typeface="Roboto"/>
                <a:cs typeface="Roboto"/>
                <a:sym typeface="Roboto"/>
              </a:rPr>
              <a:t>), disponible à l'adresse : </a:t>
            </a:r>
            <a:r>
              <a:rPr lang="en-US" sz="2800" u="sng">
                <a:solidFill>
                  <a:schemeClr val="hlink"/>
                </a:solidFill>
                <a:latin typeface="Roboto"/>
                <a:ea typeface="Roboto"/>
                <a:cs typeface="Roboto"/>
                <a:sym typeface="Roboto"/>
                <a:hlinkClick r:id="rId3"/>
              </a:rPr>
              <a:t>www.manufactur3dmag.com/how-adidas-is-leveraging-3d-printing-in-the-footwear-industry/</a:t>
            </a:r>
            <a:endParaRPr sz="2800">
              <a:latin typeface="Roboto"/>
              <a:ea typeface="Roboto"/>
              <a:cs typeface="Roboto"/>
              <a:sym typeface="Roboto"/>
            </a:endParaRPr>
          </a:p>
          <a:p>
            <a:pPr indent="-279400" lvl="0" marL="457200" rtl="0" algn="l">
              <a:spcBef>
                <a:spcPts val="0"/>
              </a:spcBef>
              <a:spcAft>
                <a:spcPts val="0"/>
              </a:spcAft>
              <a:buSzPts val="2800"/>
              <a:buFont typeface="Arial"/>
              <a:buNone/>
            </a:pPr>
            <a:r>
              <a:t/>
            </a:r>
            <a:endParaRPr sz="2800">
              <a:latin typeface="Roboto"/>
              <a:ea typeface="Roboto"/>
              <a:cs typeface="Roboto"/>
              <a:sym typeface="Roboto"/>
            </a:endParaRPr>
          </a:p>
          <a:p>
            <a:pPr indent="-457200" lvl="0" marL="457200" rtl="0" algn="l">
              <a:spcBef>
                <a:spcPts val="0"/>
              </a:spcBef>
              <a:spcAft>
                <a:spcPts val="0"/>
              </a:spcAft>
              <a:buSzPts val="2800"/>
              <a:buFont typeface="Arial"/>
              <a:buChar char="•"/>
            </a:pPr>
            <a:r>
              <a:rPr lang="en-US" sz="2800">
                <a:latin typeface="Roboto"/>
                <a:ea typeface="Roboto"/>
                <a:cs typeface="Roboto"/>
                <a:sym typeface="Roboto"/>
              </a:rPr>
              <a:t>Medium (2023) </a:t>
            </a:r>
            <a:r>
              <a:rPr i="1" lang="en-US" sz="2800"/>
              <a:t>Smart Textiles. </a:t>
            </a:r>
            <a:r>
              <a:rPr lang="en-US" sz="2800"/>
              <a:t>Disponible à l'adresse suivante</a:t>
            </a:r>
            <a:endParaRPr sz="2800"/>
          </a:p>
          <a:p>
            <a:pPr indent="0" lvl="0" marL="0" rtl="0" algn="l">
              <a:spcBef>
                <a:spcPts val="0"/>
              </a:spcBef>
              <a:spcAft>
                <a:spcPts val="0"/>
              </a:spcAft>
              <a:buNone/>
            </a:pPr>
            <a:r>
              <a:rPr lang="en-US" sz="2800" u="sng">
                <a:solidFill>
                  <a:schemeClr val="hlink"/>
                </a:solidFill>
                <a:hlinkClick r:id="rId4"/>
              </a:rPr>
              <a:t>www.medium.com/@Geniemode/smart-textiles-the-next-frontier-in-fashion-design-e85e0afdf483.</a:t>
            </a:r>
            <a:endParaRPr sz="2800"/>
          </a:p>
          <a:p>
            <a:pPr indent="0" lvl="0" marL="0" rtl="0" algn="l">
              <a:spcBef>
                <a:spcPts val="0"/>
              </a:spcBef>
              <a:spcAft>
                <a:spcPts val="0"/>
              </a:spcAft>
              <a:buNone/>
            </a:pPr>
            <a:r>
              <a:t/>
            </a:r>
            <a:endParaRPr sz="2800">
              <a:latin typeface="Roboto"/>
              <a:ea typeface="Roboto"/>
              <a:cs typeface="Roboto"/>
              <a:sym typeface="Roboto"/>
            </a:endParaRPr>
          </a:p>
          <a:p>
            <a:pPr indent="-457200" lvl="0" marL="457200" rtl="0" algn="l">
              <a:spcBef>
                <a:spcPts val="0"/>
              </a:spcBef>
              <a:spcAft>
                <a:spcPts val="0"/>
              </a:spcAft>
              <a:buSzPts val="2800"/>
              <a:buFont typeface="Arial"/>
              <a:buChar char="•"/>
            </a:pPr>
            <a:r>
              <a:rPr lang="en-US" sz="2800">
                <a:latin typeface="Roboto"/>
                <a:ea typeface="Roboto"/>
                <a:cs typeface="Roboto"/>
                <a:sym typeface="Roboto"/>
              </a:rPr>
              <a:t>Rethinking the Future. (2022) </a:t>
            </a:r>
            <a:r>
              <a:rPr i="1" lang="en-US" sz="2800">
                <a:latin typeface="Roboto"/>
                <a:ea typeface="Roboto"/>
                <a:cs typeface="Roboto"/>
                <a:sym typeface="Roboto"/>
              </a:rPr>
              <a:t>Eco-Friendly Fashion : How Sustainable Clothing Printing is Changing the Industry. </a:t>
            </a:r>
            <a:r>
              <a:rPr lang="en-US" sz="2800">
                <a:latin typeface="Roboto"/>
                <a:ea typeface="Roboto"/>
                <a:cs typeface="Roboto"/>
                <a:sym typeface="Roboto"/>
              </a:rPr>
              <a:t>Disponible à l'adresse : </a:t>
            </a:r>
            <a:r>
              <a:rPr lang="en-US" sz="2800" u="sng">
                <a:solidFill>
                  <a:schemeClr val="hlink"/>
                </a:solidFill>
                <a:latin typeface="Roboto"/>
                <a:ea typeface="Roboto"/>
                <a:cs typeface="Roboto"/>
                <a:sym typeface="Roboto"/>
                <a:hlinkClick r:id="rId5"/>
              </a:rPr>
              <a:t>www.re-thinkingthefuture.com/technologies/gp1957-eco-friendly-fashion-how-sustainable-clothing-printing-is-changing-the-industry/</a:t>
            </a:r>
            <a:endParaRPr sz="2800">
              <a:latin typeface="Roboto"/>
              <a:ea typeface="Roboto"/>
              <a:cs typeface="Roboto"/>
              <a:sym typeface="Roboto"/>
            </a:endParaRPr>
          </a:p>
          <a:p>
            <a:pPr indent="-279400" lvl="0" marL="457200" rtl="0" algn="l">
              <a:spcBef>
                <a:spcPts val="0"/>
              </a:spcBef>
              <a:spcAft>
                <a:spcPts val="0"/>
              </a:spcAft>
              <a:buSzPts val="2800"/>
              <a:buFont typeface="Arial"/>
              <a:buNone/>
            </a:pPr>
            <a:r>
              <a:t/>
            </a:r>
            <a:endParaRPr sz="2800">
              <a:latin typeface="Roboto"/>
              <a:ea typeface="Roboto"/>
              <a:cs typeface="Roboto"/>
              <a:sym typeface="Roboto"/>
            </a:endParaRPr>
          </a:p>
          <a:p>
            <a:pPr indent="-457200" lvl="0" marL="457200" rtl="0" algn="l">
              <a:spcBef>
                <a:spcPts val="0"/>
              </a:spcBef>
              <a:spcAft>
                <a:spcPts val="0"/>
              </a:spcAft>
              <a:buSzPts val="2800"/>
              <a:buFont typeface="Arial"/>
              <a:buChar char="•"/>
            </a:pPr>
            <a:r>
              <a:rPr lang="en-US" sz="2800">
                <a:latin typeface="Roboto"/>
                <a:ea typeface="Roboto"/>
                <a:cs typeface="Roboto"/>
                <a:sym typeface="Roboto"/>
              </a:rPr>
              <a:t>Sayol, I. (2015) </a:t>
            </a:r>
            <a:r>
              <a:rPr i="1" lang="en-US" sz="2800">
                <a:latin typeface="Roboto"/>
                <a:ea typeface="Roboto"/>
                <a:cs typeface="Roboto"/>
                <a:sym typeface="Roboto"/>
              </a:rPr>
              <a:t>Smart Fabrics, a technology that revolutionizes experiences (Tissus intelligents, une technologie qui révolutionne les expériences). </a:t>
            </a:r>
            <a:r>
              <a:rPr lang="en-US" sz="2800">
                <a:latin typeface="Roboto"/>
                <a:ea typeface="Roboto"/>
                <a:cs typeface="Roboto"/>
                <a:sym typeface="Roboto"/>
              </a:rPr>
              <a:t>Disponible sur : </a:t>
            </a:r>
            <a:endParaRPr sz="2800">
              <a:latin typeface="Roboto"/>
              <a:ea typeface="Roboto"/>
              <a:cs typeface="Roboto"/>
              <a:sym typeface="Roboto"/>
            </a:endParaRPr>
          </a:p>
          <a:p>
            <a:pPr indent="0" lvl="0" marL="0" rtl="0" algn="l">
              <a:spcBef>
                <a:spcPts val="0"/>
              </a:spcBef>
              <a:spcAft>
                <a:spcPts val="0"/>
              </a:spcAft>
              <a:buNone/>
            </a:pPr>
            <a:r>
              <a:rPr lang="en-US" sz="2800" u="sng">
                <a:solidFill>
                  <a:schemeClr val="hlink"/>
                </a:solidFill>
                <a:latin typeface="Roboto"/>
                <a:ea typeface="Roboto"/>
                <a:cs typeface="Roboto"/>
                <a:sym typeface="Roboto"/>
                <a:hlinkClick r:id="rId6"/>
              </a:rPr>
              <a:t>www.ignasisayol.com/en/smart-textiles-can-be-programmed-to-monitor-things-like-biometrics-measurements-of-physical-attributes-or-behaviours-like-heart-rate-which-could-help-athletes-dieters-and-physicians-observing-pat/</a:t>
            </a:r>
            <a:endParaRPr sz="2800">
              <a:latin typeface="Roboto"/>
              <a:ea typeface="Roboto"/>
              <a:cs typeface="Roboto"/>
              <a:sym typeface="Roboto"/>
            </a:endParaRPr>
          </a:p>
          <a:p>
            <a:pPr indent="0" lvl="0" marL="0" rtl="0" algn="l">
              <a:spcBef>
                <a:spcPts val="0"/>
              </a:spcBef>
              <a:spcAft>
                <a:spcPts val="0"/>
              </a:spcAft>
              <a:buNone/>
            </a:pPr>
            <a:r>
              <a:t/>
            </a:r>
            <a:endParaRPr sz="2800">
              <a:latin typeface="Roboto"/>
              <a:ea typeface="Roboto"/>
              <a:cs typeface="Roboto"/>
              <a:sym typeface="Roboto"/>
            </a:endParaRPr>
          </a:p>
          <a:p>
            <a:pPr indent="-457200" lvl="0" marL="457200" rtl="0" algn="l">
              <a:spcBef>
                <a:spcPts val="0"/>
              </a:spcBef>
              <a:spcAft>
                <a:spcPts val="0"/>
              </a:spcAft>
              <a:buSzPts val="2800"/>
              <a:buFont typeface="Arial"/>
              <a:buChar char="•"/>
            </a:pPr>
            <a:r>
              <a:rPr lang="en-US" sz="2800">
                <a:latin typeface="Roboto"/>
                <a:ea typeface="Roboto"/>
                <a:cs typeface="Roboto"/>
                <a:sym typeface="Roboto"/>
              </a:rPr>
              <a:t>Victoria &amp; Albert Museum (2015) </a:t>
            </a:r>
            <a:r>
              <a:rPr i="1" lang="en-US" sz="2800">
                <a:latin typeface="Roboto"/>
                <a:ea typeface="Roboto"/>
                <a:cs typeface="Roboto"/>
                <a:sym typeface="Roboto"/>
              </a:rPr>
              <a:t>How Was it Made ? </a:t>
            </a:r>
            <a:r>
              <a:rPr lang="en-US" sz="2800">
                <a:latin typeface="Roboto"/>
                <a:ea typeface="Roboto"/>
                <a:cs typeface="Roboto"/>
                <a:sym typeface="Roboto"/>
              </a:rPr>
              <a:t>Disponible à l'adresse : </a:t>
            </a:r>
            <a:r>
              <a:rPr lang="en-US" sz="2800" u="sng">
                <a:solidFill>
                  <a:srgbClr val="FF0000"/>
                </a:solidFill>
                <a:hlinkClick r:id="rId7">
                  <a:extLst>
                    <a:ext uri="{A12FA001-AC4F-418D-AE19-62706E023703}">
                      <ahyp:hlinkClr val="tx"/>
                    </a:ext>
                  </a:extLst>
                </a:hlinkClick>
              </a:rPr>
              <a:t>www.youtube.com/watch?v=hes05oYzd6c</a:t>
            </a:r>
            <a:endParaRPr sz="2800">
              <a:latin typeface="Roboto"/>
              <a:ea typeface="Roboto"/>
              <a:cs typeface="Roboto"/>
              <a:sym typeface="Roboto"/>
            </a:endParaRPr>
          </a:p>
          <a:p>
            <a:pPr indent="-279400" lvl="0" marL="457200" rtl="0" algn="l">
              <a:spcBef>
                <a:spcPts val="0"/>
              </a:spcBef>
              <a:spcAft>
                <a:spcPts val="0"/>
              </a:spcAft>
              <a:buSzPts val="2800"/>
              <a:buFont typeface="Arial"/>
              <a:buNone/>
            </a:pPr>
            <a:r>
              <a:t/>
            </a:r>
            <a:endParaRPr sz="2800">
              <a:latin typeface="Roboto"/>
              <a:ea typeface="Roboto"/>
              <a:cs typeface="Roboto"/>
              <a:sym typeface="Roboto"/>
            </a:endParaRPr>
          </a:p>
          <a:p>
            <a:pPr indent="-279400" lvl="0" marL="457200" rtl="0" algn="l">
              <a:spcBef>
                <a:spcPts val="0"/>
              </a:spcBef>
              <a:spcAft>
                <a:spcPts val="0"/>
              </a:spcAft>
              <a:buSzPts val="2800"/>
              <a:buFont typeface="Arial"/>
              <a:buNone/>
            </a:pPr>
            <a:r>
              <a:t/>
            </a:r>
            <a:endParaRPr sz="2800">
              <a:latin typeface="Roboto"/>
              <a:ea typeface="Roboto"/>
              <a:cs typeface="Roboto"/>
              <a:sym typeface="Roboto"/>
            </a:endParaRPr>
          </a:p>
          <a:p>
            <a:pPr indent="-279400" lvl="0" marL="457200" rtl="0" algn="l">
              <a:spcBef>
                <a:spcPts val="0"/>
              </a:spcBef>
              <a:spcAft>
                <a:spcPts val="0"/>
              </a:spcAft>
              <a:buSzPts val="2800"/>
              <a:buFont typeface="Arial"/>
              <a:buNone/>
            </a:pPr>
            <a:r>
              <a:t/>
            </a:r>
            <a:endParaRPr sz="2800">
              <a:latin typeface="Roboto"/>
              <a:ea typeface="Roboto"/>
              <a:cs typeface="Roboto"/>
              <a:sym typeface="Roboto"/>
            </a:endParaRPr>
          </a:p>
          <a:p>
            <a:pPr indent="0" lvl="0" marL="0" rtl="0" algn="l">
              <a:spcBef>
                <a:spcPts val="0"/>
              </a:spcBef>
              <a:spcAft>
                <a:spcPts val="0"/>
              </a:spcAft>
              <a:buNone/>
            </a:pPr>
            <a:r>
              <a:t/>
            </a:r>
            <a:endParaRPr i="1" sz="2800"/>
          </a:p>
          <a:p>
            <a:pPr indent="-279400" lvl="0" marL="457200" rtl="0" algn="l">
              <a:spcBef>
                <a:spcPts val="0"/>
              </a:spcBef>
              <a:spcAft>
                <a:spcPts val="0"/>
              </a:spcAft>
              <a:buSzPts val="2800"/>
              <a:buFont typeface="Arial"/>
              <a:buNone/>
            </a:pPr>
            <a:r>
              <a:t/>
            </a:r>
            <a:endParaRPr i="1" sz="2800">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3"/>
          <p:cNvSpPr txBox="1"/>
          <p:nvPr>
            <p:ph type="ctrTitle"/>
          </p:nvPr>
        </p:nvSpPr>
        <p:spPr>
          <a:xfrm>
            <a:off x="1136650" y="1013678"/>
            <a:ext cx="6141000" cy="831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rgbClr val="2C34D7"/>
                </a:solidFill>
              </a:rPr>
              <a:t>APERÇU</a:t>
            </a:r>
            <a:endParaRPr b="1" sz="5400">
              <a:solidFill>
                <a:srgbClr val="2C34D7"/>
              </a:solidFill>
            </a:endParaRPr>
          </a:p>
        </p:txBody>
      </p:sp>
      <p:pic>
        <p:nvPicPr>
          <p:cNvPr id="89" name="Google Shape;89;p3"/>
          <p:cNvPicPr preferRelativeResize="0"/>
          <p:nvPr/>
        </p:nvPicPr>
        <p:blipFill rotWithShape="1">
          <a:blip r:embed="rId3">
            <a:alphaModFix/>
          </a:blip>
          <a:srcRect b="0" l="0" r="0" t="0"/>
          <a:stretch/>
        </p:blipFill>
        <p:spPr>
          <a:xfrm>
            <a:off x="12719050" y="434975"/>
            <a:ext cx="6934200" cy="10401300"/>
          </a:xfrm>
          <a:prstGeom prst="rect">
            <a:avLst/>
          </a:prstGeom>
          <a:noFill/>
          <a:ln>
            <a:noFill/>
          </a:ln>
        </p:spPr>
      </p:pic>
      <p:sp>
        <p:nvSpPr>
          <p:cNvPr id="90" name="Google Shape;90;p3"/>
          <p:cNvSpPr/>
          <p:nvPr/>
        </p:nvSpPr>
        <p:spPr>
          <a:xfrm>
            <a:off x="13316614" y="10030344"/>
            <a:ext cx="5739072"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0" i="0" lang="en-US" sz="1800">
                <a:solidFill>
                  <a:srgbClr val="000000"/>
                </a:solidFill>
                <a:latin typeface="Arial"/>
                <a:ea typeface="Arial"/>
                <a:cs typeface="Arial"/>
                <a:sym typeface="Arial"/>
              </a:rPr>
              <a:t>Photo par </a:t>
            </a:r>
            <a:r>
              <a:rPr b="0" i="0" lang="en-US" sz="1800" u="sng">
                <a:solidFill>
                  <a:schemeClr val="hlink"/>
                </a:solidFill>
                <a:latin typeface="Arial"/>
                <a:ea typeface="Arial"/>
                <a:cs typeface="Arial"/>
                <a:sym typeface="Arial"/>
                <a:hlinkClick r:id="rId4"/>
              </a:rPr>
              <a:t>Jorge Fernández Salas </a:t>
            </a:r>
            <a:r>
              <a:rPr b="0" i="0" lang="en-US" sz="1800">
                <a:solidFill>
                  <a:srgbClr val="000000"/>
                </a:solidFill>
                <a:latin typeface="Arial"/>
                <a:ea typeface="Arial"/>
                <a:cs typeface="Arial"/>
                <a:sym typeface="Arial"/>
              </a:rPr>
              <a:t>chez </a:t>
            </a:r>
            <a:r>
              <a:rPr b="0" i="0" lang="en-US" sz="1800" u="sng">
                <a:solidFill>
                  <a:schemeClr val="hlink"/>
                </a:solidFill>
                <a:latin typeface="Arial"/>
                <a:ea typeface="Arial"/>
                <a:cs typeface="Arial"/>
                <a:sym typeface="Arial"/>
                <a:hlinkClick r:id="rId5"/>
              </a:rPr>
              <a:t>Unsplas</a:t>
            </a:r>
            <a:endParaRPr sz="1800"/>
          </a:p>
        </p:txBody>
      </p:sp>
      <p:sp>
        <p:nvSpPr>
          <p:cNvPr id="91" name="Google Shape;91;p3"/>
          <p:cNvSpPr/>
          <p:nvPr/>
        </p:nvSpPr>
        <p:spPr>
          <a:xfrm>
            <a:off x="1136650" y="2182042"/>
            <a:ext cx="11173433" cy="8217634"/>
          </a:xfrm>
          <a:prstGeom prst="rect">
            <a:avLst/>
          </a:prstGeom>
          <a:noFill/>
          <a:ln>
            <a:noFill/>
          </a:ln>
        </p:spPr>
        <p:txBody>
          <a:bodyPr anchorCtr="0" anchor="t" bIns="45700" lIns="91425" spcFirstLastPara="1" rIns="91425" wrap="square" tIns="45700">
            <a:spAutoFit/>
          </a:bodyPr>
          <a:lstStyle/>
          <a:p>
            <a:pPr indent="-457200" lvl="0" marL="457200" rtl="0" algn="l">
              <a:lnSpc>
                <a:spcPct val="150000"/>
              </a:lnSpc>
              <a:spcBef>
                <a:spcPts val="0"/>
              </a:spcBef>
              <a:spcAft>
                <a:spcPts val="0"/>
              </a:spcAft>
              <a:buClr>
                <a:srgbClr val="2C34D7"/>
              </a:buClr>
              <a:buSzPts val="3200"/>
              <a:buFont typeface="Arial"/>
              <a:buChar char="•"/>
            </a:pPr>
            <a:r>
              <a:rPr b="1" i="0" lang="en-US" sz="3200" u="none" cap="none" strike="noStrike">
                <a:solidFill>
                  <a:srgbClr val="2C34D7"/>
                </a:solidFill>
                <a:latin typeface="Roboto"/>
                <a:ea typeface="Roboto"/>
                <a:cs typeface="Roboto"/>
                <a:sym typeface="Roboto"/>
              </a:rPr>
              <a:t>Le module 3 </a:t>
            </a:r>
            <a:r>
              <a:rPr b="0" i="0" lang="en-US" sz="3200" u="none" cap="none" strike="noStrike">
                <a:solidFill>
                  <a:srgbClr val="2C34D7"/>
                </a:solidFill>
                <a:latin typeface="Roboto"/>
                <a:ea typeface="Roboto"/>
                <a:cs typeface="Roboto"/>
                <a:sym typeface="Roboto"/>
              </a:rPr>
              <a:t>traite des techniques de teinture et d'impression respectueuses de l'environnement qui sont devenues très importantes de nos jours dans l'industrie de la mode et du textile</a:t>
            </a:r>
            <a:r>
              <a:rPr lang="en-US" sz="3200">
                <a:solidFill>
                  <a:srgbClr val="2C34D7"/>
                </a:solidFill>
                <a:latin typeface="Roboto"/>
                <a:ea typeface="Roboto"/>
                <a:cs typeface="Roboto"/>
                <a:sym typeface="Roboto"/>
              </a:rPr>
              <a:t>.</a:t>
            </a:r>
            <a:endParaRPr sz="3200">
              <a:solidFill>
                <a:srgbClr val="2C34D7"/>
              </a:solidFill>
              <a:latin typeface="Roboto"/>
              <a:ea typeface="Roboto"/>
              <a:cs typeface="Roboto"/>
              <a:sym typeface="Roboto"/>
            </a:endParaRPr>
          </a:p>
          <a:p>
            <a:pPr indent="-457200" lvl="0" marL="457200" rtl="0" algn="l">
              <a:lnSpc>
                <a:spcPct val="150000"/>
              </a:lnSpc>
              <a:spcBef>
                <a:spcPts val="0"/>
              </a:spcBef>
              <a:spcAft>
                <a:spcPts val="0"/>
              </a:spcAft>
              <a:buClr>
                <a:srgbClr val="2C34D7"/>
              </a:buClr>
              <a:buSzPts val="3200"/>
              <a:buFont typeface="Arial"/>
              <a:buChar char="•"/>
            </a:pPr>
            <a:r>
              <a:rPr lang="en-US" sz="3200">
                <a:solidFill>
                  <a:srgbClr val="2C34D7"/>
                </a:solidFill>
                <a:latin typeface="Roboto"/>
                <a:ea typeface="Roboto"/>
                <a:cs typeface="Roboto"/>
                <a:sym typeface="Roboto"/>
              </a:rPr>
              <a:t>Les méthodes traditionnelles de teinture et d'impression impliquent souvent l'utilisation de produits chimiques nocifs, une consommation excessive d'eau et le rejet de polluants dans les systèmes aquatiques. </a:t>
            </a:r>
            <a:endParaRPr sz="3200">
              <a:solidFill>
                <a:srgbClr val="2C34D7"/>
              </a:solidFill>
              <a:latin typeface="Roboto"/>
              <a:ea typeface="Roboto"/>
              <a:cs typeface="Roboto"/>
              <a:sym typeface="Roboto"/>
            </a:endParaRPr>
          </a:p>
          <a:p>
            <a:pPr indent="-457200" lvl="0" marL="457200" rtl="0" algn="l">
              <a:lnSpc>
                <a:spcPct val="150000"/>
              </a:lnSpc>
              <a:spcBef>
                <a:spcPts val="0"/>
              </a:spcBef>
              <a:spcAft>
                <a:spcPts val="0"/>
              </a:spcAft>
              <a:buClr>
                <a:srgbClr val="2C34D7"/>
              </a:buClr>
              <a:buSzPts val="3200"/>
              <a:buFont typeface="Arial"/>
              <a:buChar char="•"/>
            </a:pPr>
            <a:r>
              <a:rPr lang="en-US" sz="3200">
                <a:solidFill>
                  <a:srgbClr val="2C34D7"/>
                </a:solidFill>
                <a:latin typeface="Roboto"/>
                <a:ea typeface="Roboto"/>
                <a:cs typeface="Roboto"/>
                <a:sym typeface="Roboto"/>
              </a:rPr>
              <a:t>Ce module examine les techniques de teinture et d'impression naturelles qui utilisent des processus plus propres et se concentrent sur la réduction de l'utilisation de l'eau et des produits chimiques.  </a:t>
            </a:r>
            <a:endParaRPr sz="3200">
              <a:solidFill>
                <a:srgbClr val="2C34D7"/>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4"/>
          <p:cNvSpPr txBox="1"/>
          <p:nvPr>
            <p:ph type="title"/>
          </p:nvPr>
        </p:nvSpPr>
        <p:spPr>
          <a:xfrm>
            <a:off x="1005205" y="1082675"/>
            <a:ext cx="16775400" cy="1662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chemeClr val="lt1"/>
                </a:solidFill>
              </a:rPr>
              <a:t>3.1 </a:t>
            </a:r>
            <a:r>
              <a:rPr lang="en-US" sz="5400">
                <a:solidFill>
                  <a:schemeClr val="lt1"/>
                </a:solidFill>
              </a:rPr>
              <a:t>Avantages environnementaux des techniques de teinture et d'impression écologiques</a:t>
            </a:r>
            <a:endParaRPr sz="5400">
              <a:solidFill>
                <a:schemeClr val="lt1"/>
              </a:solidFill>
            </a:endParaRPr>
          </a:p>
        </p:txBody>
      </p:sp>
      <p:sp>
        <p:nvSpPr>
          <p:cNvPr id="97" name="Google Shape;97;p4"/>
          <p:cNvSpPr txBox="1"/>
          <p:nvPr>
            <p:ph idx="1" type="body"/>
          </p:nvPr>
        </p:nvSpPr>
        <p:spPr>
          <a:xfrm>
            <a:off x="1005205" y="3597275"/>
            <a:ext cx="18093690" cy="8186857"/>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chemeClr val="lt1"/>
              </a:buClr>
              <a:buSzPts val="3600"/>
              <a:buFont typeface="Arial"/>
              <a:buChar char="•"/>
            </a:pPr>
            <a:r>
              <a:rPr lang="en-US" sz="3600">
                <a:solidFill>
                  <a:schemeClr val="lt1"/>
                </a:solidFill>
                <a:latin typeface="Roboto"/>
                <a:ea typeface="Roboto"/>
                <a:cs typeface="Roboto"/>
                <a:sym typeface="Roboto"/>
              </a:rPr>
              <a:t>Les techniques de teinture et d'impression respectueuses de l'environnement sont importantes pour créer une industrie de la mode et du textile plus durable. </a:t>
            </a:r>
            <a:endParaRPr sz="3600">
              <a:solidFill>
                <a:schemeClr val="lt1"/>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chemeClr val="lt1"/>
              </a:solidFill>
              <a:latin typeface="Roboto"/>
              <a:ea typeface="Roboto"/>
              <a:cs typeface="Roboto"/>
              <a:sym typeface="Roboto"/>
            </a:endParaRPr>
          </a:p>
          <a:p>
            <a:pPr indent="-571500" lvl="0" marL="571500" rtl="0" algn="l">
              <a:spcBef>
                <a:spcPts val="0"/>
              </a:spcBef>
              <a:spcAft>
                <a:spcPts val="0"/>
              </a:spcAft>
              <a:buClr>
                <a:schemeClr val="lt1"/>
              </a:buClr>
              <a:buSzPts val="3600"/>
              <a:buFont typeface="Arial"/>
              <a:buChar char="•"/>
            </a:pPr>
            <a:r>
              <a:rPr lang="en-US" sz="3600">
                <a:solidFill>
                  <a:schemeClr val="lt1"/>
                </a:solidFill>
                <a:latin typeface="Roboto"/>
                <a:ea typeface="Roboto"/>
                <a:cs typeface="Roboto"/>
                <a:sym typeface="Roboto"/>
              </a:rPr>
              <a:t>Les teintures textiles et les techniques de teinture ont un impact très important sur l'environnement. </a:t>
            </a:r>
            <a:endParaRPr sz="3600">
              <a:solidFill>
                <a:schemeClr val="lt1"/>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chemeClr val="lt1"/>
              </a:solidFill>
              <a:latin typeface="Roboto"/>
              <a:ea typeface="Roboto"/>
              <a:cs typeface="Roboto"/>
              <a:sym typeface="Roboto"/>
            </a:endParaRPr>
          </a:p>
          <a:p>
            <a:pPr indent="-571500" lvl="0" marL="571500" rtl="0" algn="l">
              <a:spcBef>
                <a:spcPts val="0"/>
              </a:spcBef>
              <a:spcAft>
                <a:spcPts val="0"/>
              </a:spcAft>
              <a:buClr>
                <a:schemeClr val="lt1"/>
              </a:buClr>
              <a:buSzPts val="3600"/>
              <a:buFont typeface="Arial"/>
              <a:buChar char="•"/>
            </a:pPr>
            <a:r>
              <a:rPr lang="en-US" sz="3600">
                <a:solidFill>
                  <a:schemeClr val="lt1"/>
                </a:solidFill>
                <a:latin typeface="Roboto"/>
                <a:ea typeface="Roboto"/>
                <a:cs typeface="Roboto"/>
                <a:sym typeface="Roboto"/>
              </a:rPr>
              <a:t>L'utilisation de produits chimiques nocifs contenus dans les teintures et les apprêts textiles, la grande quantité d'énergie utilisée et les eaux usées produites ont un impact négatif sur l'environnement. </a:t>
            </a:r>
            <a:endParaRPr sz="3600">
              <a:solidFill>
                <a:schemeClr val="lt1"/>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chemeClr val="lt1"/>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chemeClr val="lt1"/>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chemeClr val="lt1"/>
              </a:solidFill>
              <a:latin typeface="Roboto"/>
              <a:ea typeface="Roboto"/>
              <a:cs typeface="Roboto"/>
              <a:sym typeface="Roboto"/>
            </a:endParaRPr>
          </a:p>
          <a:p>
            <a:pPr indent="-571500" lvl="0" marL="571500" rtl="0" algn="l">
              <a:spcBef>
                <a:spcPts val="0"/>
              </a:spcBef>
              <a:spcAft>
                <a:spcPts val="0"/>
              </a:spcAft>
              <a:buClr>
                <a:srgbClr val="FDA800"/>
              </a:buClr>
              <a:buSzPts val="2800"/>
              <a:buFont typeface="Arial"/>
              <a:buChar char="•"/>
            </a:pPr>
            <a:r>
              <a:rPr lang="en-US" sz="2800">
                <a:solidFill>
                  <a:srgbClr val="FDA800"/>
                </a:solidFill>
                <a:latin typeface="Roboto"/>
                <a:ea typeface="Roboto"/>
                <a:cs typeface="Roboto"/>
                <a:sym typeface="Roboto"/>
              </a:rPr>
              <a:t>Voir la vidéo Dyed</a:t>
            </a:r>
            <a:r>
              <a:rPr i="1" lang="en-US" sz="2800">
                <a:solidFill>
                  <a:srgbClr val="FDA800"/>
                </a:solidFill>
                <a:latin typeface="Roboto"/>
                <a:ea typeface="Roboto"/>
                <a:cs typeface="Roboto"/>
                <a:sym typeface="Roboto"/>
              </a:rPr>
              <a:t> Without Waste - Developing a Way to Save Water In the Textile Industry (en anglais).</a:t>
            </a:r>
            <a:endParaRPr/>
          </a:p>
          <a:p>
            <a:pPr indent="-342900" lvl="0" marL="571500" rtl="0" algn="l">
              <a:spcBef>
                <a:spcPts val="0"/>
              </a:spcBef>
              <a:spcAft>
                <a:spcPts val="0"/>
              </a:spcAft>
              <a:buSzPts val="3600"/>
              <a:buFont typeface="Arial"/>
              <a:buNone/>
            </a:pPr>
            <a:r>
              <a:t/>
            </a:r>
            <a:endParaRPr sz="3600">
              <a:solidFill>
                <a:schemeClr val="lt1"/>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chemeClr val="lt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5"/>
          <p:cNvSpPr txBox="1"/>
          <p:nvPr/>
        </p:nvSpPr>
        <p:spPr>
          <a:xfrm>
            <a:off x="831429" y="526461"/>
            <a:ext cx="18441240" cy="1477328"/>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0" i="0" lang="en-US" sz="4800">
                <a:solidFill>
                  <a:srgbClr val="2C34D7"/>
                </a:solidFill>
                <a:latin typeface="Roboto"/>
                <a:ea typeface="Roboto"/>
                <a:cs typeface="Roboto"/>
                <a:sym typeface="Roboto"/>
              </a:rPr>
              <a:t>Avantages environnementaux des techniques de teinture et d'impression écologiques</a:t>
            </a:r>
            <a:endParaRPr b="0" i="0" sz="4800">
              <a:solidFill>
                <a:srgbClr val="2C34D7"/>
              </a:solidFill>
              <a:latin typeface="Roboto"/>
              <a:ea typeface="Roboto"/>
              <a:cs typeface="Roboto"/>
              <a:sym typeface="Roboto"/>
            </a:endParaRPr>
          </a:p>
        </p:txBody>
      </p:sp>
      <p:graphicFrame>
        <p:nvGraphicFramePr>
          <p:cNvPr id="103" name="Google Shape;103;p5"/>
          <p:cNvGraphicFramePr/>
          <p:nvPr/>
        </p:nvGraphicFramePr>
        <p:xfrm>
          <a:off x="1060450" y="1977028"/>
          <a:ext cx="3000000" cy="3000000"/>
        </p:xfrm>
        <a:graphic>
          <a:graphicData uri="http://schemas.openxmlformats.org/drawingml/2006/table">
            <a:tbl>
              <a:tblPr bandRow="1" firstRow="1">
                <a:noFill/>
                <a:tableStyleId>{2B0A7E97-09DC-4C59-8CED-A099417AE95D}</a:tableStyleId>
              </a:tblPr>
              <a:tblGrid>
                <a:gridCol w="7748575"/>
                <a:gridCol w="10234625"/>
              </a:tblGrid>
              <a:tr h="969625">
                <a:tc>
                  <a:txBody>
                    <a:bodyPr/>
                    <a:lstStyle/>
                    <a:p>
                      <a:pPr indent="0" lvl="0" marL="0" marR="0" rtl="0" algn="ctr">
                        <a:spcBef>
                          <a:spcPts val="0"/>
                        </a:spcBef>
                        <a:spcAft>
                          <a:spcPts val="0"/>
                        </a:spcAft>
                        <a:buNone/>
                      </a:pPr>
                      <a:r>
                        <a:rPr lang="en-US" sz="3600" u="none" cap="none" strike="noStrike">
                          <a:solidFill>
                            <a:srgbClr val="FDA800"/>
                          </a:solidFill>
                          <a:latin typeface="Roboto"/>
                          <a:ea typeface="Roboto"/>
                          <a:cs typeface="Roboto"/>
                          <a:sym typeface="Roboto"/>
                        </a:rPr>
                        <a:t>Avantages pour l'environnement</a:t>
                      </a:r>
                      <a:endParaRPr sz="3600" u="none" cap="none" strike="noStrike">
                        <a:solidFill>
                          <a:srgbClr val="FDA800"/>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US" sz="3600" u="none" cap="none" strike="noStrike">
                          <a:solidFill>
                            <a:srgbClr val="FDA800"/>
                          </a:solidFill>
                          <a:latin typeface="Roboto"/>
                          <a:ea typeface="Roboto"/>
                          <a:cs typeface="Roboto"/>
                          <a:sym typeface="Roboto"/>
                        </a:rPr>
                        <a:t>Action</a:t>
                      </a:r>
                      <a:endParaRPr sz="3600" u="none" cap="none" strike="noStrike">
                        <a:solidFill>
                          <a:srgbClr val="FDA800"/>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596150">
                <a:tc>
                  <a:txBody>
                    <a:bodyPr/>
                    <a:lstStyle/>
                    <a:p>
                      <a:pPr indent="0" lvl="0" marL="0" marR="0" rtl="0" algn="l">
                        <a:lnSpc>
                          <a:spcPct val="100000"/>
                        </a:lnSpc>
                        <a:spcBef>
                          <a:spcPts val="0"/>
                        </a:spcBef>
                        <a:spcAft>
                          <a:spcPts val="0"/>
                        </a:spcAft>
                        <a:buSzPts val="2800"/>
                        <a:buFont typeface="Calibri"/>
                        <a:buNone/>
                      </a:pPr>
                      <a:r>
                        <a:t/>
                      </a:r>
                      <a:endParaRPr b="0" sz="2800" u="none" cap="none" strike="noStrike">
                        <a:solidFill>
                          <a:srgbClr val="2C34D7"/>
                        </a:solidFill>
                        <a:latin typeface="Roboto"/>
                        <a:ea typeface="Roboto"/>
                        <a:cs typeface="Roboto"/>
                        <a:sym typeface="Roboto"/>
                      </a:endParaRPr>
                    </a:p>
                    <a:p>
                      <a:pPr indent="0" lvl="0" marL="0" marR="0" rtl="0" algn="l">
                        <a:lnSpc>
                          <a:spcPct val="100000"/>
                        </a:lnSpc>
                        <a:spcBef>
                          <a:spcPts val="0"/>
                        </a:spcBef>
                        <a:spcAft>
                          <a:spcPts val="0"/>
                        </a:spcAft>
                        <a:buClr>
                          <a:srgbClr val="2C34D7"/>
                        </a:buClr>
                        <a:buSzPts val="2800"/>
                        <a:buFont typeface="Roboto"/>
                        <a:buNone/>
                      </a:pPr>
                      <a:r>
                        <a:rPr b="1" lang="en-US" sz="2800" u="none" cap="none" strike="noStrike">
                          <a:solidFill>
                            <a:srgbClr val="2C34D7"/>
                          </a:solidFill>
                          <a:latin typeface="Roboto"/>
                          <a:ea typeface="Roboto"/>
                          <a:cs typeface="Roboto"/>
                          <a:sym typeface="Roboto"/>
                        </a:rPr>
                        <a:t>Réduction de la consommation d'eau</a:t>
                      </a:r>
                      <a:endParaRPr b="1" sz="2800" u="none" cap="none" strike="noStrike">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rPr b="0" i="0" lang="en-US" sz="2800" u="none" cap="none" strike="noStrike">
                          <a:solidFill>
                            <a:srgbClr val="2C34D7"/>
                          </a:solidFill>
                          <a:latin typeface="Roboto"/>
                          <a:ea typeface="Roboto"/>
                          <a:cs typeface="Roboto"/>
                          <a:sym typeface="Roboto"/>
                        </a:rPr>
                        <a:t>Les techniques de teinture écologiques, telles que l'</a:t>
                      </a:r>
                      <a:r>
                        <a:rPr b="0" i="1" lang="en-US" sz="2800" u="none" cap="none" strike="noStrike">
                          <a:solidFill>
                            <a:srgbClr val="FDA800"/>
                          </a:solidFill>
                          <a:latin typeface="Roboto"/>
                          <a:ea typeface="Roboto"/>
                          <a:cs typeface="Roboto"/>
                          <a:sym typeface="Roboto"/>
                        </a:rPr>
                        <a:t>impression numérique </a:t>
                      </a:r>
                      <a:r>
                        <a:rPr b="0" i="0" lang="en-US" sz="2800" u="none" cap="none" strike="noStrike">
                          <a:solidFill>
                            <a:srgbClr val="2C34D7"/>
                          </a:solidFill>
                          <a:latin typeface="Roboto"/>
                          <a:ea typeface="Roboto"/>
                          <a:cs typeface="Roboto"/>
                          <a:sym typeface="Roboto"/>
                        </a:rPr>
                        <a:t>et la </a:t>
                      </a:r>
                      <a:r>
                        <a:rPr b="0" i="1" lang="en-US" sz="2800" u="none" cap="none" strike="noStrike">
                          <a:solidFill>
                            <a:srgbClr val="FDA800"/>
                          </a:solidFill>
                          <a:latin typeface="Roboto"/>
                          <a:ea typeface="Roboto"/>
                          <a:cs typeface="Roboto"/>
                          <a:sym typeface="Roboto"/>
                        </a:rPr>
                        <a:t>teinture à faible consommation d'eau</a:t>
                      </a:r>
                      <a:r>
                        <a:rPr b="0" i="0" lang="en-US" sz="2800" u="none" cap="none" strike="noStrike">
                          <a:solidFill>
                            <a:srgbClr val="2C34D7"/>
                          </a:solidFill>
                          <a:latin typeface="Roboto"/>
                          <a:ea typeface="Roboto"/>
                          <a:cs typeface="Roboto"/>
                          <a:sym typeface="Roboto"/>
                        </a:rPr>
                        <a:t>, réduisent considérablement la consommation d'eau.</a:t>
                      </a:r>
                      <a:endParaRPr sz="2800" u="none" cap="none" strike="noStrike">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760250">
                <a:tc>
                  <a:txBody>
                    <a:bodyPr/>
                    <a:lstStyle/>
                    <a:p>
                      <a:pPr indent="0" lvl="0" marL="0" marR="0" rtl="0" algn="l">
                        <a:lnSpc>
                          <a:spcPct val="100000"/>
                        </a:lnSpc>
                        <a:spcBef>
                          <a:spcPts val="0"/>
                        </a:spcBef>
                        <a:spcAft>
                          <a:spcPts val="0"/>
                        </a:spcAft>
                        <a:buSzPts val="2800"/>
                        <a:buFont typeface="Calibri"/>
                        <a:buNone/>
                      </a:pPr>
                      <a:r>
                        <a:t/>
                      </a:r>
                      <a:endParaRPr b="0" sz="2800" u="none" cap="none" strike="noStrike">
                        <a:solidFill>
                          <a:srgbClr val="2C34D7"/>
                        </a:solidFill>
                        <a:latin typeface="Roboto"/>
                        <a:ea typeface="Roboto"/>
                        <a:cs typeface="Roboto"/>
                        <a:sym typeface="Roboto"/>
                      </a:endParaRPr>
                    </a:p>
                    <a:p>
                      <a:pPr indent="0" lvl="0" marL="0" marR="0" rtl="0" algn="l">
                        <a:lnSpc>
                          <a:spcPct val="100000"/>
                        </a:lnSpc>
                        <a:spcBef>
                          <a:spcPts val="0"/>
                        </a:spcBef>
                        <a:spcAft>
                          <a:spcPts val="0"/>
                        </a:spcAft>
                        <a:buClr>
                          <a:srgbClr val="2C34D7"/>
                        </a:buClr>
                        <a:buSzPts val="2800"/>
                        <a:buFont typeface="Roboto"/>
                        <a:buNone/>
                      </a:pPr>
                      <a:r>
                        <a:rPr b="1" lang="en-US" sz="2800" u="none" cap="none" strike="noStrike">
                          <a:solidFill>
                            <a:srgbClr val="2C34D7"/>
                          </a:solidFill>
                          <a:latin typeface="Roboto"/>
                          <a:ea typeface="Roboto"/>
                          <a:cs typeface="Roboto"/>
                          <a:sym typeface="Roboto"/>
                        </a:rPr>
                        <a:t>Réduction de l'utilisation de produits chimiques</a:t>
                      </a:r>
                      <a:endParaRPr b="1" sz="2800" u="none" cap="none" strike="noStrike">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rPr b="0" i="0" lang="en-US" sz="2800" u="none" cap="none" strike="noStrike">
                          <a:solidFill>
                            <a:srgbClr val="2C34D7"/>
                          </a:solidFill>
                          <a:latin typeface="Roboto"/>
                          <a:ea typeface="Roboto"/>
                          <a:cs typeface="Roboto"/>
                          <a:sym typeface="Roboto"/>
                        </a:rPr>
                        <a:t>Les méthodes écologiques utilisent des </a:t>
                      </a:r>
                      <a:r>
                        <a:rPr lang="en-US" sz="2800">
                          <a:solidFill>
                            <a:srgbClr val="FDA800"/>
                          </a:solidFill>
                          <a:latin typeface="Roboto"/>
                          <a:ea typeface="Roboto"/>
                          <a:cs typeface="Roboto"/>
                          <a:sym typeface="Roboto"/>
                        </a:rPr>
                        <a:t>teintures</a:t>
                      </a:r>
                      <a:r>
                        <a:rPr b="0" i="0" lang="en-US" sz="2800" u="none" cap="none" strike="noStrike">
                          <a:solidFill>
                            <a:srgbClr val="FDA800"/>
                          </a:solidFill>
                          <a:latin typeface="Roboto"/>
                          <a:ea typeface="Roboto"/>
                          <a:cs typeface="Roboto"/>
                          <a:sym typeface="Roboto"/>
                        </a:rPr>
                        <a:t> naturelles non toxiques ou des encres à base d'eau, </a:t>
                      </a:r>
                      <a:r>
                        <a:rPr b="0" i="0" lang="en-US" sz="2800" u="none" cap="none" strike="noStrike">
                          <a:solidFill>
                            <a:srgbClr val="2C34D7"/>
                          </a:solidFill>
                          <a:latin typeface="Roboto"/>
                          <a:ea typeface="Roboto"/>
                          <a:cs typeface="Roboto"/>
                          <a:sym typeface="Roboto"/>
                        </a:rPr>
                        <a:t>qui minimisent la libération de substances nocives dans l'environnement.</a:t>
                      </a:r>
                      <a:endParaRPr sz="2800" u="none" cap="none" strike="noStrike">
                        <a:solidFill>
                          <a:srgbClr val="2C34D7"/>
                        </a:solidFill>
                        <a:latin typeface="Roboto"/>
                        <a:ea typeface="Roboto"/>
                        <a:cs typeface="Roboto"/>
                        <a:sym typeface="Roboto"/>
                      </a:endParaRPr>
                    </a:p>
                    <a:p>
                      <a:pPr indent="0" lvl="0" marL="0" marR="0" rtl="0" algn="l">
                        <a:spcBef>
                          <a:spcPts val="0"/>
                        </a:spcBef>
                        <a:spcAft>
                          <a:spcPts val="0"/>
                        </a:spcAft>
                        <a:buNone/>
                      </a:pPr>
                      <a:r>
                        <a:t/>
                      </a:r>
                      <a:endParaRPr sz="2800">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596150">
                <a:tc>
                  <a:txBody>
                    <a:bodyPr/>
                    <a:lstStyle/>
                    <a:p>
                      <a:pPr indent="0" lvl="0" marL="0" marR="0" rtl="0" algn="l">
                        <a:lnSpc>
                          <a:spcPct val="100000"/>
                        </a:lnSpc>
                        <a:spcBef>
                          <a:spcPts val="0"/>
                        </a:spcBef>
                        <a:spcAft>
                          <a:spcPts val="0"/>
                        </a:spcAft>
                        <a:buSzPts val="2800"/>
                        <a:buFont typeface="Calibri"/>
                        <a:buNone/>
                      </a:pPr>
                      <a:r>
                        <a:t/>
                      </a:r>
                      <a:endParaRPr b="0" sz="2800">
                        <a:solidFill>
                          <a:srgbClr val="2C34D7"/>
                        </a:solidFill>
                        <a:latin typeface="Roboto"/>
                        <a:ea typeface="Roboto"/>
                        <a:cs typeface="Roboto"/>
                        <a:sym typeface="Roboto"/>
                      </a:endParaRPr>
                    </a:p>
                    <a:p>
                      <a:pPr indent="0" lvl="0" marL="0" marR="0" rtl="0" algn="l">
                        <a:lnSpc>
                          <a:spcPct val="100000"/>
                        </a:lnSpc>
                        <a:spcBef>
                          <a:spcPts val="0"/>
                        </a:spcBef>
                        <a:spcAft>
                          <a:spcPts val="0"/>
                        </a:spcAft>
                        <a:buClr>
                          <a:srgbClr val="2C34D7"/>
                        </a:buClr>
                        <a:buSzPts val="2800"/>
                        <a:buFont typeface="Roboto"/>
                        <a:buNone/>
                      </a:pPr>
                      <a:r>
                        <a:rPr b="1" lang="en-US" sz="2800">
                          <a:solidFill>
                            <a:srgbClr val="2C34D7"/>
                          </a:solidFill>
                          <a:latin typeface="Roboto"/>
                          <a:ea typeface="Roboto"/>
                          <a:cs typeface="Roboto"/>
                          <a:sym typeface="Roboto"/>
                        </a:rPr>
                        <a:t>Réduction de la consommation d'énergie</a:t>
                      </a:r>
                      <a:endParaRPr b="1" sz="2800">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Clr>
                          <a:srgbClr val="2C34D7"/>
                        </a:buClr>
                        <a:buSzPts val="2800"/>
                        <a:buFont typeface="Arial"/>
                        <a:buNone/>
                      </a:pPr>
                      <a:r>
                        <a:rPr b="0" i="0" lang="en-US" sz="2800" u="none" cap="none" strike="noStrike">
                          <a:solidFill>
                            <a:srgbClr val="2C34D7"/>
                          </a:solidFill>
                          <a:latin typeface="Roboto"/>
                          <a:ea typeface="Roboto"/>
                          <a:cs typeface="Roboto"/>
                          <a:sym typeface="Roboto"/>
                        </a:rPr>
                        <a:t>De nombreux </a:t>
                      </a:r>
                      <a:r>
                        <a:rPr b="0" i="0" lang="en-US" sz="2800" u="none" cap="none" strike="noStrike">
                          <a:solidFill>
                            <a:srgbClr val="FDA800"/>
                          </a:solidFill>
                          <a:latin typeface="Roboto"/>
                          <a:ea typeface="Roboto"/>
                          <a:cs typeface="Roboto"/>
                          <a:sym typeface="Roboto"/>
                        </a:rPr>
                        <a:t>procédés de teinture écologiques </a:t>
                      </a:r>
                      <a:r>
                        <a:rPr b="0" i="0" lang="en-US" sz="2800" u="none" cap="none" strike="noStrike">
                          <a:solidFill>
                            <a:srgbClr val="2C34D7"/>
                          </a:solidFill>
                          <a:latin typeface="Roboto"/>
                          <a:ea typeface="Roboto"/>
                          <a:cs typeface="Roboto"/>
                          <a:sym typeface="Roboto"/>
                        </a:rPr>
                        <a:t>sont conçus pour fonctionner à des températures plus basses, ce qui permet de réduire la consommation d'énergie. </a:t>
                      </a:r>
                      <a:endParaRPr b="0" i="0" sz="2800" u="none" cap="none" strike="noStrike">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013300">
                <a:tc>
                  <a:txBody>
                    <a:bodyPr/>
                    <a:lstStyle/>
                    <a:p>
                      <a:pPr indent="0" lvl="0" marL="0" marR="0" rtl="0" algn="l">
                        <a:lnSpc>
                          <a:spcPct val="100000"/>
                        </a:lnSpc>
                        <a:spcBef>
                          <a:spcPts val="0"/>
                        </a:spcBef>
                        <a:spcAft>
                          <a:spcPts val="0"/>
                        </a:spcAft>
                        <a:buSzPts val="2800"/>
                        <a:buFont typeface="Calibri"/>
                        <a:buNone/>
                      </a:pPr>
                      <a:r>
                        <a:t/>
                      </a:r>
                      <a:endParaRPr b="0" sz="2800">
                        <a:solidFill>
                          <a:srgbClr val="2C34D7"/>
                        </a:solidFill>
                        <a:latin typeface="Roboto"/>
                        <a:ea typeface="Roboto"/>
                        <a:cs typeface="Roboto"/>
                        <a:sym typeface="Roboto"/>
                      </a:endParaRPr>
                    </a:p>
                    <a:p>
                      <a:pPr indent="0" lvl="0" marL="0" marR="0" rtl="0" algn="l">
                        <a:lnSpc>
                          <a:spcPct val="100000"/>
                        </a:lnSpc>
                        <a:spcBef>
                          <a:spcPts val="0"/>
                        </a:spcBef>
                        <a:spcAft>
                          <a:spcPts val="0"/>
                        </a:spcAft>
                        <a:buClr>
                          <a:srgbClr val="2C34D7"/>
                        </a:buClr>
                        <a:buSzPts val="2800"/>
                        <a:buFont typeface="Roboto"/>
                        <a:buNone/>
                      </a:pPr>
                      <a:r>
                        <a:rPr b="1" lang="en-US" sz="2800">
                          <a:solidFill>
                            <a:srgbClr val="2C34D7"/>
                          </a:solidFill>
                          <a:latin typeface="Roboto"/>
                          <a:ea typeface="Roboto"/>
                          <a:cs typeface="Roboto"/>
                          <a:sym typeface="Roboto"/>
                        </a:rPr>
                        <a:t>Réduction de la production de déchets</a:t>
                      </a:r>
                      <a:endParaRPr b="1" sz="2800">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rPr b="0" i="0" lang="en-US" sz="2800" u="none" cap="none" strike="noStrike">
                          <a:solidFill>
                            <a:srgbClr val="2C34D7"/>
                          </a:solidFill>
                          <a:latin typeface="Roboto"/>
                          <a:ea typeface="Roboto"/>
                          <a:cs typeface="Roboto"/>
                          <a:sym typeface="Roboto"/>
                        </a:rPr>
                        <a:t>L'</a:t>
                      </a:r>
                      <a:r>
                        <a:rPr b="0" i="1" lang="en-US" sz="2800" u="none" cap="none" strike="noStrike">
                          <a:solidFill>
                            <a:srgbClr val="FDA800"/>
                          </a:solidFill>
                          <a:latin typeface="Roboto"/>
                          <a:ea typeface="Roboto"/>
                          <a:cs typeface="Roboto"/>
                          <a:sym typeface="Roboto"/>
                        </a:rPr>
                        <a:t>impression numérique à la demande </a:t>
                      </a:r>
                      <a:r>
                        <a:rPr b="0" i="0" lang="en-US" sz="2800" u="none" cap="none" strike="noStrike">
                          <a:solidFill>
                            <a:srgbClr val="2C34D7"/>
                          </a:solidFill>
                          <a:latin typeface="Roboto"/>
                          <a:ea typeface="Roboto"/>
                          <a:cs typeface="Roboto"/>
                          <a:sym typeface="Roboto"/>
                        </a:rPr>
                        <a:t>et la </a:t>
                      </a:r>
                      <a:r>
                        <a:rPr b="0" i="1" lang="en-US" sz="2800" u="none" cap="none" strike="noStrike">
                          <a:solidFill>
                            <a:srgbClr val="FDA800"/>
                          </a:solidFill>
                          <a:latin typeface="Roboto"/>
                          <a:ea typeface="Roboto"/>
                          <a:cs typeface="Roboto"/>
                          <a:sym typeface="Roboto"/>
                        </a:rPr>
                        <a:t>teinture sans déchets </a:t>
                      </a:r>
                      <a:r>
                        <a:rPr b="0" i="0" lang="en-US" sz="2800" u="none" cap="none" strike="noStrike">
                          <a:solidFill>
                            <a:srgbClr val="2C34D7"/>
                          </a:solidFill>
                          <a:latin typeface="Roboto"/>
                          <a:ea typeface="Roboto"/>
                          <a:cs typeface="Roboto"/>
                          <a:sym typeface="Roboto"/>
                        </a:rPr>
                        <a:t>contribuent à minimiser les déchets textiles et la surproduction de </a:t>
                      </a:r>
                      <a:r>
                        <a:rPr lang="en-US" sz="2800">
                          <a:solidFill>
                            <a:srgbClr val="2C34D7"/>
                          </a:solidFill>
                          <a:latin typeface="Roboto"/>
                          <a:ea typeface="Roboto"/>
                          <a:cs typeface="Roboto"/>
                          <a:sym typeface="Roboto"/>
                        </a:rPr>
                        <a:t>teintures. </a:t>
                      </a:r>
                      <a:r>
                        <a:rPr b="0" i="0" lang="en-US" sz="2800" u="none" cap="none" strike="noStrike">
                          <a:solidFill>
                            <a:srgbClr val="2C34D7"/>
                          </a:solidFill>
                          <a:latin typeface="Roboto"/>
                          <a:ea typeface="Roboto"/>
                          <a:cs typeface="Roboto"/>
                          <a:sym typeface="Roboto"/>
                        </a:rPr>
                        <a:t>Ces méthodes permettent une application plus précise des </a:t>
                      </a:r>
                      <a:r>
                        <a:rPr lang="en-US" sz="2800">
                          <a:solidFill>
                            <a:srgbClr val="2C34D7"/>
                          </a:solidFill>
                          <a:latin typeface="Roboto"/>
                          <a:ea typeface="Roboto"/>
                          <a:cs typeface="Roboto"/>
                          <a:sym typeface="Roboto"/>
                        </a:rPr>
                        <a:t>teintures</a:t>
                      </a:r>
                      <a:r>
                        <a:rPr b="0" i="0" lang="en-US" sz="2800" u="none" cap="none" strike="noStrike">
                          <a:solidFill>
                            <a:srgbClr val="2C34D7"/>
                          </a:solidFill>
                          <a:latin typeface="Roboto"/>
                          <a:ea typeface="Roboto"/>
                          <a:cs typeface="Roboto"/>
                          <a:sym typeface="Roboto"/>
                        </a:rPr>
                        <a:t>, ce qui réduit les excès</a:t>
                      </a:r>
                      <a:r>
                        <a:rPr lang="en-US" sz="2800" u="none" cap="none" strike="noStrike">
                          <a:solidFill>
                            <a:srgbClr val="2C34D7"/>
                          </a:solidFill>
                          <a:latin typeface="Roboto"/>
                          <a:ea typeface="Roboto"/>
                          <a:cs typeface="Roboto"/>
                          <a:sym typeface="Roboto"/>
                        </a:rPr>
                        <a:t>.</a:t>
                      </a:r>
                      <a:endParaRPr sz="2800" u="none" cap="none" strike="noStrike">
                        <a:solidFill>
                          <a:srgbClr val="2C34D7"/>
                        </a:solidFill>
                        <a:latin typeface="Roboto"/>
                        <a:ea typeface="Roboto"/>
                        <a:cs typeface="Roboto"/>
                        <a:sym typeface="Roboto"/>
                      </a:endParaRPr>
                    </a:p>
                    <a:p>
                      <a:pPr indent="0" lvl="0" marL="0" marR="0" rtl="0" algn="l">
                        <a:spcBef>
                          <a:spcPts val="0"/>
                        </a:spcBef>
                        <a:spcAft>
                          <a:spcPts val="0"/>
                        </a:spcAft>
                        <a:buNone/>
                      </a:pPr>
                      <a:r>
                        <a:t/>
                      </a:r>
                      <a:endParaRPr sz="2800">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graphicFrame>
        <p:nvGraphicFramePr>
          <p:cNvPr id="108" name="Google Shape;108;p6"/>
          <p:cNvGraphicFramePr/>
          <p:nvPr/>
        </p:nvGraphicFramePr>
        <p:xfrm>
          <a:off x="1593850" y="625475"/>
          <a:ext cx="3000000" cy="3000000"/>
        </p:xfrm>
        <a:graphic>
          <a:graphicData uri="http://schemas.openxmlformats.org/drawingml/2006/table">
            <a:tbl>
              <a:tblPr bandRow="1" firstRow="1">
                <a:noFill/>
                <a:tableStyleId>{2B0A7E97-09DC-4C59-8CED-A099417AE95D}</a:tableStyleId>
              </a:tblPr>
              <a:tblGrid>
                <a:gridCol w="7671500"/>
                <a:gridCol w="8864725"/>
              </a:tblGrid>
              <a:tr h="3167025">
                <a:tc>
                  <a:txBody>
                    <a:bodyPr/>
                    <a:lstStyle/>
                    <a:p>
                      <a:pPr indent="0" lvl="0" marL="0" marR="0" rtl="0" algn="l">
                        <a:lnSpc>
                          <a:spcPct val="100000"/>
                        </a:lnSpc>
                        <a:spcBef>
                          <a:spcPts val="0"/>
                        </a:spcBef>
                        <a:spcAft>
                          <a:spcPts val="0"/>
                        </a:spcAft>
                        <a:buSzPts val="2800"/>
                        <a:buFont typeface="Calibri"/>
                        <a:buNone/>
                      </a:pPr>
                      <a:r>
                        <a:t/>
                      </a:r>
                      <a:endParaRPr b="1" sz="2800">
                        <a:solidFill>
                          <a:srgbClr val="2C34D7"/>
                        </a:solidFill>
                        <a:latin typeface="Roboto"/>
                        <a:ea typeface="Roboto"/>
                        <a:cs typeface="Roboto"/>
                        <a:sym typeface="Roboto"/>
                      </a:endParaRPr>
                    </a:p>
                    <a:p>
                      <a:pPr indent="0" lvl="0" marL="0" marR="0" rtl="0" algn="l">
                        <a:lnSpc>
                          <a:spcPct val="100000"/>
                        </a:lnSpc>
                        <a:spcBef>
                          <a:spcPts val="0"/>
                        </a:spcBef>
                        <a:spcAft>
                          <a:spcPts val="0"/>
                        </a:spcAft>
                        <a:buClr>
                          <a:srgbClr val="2C34D7"/>
                        </a:buClr>
                        <a:buSzPts val="2800"/>
                        <a:buFont typeface="Roboto"/>
                        <a:buNone/>
                      </a:pPr>
                      <a:r>
                        <a:rPr b="1" lang="en-US" sz="2800">
                          <a:solidFill>
                            <a:srgbClr val="2C34D7"/>
                          </a:solidFill>
                          <a:latin typeface="Roboto"/>
                          <a:ea typeface="Roboto"/>
                          <a:cs typeface="Roboto"/>
                          <a:sym typeface="Roboto"/>
                        </a:rPr>
                        <a:t>Biodégradabilité et ressources renouvelables</a:t>
                      </a:r>
                      <a:endParaRPr b="1" sz="2800">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rPr b="0" i="0" lang="en-US" sz="2800" u="none" cap="none" strike="noStrike">
                          <a:solidFill>
                            <a:srgbClr val="FDA800"/>
                          </a:solidFill>
                          <a:latin typeface="Roboto"/>
                          <a:ea typeface="Roboto"/>
                          <a:cs typeface="Roboto"/>
                          <a:sym typeface="Roboto"/>
                        </a:rPr>
                        <a:t>Les</a:t>
                      </a:r>
                      <a:r>
                        <a:rPr b="0" lang="en-US" sz="2800">
                          <a:solidFill>
                            <a:srgbClr val="FDA800"/>
                          </a:solidFill>
                          <a:latin typeface="Roboto"/>
                          <a:ea typeface="Roboto"/>
                          <a:cs typeface="Roboto"/>
                          <a:sym typeface="Roboto"/>
                        </a:rPr>
                        <a:t> teintures naturelles </a:t>
                      </a:r>
                      <a:r>
                        <a:rPr b="0" i="0" lang="en-US" sz="2800" u="none" cap="none" strike="noStrike">
                          <a:solidFill>
                            <a:srgbClr val="2C34D7"/>
                          </a:solidFill>
                          <a:latin typeface="Roboto"/>
                          <a:ea typeface="Roboto"/>
                          <a:cs typeface="Roboto"/>
                          <a:sym typeface="Roboto"/>
                        </a:rPr>
                        <a:t>dérivés de plantes, d'insectes ou de minéraux sont biodégradables. L'utilisation de matières naturelles pour les </a:t>
                      </a:r>
                      <a:r>
                        <a:rPr b="0" lang="en-US" sz="2800">
                          <a:solidFill>
                            <a:srgbClr val="2C34D7"/>
                          </a:solidFill>
                          <a:latin typeface="Roboto"/>
                          <a:ea typeface="Roboto"/>
                          <a:cs typeface="Roboto"/>
                          <a:sym typeface="Roboto"/>
                        </a:rPr>
                        <a:t>teintures </a:t>
                      </a:r>
                      <a:r>
                        <a:rPr b="0" i="0" lang="en-US" sz="2800" u="none" cap="none" strike="noStrike">
                          <a:solidFill>
                            <a:srgbClr val="2C34D7"/>
                          </a:solidFill>
                          <a:latin typeface="Roboto"/>
                          <a:ea typeface="Roboto"/>
                          <a:cs typeface="Roboto"/>
                          <a:sym typeface="Roboto"/>
                        </a:rPr>
                        <a:t>favorise, entre autres, l'agriculture durable et réduit la dépendance à l'égard des combustibles fossiles.</a:t>
                      </a:r>
                      <a:endParaRPr sz="2800">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706425">
                <a:tc>
                  <a:txBody>
                    <a:bodyPr/>
                    <a:lstStyle/>
                    <a:p>
                      <a:pPr indent="0" lvl="0" marL="0" marR="0" rtl="0" algn="l">
                        <a:lnSpc>
                          <a:spcPct val="100000"/>
                        </a:lnSpc>
                        <a:spcBef>
                          <a:spcPts val="0"/>
                        </a:spcBef>
                        <a:spcAft>
                          <a:spcPts val="0"/>
                        </a:spcAft>
                        <a:buSzPts val="2800"/>
                        <a:buFont typeface="Calibri"/>
                        <a:buNone/>
                      </a:pPr>
                      <a:r>
                        <a:t/>
                      </a:r>
                      <a:endParaRPr b="1" sz="2800">
                        <a:solidFill>
                          <a:srgbClr val="2C34D7"/>
                        </a:solidFill>
                        <a:latin typeface="Roboto"/>
                        <a:ea typeface="Roboto"/>
                        <a:cs typeface="Roboto"/>
                        <a:sym typeface="Roboto"/>
                      </a:endParaRPr>
                    </a:p>
                    <a:p>
                      <a:pPr indent="0" lvl="0" marL="0" marR="0" rtl="0" algn="l">
                        <a:lnSpc>
                          <a:spcPct val="100000"/>
                        </a:lnSpc>
                        <a:spcBef>
                          <a:spcPts val="0"/>
                        </a:spcBef>
                        <a:spcAft>
                          <a:spcPts val="0"/>
                        </a:spcAft>
                        <a:buClr>
                          <a:srgbClr val="2C34D7"/>
                        </a:buClr>
                        <a:buSzPts val="2800"/>
                        <a:buFont typeface="Roboto"/>
                        <a:buNone/>
                      </a:pPr>
                      <a:r>
                        <a:rPr b="1" lang="en-US" sz="2800">
                          <a:solidFill>
                            <a:srgbClr val="2C34D7"/>
                          </a:solidFill>
                          <a:latin typeface="Roboto"/>
                          <a:ea typeface="Roboto"/>
                          <a:cs typeface="Roboto"/>
                          <a:sym typeface="Roboto"/>
                        </a:rPr>
                        <a:t>Amélioration de la qualité de l'air</a:t>
                      </a:r>
                      <a:endParaRPr b="1" sz="2800">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rPr b="0" lang="en-US" sz="2800" u="none" cap="none" strike="noStrike">
                          <a:solidFill>
                            <a:srgbClr val="2C34D7"/>
                          </a:solidFill>
                          <a:latin typeface="Roboto"/>
                          <a:ea typeface="Roboto"/>
                          <a:cs typeface="Roboto"/>
                          <a:sym typeface="Roboto"/>
                        </a:rPr>
                        <a:t>Les alternatives écologiques, telles que les </a:t>
                      </a:r>
                      <a:r>
                        <a:rPr b="0" lang="en-US" sz="2800" u="none" cap="none" strike="noStrike">
                          <a:solidFill>
                            <a:srgbClr val="FDA800"/>
                          </a:solidFill>
                          <a:latin typeface="Roboto"/>
                          <a:ea typeface="Roboto"/>
                          <a:cs typeface="Roboto"/>
                          <a:sym typeface="Roboto"/>
                        </a:rPr>
                        <a:t>encres et les </a:t>
                      </a:r>
                      <a:r>
                        <a:rPr lang="en-US" sz="2800">
                          <a:solidFill>
                            <a:srgbClr val="2C34D7"/>
                          </a:solidFill>
                          <a:latin typeface="Roboto"/>
                          <a:ea typeface="Roboto"/>
                          <a:cs typeface="Roboto"/>
                          <a:sym typeface="Roboto"/>
                        </a:rPr>
                        <a:t>teintures </a:t>
                      </a:r>
                      <a:r>
                        <a:rPr b="0" lang="en-US" sz="2800" u="none" cap="none" strike="noStrike">
                          <a:solidFill>
                            <a:srgbClr val="FDA800"/>
                          </a:solidFill>
                          <a:latin typeface="Roboto"/>
                          <a:ea typeface="Roboto"/>
                          <a:cs typeface="Roboto"/>
                          <a:sym typeface="Roboto"/>
                        </a:rPr>
                        <a:t>à base d'eau</a:t>
                      </a:r>
                      <a:r>
                        <a:rPr b="0" lang="en-US" sz="2800" u="none" cap="none" strike="noStrike">
                          <a:solidFill>
                            <a:srgbClr val="2C34D7"/>
                          </a:solidFill>
                          <a:latin typeface="Roboto"/>
                          <a:ea typeface="Roboto"/>
                          <a:cs typeface="Roboto"/>
                          <a:sym typeface="Roboto"/>
                        </a:rPr>
                        <a:t>, émettent peu ou pas de composés organiques volatils, ce qui améliore la qualité générale de l'air.</a:t>
                      </a:r>
                      <a:endParaRPr b="0" sz="2800" u="none" cap="none" strike="noStrike">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16275">
                <a:tc>
                  <a:txBody>
                    <a:bodyPr/>
                    <a:lstStyle/>
                    <a:p>
                      <a:pPr indent="0" lvl="0" marL="0" marR="0" rtl="0" algn="l">
                        <a:lnSpc>
                          <a:spcPct val="100000"/>
                        </a:lnSpc>
                        <a:spcBef>
                          <a:spcPts val="0"/>
                        </a:spcBef>
                        <a:spcAft>
                          <a:spcPts val="0"/>
                        </a:spcAft>
                        <a:buSzPts val="2800"/>
                        <a:buFont typeface="Calibri"/>
                        <a:buNone/>
                      </a:pPr>
                      <a:r>
                        <a:t/>
                      </a:r>
                      <a:endParaRPr b="1" sz="2800">
                        <a:solidFill>
                          <a:srgbClr val="2C34D7"/>
                        </a:solidFill>
                        <a:latin typeface="Roboto"/>
                        <a:ea typeface="Roboto"/>
                        <a:cs typeface="Roboto"/>
                        <a:sym typeface="Roboto"/>
                      </a:endParaRPr>
                    </a:p>
                    <a:p>
                      <a:pPr indent="0" lvl="0" marL="0" marR="0" rtl="0" algn="l">
                        <a:lnSpc>
                          <a:spcPct val="100000"/>
                        </a:lnSpc>
                        <a:spcBef>
                          <a:spcPts val="0"/>
                        </a:spcBef>
                        <a:spcAft>
                          <a:spcPts val="0"/>
                        </a:spcAft>
                        <a:buClr>
                          <a:srgbClr val="2C34D7"/>
                        </a:buClr>
                        <a:buSzPts val="2800"/>
                        <a:buFont typeface="Roboto"/>
                        <a:buNone/>
                      </a:pPr>
                      <a:r>
                        <a:rPr b="1" lang="en-US" sz="2800">
                          <a:solidFill>
                            <a:srgbClr val="2C34D7"/>
                          </a:solidFill>
                          <a:latin typeface="Roboto"/>
                          <a:ea typeface="Roboto"/>
                          <a:cs typeface="Roboto"/>
                          <a:sym typeface="Roboto"/>
                        </a:rPr>
                        <a:t>Non toxiques pour les travailleurs/euses et les consommateurs/trices</a:t>
                      </a:r>
                      <a:endParaRPr b="1" sz="2800">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rPr b="0" i="0" lang="en-US" sz="2800" u="none" cap="none" strike="noStrike">
                          <a:solidFill>
                            <a:srgbClr val="2C34D7"/>
                          </a:solidFill>
                          <a:latin typeface="Roboto"/>
                          <a:ea typeface="Roboto"/>
                          <a:cs typeface="Roboto"/>
                          <a:sym typeface="Roboto"/>
                        </a:rPr>
                        <a:t>Les procédés écologiques </a:t>
                      </a:r>
                      <a:r>
                        <a:rPr b="0" i="0" lang="en-US" sz="2800" u="none" cap="none" strike="noStrike">
                          <a:solidFill>
                            <a:srgbClr val="FDA800"/>
                          </a:solidFill>
                          <a:latin typeface="Roboto"/>
                          <a:ea typeface="Roboto"/>
                          <a:cs typeface="Roboto"/>
                          <a:sym typeface="Roboto"/>
                        </a:rPr>
                        <a:t>réduisent les risques pour la santé </a:t>
                      </a:r>
                      <a:r>
                        <a:rPr b="0" i="0" lang="en-US" sz="2800" u="none" cap="none" strike="noStrike">
                          <a:solidFill>
                            <a:srgbClr val="2C34D7"/>
                          </a:solidFill>
                          <a:latin typeface="Roboto"/>
                          <a:ea typeface="Roboto"/>
                          <a:cs typeface="Roboto"/>
                          <a:sym typeface="Roboto"/>
                        </a:rPr>
                        <a:t>des travailleurs/euses en utilisant des matériaux plus sûrs</a:t>
                      </a:r>
                      <a:r>
                        <a:rPr lang="en-US" sz="2800" u="none" cap="none" strike="noStrike">
                          <a:solidFill>
                            <a:srgbClr val="2C34D7"/>
                          </a:solidFill>
                          <a:latin typeface="Roboto"/>
                          <a:ea typeface="Roboto"/>
                          <a:cs typeface="Roboto"/>
                          <a:sym typeface="Roboto"/>
                        </a:rPr>
                        <a:t>. Les consommateurs</a:t>
                      </a:r>
                      <a:r>
                        <a:rPr lang="en-US" sz="2800">
                          <a:solidFill>
                            <a:srgbClr val="2C34D7"/>
                          </a:solidFill>
                          <a:latin typeface="Roboto"/>
                          <a:ea typeface="Roboto"/>
                          <a:cs typeface="Roboto"/>
                          <a:sym typeface="Roboto"/>
                        </a:rPr>
                        <a:t>/trices</a:t>
                      </a:r>
                      <a:r>
                        <a:rPr lang="en-US" sz="2800" u="none" cap="none" strike="noStrike">
                          <a:solidFill>
                            <a:srgbClr val="2C34D7"/>
                          </a:solidFill>
                          <a:latin typeface="Roboto"/>
                          <a:ea typeface="Roboto"/>
                          <a:cs typeface="Roboto"/>
                          <a:sym typeface="Roboto"/>
                        </a:rPr>
                        <a:t> bénéficient également de produits non toxiques, car ils sont plus sûrs à utiliser et à porter.</a:t>
                      </a:r>
                      <a:endParaRPr sz="2800" u="none" cap="none" strike="noStrike">
                        <a:solidFill>
                          <a:srgbClr val="2C34D7"/>
                        </a:solidFill>
                        <a:latin typeface="Roboto"/>
                        <a:ea typeface="Roboto"/>
                        <a:cs typeface="Roboto"/>
                        <a:sym typeface="Roboto"/>
                      </a:endParaRPr>
                    </a:p>
                    <a:p>
                      <a:pPr indent="0" lvl="0" marL="0" marR="0" rtl="0" algn="l">
                        <a:spcBef>
                          <a:spcPts val="0"/>
                        </a:spcBef>
                        <a:spcAft>
                          <a:spcPts val="0"/>
                        </a:spcAft>
                        <a:buNone/>
                      </a:pPr>
                      <a:r>
                        <a:t/>
                      </a:r>
                      <a:endParaRPr sz="2800">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16275">
                <a:tc>
                  <a:txBody>
                    <a:bodyPr/>
                    <a:lstStyle/>
                    <a:p>
                      <a:pPr indent="0" lvl="0" marL="0" marR="0" rtl="0" algn="l">
                        <a:lnSpc>
                          <a:spcPct val="100000"/>
                        </a:lnSpc>
                        <a:spcBef>
                          <a:spcPts val="0"/>
                        </a:spcBef>
                        <a:spcAft>
                          <a:spcPts val="0"/>
                        </a:spcAft>
                        <a:buSzPts val="2800"/>
                        <a:buFont typeface="Calibri"/>
                        <a:buNone/>
                      </a:pPr>
                      <a:r>
                        <a:t/>
                      </a:r>
                      <a:endParaRPr b="1" sz="2800">
                        <a:solidFill>
                          <a:srgbClr val="2C34D7"/>
                        </a:solidFill>
                        <a:latin typeface="Roboto"/>
                        <a:ea typeface="Roboto"/>
                        <a:cs typeface="Roboto"/>
                        <a:sym typeface="Roboto"/>
                      </a:endParaRPr>
                    </a:p>
                    <a:p>
                      <a:pPr indent="0" lvl="0" marL="0" marR="0" rtl="0" algn="l">
                        <a:lnSpc>
                          <a:spcPct val="100000"/>
                        </a:lnSpc>
                        <a:spcBef>
                          <a:spcPts val="0"/>
                        </a:spcBef>
                        <a:spcAft>
                          <a:spcPts val="0"/>
                        </a:spcAft>
                        <a:buClr>
                          <a:srgbClr val="2C34D7"/>
                        </a:buClr>
                        <a:buSzPts val="2800"/>
                        <a:buFont typeface="Roboto"/>
                        <a:buNone/>
                      </a:pPr>
                      <a:r>
                        <a:rPr b="1" lang="en-US" sz="2800">
                          <a:solidFill>
                            <a:srgbClr val="2C34D7"/>
                          </a:solidFill>
                          <a:latin typeface="Roboto"/>
                          <a:ea typeface="Roboto"/>
                          <a:cs typeface="Roboto"/>
                          <a:sym typeface="Roboto"/>
                        </a:rPr>
                        <a:t>Une plus grande durabilité des tissus</a:t>
                      </a:r>
                      <a:endParaRPr b="1" sz="2800">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rPr b="0" i="0" lang="en-US" sz="2800" u="none" cap="none" strike="noStrike">
                          <a:solidFill>
                            <a:srgbClr val="2C34D7"/>
                          </a:solidFill>
                          <a:latin typeface="Roboto"/>
                          <a:ea typeface="Roboto"/>
                          <a:cs typeface="Roboto"/>
                          <a:sym typeface="Roboto"/>
                        </a:rPr>
                        <a:t>Les teintures écologiques </a:t>
                      </a:r>
                      <a:r>
                        <a:rPr b="0" i="0" lang="en-US" sz="2800" u="none" cap="none" strike="noStrike">
                          <a:solidFill>
                            <a:srgbClr val="FDA800"/>
                          </a:solidFill>
                          <a:latin typeface="Roboto"/>
                          <a:ea typeface="Roboto"/>
                          <a:cs typeface="Roboto"/>
                          <a:sym typeface="Roboto"/>
                        </a:rPr>
                        <a:t>peuvent améliorer la qualité des </a:t>
                      </a:r>
                      <a:r>
                        <a:rPr b="0" i="0" lang="en-US" sz="2800" u="none" cap="none" strike="noStrike">
                          <a:solidFill>
                            <a:srgbClr val="2C34D7"/>
                          </a:solidFill>
                          <a:latin typeface="Roboto"/>
                          <a:ea typeface="Roboto"/>
                          <a:cs typeface="Roboto"/>
                          <a:sym typeface="Roboto"/>
                        </a:rPr>
                        <a:t>tissus car elles n'affaiblissent pas les fibres autant que les teintures synthétiques. La longévité du produit s'en trouve accrue, car il n'est plus nécessaire de le remplacer fréquemment.</a:t>
                      </a:r>
                      <a:endParaRPr sz="2800" u="none" cap="none" strike="noStrike">
                        <a:solidFill>
                          <a:srgbClr val="2C34D7"/>
                        </a:solidFill>
                        <a:latin typeface="Roboto"/>
                        <a:ea typeface="Roboto"/>
                        <a:cs typeface="Roboto"/>
                        <a:sym typeface="Roboto"/>
                      </a:endParaRPr>
                    </a:p>
                    <a:p>
                      <a:pPr indent="0" lvl="0" marL="0" marR="0" rtl="0" algn="l">
                        <a:spcBef>
                          <a:spcPts val="0"/>
                        </a:spcBef>
                        <a:spcAft>
                          <a:spcPts val="0"/>
                        </a:spcAft>
                        <a:buNone/>
                      </a:pPr>
                      <a:r>
                        <a:t/>
                      </a:r>
                      <a:endParaRPr sz="2800">
                        <a:solidFill>
                          <a:srgbClr val="2C34D7"/>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7"/>
          <p:cNvSpPr txBox="1"/>
          <p:nvPr>
            <p:ph type="ctrTitle"/>
          </p:nvPr>
        </p:nvSpPr>
        <p:spPr>
          <a:xfrm>
            <a:off x="1365250" y="1387475"/>
            <a:ext cx="9027600" cy="831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rgbClr val="2C34D7"/>
                </a:solidFill>
              </a:rPr>
              <a:t>3.2 Les teintures naturelles</a:t>
            </a:r>
            <a:endParaRPr b="1" sz="5400">
              <a:solidFill>
                <a:srgbClr val="2C34D7"/>
              </a:solidFill>
            </a:endParaRPr>
          </a:p>
        </p:txBody>
      </p:sp>
      <p:pic>
        <p:nvPicPr>
          <p:cNvPr id="114" name="Google Shape;114;p7"/>
          <p:cNvPicPr preferRelativeResize="0"/>
          <p:nvPr/>
        </p:nvPicPr>
        <p:blipFill rotWithShape="1">
          <a:blip r:embed="rId3">
            <a:alphaModFix/>
          </a:blip>
          <a:srcRect b="0" l="0" r="0" t="0"/>
          <a:stretch/>
        </p:blipFill>
        <p:spPr>
          <a:xfrm>
            <a:off x="527049" y="2759075"/>
            <a:ext cx="11449791" cy="7954999"/>
          </a:xfrm>
          <a:prstGeom prst="rect">
            <a:avLst/>
          </a:prstGeom>
          <a:noFill/>
          <a:ln>
            <a:noFill/>
          </a:ln>
        </p:spPr>
      </p:pic>
      <p:sp>
        <p:nvSpPr>
          <p:cNvPr id="115" name="Google Shape;115;p7"/>
          <p:cNvSpPr/>
          <p:nvPr/>
        </p:nvSpPr>
        <p:spPr>
          <a:xfrm>
            <a:off x="560957" y="10344742"/>
            <a:ext cx="4969630"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0" i="0" lang="en-US" sz="1800">
                <a:solidFill>
                  <a:srgbClr val="000000"/>
                </a:solidFill>
                <a:latin typeface="Arial"/>
                <a:ea typeface="Arial"/>
                <a:cs typeface="Arial"/>
                <a:sym typeface="Arial"/>
              </a:rPr>
              <a:t>Photo de </a:t>
            </a:r>
            <a:r>
              <a:rPr b="0" i="0" lang="en-US" sz="1800" u="sng">
                <a:solidFill>
                  <a:schemeClr val="hlink"/>
                </a:solidFill>
                <a:latin typeface="Arial"/>
                <a:ea typeface="Arial"/>
                <a:cs typeface="Arial"/>
                <a:sym typeface="Arial"/>
                <a:hlinkClick r:id="rId4"/>
              </a:rPr>
              <a:t>monica dahiya </a:t>
            </a:r>
            <a:r>
              <a:rPr b="0" i="0" lang="en-US" sz="1800">
                <a:solidFill>
                  <a:srgbClr val="000000"/>
                </a:solidFill>
                <a:latin typeface="Arial"/>
                <a:ea typeface="Arial"/>
                <a:cs typeface="Arial"/>
                <a:sym typeface="Arial"/>
              </a:rPr>
              <a:t>sur </a:t>
            </a:r>
            <a:r>
              <a:rPr b="0" i="0" lang="en-US" sz="1800" u="sng">
                <a:solidFill>
                  <a:schemeClr val="hlink"/>
                </a:solidFill>
                <a:latin typeface="Arial"/>
                <a:ea typeface="Arial"/>
                <a:cs typeface="Arial"/>
                <a:sym typeface="Arial"/>
                <a:hlinkClick r:id="rId5"/>
              </a:rPr>
              <a:t>Unsplash</a:t>
            </a:r>
            <a:endParaRPr sz="1800"/>
          </a:p>
        </p:txBody>
      </p:sp>
      <p:sp>
        <p:nvSpPr>
          <p:cNvPr id="116" name="Google Shape;116;p7"/>
          <p:cNvSpPr/>
          <p:nvPr/>
        </p:nvSpPr>
        <p:spPr>
          <a:xfrm>
            <a:off x="12338050" y="1414236"/>
            <a:ext cx="7337702" cy="9510296"/>
          </a:xfrm>
          <a:prstGeom prst="rect">
            <a:avLst/>
          </a:prstGeom>
          <a:noFill/>
          <a:ln>
            <a:noFill/>
          </a:ln>
        </p:spPr>
        <p:txBody>
          <a:bodyPr anchorCtr="0" anchor="t" bIns="45700" lIns="91425" spcFirstLastPara="1" rIns="91425" wrap="square" tIns="45700">
            <a:spAutoFit/>
          </a:bodyPr>
          <a:lstStyle/>
          <a:p>
            <a:pPr indent="0" lvl="0" marL="0" rtl="0" algn="l">
              <a:lnSpc>
                <a:spcPct val="150000"/>
              </a:lnSpc>
              <a:spcBef>
                <a:spcPts val="0"/>
              </a:spcBef>
              <a:spcAft>
                <a:spcPts val="0"/>
              </a:spcAft>
              <a:buClr>
                <a:srgbClr val="2C34D7"/>
              </a:buClr>
              <a:buSzPts val="3200"/>
              <a:buFont typeface="Roboto"/>
              <a:buNone/>
            </a:pPr>
            <a:r>
              <a:rPr lang="en-US" sz="3200">
                <a:solidFill>
                  <a:srgbClr val="2C34D7"/>
                </a:solidFill>
                <a:latin typeface="Roboto"/>
                <a:ea typeface="Roboto"/>
                <a:cs typeface="Roboto"/>
                <a:sym typeface="Roboto"/>
              </a:rPr>
              <a:t>Les teintures naturelles font leur réapparition dans le cadre d'un mouvement plus large en faveur de la durabilité, du respect de l'environnement et de la mode éthique. De nombreux créateurs/trices, tels que Stella McCartney et Eileen Fisher, et de petites entreprises artisanales intègrent des teintures naturelles dans leurs collections.</a:t>
            </a:r>
            <a:endParaRPr sz="3200">
              <a:solidFill>
                <a:srgbClr val="2C34D7"/>
              </a:solidFill>
              <a:latin typeface="Roboto"/>
              <a:ea typeface="Roboto"/>
              <a:cs typeface="Roboto"/>
              <a:sym typeface="Roboto"/>
            </a:endParaRPr>
          </a:p>
          <a:p>
            <a:pPr indent="0" lvl="0" marL="0" rtl="0" algn="l">
              <a:lnSpc>
                <a:spcPct val="150000"/>
              </a:lnSpc>
              <a:spcBef>
                <a:spcPts val="0"/>
              </a:spcBef>
              <a:spcAft>
                <a:spcPts val="0"/>
              </a:spcAft>
              <a:buSzPts val="3200"/>
              <a:buFont typeface="Arial"/>
              <a:buNone/>
            </a:pPr>
            <a:r>
              <a:t/>
            </a:r>
            <a:endParaRPr sz="3200">
              <a:solidFill>
                <a:srgbClr val="2C34D7"/>
              </a:solidFill>
              <a:latin typeface="Roboto"/>
              <a:ea typeface="Roboto"/>
              <a:cs typeface="Roboto"/>
              <a:sym typeface="Roboto"/>
            </a:endParaRPr>
          </a:p>
          <a:p>
            <a:pPr indent="0" lvl="0" marL="0" rtl="0" algn="l">
              <a:lnSpc>
                <a:spcPct val="150000"/>
              </a:lnSpc>
              <a:spcBef>
                <a:spcPts val="0"/>
              </a:spcBef>
              <a:spcAft>
                <a:spcPts val="0"/>
              </a:spcAft>
              <a:buClr>
                <a:srgbClr val="FDA800"/>
              </a:buClr>
              <a:buSzPts val="2800"/>
              <a:buFont typeface="Roboto"/>
              <a:buNone/>
            </a:pPr>
            <a:r>
              <a:rPr lang="en-US" sz="2800">
                <a:solidFill>
                  <a:srgbClr val="FDA800"/>
                </a:solidFill>
                <a:latin typeface="Roboto"/>
                <a:ea typeface="Roboto"/>
                <a:cs typeface="Roboto"/>
                <a:sym typeface="Roboto"/>
              </a:rPr>
              <a:t>Voir la vidéo YouTube d'</a:t>
            </a:r>
            <a:r>
              <a:rPr i="1" lang="en-US" sz="2800">
                <a:solidFill>
                  <a:srgbClr val="FDA800"/>
                </a:solidFill>
                <a:latin typeface="Roboto"/>
                <a:ea typeface="Roboto"/>
                <a:cs typeface="Roboto"/>
                <a:sym typeface="Roboto"/>
              </a:rPr>
              <a:t>Eileen Fisher </a:t>
            </a:r>
            <a:r>
              <a:rPr lang="en-US" sz="2800">
                <a:solidFill>
                  <a:srgbClr val="FDA800"/>
                </a:solidFill>
                <a:latin typeface="Roboto"/>
                <a:ea typeface="Roboto"/>
                <a:cs typeface="Roboto"/>
                <a:sym typeface="Roboto"/>
              </a:rPr>
              <a:t>(en anglais)</a:t>
            </a:r>
            <a:endParaRPr sz="2800">
              <a:solidFill>
                <a:srgbClr val="FDA80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8"/>
          <p:cNvSpPr txBox="1"/>
          <p:nvPr>
            <p:ph type="ctrTitle"/>
          </p:nvPr>
        </p:nvSpPr>
        <p:spPr>
          <a:xfrm>
            <a:off x="1441451" y="1387475"/>
            <a:ext cx="16564800" cy="831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FDA800"/>
                </a:solidFill>
              </a:rPr>
              <a:t>Teintures </a:t>
            </a:r>
            <a:r>
              <a:rPr lang="en-US" sz="5400">
                <a:solidFill>
                  <a:srgbClr val="FDA800"/>
                </a:solidFill>
              </a:rPr>
              <a:t>naturelles courantes</a:t>
            </a:r>
            <a:endParaRPr sz="5400">
              <a:solidFill>
                <a:srgbClr val="FDA800"/>
              </a:solidFill>
            </a:endParaRPr>
          </a:p>
        </p:txBody>
      </p:sp>
      <p:pic>
        <p:nvPicPr>
          <p:cNvPr id="122" name="Google Shape;122;p8"/>
          <p:cNvPicPr preferRelativeResize="0"/>
          <p:nvPr/>
        </p:nvPicPr>
        <p:blipFill rotWithShape="1">
          <a:blip r:embed="rId3">
            <a:alphaModFix/>
          </a:blip>
          <a:srcRect b="0" l="0" r="0" t="0"/>
          <a:stretch/>
        </p:blipFill>
        <p:spPr>
          <a:xfrm>
            <a:off x="1099796" y="3584418"/>
            <a:ext cx="2815390" cy="2805442"/>
          </a:xfrm>
          <a:prstGeom prst="rect">
            <a:avLst/>
          </a:prstGeom>
          <a:noFill/>
          <a:ln>
            <a:noFill/>
          </a:ln>
        </p:spPr>
      </p:pic>
      <p:pic>
        <p:nvPicPr>
          <p:cNvPr id="123" name="Google Shape;123;p8"/>
          <p:cNvPicPr preferRelativeResize="0"/>
          <p:nvPr/>
        </p:nvPicPr>
        <p:blipFill rotWithShape="1">
          <a:blip r:embed="rId4">
            <a:alphaModFix/>
          </a:blip>
          <a:srcRect b="0" l="0" r="0" t="0"/>
          <a:stretch/>
        </p:blipFill>
        <p:spPr>
          <a:xfrm>
            <a:off x="10753225" y="3678562"/>
            <a:ext cx="2740755" cy="2740755"/>
          </a:xfrm>
          <a:prstGeom prst="rect">
            <a:avLst/>
          </a:prstGeom>
          <a:noFill/>
          <a:ln>
            <a:noFill/>
          </a:ln>
        </p:spPr>
      </p:pic>
      <p:pic>
        <p:nvPicPr>
          <p:cNvPr id="124" name="Google Shape;124;p8"/>
          <p:cNvPicPr preferRelativeResize="0"/>
          <p:nvPr/>
        </p:nvPicPr>
        <p:blipFill rotWithShape="1">
          <a:blip r:embed="rId5">
            <a:alphaModFix/>
          </a:blip>
          <a:srcRect b="0" l="0" r="0" t="0"/>
          <a:stretch/>
        </p:blipFill>
        <p:spPr>
          <a:xfrm>
            <a:off x="5959656" y="3613682"/>
            <a:ext cx="2740755" cy="2805635"/>
          </a:xfrm>
          <a:prstGeom prst="rect">
            <a:avLst/>
          </a:prstGeom>
          <a:noFill/>
          <a:ln>
            <a:noFill/>
          </a:ln>
        </p:spPr>
      </p:pic>
      <p:pic>
        <p:nvPicPr>
          <p:cNvPr id="125" name="Google Shape;125;p8"/>
          <p:cNvPicPr preferRelativeResize="0"/>
          <p:nvPr/>
        </p:nvPicPr>
        <p:blipFill rotWithShape="1">
          <a:blip r:embed="rId6">
            <a:alphaModFix/>
          </a:blip>
          <a:srcRect b="13248" l="14274" r="14355" t="12049"/>
          <a:stretch/>
        </p:blipFill>
        <p:spPr>
          <a:xfrm>
            <a:off x="15690850" y="3597596"/>
            <a:ext cx="2741977" cy="2773194"/>
          </a:xfrm>
          <a:prstGeom prst="rect">
            <a:avLst/>
          </a:prstGeom>
          <a:noFill/>
          <a:ln>
            <a:noFill/>
          </a:ln>
        </p:spPr>
      </p:pic>
      <p:sp>
        <p:nvSpPr>
          <p:cNvPr id="126" name="Google Shape;126;p8"/>
          <p:cNvSpPr/>
          <p:nvPr/>
        </p:nvSpPr>
        <p:spPr>
          <a:xfrm>
            <a:off x="15635317" y="6873780"/>
            <a:ext cx="3484533" cy="181588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sz="2800">
              <a:latin typeface="Roboto"/>
              <a:ea typeface="Roboto"/>
              <a:cs typeface="Roboto"/>
              <a:sym typeface="Roboto"/>
            </a:endParaRPr>
          </a:p>
          <a:p>
            <a:pPr indent="0" lvl="0" marL="0" rtl="0" algn="l">
              <a:spcBef>
                <a:spcPts val="0"/>
              </a:spcBef>
              <a:spcAft>
                <a:spcPts val="0"/>
              </a:spcAft>
              <a:buNone/>
            </a:pPr>
            <a:r>
              <a:rPr b="1" i="0" lang="en-US" sz="2800" u="none" cap="none" strike="noStrike">
                <a:solidFill>
                  <a:srgbClr val="000000"/>
                </a:solidFill>
                <a:latin typeface="Roboto"/>
                <a:ea typeface="Roboto"/>
                <a:cs typeface="Roboto"/>
                <a:sym typeface="Roboto"/>
              </a:rPr>
              <a:t>Cohenil </a:t>
            </a:r>
            <a:r>
              <a:rPr b="0" i="0" lang="en-US" sz="2800" u="none" cap="none" strike="noStrike">
                <a:solidFill>
                  <a:srgbClr val="000000"/>
                </a:solidFill>
                <a:latin typeface="Roboto"/>
                <a:ea typeface="Roboto"/>
                <a:cs typeface="Roboto"/>
                <a:sym typeface="Roboto"/>
              </a:rPr>
              <a:t>(provenant d'insectes) pour les </a:t>
            </a:r>
            <a:r>
              <a:rPr lang="en-US" sz="2800">
                <a:latin typeface="Roboto"/>
                <a:ea typeface="Roboto"/>
                <a:cs typeface="Roboto"/>
                <a:sym typeface="Roboto"/>
              </a:rPr>
              <a:t>couleurs</a:t>
            </a:r>
            <a:r>
              <a:rPr b="0" i="0" lang="en-US" sz="2800" u="none" cap="none" strike="noStrike">
                <a:solidFill>
                  <a:srgbClr val="000000"/>
                </a:solidFill>
                <a:latin typeface="Roboto"/>
                <a:ea typeface="Roboto"/>
                <a:cs typeface="Roboto"/>
                <a:sym typeface="Roboto"/>
              </a:rPr>
              <a:t> rose et rouge.</a:t>
            </a:r>
            <a:endParaRPr sz="2800">
              <a:latin typeface="Roboto"/>
              <a:ea typeface="Roboto"/>
              <a:cs typeface="Roboto"/>
              <a:sym typeface="Roboto"/>
            </a:endParaRPr>
          </a:p>
        </p:txBody>
      </p:sp>
      <p:sp>
        <p:nvSpPr>
          <p:cNvPr id="127" name="Google Shape;127;p8"/>
          <p:cNvSpPr/>
          <p:nvPr/>
        </p:nvSpPr>
        <p:spPr>
          <a:xfrm>
            <a:off x="1222314" y="7291607"/>
            <a:ext cx="3038535" cy="181588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2800">
                <a:latin typeface="Roboto"/>
                <a:ea typeface="Roboto"/>
                <a:cs typeface="Roboto"/>
                <a:sym typeface="Roboto"/>
              </a:rPr>
              <a:t>L'indigo </a:t>
            </a:r>
            <a:r>
              <a:rPr lang="en-US" sz="2800">
                <a:latin typeface="Roboto"/>
                <a:ea typeface="Roboto"/>
                <a:cs typeface="Roboto"/>
                <a:sym typeface="Roboto"/>
              </a:rPr>
              <a:t>(de la plante Indigofera) pour les couleurs bleues profondes.</a:t>
            </a:r>
            <a:endParaRPr sz="2800">
              <a:latin typeface="Roboto"/>
              <a:ea typeface="Roboto"/>
              <a:cs typeface="Roboto"/>
              <a:sym typeface="Roboto"/>
            </a:endParaRPr>
          </a:p>
        </p:txBody>
      </p:sp>
      <p:sp>
        <p:nvSpPr>
          <p:cNvPr id="128" name="Google Shape;128;p8"/>
          <p:cNvSpPr/>
          <p:nvPr/>
        </p:nvSpPr>
        <p:spPr>
          <a:xfrm>
            <a:off x="5829934" y="7304637"/>
            <a:ext cx="3764916" cy="181588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i="0" lang="en-US" sz="2800" u="none" cap="none" strike="noStrike">
                <a:solidFill>
                  <a:srgbClr val="000000"/>
                </a:solidFill>
                <a:latin typeface="Roboto"/>
                <a:ea typeface="Roboto"/>
                <a:cs typeface="Roboto"/>
                <a:sym typeface="Roboto"/>
              </a:rPr>
              <a:t>La mandragore </a:t>
            </a:r>
            <a:r>
              <a:rPr b="0" i="0" lang="en-US" sz="2800" u="none" cap="none" strike="noStrike">
                <a:solidFill>
                  <a:srgbClr val="000000"/>
                </a:solidFill>
                <a:latin typeface="Roboto"/>
                <a:ea typeface="Roboto"/>
                <a:cs typeface="Roboto"/>
                <a:sym typeface="Roboto"/>
              </a:rPr>
              <a:t>(de la plante Rubia tinctorum) pour </a:t>
            </a:r>
            <a:r>
              <a:rPr lang="en-US" sz="2800">
                <a:latin typeface="Roboto"/>
                <a:ea typeface="Roboto"/>
                <a:cs typeface="Roboto"/>
                <a:sym typeface="Roboto"/>
              </a:rPr>
              <a:t>les tons</a:t>
            </a:r>
            <a:r>
              <a:rPr b="0" i="0" lang="en-US" sz="2800" u="none" cap="none" strike="noStrike">
                <a:solidFill>
                  <a:srgbClr val="000000"/>
                </a:solidFill>
                <a:latin typeface="Roboto"/>
                <a:ea typeface="Roboto"/>
                <a:cs typeface="Roboto"/>
                <a:sym typeface="Roboto"/>
              </a:rPr>
              <a:t> rouges.</a:t>
            </a:r>
            <a:endParaRPr sz="2800">
              <a:latin typeface="Roboto"/>
              <a:ea typeface="Roboto"/>
              <a:cs typeface="Roboto"/>
              <a:sym typeface="Roboto"/>
            </a:endParaRPr>
          </a:p>
        </p:txBody>
      </p:sp>
      <p:sp>
        <p:nvSpPr>
          <p:cNvPr id="129" name="Google Shape;129;p8"/>
          <p:cNvSpPr/>
          <p:nvPr/>
        </p:nvSpPr>
        <p:spPr>
          <a:xfrm>
            <a:off x="10595742" y="7287354"/>
            <a:ext cx="3778967" cy="1384995"/>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i="0" lang="en-US" sz="2800" u="none" cap="none" strike="noStrike">
                <a:solidFill>
                  <a:srgbClr val="000000"/>
                </a:solidFill>
                <a:latin typeface="Roboto"/>
                <a:ea typeface="Roboto"/>
                <a:cs typeface="Roboto"/>
                <a:sym typeface="Roboto"/>
              </a:rPr>
              <a:t>Le curcuma </a:t>
            </a:r>
            <a:r>
              <a:rPr b="0" i="0" lang="en-US" sz="2800" u="none" cap="none" strike="noStrike">
                <a:solidFill>
                  <a:srgbClr val="000000"/>
                </a:solidFill>
                <a:latin typeface="Roboto"/>
                <a:ea typeface="Roboto"/>
                <a:cs typeface="Roboto"/>
                <a:sym typeface="Roboto"/>
              </a:rPr>
              <a:t>(de la plante Curcuma longa) pour la couleur jaune</a:t>
            </a:r>
            <a:r>
              <a:rPr lang="en-US" sz="2800">
                <a:latin typeface="Roboto"/>
                <a:ea typeface="Roboto"/>
                <a:cs typeface="Roboto"/>
                <a:sym typeface="Roboto"/>
              </a:rPr>
              <a:t>.</a:t>
            </a:r>
            <a:endParaRPr sz="2800">
              <a:latin typeface="Roboto"/>
              <a:ea typeface="Roboto"/>
              <a:cs typeface="Roboto"/>
              <a:sym typeface="Roboto"/>
            </a:endParaRPr>
          </a:p>
        </p:txBody>
      </p:sp>
      <p:sp>
        <p:nvSpPr>
          <p:cNvPr id="130" name="Google Shape;130;p8"/>
          <p:cNvSpPr txBox="1"/>
          <p:nvPr/>
        </p:nvSpPr>
        <p:spPr>
          <a:xfrm>
            <a:off x="1670050" y="9693275"/>
            <a:ext cx="11277446" cy="52322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i="1" lang="en-US" sz="2800">
                <a:solidFill>
                  <a:srgbClr val="FDA800"/>
                </a:solidFill>
                <a:latin typeface="Roboto"/>
                <a:ea typeface="Roboto"/>
                <a:cs typeface="Roboto"/>
                <a:sym typeface="Roboto"/>
              </a:rPr>
              <a:t>Voir la vidéo </a:t>
            </a:r>
            <a:r>
              <a:rPr i="1" lang="en-US" sz="2800">
                <a:solidFill>
                  <a:srgbClr val="FDA800"/>
                </a:solidFill>
                <a:latin typeface="Roboto"/>
                <a:ea typeface="Roboto"/>
                <a:cs typeface="Roboto"/>
                <a:sym typeface="Roboto"/>
              </a:rPr>
              <a:t>Comment le produit a-t-il été fabriqué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9"/>
          <p:cNvSpPr/>
          <p:nvPr/>
        </p:nvSpPr>
        <p:spPr>
          <a:xfrm>
            <a:off x="1670050" y="2835275"/>
            <a:ext cx="17068800" cy="6186309"/>
          </a:xfrm>
          <a:prstGeom prst="rect">
            <a:avLst/>
          </a:prstGeom>
          <a:noFill/>
          <a:ln>
            <a:noFill/>
          </a:ln>
        </p:spPr>
        <p:txBody>
          <a:bodyPr anchorCtr="0" anchor="t" bIns="45700" lIns="91425" spcFirstLastPara="1" rIns="91425" wrap="square" tIns="45700">
            <a:spAutoFit/>
          </a:bodyPr>
          <a:lstStyle/>
          <a:p>
            <a:pPr indent="-571500" lvl="0" marL="571500" rtl="0" algn="l">
              <a:spcBef>
                <a:spcPts val="0"/>
              </a:spcBef>
              <a:spcAft>
                <a:spcPts val="0"/>
              </a:spcAft>
              <a:buClr>
                <a:srgbClr val="2C34D7"/>
              </a:buClr>
              <a:buSzPts val="3600"/>
              <a:buFont typeface="Arial"/>
              <a:buChar char="•"/>
            </a:pPr>
            <a:r>
              <a:rPr b="0" i="0" lang="en-US" sz="3600" u="none" cap="none" strike="noStrike">
                <a:solidFill>
                  <a:srgbClr val="2C34D7"/>
                </a:solidFill>
                <a:latin typeface="Roboto"/>
                <a:ea typeface="Roboto"/>
                <a:cs typeface="Roboto"/>
                <a:sym typeface="Roboto"/>
              </a:rPr>
              <a:t>Les </a:t>
            </a:r>
            <a:r>
              <a:rPr lang="en-US" sz="3600">
                <a:solidFill>
                  <a:srgbClr val="2C34D7"/>
                </a:solidFill>
                <a:latin typeface="Roboto"/>
                <a:ea typeface="Roboto"/>
                <a:cs typeface="Roboto"/>
                <a:sym typeface="Roboto"/>
              </a:rPr>
              <a:t>teintures </a:t>
            </a:r>
            <a:r>
              <a:rPr b="0" i="0" lang="en-US" sz="3600" u="none" cap="none" strike="noStrike">
                <a:solidFill>
                  <a:srgbClr val="2C34D7"/>
                </a:solidFill>
                <a:latin typeface="Roboto"/>
                <a:ea typeface="Roboto"/>
                <a:cs typeface="Roboto"/>
                <a:sym typeface="Roboto"/>
              </a:rPr>
              <a:t>naturelles proviennent de sources naturelles telles que les </a:t>
            </a:r>
            <a:r>
              <a:rPr b="0" i="0" lang="en-US" sz="3600" u="none" cap="none" strike="noStrike">
                <a:solidFill>
                  <a:srgbClr val="FDA800"/>
                </a:solidFill>
                <a:latin typeface="Roboto"/>
                <a:ea typeface="Roboto"/>
                <a:cs typeface="Roboto"/>
                <a:sym typeface="Roboto"/>
              </a:rPr>
              <a:t>plantes, les minéraux, les insectes et les champignons</a:t>
            </a:r>
            <a:r>
              <a:rPr lang="en-US" sz="3600">
                <a:solidFill>
                  <a:srgbClr val="FDA800"/>
                </a:solidFill>
                <a:latin typeface="Roboto"/>
                <a:ea typeface="Roboto"/>
                <a:cs typeface="Roboto"/>
                <a:sym typeface="Roboto"/>
              </a:rPr>
              <a:t>. </a:t>
            </a:r>
            <a:endParaRPr sz="3600">
              <a:solidFill>
                <a:srgbClr val="FDA800"/>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b="0" i="0" lang="en-US" sz="3600" u="none" cap="none" strike="noStrike">
                <a:solidFill>
                  <a:srgbClr val="2C34D7"/>
                </a:solidFill>
                <a:latin typeface="Roboto"/>
                <a:ea typeface="Roboto"/>
                <a:cs typeface="Roboto"/>
                <a:sym typeface="Roboto"/>
              </a:rPr>
              <a:t>Ce sont des ressources </a:t>
            </a:r>
            <a:r>
              <a:rPr b="0" i="0" lang="en-US" sz="3600" u="none" cap="none" strike="noStrike">
                <a:solidFill>
                  <a:srgbClr val="FDA800"/>
                </a:solidFill>
                <a:latin typeface="Roboto"/>
                <a:ea typeface="Roboto"/>
                <a:cs typeface="Roboto"/>
                <a:sym typeface="Roboto"/>
              </a:rPr>
              <a:t>renouvelables et biodégradables </a:t>
            </a:r>
            <a:r>
              <a:rPr b="0" i="0" lang="en-US" sz="3600" u="none" cap="none" strike="noStrike">
                <a:solidFill>
                  <a:srgbClr val="2C34D7"/>
                </a:solidFill>
                <a:latin typeface="Roboto"/>
                <a:ea typeface="Roboto"/>
                <a:cs typeface="Roboto"/>
                <a:sym typeface="Roboto"/>
              </a:rPr>
              <a:t>qui offrent des avantages environnementaux et sociaux</a:t>
            </a:r>
            <a:r>
              <a:rPr b="0" i="0" lang="en-US" sz="3600" u="none" cap="none" strike="noStrike">
                <a:solidFill>
                  <a:srgbClr val="2C34D7"/>
                </a:solidFill>
                <a:latin typeface="Roboto"/>
                <a:ea typeface="Roboto"/>
                <a:cs typeface="Roboto"/>
                <a:sym typeface="Roboto"/>
              </a:rPr>
              <a:t>, tels qu'une </a:t>
            </a:r>
            <a:r>
              <a:rPr b="0" i="0" lang="en-US" sz="3600" u="none" cap="none" strike="noStrike">
                <a:solidFill>
                  <a:srgbClr val="2C34D7"/>
                </a:solidFill>
                <a:latin typeface="Roboto"/>
                <a:ea typeface="Roboto"/>
                <a:cs typeface="Roboto"/>
                <a:sym typeface="Roboto"/>
              </a:rPr>
              <a:t>faible empreinte carbone et des emplois précieux dans les communautés rurales. </a:t>
            </a:r>
            <a:endParaRPr sz="3600">
              <a:solidFill>
                <a:srgbClr val="2C34D7"/>
              </a:solidFill>
              <a:latin typeface="Roboto"/>
              <a:ea typeface="Roboto"/>
              <a:cs typeface="Roboto"/>
              <a:sym typeface="Roboto"/>
            </a:endParaRPr>
          </a:p>
          <a:p>
            <a:pPr indent="0" lvl="0" marL="0" rtl="0" algn="l">
              <a:spcBef>
                <a:spcPts val="0"/>
              </a:spcBef>
              <a:spcAft>
                <a:spcPts val="0"/>
              </a:spcAft>
              <a:buNone/>
            </a:pPr>
            <a:r>
              <a:t/>
            </a:r>
            <a:endParaRPr sz="3600">
              <a:solidFill>
                <a:srgbClr val="2C34D7"/>
              </a:solidFill>
              <a:latin typeface="Roboto"/>
              <a:ea typeface="Roboto"/>
              <a:cs typeface="Roboto"/>
              <a:sym typeface="Roboto"/>
            </a:endParaRPr>
          </a:p>
          <a:p>
            <a:pPr indent="-571500" lvl="0" marL="571500" rtl="0" algn="l">
              <a:spcBef>
                <a:spcPts val="0"/>
              </a:spcBef>
              <a:spcAft>
                <a:spcPts val="0"/>
              </a:spcAft>
              <a:buClr>
                <a:srgbClr val="2C34D7"/>
              </a:buClr>
              <a:buSzPts val="3600"/>
              <a:buFont typeface="Arial"/>
              <a:buChar char="•"/>
            </a:pPr>
            <a:r>
              <a:rPr b="0" i="0" lang="en-US" sz="3600" u="none" cap="none" strike="noStrike">
                <a:solidFill>
                  <a:srgbClr val="2C34D7"/>
                </a:solidFill>
                <a:latin typeface="Roboto"/>
                <a:ea typeface="Roboto"/>
                <a:cs typeface="Roboto"/>
                <a:sym typeface="Roboto"/>
              </a:rPr>
              <a:t>Il s'agit d'une </a:t>
            </a:r>
            <a:r>
              <a:rPr b="0" i="0" lang="en-US" sz="3600" u="none" cap="none" strike="noStrike">
                <a:solidFill>
                  <a:srgbClr val="FDA800"/>
                </a:solidFill>
                <a:latin typeface="Roboto"/>
                <a:ea typeface="Roboto"/>
                <a:cs typeface="Roboto"/>
                <a:sym typeface="Roboto"/>
              </a:rPr>
              <a:t>alternative importante </a:t>
            </a:r>
            <a:r>
              <a:rPr b="0" i="0" lang="en-US" sz="3600" u="none" cap="none" strike="noStrike">
                <a:solidFill>
                  <a:srgbClr val="2C34D7"/>
                </a:solidFill>
                <a:latin typeface="Roboto"/>
                <a:ea typeface="Roboto"/>
                <a:cs typeface="Roboto"/>
                <a:sym typeface="Roboto"/>
              </a:rPr>
              <a:t>aux </a:t>
            </a:r>
            <a:r>
              <a:rPr lang="en-US" sz="3600">
                <a:solidFill>
                  <a:srgbClr val="2C34D7"/>
                </a:solidFill>
                <a:latin typeface="Roboto"/>
                <a:ea typeface="Roboto"/>
                <a:cs typeface="Roboto"/>
                <a:sym typeface="Roboto"/>
              </a:rPr>
              <a:t>teintures </a:t>
            </a:r>
            <a:r>
              <a:rPr b="0" i="0" lang="en-US" sz="3600" u="none" cap="none" strike="noStrike">
                <a:solidFill>
                  <a:srgbClr val="2C34D7"/>
                </a:solidFill>
                <a:latin typeface="Roboto"/>
                <a:ea typeface="Roboto"/>
                <a:cs typeface="Roboto"/>
                <a:sym typeface="Roboto"/>
              </a:rPr>
              <a:t>synthétiques, qui sont basés sur des produits pétrochimiques et peuvent nuire à l'environnement</a:t>
            </a:r>
            <a:r>
              <a:rPr lang="en-US" sz="3600">
                <a:solidFill>
                  <a:srgbClr val="2C34D7"/>
                </a:solidFill>
                <a:latin typeface="Roboto"/>
                <a:ea typeface="Roboto"/>
                <a:cs typeface="Roboto"/>
                <a:sym typeface="Roboto"/>
              </a:rPr>
              <a:t>. </a:t>
            </a:r>
            <a:endParaRPr sz="3600">
              <a:solidFill>
                <a:srgbClr val="2C34D7"/>
              </a:solidFill>
              <a:latin typeface="Roboto"/>
              <a:ea typeface="Roboto"/>
              <a:cs typeface="Roboto"/>
              <a:sym typeface="Roboto"/>
            </a:endParaRPr>
          </a:p>
          <a:p>
            <a:pPr indent="0" lvl="0" marL="0" rtl="0" algn="l">
              <a:spcBef>
                <a:spcPts val="0"/>
              </a:spcBef>
              <a:spcAft>
                <a:spcPts val="0"/>
              </a:spcAft>
              <a:buNone/>
            </a:pPr>
            <a:r>
              <a:t/>
            </a:r>
            <a:endParaRPr sz="3600">
              <a:solidFill>
                <a:srgbClr val="2C34D7"/>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2024-10-02T15:30:20Z</dcterms:created>
  <dc:creator>Doris Kailos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2024-10-02T00:00:00Z</vt:filetime>
  </property>
  <property fmtid="{D5CDD505-2E9C-101B-9397-08002B2CF9AE}" pid="3" name="Creator">
    <vt:lpwstr>Adobe Illustrator 28.6 (Macintosh)</vt:lpwstr>
  </property>
  <property fmtid="{D5CDD505-2E9C-101B-9397-08002B2CF9AE}" pid="4" name="LastSaved">
    <vt:filetime>2024-10-02T00:00:00Z</vt:filetime>
  </property>
  <property fmtid="{D5CDD505-2E9C-101B-9397-08002B2CF9AE}" pid="5" name="Producer">
    <vt:lpwstr>Adobe PDF library 17.00</vt:lpwstr>
  </property>
</Properties>
</file>