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11309350" cx="20104100"/>
  <p:notesSz cx="20104100" cy="11309350"/>
  <p:embeddedFontLst>
    <p:embeddedFont>
      <p:font typeface="Roboto"/>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34" roundtripDataSignature="AMtx7miV19XJAlmh+fpSsV86qeoc57GY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B0A7E97-09DC-4C59-8CED-A099417AE95D}">
  <a:tblStyle styleId="{2B0A7E97-09DC-4C59-8CED-A099417AE95D}" styleName="Table_0">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E6E6E6"/>
          </a:solidFill>
        </a:fill>
      </a:tcStyle>
    </a:wholeTbl>
    <a:band1H>
      <a:tcTxStyle/>
      <a:tcStyle>
        <a:fill>
          <a:solidFill>
            <a:srgbClr val="CACACA"/>
          </a:solidFill>
        </a:fill>
      </a:tcStyle>
    </a:band1H>
    <a:band2H>
      <a:tcTxStyle/>
    </a:band2H>
    <a:band1V>
      <a:tcTxStyle/>
      <a:tcStyle>
        <a:fill>
          <a:solidFill>
            <a:srgbClr val="CACACA"/>
          </a:solidFill>
        </a:fill>
      </a:tcStyle>
    </a:band1V>
    <a:band2V>
      <a:tcTxStyle/>
    </a:band2V>
    <a:lastCol>
      <a:tcTxStyle b="on" i="off"/>
    </a:lastCol>
    <a:firstCol>
      <a:tcTxStyle b="on" i="off"/>
    </a:firstCol>
    <a:lastRow>
      <a:tcTxStyle b="on" i="off"/>
      <a:tcStyle>
        <a:tcBdr>
          <a:top>
            <a:ln cap="flat" cmpd="sng" w="25400">
              <a:solidFill>
                <a:schemeClr val="dk1"/>
              </a:solidFill>
              <a:prstDash val="solid"/>
              <a:round/>
              <a:headEnd len="sm" w="sm" type="none"/>
              <a:tailEnd len="sm" w="sm" type="none"/>
            </a:ln>
          </a:top>
        </a:tcBdr>
        <a:fill>
          <a:solidFill>
            <a:srgbClr val="E6E6E6"/>
          </a:solidFill>
        </a:fill>
      </a:tcStyle>
    </a:lastRow>
    <a:seCell>
      <a:tcTxStyle/>
    </a:seCell>
    <a:swCell>
      <a:tcTxStyle/>
    </a:swCell>
    <a:firstRow>
      <a:tcTxStyle b="on" i="off"/>
      <a:tcStyle>
        <a:fill>
          <a:solidFill>
            <a:srgbClr val="E6E6E6"/>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5.xml"/><Relationship Id="rId33" Type="http://schemas.openxmlformats.org/officeDocument/2006/relationships/font" Target="fonts/Roboto-boldItalic.fntdata"/><Relationship Id="rId10" Type="http://schemas.openxmlformats.org/officeDocument/2006/relationships/slide" Target="slides/slide4.xml"/><Relationship Id="rId32" Type="http://schemas.openxmlformats.org/officeDocument/2006/relationships/font" Target="fonts/Roboto-italic.fntdata"/><Relationship Id="rId13" Type="http://schemas.openxmlformats.org/officeDocument/2006/relationships/slide" Target="slides/slide7.xml"/><Relationship Id="rId12" Type="http://schemas.openxmlformats.org/officeDocument/2006/relationships/slide" Target="slides/slide6.xml"/><Relationship Id="rId34" Type="http://customschemas.google.com/relationships/presentationmetadata" Target="meta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2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2" name="Shape 12"/>
        <p:cNvGrpSpPr/>
        <p:nvPr/>
      </p:nvGrpSpPr>
      <p:grpSpPr>
        <a:xfrm>
          <a:off x="0" y="0"/>
          <a:ext cx="0" cy="0"/>
          <a:chOff x="0" y="0"/>
          <a:chExt cx="0" cy="0"/>
        </a:xfrm>
      </p:grpSpPr>
      <p:sp>
        <p:nvSpPr>
          <p:cNvPr id="13" name="Google Shape;13;p25"/>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5"/>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sp>
        <p:nvSpPr>
          <p:cNvPr id="17" name="Google Shape;17;p26"/>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6"/>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 name="Google Shape;19;p26"/>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26"/>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6"/>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22" name="Shape 22"/>
        <p:cNvGrpSpPr/>
        <p:nvPr/>
      </p:nvGrpSpPr>
      <p:grpSpPr>
        <a:xfrm>
          <a:off x="0" y="0"/>
          <a:ext cx="0" cy="0"/>
          <a:chOff x="0" y="0"/>
          <a:chExt cx="0" cy="0"/>
        </a:xfrm>
      </p:grpSpPr>
      <p:sp>
        <p:nvSpPr>
          <p:cNvPr id="23" name="Google Shape;23;p27"/>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 name="Google Shape;24;p27"/>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25" name="Google Shape;25;p2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6" name="Google Shape;26;p27"/>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27" name="Google Shape;27;p2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 name="Google Shape;28;p27"/>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29" name="Google Shape;29;p2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 name="Google Shape;30;p27"/>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31" name="Google Shape;31;p2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2" name="Google Shape;32;p2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 name="Google Shape;33;p27"/>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34" name="Google Shape;34;p2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5" name="Google Shape;35;p2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6" name="Google Shape;36;p27"/>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27"/>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7"/>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7"/>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27"/>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1" name="Shape 41"/>
        <p:cNvGrpSpPr/>
        <p:nvPr/>
      </p:nvGrpSpPr>
      <p:grpSpPr>
        <a:xfrm>
          <a:off x="0" y="0"/>
          <a:ext cx="0" cy="0"/>
          <a:chOff x="0" y="0"/>
          <a:chExt cx="0" cy="0"/>
        </a:xfrm>
      </p:grpSpPr>
      <p:sp>
        <p:nvSpPr>
          <p:cNvPr id="42" name="Google Shape;42;p28"/>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8"/>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4" name="Google Shape;44;p28"/>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5" name="Google Shape;45;p28"/>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8"/>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8"/>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48" name="Shape 48"/>
        <p:cNvGrpSpPr/>
        <p:nvPr/>
      </p:nvGrpSpPr>
      <p:grpSpPr>
        <a:xfrm>
          <a:off x="0" y="0"/>
          <a:ext cx="0" cy="0"/>
          <a:chOff x="0" y="0"/>
          <a:chExt cx="0" cy="0"/>
        </a:xfrm>
      </p:grpSpPr>
      <p:sp>
        <p:nvSpPr>
          <p:cNvPr id="49" name="Google Shape;49;p29"/>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29"/>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9"/>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29"/>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 name="Google Shape;7;p24"/>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8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24"/>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9" name="Google Shape;9;p24"/>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24"/>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4"/>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9.jpg"/><Relationship Id="rId4" Type="http://schemas.openxmlformats.org/officeDocument/2006/relationships/hyperlink" Target="https://unsplash.com/@greg_rosenke?utm_content=creditCopyText&amp;utm_medium=referral&amp;utm_source=unsplash" TargetMode="External"/><Relationship Id="rId5" Type="http://schemas.openxmlformats.org/officeDocument/2006/relationships/hyperlink" Target="https://unsplash.com/photos/a-bunch-of-colorful-shirts-hanging-on-a-rack-cuq-_xb6h_g?utm_content=creditCopyText&amp;utm_medium=referral&amp;utm_source=unsplash"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2.jpg"/><Relationship Id="rId4" Type="http://schemas.openxmlformats.org/officeDocument/2006/relationships/hyperlink" Target="https://unsplash.com/@awesomesauce_creative?utm_content=creditCopyText&amp;utm_medium=referral&amp;utm_source=unsplash" TargetMode="External"/><Relationship Id="rId5" Type="http://schemas.openxmlformats.org/officeDocument/2006/relationships/hyperlink" Target="https://unsplash.com/photos/assorted-color-stack-of-pillows-xtgj-IiqsFI?utm_content=creditCopyText&amp;utm_medium=referral&amp;utm_source=unsplash"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3.jpg"/><Relationship Id="rId4" Type="http://schemas.openxmlformats.org/officeDocument/2006/relationships/hyperlink" Target="https://unsplash.com/@susan_wilkinson?utm_content=creditCopyText&amp;utm_medium=referral&amp;utm_source=unsplash" TargetMode="External"/><Relationship Id="rId5" Type="http://schemas.openxmlformats.org/officeDocument/2006/relationships/hyperlink" Target="https://unsplash.com/photos/a-multicolored-picture-of-a-circular-object-j4LQ7dXv75s?utm_content=creditCopyText&amp;utm_medium=referral&amp;utm_source=unsplash"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6.jpg"/><Relationship Id="rId4" Type="http://schemas.openxmlformats.org/officeDocument/2006/relationships/hyperlink" Target="https://unsplash.com/@arnold_nagy?utm_content=creditCopyText&amp;utm_medium=referral&amp;utm_source=unsplash" TargetMode="External"/><Relationship Id="rId5" Type="http://schemas.openxmlformats.org/officeDocument/2006/relationships/hyperlink" Target="https://unsplash.com/photos/woman-standing-beside-wall-APpHYr9TcMA?utm_content=creditCopyText&amp;utm_medium=referral&amp;utm_source=unsplash"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manufactur3dmag.com/how-adidas-is-leveraging-3d-printing-in-the-footwear-industry/" TargetMode="External"/><Relationship Id="rId4" Type="http://schemas.openxmlformats.org/officeDocument/2006/relationships/hyperlink" Target="https://manufactur3dmag.com/how-adidas-is-leveraging-3d-printing-in-the-footwear-industry/" TargetMode="External"/><Relationship Id="rId5" Type="http://schemas.openxmlformats.org/officeDocument/2006/relationships/hyperlink" Target="https://manufactur3dmag.com/how-adidas-is-leveraging-3d-printing-in-the-footwear-industr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7.jpg"/><Relationship Id="rId4" Type="http://schemas.openxmlformats.org/officeDocument/2006/relationships/image" Target="../media/image18.png"/><Relationship Id="rId5"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4.jpg"/><Relationship Id="rId4" Type="http://schemas.openxmlformats.org/officeDocument/2006/relationships/hyperlink" Target="https://unsplash.com/@arnosenoner?utm_content=creditCopyText&amp;utm_medium=referral&amp;utm_source=unsplash" TargetMode="External"/><Relationship Id="rId5" Type="http://schemas.openxmlformats.org/officeDocument/2006/relationships/hyperlink" Target="https://unsplash.com/photos/a-pair-of-shoes-that-are-on-top-of-a-metal-grate-o-EqM95PpCc?utm_content=creditCopyText&amp;utm_medium=referral&amp;utm_source=unsplash"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www.youtube.com/watch?v=e06-glNxOTE" TargetMode="External"/><Relationship Id="rId4" Type="http://schemas.openxmlformats.org/officeDocument/2006/relationships/hyperlink" Target="http://www.youtube.com/watch?v=oW618--w918&amp;t=4s" TargetMode="External"/><Relationship Id="rId5" Type="http://schemas.openxmlformats.org/officeDocument/2006/relationships/hyperlink" Target="http://www.youtube.com/watch?v=BHiSlnq9Kaw" TargetMode="External"/><Relationship Id="rId6" Type="http://schemas.openxmlformats.org/officeDocument/2006/relationships/hyperlink" Target="http://www.eileenfisher.com/a-sustainable-life/first-life.html"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www.manufactur3dmag.com/how-adidas-is-leveraging-3d-printing-in-the-footwear-industry/" TargetMode="External"/><Relationship Id="rId4" Type="http://schemas.openxmlformats.org/officeDocument/2006/relationships/hyperlink" Target="http://www.medium.com/@Geniemode/smart-textiles-the-next-frontier-in-fashion-design-e85e0afdf483" TargetMode="External"/><Relationship Id="rId5" Type="http://schemas.openxmlformats.org/officeDocument/2006/relationships/hyperlink" Target="http://www.re-thinkingthefuture.com/technologies/gp1957-eco-friendly-fashion-how-sustainable-clothing-printing-is-changing-the-industry/" TargetMode="External"/><Relationship Id="rId6" Type="http://schemas.openxmlformats.org/officeDocument/2006/relationships/hyperlink" Target="http://www.ignasisayol.com/en/smart-textiles-can-be-programmed-to-monitor-things-like-biometrics-measurements-of-physical-attributes-or-behaviours-like-heart-rate-which-could-help-athletes-dieters-and-physicians-observing-pat/" TargetMode="External"/><Relationship Id="rId7" Type="http://schemas.openxmlformats.org/officeDocument/2006/relationships/hyperlink" Target="http://www.youtube.com/watch?v=hes05oYzd6c"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 Id="rId4" Type="http://schemas.openxmlformats.org/officeDocument/2006/relationships/hyperlink" Target="https://unsplash.com/@jorgefdezsalas?utm_content=creditCopyText&amp;utm_medium=referral&amp;utm_source=unsplash" TargetMode="External"/><Relationship Id="rId5" Type="http://schemas.openxmlformats.org/officeDocument/2006/relationships/hyperlink" Target="https://unsplash.com/photos/a-close-up-of-a-blue-cloth-hanging-from-a-pole-s-w5ntinHhA?utm_content=creditCopyText&amp;utm_medium=referral&amp;utm_source=unsplash"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5.jpg"/><Relationship Id="rId4" Type="http://schemas.openxmlformats.org/officeDocument/2006/relationships/hyperlink" Target="https://unsplash.com/@monicasinghdahiya?utm_content=creditCopyText&amp;utm_medium=referral&amp;utm_source=unsplash" TargetMode="External"/><Relationship Id="rId5" Type="http://schemas.openxmlformats.org/officeDocument/2006/relationships/hyperlink" Target="https://unsplash.com/photos/black-round-fruit-on-white-ceramic-plate-l8oVrjSK-K4?utm_content=creditCopyText&amp;utm_medium=referral&amp;utm_source=unsplash"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jpg"/><Relationship Id="rId4" Type="http://schemas.openxmlformats.org/officeDocument/2006/relationships/image" Target="../media/image12.jpg"/><Relationship Id="rId5" Type="http://schemas.openxmlformats.org/officeDocument/2006/relationships/image" Target="../media/image13.jpg"/><Relationship Id="rId6"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grpSp>
        <p:nvGrpSpPr>
          <p:cNvPr id="57" name="Google Shape;57;p1"/>
          <p:cNvGrpSpPr/>
          <p:nvPr/>
        </p:nvGrpSpPr>
        <p:grpSpPr>
          <a:xfrm>
            <a:off x="0" y="0"/>
            <a:ext cx="20104145" cy="11308969"/>
            <a:chOff x="0" y="0"/>
            <a:chExt cx="20104145" cy="11308969"/>
          </a:xfrm>
        </p:grpSpPr>
        <p:pic>
          <p:nvPicPr>
            <p:cNvPr id="58" name="Google Shape;58;p1"/>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59" name="Google Shape;59;p1"/>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pic>
          <p:nvPicPr>
            <p:cNvPr id="60" name="Google Shape;60;p1"/>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61" name="Google Shape;61;p1"/>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pic>
          <p:nvPicPr>
            <p:cNvPr id="62" name="Google Shape;62;p1"/>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63" name="Google Shape;63;p1"/>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pic>
          <p:nvPicPr>
            <p:cNvPr id="64" name="Google Shape;64;p1"/>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65" name="Google Shape;65;p1"/>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sp>
          <p:nvSpPr>
            <p:cNvPr id="66" name="Google Shape;66;p1"/>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pic>
          <p:nvPicPr>
            <p:cNvPr id="67" name="Google Shape;67;p1"/>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68" name="Google Shape;68;p1"/>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grpSp>
      <p:sp>
        <p:nvSpPr>
          <p:cNvPr id="69" name="Google Shape;69;p1"/>
          <p:cNvSpPr txBox="1"/>
          <p:nvPr/>
        </p:nvSpPr>
        <p:spPr>
          <a:xfrm>
            <a:off x="15255564" y="1844674"/>
            <a:ext cx="3559486" cy="70788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4000">
                <a:solidFill>
                  <a:schemeClr val="lt1"/>
                </a:solidFill>
              </a:rPr>
              <a:t>Module</a:t>
            </a:r>
            <a:r>
              <a:rPr lang="en-US" sz="4000">
                <a:solidFill>
                  <a:schemeClr val="lt1"/>
                </a:solidFill>
              </a:rPr>
              <a:t> </a:t>
            </a:r>
            <a:r>
              <a:rPr lang="en-US" sz="4000">
                <a:solidFill>
                  <a:schemeClr val="lt1"/>
                </a:solidFill>
              </a:rPr>
              <a:t>3</a:t>
            </a:r>
            <a:endParaRPr/>
          </a:p>
        </p:txBody>
      </p:sp>
      <p:sp>
        <p:nvSpPr>
          <p:cNvPr id="70" name="Google Shape;70;p1"/>
          <p:cNvSpPr txBox="1"/>
          <p:nvPr/>
        </p:nvSpPr>
        <p:spPr>
          <a:xfrm>
            <a:off x="8878173" y="5556151"/>
            <a:ext cx="10927500" cy="2308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7200">
                <a:solidFill>
                  <a:schemeClr val="lt1"/>
                </a:solidFill>
                <a:latin typeface="Roboto"/>
                <a:ea typeface="Roboto"/>
                <a:cs typeface="Roboto"/>
                <a:sym typeface="Roboto"/>
              </a:rPr>
              <a:t>Techniques de Teinture et d'Impression </a:t>
            </a:r>
            <a:r>
              <a:rPr lang="en-US" sz="7200">
                <a:solidFill>
                  <a:schemeClr val="lt1"/>
                </a:solidFill>
                <a:latin typeface="Roboto"/>
                <a:ea typeface="Roboto"/>
                <a:cs typeface="Roboto"/>
                <a:sym typeface="Roboto"/>
              </a:rPr>
              <a:t>Écologiques</a:t>
            </a:r>
            <a:endParaRPr sz="7200">
              <a:solidFill>
                <a:schemeClr val="lt1"/>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10"/>
          <p:cNvPicPr preferRelativeResize="0"/>
          <p:nvPr/>
        </p:nvPicPr>
        <p:blipFill rotWithShape="1">
          <a:blip r:embed="rId3">
            <a:alphaModFix/>
          </a:blip>
          <a:srcRect b="0" l="0" r="0" t="0"/>
          <a:stretch/>
        </p:blipFill>
        <p:spPr>
          <a:xfrm>
            <a:off x="450850" y="5273675"/>
            <a:ext cx="7848600" cy="5525414"/>
          </a:xfrm>
          <a:prstGeom prst="rect">
            <a:avLst/>
          </a:prstGeom>
          <a:noFill/>
          <a:ln>
            <a:noFill/>
          </a:ln>
        </p:spPr>
      </p:pic>
      <p:sp>
        <p:nvSpPr>
          <p:cNvPr id="141" name="Google Shape;141;p10"/>
          <p:cNvSpPr txBox="1"/>
          <p:nvPr/>
        </p:nvSpPr>
        <p:spPr>
          <a:xfrm>
            <a:off x="1517650" y="1768475"/>
            <a:ext cx="17373600" cy="3733800"/>
          </a:xfrm>
          <a:prstGeom prst="rect">
            <a:avLst/>
          </a:prstGeom>
          <a:noFill/>
          <a:ln>
            <a:noFill/>
          </a:ln>
        </p:spPr>
        <p:txBody>
          <a:bodyPr anchorCtr="0" anchor="t" bIns="45700" lIns="91425" spcFirstLastPara="1" rIns="91425" wrap="square" tIns="45700">
            <a:noAutofit/>
          </a:bodyPr>
          <a:lstStyle/>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Les teintures naturelles ne conviennent que pour la coloration des fibres naturelles et, dans la plupart des cas, aucun fixateur/stabilisateur de teinture n'est nécessaire.</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Les fixateurs vont des métaux lourds, tels que le chrome et l'étain, aux </a:t>
            </a:r>
            <a:r>
              <a:rPr lang="en-US" sz="3600">
                <a:solidFill>
                  <a:srgbClr val="2C34D7"/>
                </a:solidFill>
                <a:latin typeface="Roboto"/>
                <a:ea typeface="Roboto"/>
                <a:cs typeface="Roboto"/>
                <a:sym typeface="Roboto"/>
              </a:rPr>
              <a:t>taches</a:t>
            </a:r>
            <a:r>
              <a:rPr lang="en-US" sz="3600">
                <a:solidFill>
                  <a:srgbClr val="2C34D7"/>
                </a:solidFill>
                <a:latin typeface="Roboto"/>
                <a:ea typeface="Roboto"/>
                <a:cs typeface="Roboto"/>
                <a:sym typeface="Roboto"/>
              </a:rPr>
              <a:t> de chêne, à la levure et à l'urine.</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p:txBody>
      </p:sp>
      <p:pic>
        <p:nvPicPr>
          <p:cNvPr id="142" name="Google Shape;142;p10"/>
          <p:cNvPicPr preferRelativeResize="0"/>
          <p:nvPr/>
        </p:nvPicPr>
        <p:blipFill rotWithShape="1">
          <a:blip r:embed="rId3">
            <a:alphaModFix/>
          </a:blip>
          <a:srcRect b="0" l="0" r="0" t="0"/>
          <a:stretch/>
        </p:blipFill>
        <p:spPr>
          <a:xfrm>
            <a:off x="8299450" y="5273675"/>
            <a:ext cx="7848600" cy="5525414"/>
          </a:xfrm>
          <a:prstGeom prst="rect">
            <a:avLst/>
          </a:prstGeom>
          <a:noFill/>
          <a:ln>
            <a:noFill/>
          </a:ln>
        </p:spPr>
      </p:pic>
      <p:pic>
        <p:nvPicPr>
          <p:cNvPr id="143" name="Google Shape;143;p10"/>
          <p:cNvPicPr preferRelativeResize="0"/>
          <p:nvPr/>
        </p:nvPicPr>
        <p:blipFill rotWithShape="1">
          <a:blip r:embed="rId3">
            <a:alphaModFix/>
          </a:blip>
          <a:srcRect b="0" l="0" r="55746" t="0"/>
          <a:stretch/>
        </p:blipFill>
        <p:spPr>
          <a:xfrm>
            <a:off x="16148050" y="5273675"/>
            <a:ext cx="3473330" cy="552541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11"/>
          <p:cNvPicPr preferRelativeResize="0"/>
          <p:nvPr/>
        </p:nvPicPr>
        <p:blipFill rotWithShape="1">
          <a:blip r:embed="rId3">
            <a:alphaModFix/>
          </a:blip>
          <a:srcRect b="0" l="0" r="0" t="0"/>
          <a:stretch/>
        </p:blipFill>
        <p:spPr>
          <a:xfrm>
            <a:off x="450850" y="5273675"/>
            <a:ext cx="7848600" cy="5525414"/>
          </a:xfrm>
          <a:prstGeom prst="rect">
            <a:avLst/>
          </a:prstGeom>
          <a:noFill/>
          <a:ln>
            <a:noFill/>
          </a:ln>
        </p:spPr>
      </p:pic>
      <p:sp>
        <p:nvSpPr>
          <p:cNvPr id="149" name="Google Shape;149;p11"/>
          <p:cNvSpPr txBox="1"/>
          <p:nvPr/>
        </p:nvSpPr>
        <p:spPr>
          <a:xfrm>
            <a:off x="1517650" y="1768475"/>
            <a:ext cx="17373600" cy="3733800"/>
          </a:xfrm>
          <a:prstGeom prst="rect">
            <a:avLst/>
          </a:prstGeom>
          <a:noFill/>
          <a:ln>
            <a:noFill/>
          </a:ln>
        </p:spPr>
        <p:txBody>
          <a:bodyPr anchorCtr="0" anchor="t" bIns="45700" lIns="91425" spcFirstLastPara="1" rIns="91425" wrap="square" tIns="45700">
            <a:noAutofit/>
          </a:bodyPr>
          <a:lstStyle/>
          <a:p>
            <a:pPr indent="-342900" lvl="0" marL="571500" rtl="0" algn="l">
              <a:spcBef>
                <a:spcPts val="0"/>
              </a:spcBef>
              <a:spcAft>
                <a:spcPts val="0"/>
              </a:spcAft>
              <a:buSzPts val="3600"/>
              <a:buFont typeface="Arial"/>
              <a:buNone/>
            </a:pPr>
            <a:r>
              <a:t/>
            </a:r>
            <a:endParaRPr sz="3600">
              <a:solidFill>
                <a:schemeClr val="dk1"/>
              </a:solidFill>
              <a:latin typeface="Roboto"/>
              <a:ea typeface="Roboto"/>
              <a:cs typeface="Roboto"/>
              <a:sym typeface="Roboto"/>
            </a:endParaRPr>
          </a:p>
        </p:txBody>
      </p:sp>
      <p:pic>
        <p:nvPicPr>
          <p:cNvPr id="150" name="Google Shape;150;p11"/>
          <p:cNvPicPr preferRelativeResize="0"/>
          <p:nvPr/>
        </p:nvPicPr>
        <p:blipFill rotWithShape="1">
          <a:blip r:embed="rId3">
            <a:alphaModFix/>
          </a:blip>
          <a:srcRect b="0" l="0" r="0" t="0"/>
          <a:stretch/>
        </p:blipFill>
        <p:spPr>
          <a:xfrm>
            <a:off x="8299450" y="5273675"/>
            <a:ext cx="7848600" cy="5525414"/>
          </a:xfrm>
          <a:prstGeom prst="rect">
            <a:avLst/>
          </a:prstGeom>
          <a:noFill/>
          <a:ln>
            <a:noFill/>
          </a:ln>
        </p:spPr>
      </p:pic>
      <p:pic>
        <p:nvPicPr>
          <p:cNvPr id="151" name="Google Shape;151;p11"/>
          <p:cNvPicPr preferRelativeResize="0"/>
          <p:nvPr/>
        </p:nvPicPr>
        <p:blipFill rotWithShape="1">
          <a:blip r:embed="rId3">
            <a:alphaModFix/>
          </a:blip>
          <a:srcRect b="0" l="0" r="55746" t="0"/>
          <a:stretch/>
        </p:blipFill>
        <p:spPr>
          <a:xfrm>
            <a:off x="16148050" y="5273675"/>
            <a:ext cx="3473330" cy="5525414"/>
          </a:xfrm>
          <a:prstGeom prst="rect">
            <a:avLst/>
          </a:prstGeom>
          <a:noFill/>
          <a:ln>
            <a:noFill/>
          </a:ln>
        </p:spPr>
      </p:pic>
      <p:sp>
        <p:nvSpPr>
          <p:cNvPr id="152" name="Google Shape;152;p11"/>
          <p:cNvSpPr/>
          <p:nvPr/>
        </p:nvSpPr>
        <p:spPr>
          <a:xfrm>
            <a:off x="1022350" y="780275"/>
            <a:ext cx="18059400" cy="34164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3600">
                <a:solidFill>
                  <a:srgbClr val="2C34D7"/>
                </a:solidFill>
                <a:latin typeface="Roboto"/>
                <a:ea typeface="Roboto"/>
                <a:cs typeface="Roboto"/>
                <a:sym typeface="Roboto"/>
              </a:rPr>
              <a:t>Par rapport aux teintures synthétiques, les </a:t>
            </a:r>
            <a:r>
              <a:rPr lang="en-US" sz="3600">
                <a:solidFill>
                  <a:srgbClr val="2C34D7"/>
                </a:solidFill>
                <a:latin typeface="Roboto"/>
                <a:ea typeface="Roboto"/>
                <a:cs typeface="Roboto"/>
                <a:sym typeface="Roboto"/>
              </a:rPr>
              <a:t>teintures</a:t>
            </a:r>
            <a:r>
              <a:rPr lang="en-US" sz="3600">
                <a:solidFill>
                  <a:srgbClr val="2C34D7"/>
                </a:solidFill>
                <a:latin typeface="Roboto"/>
                <a:ea typeface="Roboto"/>
                <a:cs typeface="Roboto"/>
                <a:sym typeface="Roboto"/>
              </a:rPr>
              <a:t> </a:t>
            </a:r>
            <a:r>
              <a:rPr lang="en-US" sz="3600">
                <a:solidFill>
                  <a:srgbClr val="2C34D7"/>
                </a:solidFill>
                <a:latin typeface="Roboto"/>
                <a:ea typeface="Roboto"/>
                <a:cs typeface="Roboto"/>
                <a:sym typeface="Roboto"/>
              </a:rPr>
              <a:t>naturelles</a:t>
            </a:r>
            <a:r>
              <a:rPr lang="en-US" sz="3600">
                <a:solidFill>
                  <a:srgbClr val="2C34D7"/>
                </a:solidFill>
                <a:latin typeface="Roboto"/>
                <a:ea typeface="Roboto"/>
                <a:cs typeface="Roboto"/>
                <a:sym typeface="Roboto"/>
              </a:rPr>
              <a:t> :</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571500" lvl="2"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Elles présentent une large gamme de nuances de couleurs, en raison de la différence de qualité de la teinture.</a:t>
            </a:r>
            <a:endParaRPr sz="3600">
              <a:solidFill>
                <a:srgbClr val="2C34D7"/>
              </a:solidFill>
              <a:latin typeface="Roboto"/>
              <a:ea typeface="Roboto"/>
              <a:cs typeface="Roboto"/>
              <a:sym typeface="Roboto"/>
            </a:endParaRPr>
          </a:p>
          <a:p>
            <a:pPr indent="-571500" lvl="2"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ls nécessitent des teintures plus longues et plus lentes pour obtenir une bonne couleur.</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 processus est plus coûteux.</a:t>
            </a:r>
            <a:endParaRPr sz="3600">
              <a:solidFill>
                <a:srgbClr val="2C34D7"/>
              </a:solidFill>
              <a:latin typeface="Roboto"/>
              <a:ea typeface="Roboto"/>
              <a:cs typeface="Roboto"/>
              <a:sym typeface="Roboto"/>
            </a:endParaRPr>
          </a:p>
        </p:txBody>
      </p:sp>
      <p:sp>
        <p:nvSpPr>
          <p:cNvPr id="153" name="Google Shape;153;p11"/>
          <p:cNvSpPr/>
          <p:nvPr/>
        </p:nvSpPr>
        <p:spPr>
          <a:xfrm>
            <a:off x="603250" y="10428379"/>
            <a:ext cx="5105400"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F2F2F2"/>
                </a:solidFill>
                <a:latin typeface="Arial"/>
                <a:ea typeface="Arial"/>
                <a:cs typeface="Arial"/>
                <a:sym typeface="Arial"/>
              </a:rPr>
              <a:t>Photo de </a:t>
            </a:r>
            <a:r>
              <a:rPr b="0" i="0" lang="en-US" sz="1800" u="sng">
                <a:solidFill>
                  <a:srgbClr val="F2F2F2"/>
                </a:solidFill>
                <a:latin typeface="Arial"/>
                <a:ea typeface="Arial"/>
                <a:cs typeface="Arial"/>
                <a:sym typeface="Arial"/>
                <a:hlinkClick r:id="rId4">
                  <a:extLst>
                    <a:ext uri="{A12FA001-AC4F-418D-AE19-62706E023703}">
                      <ahyp:hlinkClr val="tx"/>
                    </a:ext>
                  </a:extLst>
                </a:hlinkClick>
              </a:rPr>
              <a:t>Greg Rosenke </a:t>
            </a:r>
            <a:r>
              <a:rPr b="0" i="0" lang="en-US" sz="1800">
                <a:solidFill>
                  <a:srgbClr val="F2F2F2"/>
                </a:solidFill>
                <a:latin typeface="Arial"/>
                <a:ea typeface="Arial"/>
                <a:cs typeface="Arial"/>
                <a:sym typeface="Arial"/>
              </a:rPr>
              <a:t>sur </a:t>
            </a:r>
            <a:r>
              <a:rPr b="0" i="0" lang="en-US" sz="1800" u="sng">
                <a:solidFill>
                  <a:srgbClr val="F2F2F2"/>
                </a:solidFill>
                <a:latin typeface="Arial"/>
                <a:ea typeface="Arial"/>
                <a:cs typeface="Arial"/>
                <a:sym typeface="Arial"/>
                <a:hlinkClick r:id="rId5">
                  <a:extLst>
                    <a:ext uri="{A12FA001-AC4F-418D-AE19-62706E023703}">
                      <ahyp:hlinkClr val="tx"/>
                    </a:ext>
                  </a:extLst>
                </a:hlinkClick>
              </a:rPr>
              <a:t>Unsplash</a:t>
            </a:r>
            <a:endParaRPr sz="1800">
              <a:solidFill>
                <a:srgbClr val="F2F2F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2"/>
          <p:cNvSpPr/>
          <p:nvPr/>
        </p:nvSpPr>
        <p:spPr>
          <a:xfrm>
            <a:off x="7537450" y="1387475"/>
            <a:ext cx="10658687"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rgbClr val="2C34D7"/>
              </a:buClr>
              <a:buSzPts val="5400"/>
              <a:buFont typeface="Roboto"/>
              <a:buNone/>
            </a:pPr>
            <a:r>
              <a:rPr b="1" lang="en-US" sz="5400">
                <a:solidFill>
                  <a:srgbClr val="2C34D7"/>
                </a:solidFill>
                <a:latin typeface="Roboto"/>
                <a:ea typeface="Roboto"/>
                <a:cs typeface="Roboto"/>
                <a:sym typeface="Roboto"/>
              </a:rPr>
              <a:t>Procédés et techniques de teinture</a:t>
            </a:r>
            <a:endParaRPr b="1" sz="5400">
              <a:solidFill>
                <a:srgbClr val="2C34D7"/>
              </a:solidFill>
              <a:latin typeface="Roboto"/>
              <a:ea typeface="Roboto"/>
              <a:cs typeface="Roboto"/>
              <a:sym typeface="Roboto"/>
            </a:endParaRPr>
          </a:p>
        </p:txBody>
      </p:sp>
      <p:sp>
        <p:nvSpPr>
          <p:cNvPr id="159" name="Google Shape;159;p12"/>
          <p:cNvSpPr txBox="1"/>
          <p:nvPr/>
        </p:nvSpPr>
        <p:spPr>
          <a:xfrm>
            <a:off x="7842250" y="3825875"/>
            <a:ext cx="10515600" cy="304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1" sz="3600">
              <a:solidFill>
                <a:srgbClr val="2C34D7"/>
              </a:solidFill>
              <a:latin typeface="Roboto"/>
              <a:ea typeface="Roboto"/>
              <a:cs typeface="Roboto"/>
              <a:sym typeface="Roboto"/>
            </a:endParaRPr>
          </a:p>
          <a:p>
            <a:pPr indent="0" lvl="0" marL="0" rtl="0" algn="l">
              <a:spcBef>
                <a:spcPts val="0"/>
              </a:spcBef>
              <a:spcAft>
                <a:spcPts val="0"/>
              </a:spcAft>
              <a:buNone/>
            </a:pPr>
            <a:r>
              <a:rPr b="1" lang="en-US" sz="3600">
                <a:solidFill>
                  <a:srgbClr val="FDA800"/>
                </a:solidFill>
                <a:latin typeface="Roboto"/>
                <a:ea typeface="Roboto"/>
                <a:cs typeface="Roboto"/>
                <a:sym typeface="Roboto"/>
              </a:rPr>
              <a:t>La teinture par immersion </a:t>
            </a:r>
            <a:r>
              <a:rPr lang="en-US" sz="3600">
                <a:solidFill>
                  <a:srgbClr val="2C34D7"/>
                </a:solidFill>
                <a:latin typeface="Roboto"/>
                <a:ea typeface="Roboto"/>
                <a:cs typeface="Roboto"/>
                <a:sym typeface="Roboto"/>
              </a:rPr>
              <a:t>consiste à immerger plusieurs fois le tissu dans un bain de teinture afin d'obtenir l'intensité de couleur souhaitée.</a:t>
            </a:r>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b="1"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p:txBody>
      </p:sp>
      <p:pic>
        <p:nvPicPr>
          <p:cNvPr id="160" name="Google Shape;160;p12"/>
          <p:cNvPicPr preferRelativeResize="0"/>
          <p:nvPr/>
        </p:nvPicPr>
        <p:blipFill rotWithShape="1">
          <a:blip r:embed="rId3">
            <a:alphaModFix/>
          </a:blip>
          <a:srcRect b="0" l="0" r="0" t="0"/>
          <a:stretch/>
        </p:blipFill>
        <p:spPr>
          <a:xfrm>
            <a:off x="450850" y="473075"/>
            <a:ext cx="6858000" cy="10287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3"/>
          <p:cNvSpPr txBox="1"/>
          <p:nvPr/>
        </p:nvSpPr>
        <p:spPr>
          <a:xfrm>
            <a:off x="1060450" y="4003109"/>
            <a:ext cx="10515600" cy="3200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0" lvl="0" marL="0" rtl="0" algn="l">
              <a:spcBef>
                <a:spcPts val="0"/>
              </a:spcBef>
              <a:spcAft>
                <a:spcPts val="0"/>
              </a:spcAft>
              <a:buNone/>
            </a:pPr>
            <a:r>
              <a:rPr b="1" lang="en-US" sz="3600">
                <a:solidFill>
                  <a:srgbClr val="FDA800"/>
                </a:solidFill>
                <a:latin typeface="Roboto"/>
                <a:ea typeface="Roboto"/>
                <a:cs typeface="Roboto"/>
                <a:sym typeface="Roboto"/>
              </a:rPr>
              <a:t>Le batik et le simbori </a:t>
            </a:r>
            <a:r>
              <a:rPr lang="en-US" sz="3600">
                <a:solidFill>
                  <a:srgbClr val="2C34D7"/>
                </a:solidFill>
                <a:latin typeface="Roboto"/>
                <a:ea typeface="Roboto"/>
                <a:cs typeface="Roboto"/>
                <a:sym typeface="Roboto"/>
              </a:rPr>
              <a:t>sont des techniques de teinture par résistance qui consistent à créer des motifs en pliant, en attachant ou en appliquant de la cire sur les tissus avant de les teindre.</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b="1"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p:txBody>
      </p:sp>
      <p:pic>
        <p:nvPicPr>
          <p:cNvPr id="166" name="Google Shape;166;p13"/>
          <p:cNvPicPr preferRelativeResize="0"/>
          <p:nvPr/>
        </p:nvPicPr>
        <p:blipFill rotWithShape="1">
          <a:blip r:embed="rId3">
            <a:alphaModFix/>
          </a:blip>
          <a:srcRect b="0" l="0" r="0" t="0"/>
          <a:stretch/>
        </p:blipFill>
        <p:spPr>
          <a:xfrm>
            <a:off x="12490450" y="473075"/>
            <a:ext cx="7133446" cy="10260468"/>
          </a:xfrm>
          <a:prstGeom prst="rect">
            <a:avLst/>
          </a:prstGeom>
          <a:noFill/>
          <a:ln>
            <a:noFill/>
          </a:ln>
        </p:spPr>
      </p:pic>
      <p:sp>
        <p:nvSpPr>
          <p:cNvPr id="167" name="Google Shape;167;p13"/>
          <p:cNvSpPr/>
          <p:nvPr/>
        </p:nvSpPr>
        <p:spPr>
          <a:xfrm>
            <a:off x="1060450" y="2225675"/>
            <a:ext cx="6629400"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4800">
                <a:solidFill>
                  <a:srgbClr val="2C34D7"/>
                </a:solidFill>
                <a:latin typeface="Roboto"/>
                <a:ea typeface="Roboto"/>
                <a:cs typeface="Roboto"/>
                <a:sym typeface="Roboto"/>
              </a:rPr>
              <a:t>Batik </a:t>
            </a:r>
            <a:r>
              <a:rPr b="1" lang="en-US" sz="5400">
                <a:solidFill>
                  <a:srgbClr val="2C34D7"/>
                </a:solidFill>
                <a:latin typeface="Roboto"/>
                <a:ea typeface="Roboto"/>
                <a:cs typeface="Roboto"/>
                <a:sym typeface="Roboto"/>
              </a:rPr>
              <a:t>et </a:t>
            </a:r>
            <a:r>
              <a:rPr b="1" lang="en-US" sz="4800">
                <a:solidFill>
                  <a:srgbClr val="2C34D7"/>
                </a:solidFill>
                <a:latin typeface="Roboto"/>
                <a:ea typeface="Roboto"/>
                <a:cs typeface="Roboto"/>
                <a:sym typeface="Roboto"/>
              </a:rPr>
              <a:t>Shibori </a:t>
            </a:r>
            <a:r>
              <a:rPr lang="en-US" sz="4800">
                <a:solidFill>
                  <a:srgbClr val="2C34D7"/>
                </a:solidFill>
                <a:latin typeface="Roboto"/>
                <a:ea typeface="Roboto"/>
                <a:cs typeface="Roboto"/>
                <a:sym typeface="Roboto"/>
              </a:rPr>
              <a:t>: </a:t>
            </a:r>
            <a:endParaRPr sz="4800">
              <a:solidFill>
                <a:srgbClr val="2C34D7"/>
              </a:solidFill>
            </a:endParaRPr>
          </a:p>
        </p:txBody>
      </p:sp>
      <p:sp>
        <p:nvSpPr>
          <p:cNvPr id="168" name="Google Shape;168;p13"/>
          <p:cNvSpPr/>
          <p:nvPr/>
        </p:nvSpPr>
        <p:spPr>
          <a:xfrm>
            <a:off x="0" y="-184666"/>
            <a:ext cx="184731" cy="36933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9" name="Google Shape;169;p13"/>
          <p:cNvSpPr/>
          <p:nvPr/>
        </p:nvSpPr>
        <p:spPr>
          <a:xfrm>
            <a:off x="14471650" y="10156572"/>
            <a:ext cx="5152246" cy="584775"/>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Roboto"/>
              <a:buNone/>
            </a:pPr>
            <a:r>
              <a:rPr b="0" i="0" lang="en-US" sz="1600" u="none" cap="none" strike="noStrike">
                <a:solidFill>
                  <a:schemeClr val="dk1"/>
                </a:solidFill>
                <a:latin typeface="Roboto"/>
                <a:ea typeface="Roboto"/>
                <a:cs typeface="Roboto"/>
                <a:sym typeface="Roboto"/>
              </a:rPr>
              <a:t>Photo par </a:t>
            </a:r>
            <a:r>
              <a:rPr b="0" i="0" lang="en-US" sz="1600" u="sng" cap="none" strike="noStrike">
                <a:solidFill>
                  <a:schemeClr val="dk1"/>
                </a:solidFill>
                <a:latin typeface="Roboto"/>
                <a:ea typeface="Roboto"/>
                <a:cs typeface="Roboto"/>
                <a:sym typeface="Roboto"/>
                <a:hlinkClick r:id="rId4">
                  <a:extLst>
                    <a:ext uri="{A12FA001-AC4F-418D-AE19-62706E023703}">
                      <ahyp:hlinkClr val="tx"/>
                    </a:ext>
                  </a:extLst>
                </a:hlinkClick>
              </a:rPr>
              <a:t>Awesome Sauce Creative </a:t>
            </a:r>
            <a:r>
              <a:rPr b="0" i="0" lang="en-US" sz="1600" u="none" cap="none" strike="noStrike">
                <a:solidFill>
                  <a:schemeClr val="dk1"/>
                </a:solidFill>
                <a:latin typeface="Roboto"/>
                <a:ea typeface="Roboto"/>
                <a:cs typeface="Roboto"/>
                <a:sym typeface="Roboto"/>
              </a:rPr>
              <a:t>sur </a:t>
            </a:r>
            <a:r>
              <a:rPr b="0" i="0" lang="en-US" sz="1600" u="sng" cap="none" strike="noStrike">
                <a:solidFill>
                  <a:schemeClr val="dk1"/>
                </a:solidFill>
                <a:latin typeface="Roboto"/>
                <a:ea typeface="Roboto"/>
                <a:cs typeface="Roboto"/>
                <a:sym typeface="Roboto"/>
                <a:hlinkClick r:id="rId5">
                  <a:extLst>
                    <a:ext uri="{A12FA001-AC4F-418D-AE19-62706E023703}">
                      <ahyp:hlinkClr val="tx"/>
                    </a:ext>
                  </a:extLst>
                </a:hlinkClick>
              </a:rPr>
              <a:t>Unsplash</a:t>
            </a:r>
            <a:endParaRPr b="0" i="0" sz="1600" u="none" cap="none" strike="noStrike">
              <a:solidFill>
                <a:schemeClr val="dk1"/>
              </a:solidFill>
              <a:latin typeface="Roboto"/>
              <a:ea typeface="Roboto"/>
              <a:cs typeface="Roboto"/>
              <a:sym typeface="Roboto"/>
            </a:endParaRPr>
          </a:p>
        </p:txBody>
      </p:sp>
      <p:sp>
        <p:nvSpPr>
          <p:cNvPr id="170" name="Google Shape;170;p13"/>
          <p:cNvSpPr/>
          <p:nvPr/>
        </p:nvSpPr>
        <p:spPr>
          <a:xfrm>
            <a:off x="304800" y="-18365"/>
            <a:ext cx="184731" cy="646331"/>
          </a:xfrm>
          <a:prstGeom prst="rect">
            <a:avLst/>
          </a:prstGeom>
          <a:solidFill>
            <a:srgbClr val="F1F1F1"/>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br>
              <a:rPr b="0" i="0" lang="en-US"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14"/>
          <p:cNvPicPr preferRelativeResize="0"/>
          <p:nvPr/>
        </p:nvPicPr>
        <p:blipFill rotWithShape="1">
          <a:blip r:embed="rId3">
            <a:alphaModFix/>
          </a:blip>
          <a:srcRect b="0" l="0" r="0" t="0"/>
          <a:stretch/>
        </p:blipFill>
        <p:spPr>
          <a:xfrm>
            <a:off x="450850" y="473075"/>
            <a:ext cx="7772400" cy="10363200"/>
          </a:xfrm>
          <a:prstGeom prst="rect">
            <a:avLst/>
          </a:prstGeom>
          <a:noFill/>
          <a:ln>
            <a:noFill/>
          </a:ln>
        </p:spPr>
      </p:pic>
      <p:sp>
        <p:nvSpPr>
          <p:cNvPr id="176" name="Google Shape;176;p14"/>
          <p:cNvSpPr/>
          <p:nvPr/>
        </p:nvSpPr>
        <p:spPr>
          <a:xfrm>
            <a:off x="8985250" y="4500513"/>
            <a:ext cx="8991600" cy="341632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n-US" sz="3600" u="none" cap="none" strike="noStrike">
                <a:solidFill>
                  <a:srgbClr val="FDA800"/>
                </a:solidFill>
                <a:latin typeface="Roboto"/>
                <a:ea typeface="Roboto"/>
                <a:cs typeface="Roboto"/>
                <a:sym typeface="Roboto"/>
              </a:rPr>
              <a:t>L</a:t>
            </a:r>
            <a:r>
              <a:rPr lang="en-US" sz="3600">
                <a:solidFill>
                  <a:srgbClr val="2C34D7"/>
                </a:solidFill>
                <a:latin typeface="Roboto"/>
                <a:ea typeface="Roboto"/>
                <a:cs typeface="Roboto"/>
                <a:sym typeface="Roboto"/>
              </a:rPr>
              <a:t>'</a:t>
            </a:r>
            <a:r>
              <a:rPr b="1" i="0" lang="en-US" sz="3600" u="none" cap="none" strike="noStrike">
                <a:solidFill>
                  <a:srgbClr val="FDA800"/>
                </a:solidFill>
                <a:latin typeface="Roboto"/>
                <a:ea typeface="Roboto"/>
                <a:cs typeface="Roboto"/>
                <a:sym typeface="Roboto"/>
              </a:rPr>
              <a:t>éco-impression ((Eco-Printing)  </a:t>
            </a:r>
            <a:r>
              <a:rPr b="0" i="0" lang="en-US" sz="3600" u="none" cap="none" strike="noStrike">
                <a:solidFill>
                  <a:srgbClr val="2C34D7"/>
                </a:solidFill>
                <a:latin typeface="Roboto"/>
                <a:ea typeface="Roboto"/>
                <a:cs typeface="Roboto"/>
                <a:sym typeface="Roboto"/>
              </a:rPr>
              <a:t>est une technique récente qui utilise de vraies feuilles, des fleurs et d'autres matériaux végétaux pour l'impression directe sur les tissus, créant ainsi des motifs naturels et uniques.</a:t>
            </a:r>
            <a:endParaRPr sz="3600">
              <a:solidFill>
                <a:srgbClr val="2C34D7"/>
              </a:solidFill>
              <a:latin typeface="Roboto"/>
              <a:ea typeface="Roboto"/>
              <a:cs typeface="Roboto"/>
              <a:sym typeface="Roboto"/>
            </a:endParaRPr>
          </a:p>
        </p:txBody>
      </p:sp>
      <p:sp>
        <p:nvSpPr>
          <p:cNvPr id="177" name="Google Shape;177;p14"/>
          <p:cNvSpPr/>
          <p:nvPr/>
        </p:nvSpPr>
        <p:spPr>
          <a:xfrm>
            <a:off x="8978900" y="2225675"/>
            <a:ext cx="8069838"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5400">
                <a:solidFill>
                  <a:srgbClr val="2C34D7"/>
                </a:solidFill>
                <a:latin typeface="Roboto"/>
                <a:ea typeface="Roboto"/>
                <a:cs typeface="Roboto"/>
                <a:sym typeface="Roboto"/>
              </a:rPr>
              <a:t>Impression écologique </a:t>
            </a:r>
            <a:r>
              <a:rPr lang="en-US" sz="5400">
                <a:solidFill>
                  <a:srgbClr val="2C34D7"/>
                </a:solidFill>
                <a:latin typeface="Roboto"/>
                <a:ea typeface="Roboto"/>
                <a:cs typeface="Roboto"/>
                <a:sym typeface="Roboto"/>
              </a:rPr>
              <a:t>: </a:t>
            </a:r>
            <a:endParaRPr sz="5400">
              <a:solidFill>
                <a:srgbClr val="2C34D7"/>
              </a:solidFill>
            </a:endParaRPr>
          </a:p>
        </p:txBody>
      </p:sp>
      <p:sp>
        <p:nvSpPr>
          <p:cNvPr id="178" name="Google Shape;178;p14"/>
          <p:cNvSpPr txBox="1"/>
          <p:nvPr/>
        </p:nvSpPr>
        <p:spPr>
          <a:xfrm>
            <a:off x="603250" y="10302875"/>
            <a:ext cx="5257800" cy="40011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2000">
                <a:solidFill>
                  <a:schemeClr val="lt1"/>
                </a:solidFill>
              </a:rPr>
              <a:t>Photo de Pat Kresty sur Pinterest</a:t>
            </a:r>
            <a:endParaRPr/>
          </a:p>
        </p:txBody>
      </p:sp>
      <p:sp>
        <p:nvSpPr>
          <p:cNvPr id="179" name="Google Shape;179;p14"/>
          <p:cNvSpPr txBox="1"/>
          <p:nvPr/>
        </p:nvSpPr>
        <p:spPr>
          <a:xfrm>
            <a:off x="9518650" y="8626475"/>
            <a:ext cx="8839200" cy="954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2800">
                <a:solidFill>
                  <a:srgbClr val="FDA800"/>
                </a:solidFill>
                <a:latin typeface="Roboto"/>
                <a:ea typeface="Roboto"/>
                <a:cs typeface="Roboto"/>
                <a:sym typeface="Roboto"/>
              </a:rPr>
              <a:t>Voir </a:t>
            </a:r>
            <a:r>
              <a:rPr lang="en-US" sz="2800">
                <a:solidFill>
                  <a:srgbClr val="FDA800"/>
                </a:solidFill>
                <a:latin typeface="Roboto"/>
                <a:ea typeface="Roboto"/>
                <a:cs typeface="Roboto"/>
                <a:sym typeface="Roboto"/>
              </a:rPr>
              <a:t> la vidéo YouTube </a:t>
            </a:r>
            <a:r>
              <a:rPr i="1" lang="en-US" sz="2800">
                <a:solidFill>
                  <a:srgbClr val="FDA800"/>
                </a:solidFill>
              </a:rPr>
              <a:t>Comment faire de l'éco-impression sur du tissu | Tutoriel. </a:t>
            </a:r>
            <a:endParaRPr i="1" sz="2800">
              <a:solidFill>
                <a:srgbClr val="FDA800"/>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5"/>
          <p:cNvSpPr txBox="1"/>
          <p:nvPr>
            <p:ph type="title"/>
          </p:nvPr>
        </p:nvSpPr>
        <p:spPr>
          <a:xfrm>
            <a:off x="1289050" y="1387475"/>
            <a:ext cx="14173200"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chemeClr val="lt1"/>
                </a:solidFill>
              </a:rPr>
              <a:t>Peinture à faible teneur en eau </a:t>
            </a:r>
            <a:endParaRPr b="1" sz="5400">
              <a:solidFill>
                <a:schemeClr val="lt1"/>
              </a:solidFill>
            </a:endParaRPr>
          </a:p>
        </p:txBody>
      </p:sp>
      <p:sp>
        <p:nvSpPr>
          <p:cNvPr id="185" name="Google Shape;185;p15"/>
          <p:cNvSpPr txBox="1"/>
          <p:nvPr>
            <p:ph idx="1" type="body"/>
          </p:nvPr>
        </p:nvSpPr>
        <p:spPr>
          <a:xfrm>
            <a:off x="1060450" y="2911475"/>
            <a:ext cx="18093690" cy="7464171"/>
          </a:xfrm>
          <a:prstGeom prst="rect">
            <a:avLst/>
          </a:prstGeom>
          <a:noFill/>
          <a:ln>
            <a:noFill/>
          </a:ln>
        </p:spPr>
        <p:txBody>
          <a:bodyPr anchorCtr="0" anchor="t" bIns="0" lIns="0" spcFirstLastPara="1" rIns="0" wrap="square" tIns="0">
            <a:normAutofit lnSpcReduction="20000"/>
          </a:bodyPr>
          <a:lstStyle/>
          <a:p>
            <a:pPr indent="-588645"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La teinture à faible teneur en eau est une technique utilisée pour minimiser la consommation d'eau et offre une alternative plus respectueuse de l'environnement que les procédés de teinture traditionnels. </a:t>
            </a:r>
            <a:endParaRPr sz="3600">
              <a:solidFill>
                <a:schemeClr val="lt1"/>
              </a:solidFill>
              <a:latin typeface="Roboto"/>
              <a:ea typeface="Roboto"/>
              <a:cs typeface="Roboto"/>
              <a:sym typeface="Roboto"/>
            </a:endParaRPr>
          </a:p>
          <a:p>
            <a:pPr indent="-360045"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88645"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Les méthodes de teinture conventionnelles nécessitent jusqu'à 140 à 200 litres par kg de fibres, alors que les techniques de teinture à faible teneur en eau ne nécessitent que 1,5 à 2 litres par kg, ce qui en fait une option viable pour l'industrie de la mode.</a:t>
            </a:r>
            <a:endParaRPr sz="3600">
              <a:solidFill>
                <a:schemeClr val="lt1"/>
              </a:solidFill>
              <a:latin typeface="Roboto"/>
              <a:ea typeface="Roboto"/>
              <a:cs typeface="Roboto"/>
              <a:sym typeface="Roboto"/>
            </a:endParaRPr>
          </a:p>
          <a:p>
            <a:pPr indent="0" lvl="0" marL="0" rtl="0" algn="l">
              <a:spcBef>
                <a:spcPts val="0"/>
              </a:spcBef>
              <a:spcAft>
                <a:spcPts val="0"/>
              </a:spcAft>
              <a:buSzPts val="3600"/>
              <a:buFont typeface="Calibri"/>
              <a:buNone/>
            </a:pPr>
            <a:r>
              <a:t/>
            </a:r>
            <a:endParaRPr sz="3600">
              <a:solidFill>
                <a:schemeClr val="lt1"/>
              </a:solidFill>
              <a:latin typeface="Roboto"/>
              <a:ea typeface="Roboto"/>
              <a:cs typeface="Roboto"/>
              <a:sym typeface="Roboto"/>
            </a:endParaRPr>
          </a:p>
          <a:p>
            <a:pPr indent="0" lvl="0" marL="0" rtl="0" algn="l">
              <a:spcBef>
                <a:spcPts val="0"/>
              </a:spcBef>
              <a:spcAft>
                <a:spcPts val="0"/>
              </a:spcAft>
              <a:buNone/>
            </a:pPr>
            <a:r>
              <a:rPr lang="en-US" sz="3600">
                <a:solidFill>
                  <a:schemeClr val="lt1"/>
                </a:solidFill>
                <a:latin typeface="Roboto"/>
                <a:ea typeface="Roboto"/>
                <a:cs typeface="Roboto"/>
                <a:sym typeface="Roboto"/>
              </a:rPr>
              <a:t>Les autres avantages de la teinture à l'eau sont les suivants :</a:t>
            </a:r>
            <a:endParaRPr sz="3600">
              <a:solidFill>
                <a:schemeClr val="lt1"/>
              </a:solidFill>
              <a:latin typeface="Roboto"/>
              <a:ea typeface="Roboto"/>
              <a:cs typeface="Roboto"/>
              <a:sym typeface="Roboto"/>
            </a:endParaRPr>
          </a:p>
          <a:p>
            <a:pPr indent="0" lvl="0" marL="0" rtl="0" algn="l">
              <a:spcBef>
                <a:spcPts val="0"/>
              </a:spcBef>
              <a:spcAft>
                <a:spcPts val="0"/>
              </a:spcAft>
              <a:buSzPts val="3600"/>
              <a:buFont typeface="Calibri"/>
              <a:buNone/>
            </a:pPr>
            <a:r>
              <a:t/>
            </a:r>
            <a:endParaRPr sz="3600">
              <a:solidFill>
                <a:schemeClr val="lt1"/>
              </a:solidFill>
              <a:latin typeface="Roboto"/>
              <a:ea typeface="Roboto"/>
              <a:cs typeface="Roboto"/>
              <a:sym typeface="Roboto"/>
            </a:endParaRPr>
          </a:p>
          <a:p>
            <a:pPr indent="-587248" lvl="0" marL="571500" marR="0" rtl="0" algn="l">
              <a:lnSpc>
                <a:spcPct val="100000"/>
              </a:lnSpc>
              <a:spcBef>
                <a:spcPts val="0"/>
              </a:spcBef>
              <a:spcAft>
                <a:spcPts val="0"/>
              </a:spcAft>
              <a:buClr>
                <a:srgbClr val="FDA800"/>
              </a:buClr>
              <a:buSzPts val="3300"/>
              <a:buFont typeface="Arial"/>
              <a:buChar char="•"/>
            </a:pPr>
            <a:r>
              <a:rPr b="1" lang="en-US" sz="3300">
                <a:solidFill>
                  <a:srgbClr val="FDA800"/>
                </a:solidFill>
                <a:latin typeface="Roboto"/>
                <a:ea typeface="Roboto"/>
                <a:cs typeface="Roboto"/>
                <a:sym typeface="Roboto"/>
              </a:rPr>
              <a:t>Efficacité économique </a:t>
            </a:r>
            <a:r>
              <a:rPr lang="en-US" sz="3300">
                <a:solidFill>
                  <a:srgbClr val="FDA800"/>
                </a:solidFill>
                <a:latin typeface="Roboto"/>
                <a:ea typeface="Roboto"/>
                <a:cs typeface="Roboto"/>
                <a:sym typeface="Roboto"/>
              </a:rPr>
              <a:t>: </a:t>
            </a:r>
            <a:r>
              <a:rPr lang="en-US" sz="3300">
                <a:solidFill>
                  <a:srgbClr val="FFFFFF"/>
                </a:solidFill>
                <a:latin typeface="Roboto"/>
                <a:ea typeface="Roboto"/>
                <a:cs typeface="Roboto"/>
                <a:sym typeface="Roboto"/>
              </a:rPr>
              <a:t>L'utilisation de moins d'eau et d'énergie peut entraîner une baisse des coûts de production.</a:t>
            </a:r>
            <a:endParaRPr/>
          </a:p>
          <a:p>
            <a:pPr indent="-377698" lvl="0" marL="571500" marR="0" rtl="0" algn="l">
              <a:lnSpc>
                <a:spcPct val="100000"/>
              </a:lnSpc>
              <a:spcBef>
                <a:spcPts val="0"/>
              </a:spcBef>
              <a:spcAft>
                <a:spcPts val="0"/>
              </a:spcAft>
              <a:buSzPts val="3300"/>
              <a:buFont typeface="Arial"/>
              <a:buNone/>
            </a:pPr>
            <a:r>
              <a:t/>
            </a:r>
            <a:endParaRPr sz="3300">
              <a:solidFill>
                <a:srgbClr val="FFFFFF"/>
              </a:solidFill>
              <a:latin typeface="Roboto"/>
              <a:ea typeface="Roboto"/>
              <a:cs typeface="Roboto"/>
              <a:sym typeface="Roboto"/>
            </a:endParaRPr>
          </a:p>
          <a:p>
            <a:pPr indent="-587248" lvl="0" marL="571500" marR="0" rtl="0" algn="l">
              <a:lnSpc>
                <a:spcPct val="100000"/>
              </a:lnSpc>
              <a:spcBef>
                <a:spcPts val="0"/>
              </a:spcBef>
              <a:spcAft>
                <a:spcPts val="0"/>
              </a:spcAft>
              <a:buClr>
                <a:srgbClr val="FDA800"/>
              </a:buClr>
              <a:buSzPts val="3300"/>
              <a:buFont typeface="Arial"/>
              <a:buChar char="•"/>
            </a:pPr>
            <a:r>
              <a:rPr b="1" lang="en-US" sz="3300">
                <a:solidFill>
                  <a:srgbClr val="FDA800"/>
                </a:solidFill>
                <a:latin typeface="Roboto"/>
                <a:ea typeface="Roboto"/>
                <a:cs typeface="Roboto"/>
                <a:sym typeface="Roboto"/>
              </a:rPr>
              <a:t>Plans innovants:</a:t>
            </a:r>
            <a:r>
              <a:rPr lang="en-US" sz="3300">
                <a:solidFill>
                  <a:srgbClr val="FDA800"/>
                </a:solidFill>
                <a:latin typeface="Roboto"/>
                <a:ea typeface="Roboto"/>
                <a:cs typeface="Roboto"/>
                <a:sym typeface="Roboto"/>
              </a:rPr>
              <a:t> </a:t>
            </a:r>
            <a:r>
              <a:rPr lang="en-US" sz="3300">
                <a:solidFill>
                  <a:srgbClr val="FDA800"/>
                </a:solidFill>
                <a:latin typeface="Roboto"/>
                <a:ea typeface="Roboto"/>
                <a:cs typeface="Roboto"/>
                <a:sym typeface="Roboto"/>
              </a:rPr>
              <a:t> </a:t>
            </a:r>
            <a:r>
              <a:rPr lang="en-US" sz="3300">
                <a:solidFill>
                  <a:srgbClr val="FFFFFF"/>
                </a:solidFill>
                <a:latin typeface="Roboto"/>
                <a:ea typeface="Roboto"/>
                <a:cs typeface="Roboto"/>
                <a:sym typeface="Roboto"/>
              </a:rPr>
              <a:t>Cette méthode permet souvent d'obtenir des motifs et des effets de couleur uniques, en particulier dans les petits lots, ce qui donne aux stylistes un plus grand contrôle créatif sur le produit final.</a:t>
            </a:r>
            <a:endParaRPr sz="3600">
              <a:solidFill>
                <a:schemeClr val="lt1"/>
              </a:solidFill>
              <a:latin typeface="Roboto"/>
              <a:ea typeface="Roboto"/>
              <a:cs typeface="Roboto"/>
              <a:sym typeface="Roboto"/>
            </a:endParaRPr>
          </a:p>
          <a:p>
            <a:pPr indent="0" lvl="0" marL="0" rtl="0" algn="l">
              <a:spcBef>
                <a:spcPts val="0"/>
              </a:spcBef>
              <a:spcAft>
                <a:spcPts val="0"/>
              </a:spcAft>
              <a:buSzPts val="3600"/>
              <a:buFont typeface="Calibri"/>
              <a:buNone/>
            </a:pPr>
            <a:r>
              <a:t/>
            </a:r>
            <a:endParaRPr sz="3600">
              <a:solidFill>
                <a:schemeClr val="lt1"/>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6"/>
          <p:cNvSpPr txBox="1"/>
          <p:nvPr/>
        </p:nvSpPr>
        <p:spPr>
          <a:xfrm>
            <a:off x="869386" y="1006475"/>
            <a:ext cx="12573000" cy="8915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5400">
                <a:solidFill>
                  <a:srgbClr val="2C34D7"/>
                </a:solidFill>
                <a:latin typeface="Roboto"/>
                <a:ea typeface="Roboto"/>
                <a:cs typeface="Roboto"/>
                <a:sym typeface="Roboto"/>
              </a:rPr>
              <a:t>Techniques et variations </a:t>
            </a:r>
            <a:r>
              <a:rPr lang="en-US" sz="5400">
                <a:solidFill>
                  <a:srgbClr val="2C34D7"/>
                </a:solidFill>
                <a:latin typeface="Roboto"/>
                <a:ea typeface="Roboto"/>
                <a:cs typeface="Roboto"/>
                <a:sym typeface="Roboto"/>
              </a:rPr>
              <a:t>:</a:t>
            </a:r>
            <a:endParaRPr sz="5400">
              <a:solidFill>
                <a:srgbClr val="2C34D7"/>
              </a:solidFill>
              <a:latin typeface="Roboto"/>
              <a:ea typeface="Roboto"/>
              <a:cs typeface="Roboto"/>
              <a:sym typeface="Roboto"/>
            </a:endParaRPr>
          </a:p>
          <a:p>
            <a:pPr indent="0" lvl="0" marL="0" rtl="0" algn="l">
              <a:spcBef>
                <a:spcPts val="0"/>
              </a:spcBef>
              <a:spcAft>
                <a:spcPts val="0"/>
              </a:spcAft>
              <a:buNone/>
            </a:pPr>
            <a:r>
              <a:t/>
            </a:r>
            <a:endParaRPr b="1"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Les </a:t>
            </a:r>
            <a:r>
              <a:rPr b="1" lang="en-US" sz="3600">
                <a:solidFill>
                  <a:srgbClr val="2C34D7"/>
                </a:solidFill>
                <a:latin typeface="Roboto"/>
                <a:ea typeface="Roboto"/>
                <a:cs typeface="Roboto"/>
                <a:sym typeface="Roboto"/>
              </a:rPr>
              <a:t>méthodes de teinture </a:t>
            </a:r>
            <a:r>
              <a:rPr b="1" lang="en-US" sz="3600">
                <a:solidFill>
                  <a:srgbClr val="2C34D7"/>
                </a:solidFill>
                <a:latin typeface="Roboto"/>
                <a:ea typeface="Roboto"/>
                <a:cs typeface="Roboto"/>
                <a:sym typeface="Roboto"/>
              </a:rPr>
              <a:t>Tie-Dye</a:t>
            </a:r>
            <a:r>
              <a:rPr b="1" lang="en-US" sz="3600">
                <a:solidFill>
                  <a:srgbClr val="2C34D7"/>
                </a:solidFill>
                <a:latin typeface="Roboto"/>
                <a:ea typeface="Roboto"/>
                <a:cs typeface="Roboto"/>
                <a:sym typeface="Roboto"/>
              </a:rPr>
              <a:t> et de coloration </a:t>
            </a:r>
            <a:r>
              <a:rPr lang="en-US" sz="3600">
                <a:solidFill>
                  <a:srgbClr val="2C34D7"/>
                </a:solidFill>
                <a:latin typeface="Roboto"/>
                <a:ea typeface="Roboto"/>
                <a:cs typeface="Roboto"/>
                <a:sym typeface="Roboto"/>
              </a:rPr>
              <a:t>peuvent utiliser des teintures à faible teneur en eau en contrôlant l'utilisation de l'eau et de la teinture.</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Les techniques de </a:t>
            </a:r>
            <a:r>
              <a:rPr b="1" lang="en-US" sz="3600">
                <a:solidFill>
                  <a:srgbClr val="2C34D7"/>
                </a:solidFill>
                <a:latin typeface="Roboto"/>
                <a:ea typeface="Roboto"/>
                <a:cs typeface="Roboto"/>
                <a:sym typeface="Roboto"/>
              </a:rPr>
              <a:t>teinture par lots</a:t>
            </a:r>
            <a:r>
              <a:rPr lang="en-US" sz="3600">
                <a:solidFill>
                  <a:srgbClr val="2C34D7"/>
                </a:solidFill>
                <a:latin typeface="Roboto"/>
                <a:ea typeface="Roboto"/>
                <a:cs typeface="Roboto"/>
                <a:sym typeface="Roboto"/>
              </a:rPr>
              <a:t>, telles que l'utilisation de grands sacs à fermeture éclair ou de seaux dans lesquels le mélange de tissu et de teinture est remué avec un minimum d'eau, sont également populaires dans la production à petite échelle.</a:t>
            </a:r>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Les </a:t>
            </a:r>
            <a:r>
              <a:rPr b="1" lang="en-US" sz="3600">
                <a:solidFill>
                  <a:srgbClr val="2C34D7"/>
                </a:solidFill>
                <a:latin typeface="Roboto"/>
                <a:ea typeface="Roboto"/>
                <a:cs typeface="Roboto"/>
                <a:sym typeface="Roboto"/>
              </a:rPr>
              <a:t>méthodes de stabilisation thermique </a:t>
            </a:r>
            <a:r>
              <a:rPr lang="en-US" sz="3600">
                <a:solidFill>
                  <a:srgbClr val="2C34D7"/>
                </a:solidFill>
                <a:latin typeface="Roboto"/>
                <a:ea typeface="Roboto"/>
                <a:cs typeface="Roboto"/>
                <a:sym typeface="Roboto"/>
              </a:rPr>
              <a:t>sont parfois combinées avec des teintures à faible teneur en eau, les tissus étant teints avec un minimum d'eau puis "stabilisés" à la chaleur ou à la vapeur pour garantir la stabilité de la couleur sans rinçage intensif.</a:t>
            </a:r>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p:txBody>
      </p:sp>
      <p:pic>
        <p:nvPicPr>
          <p:cNvPr id="191" name="Google Shape;191;p16"/>
          <p:cNvPicPr preferRelativeResize="0"/>
          <p:nvPr/>
        </p:nvPicPr>
        <p:blipFill rotWithShape="1">
          <a:blip r:embed="rId3">
            <a:alphaModFix/>
          </a:blip>
          <a:srcRect b="0" l="0" r="0" t="0"/>
          <a:stretch/>
        </p:blipFill>
        <p:spPr>
          <a:xfrm rot="5400000">
            <a:off x="11596359" y="2772069"/>
            <a:ext cx="10329896" cy="5798515"/>
          </a:xfrm>
          <a:prstGeom prst="rect">
            <a:avLst/>
          </a:prstGeom>
          <a:noFill/>
          <a:ln>
            <a:noFill/>
          </a:ln>
        </p:spPr>
      </p:pic>
      <p:sp>
        <p:nvSpPr>
          <p:cNvPr id="192" name="Google Shape;192;p16"/>
          <p:cNvSpPr/>
          <p:nvPr/>
        </p:nvSpPr>
        <p:spPr>
          <a:xfrm>
            <a:off x="14578725" y="10318750"/>
            <a:ext cx="5187639"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Susan Wilkinson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7"/>
          <p:cNvSpPr txBox="1"/>
          <p:nvPr>
            <p:ph type="ctrTitle"/>
          </p:nvPr>
        </p:nvSpPr>
        <p:spPr>
          <a:xfrm>
            <a:off x="8042934" y="777875"/>
            <a:ext cx="7190716"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C34D7"/>
                </a:solidFill>
              </a:rPr>
              <a:t>Impression numérique</a:t>
            </a:r>
            <a:endParaRPr b="1" sz="5400">
              <a:solidFill>
                <a:srgbClr val="2C34D7"/>
              </a:solidFill>
            </a:endParaRPr>
          </a:p>
        </p:txBody>
      </p:sp>
      <p:sp>
        <p:nvSpPr>
          <p:cNvPr id="198" name="Google Shape;198;p17"/>
          <p:cNvSpPr txBox="1"/>
          <p:nvPr/>
        </p:nvSpPr>
        <p:spPr>
          <a:xfrm>
            <a:off x="7613650" y="1920875"/>
            <a:ext cx="11744077" cy="8241268"/>
          </a:xfrm>
          <a:prstGeom prst="rect">
            <a:avLst/>
          </a:prstGeom>
          <a:noFill/>
          <a:ln>
            <a:noFill/>
          </a:ln>
        </p:spPr>
        <p:txBody>
          <a:bodyPr anchorCtr="0" anchor="t" bIns="45700" lIns="91425" spcFirstLastPara="1" rIns="91425" wrap="square" tIns="45700">
            <a:noAutofit/>
          </a:bodyPr>
          <a:lstStyle/>
          <a:p>
            <a:pPr indent="-571500" lvl="0" marL="571500" rtl="0" algn="l">
              <a:spcBef>
                <a:spcPts val="0"/>
              </a:spcBef>
              <a:spcAft>
                <a:spcPts val="0"/>
              </a:spcAft>
              <a:buClr>
                <a:srgbClr val="2C34D7"/>
              </a:buClr>
              <a:buSzPts val="3300"/>
              <a:buFont typeface="Arial"/>
              <a:buChar char="•"/>
            </a:pPr>
            <a:r>
              <a:rPr lang="en-US" sz="3300">
                <a:solidFill>
                  <a:srgbClr val="2C34D7"/>
                </a:solidFill>
                <a:latin typeface="Roboto"/>
                <a:ea typeface="Roboto"/>
                <a:cs typeface="Roboto"/>
                <a:sym typeface="Roboto"/>
              </a:rPr>
              <a:t>L'impression numérique utilise des jets d'encre pour propulser de minuscules gouttes de teinture ou de pigment dans le tissu. Cela permet </a:t>
            </a:r>
            <a:r>
              <a:rPr lang="en-US" sz="3300">
                <a:solidFill>
                  <a:srgbClr val="FDA800"/>
                </a:solidFill>
                <a:latin typeface="Roboto"/>
                <a:ea typeface="Roboto"/>
                <a:cs typeface="Roboto"/>
                <a:sym typeface="Roboto"/>
              </a:rPr>
              <a:t>de réduire la surconsommation d'encre </a:t>
            </a:r>
            <a:r>
              <a:rPr lang="en-US" sz="3300">
                <a:solidFill>
                  <a:srgbClr val="2C34D7"/>
                </a:solidFill>
                <a:latin typeface="Roboto"/>
                <a:ea typeface="Roboto"/>
                <a:cs typeface="Roboto"/>
                <a:sym typeface="Roboto"/>
              </a:rPr>
              <a:t>et les débordements.</a:t>
            </a:r>
            <a:endParaRPr sz="3300">
              <a:solidFill>
                <a:srgbClr val="2C34D7"/>
              </a:solidFill>
              <a:latin typeface="Roboto"/>
              <a:ea typeface="Roboto"/>
              <a:cs typeface="Roboto"/>
              <a:sym typeface="Roboto"/>
            </a:endParaRPr>
          </a:p>
          <a:p>
            <a:pPr indent="0" lvl="0" marL="0" rtl="0" algn="l">
              <a:spcBef>
                <a:spcPts val="0"/>
              </a:spcBef>
              <a:spcAft>
                <a:spcPts val="0"/>
              </a:spcAft>
              <a:buNone/>
            </a:pPr>
            <a:r>
              <a:t/>
            </a:r>
            <a:endParaRPr sz="3300">
              <a:solidFill>
                <a:srgbClr val="2C34D7"/>
              </a:solidFill>
              <a:latin typeface="Roboto"/>
              <a:ea typeface="Roboto"/>
              <a:cs typeface="Roboto"/>
              <a:sym typeface="Roboto"/>
            </a:endParaRPr>
          </a:p>
          <a:p>
            <a:pPr indent="-571500" lvl="0" marL="571500" marR="0" rtl="0" algn="l">
              <a:lnSpc>
                <a:spcPct val="100000"/>
              </a:lnSpc>
              <a:spcBef>
                <a:spcPts val="0"/>
              </a:spcBef>
              <a:spcAft>
                <a:spcPts val="0"/>
              </a:spcAft>
              <a:buClr>
                <a:srgbClr val="2C34D7"/>
              </a:buClr>
              <a:buSzPts val="3300"/>
              <a:buFont typeface="Arial"/>
              <a:buChar char="•"/>
            </a:pPr>
            <a:r>
              <a:rPr lang="en-US" sz="3300">
                <a:solidFill>
                  <a:srgbClr val="2C34D7"/>
                </a:solidFill>
                <a:latin typeface="Roboto"/>
                <a:ea typeface="Roboto"/>
                <a:cs typeface="Roboto"/>
                <a:sym typeface="Roboto"/>
              </a:rPr>
              <a:t>L'impression numérique utilise </a:t>
            </a:r>
            <a:r>
              <a:rPr lang="en-US" sz="3300">
                <a:solidFill>
                  <a:srgbClr val="FDA800"/>
                </a:solidFill>
                <a:latin typeface="Roboto"/>
                <a:ea typeface="Roboto"/>
                <a:cs typeface="Roboto"/>
                <a:sym typeface="Roboto"/>
              </a:rPr>
              <a:t>moins d'eau </a:t>
            </a:r>
            <a:r>
              <a:rPr lang="en-US" sz="3300">
                <a:solidFill>
                  <a:srgbClr val="2C34D7"/>
                </a:solidFill>
                <a:latin typeface="Roboto"/>
                <a:ea typeface="Roboto"/>
                <a:cs typeface="Roboto"/>
                <a:sym typeface="Roboto"/>
              </a:rPr>
              <a:t>car elle n'est pas nécessaire pour la teinture ou le lavage.</a:t>
            </a:r>
            <a:endParaRPr/>
          </a:p>
          <a:p>
            <a:pPr indent="-361950" lvl="0" marL="571500" marR="0" rtl="0" algn="l">
              <a:lnSpc>
                <a:spcPct val="100000"/>
              </a:lnSpc>
              <a:spcBef>
                <a:spcPts val="0"/>
              </a:spcBef>
              <a:spcAft>
                <a:spcPts val="0"/>
              </a:spcAft>
              <a:buSzPts val="3300"/>
              <a:buFont typeface="Arial"/>
              <a:buNone/>
            </a:pPr>
            <a:r>
              <a:t/>
            </a:r>
            <a:endParaRPr sz="3300">
              <a:solidFill>
                <a:srgbClr val="2C34D7"/>
              </a:solidFill>
              <a:latin typeface="Roboto"/>
              <a:ea typeface="Roboto"/>
              <a:cs typeface="Roboto"/>
              <a:sym typeface="Roboto"/>
            </a:endParaRPr>
          </a:p>
          <a:p>
            <a:pPr indent="-571500" lvl="0" marL="571500" marR="0" rtl="0" algn="l">
              <a:lnSpc>
                <a:spcPct val="100000"/>
              </a:lnSpc>
              <a:spcBef>
                <a:spcPts val="0"/>
              </a:spcBef>
              <a:spcAft>
                <a:spcPts val="0"/>
              </a:spcAft>
              <a:buClr>
                <a:srgbClr val="FDA800"/>
              </a:buClr>
              <a:buSzPts val="3300"/>
              <a:buFont typeface="Arial"/>
              <a:buChar char="•"/>
            </a:pPr>
            <a:r>
              <a:rPr lang="en-US" sz="3300">
                <a:solidFill>
                  <a:srgbClr val="2431DB"/>
                </a:solidFill>
                <a:latin typeface="Roboto"/>
                <a:ea typeface="Roboto"/>
                <a:cs typeface="Roboto"/>
                <a:sym typeface="Roboto"/>
              </a:rPr>
              <a:t>L'</a:t>
            </a:r>
            <a:r>
              <a:rPr lang="en-US" sz="3300">
                <a:solidFill>
                  <a:srgbClr val="2C34D7"/>
                </a:solidFill>
                <a:latin typeface="Roboto"/>
                <a:ea typeface="Roboto"/>
                <a:cs typeface="Roboto"/>
                <a:sym typeface="Roboto"/>
              </a:rPr>
              <a:t>impression numérique </a:t>
            </a:r>
            <a:r>
              <a:rPr lang="en-US" sz="3300">
                <a:solidFill>
                  <a:srgbClr val="FDA800"/>
                </a:solidFill>
                <a:latin typeface="Roboto"/>
                <a:ea typeface="Roboto"/>
                <a:cs typeface="Roboto"/>
                <a:sym typeface="Roboto"/>
              </a:rPr>
              <a:t>produit des dessins éclatants, en haute résolution et </a:t>
            </a:r>
            <a:r>
              <a:rPr lang="en-US" sz="3300">
                <a:solidFill>
                  <a:srgbClr val="2C34D7"/>
                </a:solidFill>
                <a:latin typeface="Roboto"/>
                <a:ea typeface="Roboto"/>
                <a:cs typeface="Roboto"/>
                <a:sym typeface="Roboto"/>
              </a:rPr>
              <a:t>avec une grande précision, ce qui en fait un choix populaire pour des créateurs/trices tels que Patagonia et Stella McCartney.</a:t>
            </a:r>
            <a:endParaRPr/>
          </a:p>
          <a:p>
            <a:pPr indent="0" lvl="0" marL="0" rtl="0" algn="l">
              <a:spcBef>
                <a:spcPts val="0"/>
              </a:spcBef>
              <a:spcAft>
                <a:spcPts val="0"/>
              </a:spcAft>
              <a:buNone/>
            </a:pPr>
            <a:r>
              <a:t/>
            </a:r>
            <a:endParaRPr sz="3300">
              <a:solidFill>
                <a:srgbClr val="2C34D7"/>
              </a:solidFill>
              <a:latin typeface="Roboto"/>
              <a:ea typeface="Roboto"/>
              <a:cs typeface="Roboto"/>
              <a:sym typeface="Roboto"/>
            </a:endParaRPr>
          </a:p>
          <a:p>
            <a:pPr indent="-571500" lvl="0" marL="571500" marR="0" rtl="0" algn="l">
              <a:lnSpc>
                <a:spcPct val="100000"/>
              </a:lnSpc>
              <a:spcBef>
                <a:spcPts val="0"/>
              </a:spcBef>
              <a:spcAft>
                <a:spcPts val="0"/>
              </a:spcAft>
              <a:buClr>
                <a:srgbClr val="2C34D7"/>
              </a:buClr>
              <a:buSzPts val="3300"/>
              <a:buFont typeface="Arial"/>
              <a:buChar char="•"/>
            </a:pPr>
            <a:r>
              <a:rPr lang="en-US" sz="3300">
                <a:solidFill>
                  <a:srgbClr val="2C34D7"/>
                </a:solidFill>
                <a:latin typeface="Roboto"/>
                <a:ea typeface="Roboto"/>
                <a:cs typeface="Roboto"/>
                <a:sym typeface="Roboto"/>
              </a:rPr>
              <a:t>Cette méthode transforme la mode en offrant aux créateurs/trices une plus grande liberté de création, une production plus rapide et des pratiques plus respectueuses de l'environnement.</a:t>
            </a:r>
            <a:endParaRPr sz="33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p:txBody>
      </p:sp>
      <p:pic>
        <p:nvPicPr>
          <p:cNvPr id="199" name="Google Shape;199;p17"/>
          <p:cNvPicPr preferRelativeResize="0"/>
          <p:nvPr/>
        </p:nvPicPr>
        <p:blipFill rotWithShape="1">
          <a:blip r:embed="rId3">
            <a:alphaModFix/>
          </a:blip>
          <a:srcRect b="0" l="0" r="0" t="0"/>
          <a:stretch/>
        </p:blipFill>
        <p:spPr>
          <a:xfrm>
            <a:off x="450851" y="473075"/>
            <a:ext cx="7010400" cy="10287000"/>
          </a:xfrm>
          <a:prstGeom prst="rect">
            <a:avLst/>
          </a:prstGeom>
          <a:noFill/>
          <a:ln>
            <a:noFill/>
          </a:ln>
        </p:spPr>
      </p:pic>
      <p:sp>
        <p:nvSpPr>
          <p:cNvPr id="200" name="Google Shape;200;p17"/>
          <p:cNvSpPr/>
          <p:nvPr/>
        </p:nvSpPr>
        <p:spPr>
          <a:xfrm>
            <a:off x="603250" y="10390743"/>
            <a:ext cx="4751622"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Nagy Arnold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8"/>
          <p:cNvSpPr txBox="1"/>
          <p:nvPr>
            <p:ph type="ctrTitle"/>
          </p:nvPr>
        </p:nvSpPr>
        <p:spPr>
          <a:xfrm>
            <a:off x="1136650" y="1463675"/>
            <a:ext cx="15316200"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C34D7"/>
                </a:solidFill>
              </a:rPr>
              <a:t>Techniques d'impression numérique dans le secteur de la mode</a:t>
            </a:r>
            <a:endParaRPr b="1" sz="5400">
              <a:solidFill>
                <a:srgbClr val="2C34D7"/>
              </a:solidFill>
            </a:endParaRPr>
          </a:p>
        </p:txBody>
      </p:sp>
      <p:sp>
        <p:nvSpPr>
          <p:cNvPr id="206" name="Google Shape;206;p18"/>
          <p:cNvSpPr txBox="1"/>
          <p:nvPr/>
        </p:nvSpPr>
        <p:spPr>
          <a:xfrm>
            <a:off x="1136650" y="2835275"/>
            <a:ext cx="16992600" cy="7391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1"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a:t>
            </a:r>
            <a:r>
              <a:rPr b="1" lang="en-US" sz="3600">
                <a:solidFill>
                  <a:srgbClr val="FDA800"/>
                </a:solidFill>
                <a:latin typeface="Roboto"/>
                <a:ea typeface="Roboto"/>
                <a:cs typeface="Roboto"/>
                <a:sym typeface="Roboto"/>
              </a:rPr>
              <a:t>impression directe sur vêtement </a:t>
            </a:r>
            <a:r>
              <a:rPr lang="en-US" sz="3600">
                <a:solidFill>
                  <a:srgbClr val="2C34D7"/>
                </a:solidFill>
                <a:latin typeface="Roboto"/>
                <a:ea typeface="Roboto"/>
                <a:cs typeface="Roboto"/>
                <a:sym typeface="Roboto"/>
              </a:rPr>
              <a:t>consiste à imprimer sur un vêtement fini à l'aide d'imprimantes à jet d'encre spéciales. Elle est souvent utilisée pour imprimer des graphiques ou des logos sur les vêtements.</a:t>
            </a:r>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Dans l'</a:t>
            </a:r>
            <a:r>
              <a:rPr b="1" lang="en-US" sz="3600">
                <a:solidFill>
                  <a:srgbClr val="FDA800"/>
                </a:solidFill>
                <a:latin typeface="Roboto"/>
                <a:ea typeface="Roboto"/>
                <a:cs typeface="Roboto"/>
                <a:sym typeface="Roboto"/>
              </a:rPr>
              <a:t>impression rouleau à rouleau, </a:t>
            </a:r>
            <a:r>
              <a:rPr lang="en-US" sz="3600">
                <a:solidFill>
                  <a:srgbClr val="2C34D7"/>
                </a:solidFill>
                <a:latin typeface="Roboto"/>
                <a:ea typeface="Roboto"/>
                <a:cs typeface="Roboto"/>
                <a:sym typeface="Roboto"/>
              </a:rPr>
              <a:t>un rouleau continu de tissu est imprimé numériquement avant d'être coupé et cousu en vêtements. L'impression rouleau à rouleau est idéale pour la production de tissus à grande échelle, en particulier pour les marques de mode qui produisent des motifs en grandes quantités.</a:t>
            </a:r>
            <a:endParaRPr/>
          </a:p>
          <a:p>
            <a:pPr indent="0" lvl="0" marL="0" rtl="0" algn="l">
              <a:spcBef>
                <a:spcPts val="0"/>
              </a:spcBef>
              <a:spcAft>
                <a:spcPts val="0"/>
              </a:spcAft>
              <a:buNone/>
            </a:pPr>
            <a:r>
              <a:t/>
            </a:r>
            <a:endParaRPr b="1"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a:t>
            </a:r>
            <a:r>
              <a:rPr b="1" lang="en-US" sz="3600">
                <a:solidFill>
                  <a:srgbClr val="FDA800"/>
                </a:solidFill>
                <a:latin typeface="Roboto"/>
                <a:ea typeface="Roboto"/>
                <a:cs typeface="Roboto"/>
                <a:sym typeface="Roboto"/>
              </a:rPr>
              <a:t>impression par sublimation</a:t>
            </a:r>
            <a:r>
              <a:rPr lang="en-US" sz="3600">
                <a:solidFill>
                  <a:srgbClr val="2C34D7"/>
                </a:solidFill>
                <a:latin typeface="Roboto"/>
                <a:ea typeface="Roboto"/>
                <a:cs typeface="Roboto"/>
                <a:sym typeface="Roboto"/>
              </a:rPr>
              <a:t> est utilisée pour les tissus en polyester. Elle implique le transfert de teintures du papier au tissu par la chaleur et la pression. Cette méthode permet d'obtenir des impressions éclatantes et durables, avec un minimum de décoloration ou de craquelures.</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9"/>
          <p:cNvSpPr txBox="1"/>
          <p:nvPr>
            <p:ph type="ctrTitle"/>
          </p:nvPr>
        </p:nvSpPr>
        <p:spPr>
          <a:xfrm>
            <a:off x="1028700" y="961620"/>
            <a:ext cx="17481550"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C34D7"/>
                </a:solidFill>
              </a:rPr>
              <a:t>Impression 3D &amp; Textiles intelligents</a:t>
            </a:r>
            <a:endParaRPr b="1" sz="5400">
              <a:solidFill>
                <a:srgbClr val="2C34D7"/>
              </a:solidFill>
            </a:endParaRPr>
          </a:p>
        </p:txBody>
      </p:sp>
      <p:sp>
        <p:nvSpPr>
          <p:cNvPr id="212" name="Google Shape;212;p19"/>
          <p:cNvSpPr txBox="1"/>
          <p:nvPr/>
        </p:nvSpPr>
        <p:spPr>
          <a:xfrm>
            <a:off x="1212850" y="2759075"/>
            <a:ext cx="17830800" cy="7239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4400">
                <a:solidFill>
                  <a:srgbClr val="FDA800"/>
                </a:solidFill>
                <a:latin typeface="Roboto"/>
                <a:ea typeface="Roboto"/>
                <a:cs typeface="Roboto"/>
                <a:sym typeface="Roboto"/>
              </a:rPr>
              <a:t>Impression 3D</a:t>
            </a:r>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L'impression tridimensionnelle (3D) est un choix populaire pour les créateurs/trices de mode, car elle leur permet de créer des modèles complexes et plus personnalisés avec un minimum de déchets. Cette méthode d'impression </a:t>
            </a:r>
            <a:r>
              <a:rPr lang="en-US" sz="3600">
                <a:solidFill>
                  <a:srgbClr val="FDA800"/>
                </a:solidFill>
                <a:latin typeface="Roboto"/>
                <a:ea typeface="Roboto"/>
                <a:cs typeface="Roboto"/>
                <a:sym typeface="Roboto"/>
              </a:rPr>
              <a:t>utilise du plastique recyclé </a:t>
            </a:r>
            <a:r>
              <a:rPr lang="en-US" sz="3600">
                <a:solidFill>
                  <a:srgbClr val="2C34D7"/>
                </a:solidFill>
                <a:latin typeface="Roboto"/>
                <a:ea typeface="Roboto"/>
                <a:cs typeface="Roboto"/>
                <a:sym typeface="Roboto"/>
              </a:rPr>
              <a:t>et des </a:t>
            </a:r>
            <a:r>
              <a:rPr lang="en-US" sz="3600">
                <a:solidFill>
                  <a:srgbClr val="FDA800"/>
                </a:solidFill>
                <a:latin typeface="Roboto"/>
                <a:ea typeface="Roboto"/>
                <a:cs typeface="Roboto"/>
                <a:sym typeface="Roboto"/>
              </a:rPr>
              <a:t>polymères biodégradables</a:t>
            </a:r>
            <a:r>
              <a:rPr lang="en-US" sz="3600">
                <a:solidFill>
                  <a:srgbClr val="2C34D7"/>
                </a:solidFill>
                <a:latin typeface="Roboto"/>
                <a:ea typeface="Roboto"/>
                <a:cs typeface="Roboto"/>
                <a:sym typeface="Roboto"/>
              </a:rPr>
              <a:t>, ce qui réduit notre dépendance à l'égard des tissus traditionnels et donc les déchets.</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Adidas et Iris Van Herpen sont des créateurs/trices qui utilisent l'impression 3D dans leurs collections. </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0" lvl="0" marL="0" rtl="0" algn="l">
              <a:spcBef>
                <a:spcPts val="0"/>
              </a:spcBef>
              <a:spcAft>
                <a:spcPts val="0"/>
              </a:spcAft>
              <a:buNone/>
            </a:pPr>
            <a:r>
              <a:rPr lang="en-US" sz="2800">
                <a:solidFill>
                  <a:srgbClr val="FDA800"/>
                </a:solidFill>
                <a:latin typeface="Roboto"/>
                <a:ea typeface="Roboto"/>
                <a:cs typeface="Roboto"/>
                <a:sym typeface="Roboto"/>
              </a:rPr>
              <a:t>Voir l'étude de cas : </a:t>
            </a:r>
            <a:r>
              <a:rPr i="1" lang="en-US" sz="2800">
                <a:solidFill>
                  <a:srgbClr val="FDA800"/>
                </a:solidFill>
                <a:latin typeface="Roboto"/>
                <a:ea typeface="Roboto"/>
                <a:cs typeface="Roboto"/>
                <a:sym typeface="Roboto"/>
              </a:rPr>
              <a:t>Comment Adidas exploite l'impression 3D dans l'</a:t>
            </a:r>
            <a:r>
              <a:rPr lang="en-US" sz="2800">
                <a:solidFill>
                  <a:srgbClr val="FDA800"/>
                </a:solidFill>
                <a:latin typeface="Roboto"/>
                <a:ea typeface="Roboto"/>
                <a:cs typeface="Roboto"/>
                <a:sym typeface="Roboto"/>
              </a:rPr>
              <a:t>industrie de la</a:t>
            </a:r>
            <a:r>
              <a:rPr i="1" lang="en-US" sz="2800">
                <a:solidFill>
                  <a:srgbClr val="FDA800"/>
                </a:solidFill>
                <a:latin typeface="Roboto"/>
                <a:ea typeface="Roboto"/>
                <a:cs typeface="Roboto"/>
                <a:sym typeface="Roboto"/>
              </a:rPr>
              <a:t> chaussure </a:t>
            </a:r>
            <a:endParaRPr/>
          </a:p>
          <a:p>
            <a:pPr indent="0" lvl="0" marL="0" rtl="0" algn="l">
              <a:spcBef>
                <a:spcPts val="0"/>
              </a:spcBef>
              <a:spcAft>
                <a:spcPts val="0"/>
              </a:spcAft>
              <a:buNone/>
            </a:pPr>
            <a:r>
              <a:t/>
            </a:r>
            <a:endParaRPr sz="2800" u="sng">
              <a:solidFill>
                <a:srgbClr val="FDA800"/>
              </a:solidFill>
              <a:latin typeface="Roboto"/>
              <a:ea typeface="Roboto"/>
              <a:cs typeface="Roboto"/>
              <a:sym typeface="Roboto"/>
              <a:hlinkClick r:id="rId3">
                <a:extLst>
                  <a:ext uri="{A12FA001-AC4F-418D-AE19-62706E023703}">
                    <ahyp:hlinkClr val="tx"/>
                  </a:ext>
                </a:extLst>
              </a:hlinkClick>
            </a:endParaRPr>
          </a:p>
          <a:p>
            <a:pPr indent="0" lvl="0" marL="0" rtl="0" algn="l">
              <a:spcBef>
                <a:spcPts val="0"/>
              </a:spcBef>
              <a:spcAft>
                <a:spcPts val="0"/>
              </a:spcAft>
              <a:buNone/>
            </a:pPr>
            <a:r>
              <a:t/>
            </a:r>
            <a:endParaRPr sz="3600" u="sng">
              <a:solidFill>
                <a:srgbClr val="2C34D7"/>
              </a:solidFill>
              <a:latin typeface="Roboto"/>
              <a:ea typeface="Roboto"/>
              <a:cs typeface="Roboto"/>
              <a:sym typeface="Roboto"/>
              <a:hlinkClick r:id="rId4">
                <a:extLst>
                  <a:ext uri="{A12FA001-AC4F-418D-AE19-62706E023703}">
                    <ahyp:hlinkClr val="tx"/>
                  </a:ext>
                </a:extLst>
              </a:hlinkClick>
            </a:endParaRPr>
          </a:p>
          <a:p>
            <a:pPr indent="0" lvl="0" marL="0" rtl="0" algn="l">
              <a:spcBef>
                <a:spcPts val="0"/>
              </a:spcBef>
              <a:spcAft>
                <a:spcPts val="0"/>
              </a:spcAft>
              <a:buNone/>
            </a:pPr>
            <a:r>
              <a:t/>
            </a:r>
            <a:endParaRPr sz="3600" u="sng">
              <a:solidFill>
                <a:srgbClr val="2C34D7"/>
              </a:solidFill>
              <a:latin typeface="Roboto"/>
              <a:ea typeface="Roboto"/>
              <a:cs typeface="Roboto"/>
              <a:sym typeface="Roboto"/>
              <a:hlinkClick r:id="rId5">
                <a:extLst>
                  <a:ext uri="{A12FA001-AC4F-418D-AE19-62706E023703}">
                    <ahyp:hlinkClr val="tx"/>
                  </a:ext>
                </a:extLst>
              </a:hlinkClick>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4" name="Shape 74"/>
        <p:cNvGrpSpPr/>
        <p:nvPr/>
      </p:nvGrpSpPr>
      <p:grpSpPr>
        <a:xfrm>
          <a:off x="0" y="0"/>
          <a:ext cx="0" cy="0"/>
          <a:chOff x="0" y="0"/>
          <a:chExt cx="0" cy="0"/>
        </a:xfrm>
      </p:grpSpPr>
      <p:grpSp>
        <p:nvGrpSpPr>
          <p:cNvPr id="75" name="Google Shape;75;p2"/>
          <p:cNvGrpSpPr/>
          <p:nvPr/>
        </p:nvGrpSpPr>
        <p:grpSpPr>
          <a:xfrm>
            <a:off x="10890087" y="0"/>
            <a:ext cx="9211945" cy="11308715"/>
            <a:chOff x="10890087" y="0"/>
            <a:chExt cx="9211945" cy="11308715"/>
          </a:xfrm>
        </p:grpSpPr>
        <p:sp>
          <p:nvSpPr>
            <p:cNvPr id="76" name="Google Shape;76;p2"/>
            <p:cNvSpPr/>
            <p:nvPr/>
          </p:nvSpPr>
          <p:spPr>
            <a:xfrm>
              <a:off x="10890087" y="0"/>
              <a:ext cx="9211945" cy="11308715"/>
            </a:xfrm>
            <a:custGeom>
              <a:rect b="b" l="l" r="r" t="t"/>
              <a:pathLst>
                <a:path extrusionOk="0" h="11308715" w="9211944">
                  <a:moveTo>
                    <a:pt x="9211604" y="0"/>
                  </a:moveTo>
                  <a:lnTo>
                    <a:pt x="0" y="0"/>
                  </a:lnTo>
                  <a:lnTo>
                    <a:pt x="0" y="11308556"/>
                  </a:lnTo>
                  <a:lnTo>
                    <a:pt x="9211604" y="11308556"/>
                  </a:lnTo>
                  <a:lnTo>
                    <a:pt x="9211604" y="0"/>
                  </a:lnTo>
                  <a:close/>
                </a:path>
              </a:pathLst>
            </a:custGeom>
            <a:solidFill>
              <a:srgbClr val="2C34D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7" name="Google Shape;77;p2"/>
            <p:cNvSpPr/>
            <p:nvPr/>
          </p:nvSpPr>
          <p:spPr>
            <a:xfrm>
              <a:off x="13192993" y="6956589"/>
              <a:ext cx="4433570" cy="2413000"/>
            </a:xfrm>
            <a:custGeom>
              <a:rect b="b" l="l" r="r" t="t"/>
              <a:pathLst>
                <a:path extrusionOk="0" h="2413000" w="4433569">
                  <a:moveTo>
                    <a:pt x="320929" y="1376006"/>
                  </a:moveTo>
                  <a:lnTo>
                    <a:pt x="318554" y="1349413"/>
                  </a:lnTo>
                  <a:lnTo>
                    <a:pt x="311416" y="1325765"/>
                  </a:lnTo>
                  <a:lnTo>
                    <a:pt x="309918" y="1323162"/>
                  </a:lnTo>
                  <a:lnTo>
                    <a:pt x="299504" y="1305064"/>
                  </a:lnTo>
                  <a:lnTo>
                    <a:pt x="282829" y="1287284"/>
                  </a:lnTo>
                  <a:lnTo>
                    <a:pt x="262039" y="1273009"/>
                  </a:lnTo>
                  <a:lnTo>
                    <a:pt x="237832" y="1262811"/>
                  </a:lnTo>
                  <a:lnTo>
                    <a:pt x="234048" y="1261973"/>
                  </a:lnTo>
                  <a:lnTo>
                    <a:pt x="234048" y="1370139"/>
                  </a:lnTo>
                  <a:lnTo>
                    <a:pt x="234048" y="1550212"/>
                  </a:lnTo>
                  <a:lnTo>
                    <a:pt x="209575" y="1589468"/>
                  </a:lnTo>
                  <a:lnTo>
                    <a:pt x="179146" y="1597177"/>
                  </a:lnTo>
                  <a:lnTo>
                    <a:pt x="90195" y="1597177"/>
                  </a:lnTo>
                  <a:lnTo>
                    <a:pt x="87655" y="1595005"/>
                  </a:lnTo>
                  <a:lnTo>
                    <a:pt x="87655" y="1325346"/>
                  </a:lnTo>
                  <a:lnTo>
                    <a:pt x="90195" y="1323162"/>
                  </a:lnTo>
                  <a:lnTo>
                    <a:pt x="179146" y="1323162"/>
                  </a:lnTo>
                  <a:lnTo>
                    <a:pt x="217639" y="1337183"/>
                  </a:lnTo>
                  <a:lnTo>
                    <a:pt x="234048" y="1370139"/>
                  </a:lnTo>
                  <a:lnTo>
                    <a:pt x="234048" y="1261973"/>
                  </a:lnTo>
                  <a:lnTo>
                    <a:pt x="210197" y="1256690"/>
                  </a:lnTo>
                  <a:lnTo>
                    <a:pt x="179146" y="1254658"/>
                  </a:lnTo>
                  <a:lnTo>
                    <a:pt x="2514" y="1254658"/>
                  </a:lnTo>
                  <a:lnTo>
                    <a:pt x="0" y="1256830"/>
                  </a:lnTo>
                  <a:lnTo>
                    <a:pt x="0" y="1663509"/>
                  </a:lnTo>
                  <a:lnTo>
                    <a:pt x="2514" y="1665693"/>
                  </a:lnTo>
                  <a:lnTo>
                    <a:pt x="179146" y="1665693"/>
                  </a:lnTo>
                  <a:lnTo>
                    <a:pt x="237832" y="1657540"/>
                  </a:lnTo>
                  <a:lnTo>
                    <a:pt x="282829" y="1633067"/>
                  </a:lnTo>
                  <a:lnTo>
                    <a:pt x="309918" y="1597177"/>
                  </a:lnTo>
                  <a:lnTo>
                    <a:pt x="311416" y="1594573"/>
                  </a:lnTo>
                  <a:lnTo>
                    <a:pt x="318554" y="1570926"/>
                  </a:lnTo>
                  <a:lnTo>
                    <a:pt x="320929" y="1544332"/>
                  </a:lnTo>
                  <a:lnTo>
                    <a:pt x="320929" y="1376006"/>
                  </a:lnTo>
                  <a:close/>
                </a:path>
                <a:path extrusionOk="0" h="2413000" w="4433569">
                  <a:moveTo>
                    <a:pt x="575056" y="2171"/>
                  </a:moveTo>
                  <a:lnTo>
                    <a:pt x="572503" y="0"/>
                  </a:lnTo>
                  <a:lnTo>
                    <a:pt x="293230" y="0"/>
                  </a:lnTo>
                  <a:lnTo>
                    <a:pt x="290715" y="2171"/>
                  </a:lnTo>
                  <a:lnTo>
                    <a:pt x="290715" y="408889"/>
                  </a:lnTo>
                  <a:lnTo>
                    <a:pt x="293230" y="411035"/>
                  </a:lnTo>
                  <a:lnTo>
                    <a:pt x="375818" y="411035"/>
                  </a:lnTo>
                  <a:lnTo>
                    <a:pt x="378358" y="408889"/>
                  </a:lnTo>
                  <a:lnTo>
                    <a:pt x="378358" y="239014"/>
                  </a:lnTo>
                  <a:lnTo>
                    <a:pt x="380923" y="236842"/>
                  </a:lnTo>
                  <a:lnTo>
                    <a:pt x="539724" y="236842"/>
                  </a:lnTo>
                  <a:lnTo>
                    <a:pt x="542277" y="234657"/>
                  </a:lnTo>
                  <a:lnTo>
                    <a:pt x="542277" y="170510"/>
                  </a:lnTo>
                  <a:lnTo>
                    <a:pt x="539724" y="168325"/>
                  </a:lnTo>
                  <a:lnTo>
                    <a:pt x="380923" y="168325"/>
                  </a:lnTo>
                  <a:lnTo>
                    <a:pt x="378358" y="166179"/>
                  </a:lnTo>
                  <a:lnTo>
                    <a:pt x="378358" y="70688"/>
                  </a:lnTo>
                  <a:lnTo>
                    <a:pt x="380923" y="68503"/>
                  </a:lnTo>
                  <a:lnTo>
                    <a:pt x="567436" y="68503"/>
                  </a:lnTo>
                  <a:lnTo>
                    <a:pt x="572503" y="68503"/>
                  </a:lnTo>
                  <a:lnTo>
                    <a:pt x="575056" y="66357"/>
                  </a:lnTo>
                  <a:lnTo>
                    <a:pt x="575056" y="2171"/>
                  </a:lnTo>
                  <a:close/>
                </a:path>
                <a:path extrusionOk="0" h="2413000" w="4433569">
                  <a:moveTo>
                    <a:pt x="690689" y="1256842"/>
                  </a:moveTo>
                  <a:lnTo>
                    <a:pt x="688124" y="1254645"/>
                  </a:lnTo>
                  <a:lnTo>
                    <a:pt x="408863" y="1254645"/>
                  </a:lnTo>
                  <a:lnTo>
                    <a:pt x="406336" y="1256842"/>
                  </a:lnTo>
                  <a:lnTo>
                    <a:pt x="406336" y="1663509"/>
                  </a:lnTo>
                  <a:lnTo>
                    <a:pt x="408863" y="1665693"/>
                  </a:lnTo>
                  <a:lnTo>
                    <a:pt x="683056" y="1665693"/>
                  </a:lnTo>
                  <a:lnTo>
                    <a:pt x="688124" y="1665693"/>
                  </a:lnTo>
                  <a:lnTo>
                    <a:pt x="690689" y="1663509"/>
                  </a:lnTo>
                  <a:lnTo>
                    <a:pt x="690689" y="1599361"/>
                  </a:lnTo>
                  <a:lnTo>
                    <a:pt x="688124" y="1597177"/>
                  </a:lnTo>
                  <a:lnTo>
                    <a:pt x="496544" y="1597177"/>
                  </a:lnTo>
                  <a:lnTo>
                    <a:pt x="493991" y="1595005"/>
                  </a:lnTo>
                  <a:lnTo>
                    <a:pt x="493991" y="1493672"/>
                  </a:lnTo>
                  <a:lnTo>
                    <a:pt x="496544" y="1491500"/>
                  </a:lnTo>
                  <a:lnTo>
                    <a:pt x="655345" y="1491500"/>
                  </a:lnTo>
                  <a:lnTo>
                    <a:pt x="657898" y="1489316"/>
                  </a:lnTo>
                  <a:lnTo>
                    <a:pt x="657898" y="1425168"/>
                  </a:lnTo>
                  <a:lnTo>
                    <a:pt x="655345" y="1422984"/>
                  </a:lnTo>
                  <a:lnTo>
                    <a:pt x="496544" y="1422984"/>
                  </a:lnTo>
                  <a:lnTo>
                    <a:pt x="493991" y="1420799"/>
                  </a:lnTo>
                  <a:lnTo>
                    <a:pt x="493991" y="1325346"/>
                  </a:lnTo>
                  <a:lnTo>
                    <a:pt x="496544" y="1323162"/>
                  </a:lnTo>
                  <a:lnTo>
                    <a:pt x="688124" y="1323162"/>
                  </a:lnTo>
                  <a:lnTo>
                    <a:pt x="690689" y="1320977"/>
                  </a:lnTo>
                  <a:lnTo>
                    <a:pt x="690689" y="1256842"/>
                  </a:lnTo>
                  <a:close/>
                </a:path>
                <a:path extrusionOk="0" h="2413000" w="4433569">
                  <a:moveTo>
                    <a:pt x="955471" y="2171"/>
                  </a:moveTo>
                  <a:lnTo>
                    <a:pt x="952906" y="0"/>
                  </a:lnTo>
                  <a:lnTo>
                    <a:pt x="870331" y="0"/>
                  </a:lnTo>
                  <a:lnTo>
                    <a:pt x="867778" y="2171"/>
                  </a:lnTo>
                  <a:lnTo>
                    <a:pt x="867778" y="302094"/>
                  </a:lnTo>
                  <a:lnTo>
                    <a:pt x="866800" y="311772"/>
                  </a:lnTo>
                  <a:lnTo>
                    <a:pt x="834720" y="345719"/>
                  </a:lnTo>
                  <a:lnTo>
                    <a:pt x="813650" y="349072"/>
                  </a:lnTo>
                  <a:lnTo>
                    <a:pt x="776325" y="349072"/>
                  </a:lnTo>
                  <a:lnTo>
                    <a:pt x="737425" y="335368"/>
                  </a:lnTo>
                  <a:lnTo>
                    <a:pt x="721423" y="302094"/>
                  </a:lnTo>
                  <a:lnTo>
                    <a:pt x="721423" y="2171"/>
                  </a:lnTo>
                  <a:lnTo>
                    <a:pt x="718870" y="0"/>
                  </a:lnTo>
                  <a:lnTo>
                    <a:pt x="637057" y="0"/>
                  </a:lnTo>
                  <a:lnTo>
                    <a:pt x="634504" y="2171"/>
                  </a:lnTo>
                  <a:lnTo>
                    <a:pt x="634504" y="302094"/>
                  </a:lnTo>
                  <a:lnTo>
                    <a:pt x="635127" y="314833"/>
                  </a:lnTo>
                  <a:lnTo>
                    <a:pt x="649935" y="359613"/>
                  </a:lnTo>
                  <a:lnTo>
                    <a:pt x="682815" y="392696"/>
                  </a:lnTo>
                  <a:lnTo>
                    <a:pt x="717981" y="409105"/>
                  </a:lnTo>
                  <a:lnTo>
                    <a:pt x="760666" y="417055"/>
                  </a:lnTo>
                  <a:lnTo>
                    <a:pt x="776325" y="417588"/>
                  </a:lnTo>
                  <a:lnTo>
                    <a:pt x="813650" y="417588"/>
                  </a:lnTo>
                  <a:lnTo>
                    <a:pt x="858481" y="412800"/>
                  </a:lnTo>
                  <a:lnTo>
                    <a:pt x="896277" y="398983"/>
                  </a:lnTo>
                  <a:lnTo>
                    <a:pt x="932878" y="369062"/>
                  </a:lnTo>
                  <a:lnTo>
                    <a:pt x="952893" y="326961"/>
                  </a:lnTo>
                  <a:lnTo>
                    <a:pt x="955471" y="302094"/>
                  </a:lnTo>
                  <a:lnTo>
                    <a:pt x="955471" y="2171"/>
                  </a:lnTo>
                  <a:close/>
                </a:path>
                <a:path extrusionOk="0" h="2413000" w="4433569">
                  <a:moveTo>
                    <a:pt x="1052817" y="1556715"/>
                  </a:moveTo>
                  <a:lnTo>
                    <a:pt x="1045565" y="1513344"/>
                  </a:lnTo>
                  <a:lnTo>
                    <a:pt x="1023442" y="1478445"/>
                  </a:lnTo>
                  <a:lnTo>
                    <a:pt x="986116" y="1449400"/>
                  </a:lnTo>
                  <a:lnTo>
                    <a:pt x="947851" y="1430248"/>
                  </a:lnTo>
                  <a:lnTo>
                    <a:pt x="889000" y="1407134"/>
                  </a:lnTo>
                  <a:lnTo>
                    <a:pt x="881748" y="1403972"/>
                  </a:lnTo>
                  <a:lnTo>
                    <a:pt x="846848" y="1377975"/>
                  </a:lnTo>
                  <a:lnTo>
                    <a:pt x="844664" y="1371422"/>
                  </a:lnTo>
                  <a:lnTo>
                    <a:pt x="844664" y="1363599"/>
                  </a:lnTo>
                  <a:lnTo>
                    <a:pt x="869619" y="1324165"/>
                  </a:lnTo>
                  <a:lnTo>
                    <a:pt x="899566" y="1316621"/>
                  </a:lnTo>
                  <a:lnTo>
                    <a:pt x="910996" y="1316621"/>
                  </a:lnTo>
                  <a:lnTo>
                    <a:pt x="951217" y="1335392"/>
                  </a:lnTo>
                  <a:lnTo>
                    <a:pt x="962088" y="1349248"/>
                  </a:lnTo>
                  <a:lnTo>
                    <a:pt x="966381" y="1354683"/>
                  </a:lnTo>
                  <a:lnTo>
                    <a:pt x="1045184" y="1329029"/>
                  </a:lnTo>
                  <a:lnTo>
                    <a:pt x="1046695" y="1327277"/>
                  </a:lnTo>
                  <a:lnTo>
                    <a:pt x="1046695" y="1322946"/>
                  </a:lnTo>
                  <a:lnTo>
                    <a:pt x="1023962" y="1290320"/>
                  </a:lnTo>
                  <a:lnTo>
                    <a:pt x="979322" y="1260233"/>
                  </a:lnTo>
                  <a:lnTo>
                    <a:pt x="935863" y="1249489"/>
                  </a:lnTo>
                  <a:lnTo>
                    <a:pt x="910996" y="1248143"/>
                  </a:lnTo>
                  <a:lnTo>
                    <a:pt x="899566" y="1248143"/>
                  </a:lnTo>
                  <a:lnTo>
                    <a:pt x="854760" y="1252715"/>
                  </a:lnTo>
                  <a:lnTo>
                    <a:pt x="816940" y="1266228"/>
                  </a:lnTo>
                  <a:lnTo>
                    <a:pt x="780351" y="1296568"/>
                  </a:lnTo>
                  <a:lnTo>
                    <a:pt x="760349" y="1338732"/>
                  </a:lnTo>
                  <a:lnTo>
                    <a:pt x="757783" y="1363599"/>
                  </a:lnTo>
                  <a:lnTo>
                    <a:pt x="758278" y="1375308"/>
                  </a:lnTo>
                  <a:lnTo>
                    <a:pt x="770267" y="1414932"/>
                  </a:lnTo>
                  <a:lnTo>
                    <a:pt x="798271" y="1446174"/>
                  </a:lnTo>
                  <a:lnTo>
                    <a:pt x="841717" y="1472742"/>
                  </a:lnTo>
                  <a:lnTo>
                    <a:pt x="925195" y="1509318"/>
                  </a:lnTo>
                  <a:lnTo>
                    <a:pt x="931951" y="1512608"/>
                  </a:lnTo>
                  <a:lnTo>
                    <a:pt x="963980" y="1541386"/>
                  </a:lnTo>
                  <a:lnTo>
                    <a:pt x="965898" y="1548485"/>
                  </a:lnTo>
                  <a:lnTo>
                    <a:pt x="965898" y="1556715"/>
                  </a:lnTo>
                  <a:lnTo>
                    <a:pt x="940955" y="1595996"/>
                  </a:lnTo>
                  <a:lnTo>
                    <a:pt x="910996" y="1603692"/>
                  </a:lnTo>
                  <a:lnTo>
                    <a:pt x="880516" y="1603692"/>
                  </a:lnTo>
                  <a:lnTo>
                    <a:pt x="843343" y="1589684"/>
                  </a:lnTo>
                  <a:lnTo>
                    <a:pt x="825614" y="1562277"/>
                  </a:lnTo>
                  <a:lnTo>
                    <a:pt x="823595" y="1560652"/>
                  </a:lnTo>
                  <a:lnTo>
                    <a:pt x="819531" y="1560652"/>
                  </a:lnTo>
                  <a:lnTo>
                    <a:pt x="818248" y="1560868"/>
                  </a:lnTo>
                  <a:lnTo>
                    <a:pt x="747852" y="1590662"/>
                  </a:lnTo>
                  <a:lnTo>
                    <a:pt x="746315" y="1592173"/>
                  </a:lnTo>
                  <a:lnTo>
                    <a:pt x="746315" y="1597393"/>
                  </a:lnTo>
                  <a:lnTo>
                    <a:pt x="772566" y="1633334"/>
                  </a:lnTo>
                  <a:lnTo>
                    <a:pt x="823328" y="1664550"/>
                  </a:lnTo>
                  <a:lnTo>
                    <a:pt x="880516" y="1672209"/>
                  </a:lnTo>
                  <a:lnTo>
                    <a:pt x="910996" y="1672209"/>
                  </a:lnTo>
                  <a:lnTo>
                    <a:pt x="955827" y="1667433"/>
                  </a:lnTo>
                  <a:lnTo>
                    <a:pt x="993711" y="1653616"/>
                  </a:lnTo>
                  <a:lnTo>
                    <a:pt x="1030795" y="1623682"/>
                  </a:lnTo>
                  <a:lnTo>
                    <a:pt x="1050328" y="1581607"/>
                  </a:lnTo>
                  <a:lnTo>
                    <a:pt x="1052195" y="1569478"/>
                  </a:lnTo>
                  <a:lnTo>
                    <a:pt x="1052817" y="1556715"/>
                  </a:lnTo>
                  <a:close/>
                </a:path>
                <a:path extrusionOk="0" h="2413000" w="4433569">
                  <a:moveTo>
                    <a:pt x="1206004" y="1256842"/>
                  </a:moveTo>
                  <a:lnTo>
                    <a:pt x="1203439" y="1254645"/>
                  </a:lnTo>
                  <a:lnTo>
                    <a:pt x="1120863" y="1254645"/>
                  </a:lnTo>
                  <a:lnTo>
                    <a:pt x="1118349" y="1256842"/>
                  </a:lnTo>
                  <a:lnTo>
                    <a:pt x="1118349" y="1663509"/>
                  </a:lnTo>
                  <a:lnTo>
                    <a:pt x="1120863" y="1665693"/>
                  </a:lnTo>
                  <a:lnTo>
                    <a:pt x="1198372" y="1665693"/>
                  </a:lnTo>
                  <a:lnTo>
                    <a:pt x="1203439" y="1665693"/>
                  </a:lnTo>
                  <a:lnTo>
                    <a:pt x="1206004" y="1663509"/>
                  </a:lnTo>
                  <a:lnTo>
                    <a:pt x="1206004" y="1256842"/>
                  </a:lnTo>
                  <a:close/>
                </a:path>
                <a:path extrusionOk="0" h="2413000" w="4433569">
                  <a:moveTo>
                    <a:pt x="1290904" y="2171"/>
                  </a:moveTo>
                  <a:lnTo>
                    <a:pt x="1288351" y="0"/>
                  </a:lnTo>
                  <a:lnTo>
                    <a:pt x="1009840" y="0"/>
                  </a:lnTo>
                  <a:lnTo>
                    <a:pt x="1007300" y="2171"/>
                  </a:lnTo>
                  <a:lnTo>
                    <a:pt x="1007300" y="66357"/>
                  </a:lnTo>
                  <a:lnTo>
                    <a:pt x="1009840" y="68503"/>
                  </a:lnTo>
                  <a:lnTo>
                    <a:pt x="1103083" y="68503"/>
                  </a:lnTo>
                  <a:lnTo>
                    <a:pt x="1105636" y="70688"/>
                  </a:lnTo>
                  <a:lnTo>
                    <a:pt x="1105636" y="408889"/>
                  </a:lnTo>
                  <a:lnTo>
                    <a:pt x="1108189" y="411035"/>
                  </a:lnTo>
                  <a:lnTo>
                    <a:pt x="1190002" y="411035"/>
                  </a:lnTo>
                  <a:lnTo>
                    <a:pt x="1192555" y="408889"/>
                  </a:lnTo>
                  <a:lnTo>
                    <a:pt x="1192555" y="70688"/>
                  </a:lnTo>
                  <a:lnTo>
                    <a:pt x="1195108" y="68503"/>
                  </a:lnTo>
                  <a:lnTo>
                    <a:pt x="1283284" y="68503"/>
                  </a:lnTo>
                  <a:lnTo>
                    <a:pt x="1288351" y="68503"/>
                  </a:lnTo>
                  <a:lnTo>
                    <a:pt x="1290904" y="66357"/>
                  </a:lnTo>
                  <a:lnTo>
                    <a:pt x="1290904" y="2171"/>
                  </a:lnTo>
                  <a:close/>
                </a:path>
                <a:path extrusionOk="0" h="2413000" w="4433569">
                  <a:moveTo>
                    <a:pt x="1326032" y="1884146"/>
                  </a:moveTo>
                  <a:lnTo>
                    <a:pt x="1323479" y="1881962"/>
                  </a:lnTo>
                  <a:lnTo>
                    <a:pt x="1044206" y="1881962"/>
                  </a:lnTo>
                  <a:lnTo>
                    <a:pt x="1041679" y="1884146"/>
                  </a:lnTo>
                  <a:lnTo>
                    <a:pt x="1041679" y="2290864"/>
                  </a:lnTo>
                  <a:lnTo>
                    <a:pt x="1044206" y="2293010"/>
                  </a:lnTo>
                  <a:lnTo>
                    <a:pt x="1318412" y="2293010"/>
                  </a:lnTo>
                  <a:lnTo>
                    <a:pt x="1323479" y="2293010"/>
                  </a:lnTo>
                  <a:lnTo>
                    <a:pt x="1326032" y="2290864"/>
                  </a:lnTo>
                  <a:lnTo>
                    <a:pt x="1326032" y="2226678"/>
                  </a:lnTo>
                  <a:lnTo>
                    <a:pt x="1323479" y="2224494"/>
                  </a:lnTo>
                  <a:lnTo>
                    <a:pt x="1131887" y="2224494"/>
                  </a:lnTo>
                  <a:lnTo>
                    <a:pt x="1129334" y="2222347"/>
                  </a:lnTo>
                  <a:lnTo>
                    <a:pt x="1129334" y="2120989"/>
                  </a:lnTo>
                  <a:lnTo>
                    <a:pt x="1131887" y="2118817"/>
                  </a:lnTo>
                  <a:lnTo>
                    <a:pt x="1290688" y="2118817"/>
                  </a:lnTo>
                  <a:lnTo>
                    <a:pt x="1293241" y="2116620"/>
                  </a:lnTo>
                  <a:lnTo>
                    <a:pt x="1293241" y="2052485"/>
                  </a:lnTo>
                  <a:lnTo>
                    <a:pt x="1290688" y="2050288"/>
                  </a:lnTo>
                  <a:lnTo>
                    <a:pt x="1131887" y="2050288"/>
                  </a:lnTo>
                  <a:lnTo>
                    <a:pt x="1129334" y="2048141"/>
                  </a:lnTo>
                  <a:lnTo>
                    <a:pt x="1129334" y="1952663"/>
                  </a:lnTo>
                  <a:lnTo>
                    <a:pt x="1131887" y="1950466"/>
                  </a:lnTo>
                  <a:lnTo>
                    <a:pt x="1323479" y="1950466"/>
                  </a:lnTo>
                  <a:lnTo>
                    <a:pt x="1326032" y="1948319"/>
                  </a:lnTo>
                  <a:lnTo>
                    <a:pt x="1326032" y="1884146"/>
                  </a:lnTo>
                  <a:close/>
                </a:path>
                <a:path extrusionOk="0" h="2413000" w="4433569">
                  <a:moveTo>
                    <a:pt x="1335239" y="1031836"/>
                  </a:moveTo>
                  <a:lnTo>
                    <a:pt x="1334985" y="1030770"/>
                  </a:lnTo>
                  <a:lnTo>
                    <a:pt x="1334465" y="1029893"/>
                  </a:lnTo>
                  <a:lnTo>
                    <a:pt x="1267587" y="864184"/>
                  </a:lnTo>
                  <a:lnTo>
                    <a:pt x="1262049" y="850480"/>
                  </a:lnTo>
                  <a:lnTo>
                    <a:pt x="1262049" y="846785"/>
                  </a:lnTo>
                  <a:lnTo>
                    <a:pt x="1265618" y="843407"/>
                  </a:lnTo>
                  <a:lnTo>
                    <a:pt x="1279829" y="836002"/>
                  </a:lnTo>
                  <a:lnTo>
                    <a:pt x="1286687" y="831126"/>
                  </a:lnTo>
                  <a:lnTo>
                    <a:pt x="1316189" y="796315"/>
                  </a:lnTo>
                  <a:lnTo>
                    <a:pt x="1316507" y="795667"/>
                  </a:lnTo>
                  <a:lnTo>
                    <a:pt x="1320850" y="786904"/>
                  </a:lnTo>
                  <a:lnTo>
                    <a:pt x="1324178" y="776909"/>
                  </a:lnTo>
                  <a:lnTo>
                    <a:pt x="1326184" y="766343"/>
                  </a:lnTo>
                  <a:lnTo>
                    <a:pt x="1326845" y="755205"/>
                  </a:lnTo>
                  <a:lnTo>
                    <a:pt x="1326845" y="748690"/>
                  </a:lnTo>
                  <a:lnTo>
                    <a:pt x="1317320" y="698461"/>
                  </a:lnTo>
                  <a:lnTo>
                    <a:pt x="1288745" y="659968"/>
                  </a:lnTo>
                  <a:lnTo>
                    <a:pt x="1243749" y="635495"/>
                  </a:lnTo>
                  <a:lnTo>
                    <a:pt x="1239964" y="634669"/>
                  </a:lnTo>
                  <a:lnTo>
                    <a:pt x="1239964" y="742823"/>
                  </a:lnTo>
                  <a:lnTo>
                    <a:pt x="1239964" y="748690"/>
                  </a:lnTo>
                  <a:lnTo>
                    <a:pt x="1214996" y="787958"/>
                  </a:lnTo>
                  <a:lnTo>
                    <a:pt x="1185062" y="795667"/>
                  </a:lnTo>
                  <a:lnTo>
                    <a:pt x="1096111" y="795667"/>
                  </a:lnTo>
                  <a:lnTo>
                    <a:pt x="1093571" y="793483"/>
                  </a:lnTo>
                  <a:lnTo>
                    <a:pt x="1093571" y="698030"/>
                  </a:lnTo>
                  <a:lnTo>
                    <a:pt x="1096111" y="695858"/>
                  </a:lnTo>
                  <a:lnTo>
                    <a:pt x="1185062" y="695858"/>
                  </a:lnTo>
                  <a:lnTo>
                    <a:pt x="1223556" y="709866"/>
                  </a:lnTo>
                  <a:lnTo>
                    <a:pt x="1239964" y="742823"/>
                  </a:lnTo>
                  <a:lnTo>
                    <a:pt x="1239964" y="634669"/>
                  </a:lnTo>
                  <a:lnTo>
                    <a:pt x="1216113" y="629386"/>
                  </a:lnTo>
                  <a:lnTo>
                    <a:pt x="1185062" y="627341"/>
                  </a:lnTo>
                  <a:lnTo>
                    <a:pt x="1008430" y="627341"/>
                  </a:lnTo>
                  <a:lnTo>
                    <a:pt x="1005916" y="629526"/>
                  </a:lnTo>
                  <a:lnTo>
                    <a:pt x="1005916" y="1036205"/>
                  </a:lnTo>
                  <a:lnTo>
                    <a:pt x="1008430" y="1038377"/>
                  </a:lnTo>
                  <a:lnTo>
                    <a:pt x="1091006" y="1038377"/>
                  </a:lnTo>
                  <a:lnTo>
                    <a:pt x="1093571" y="1036205"/>
                  </a:lnTo>
                  <a:lnTo>
                    <a:pt x="1093571" y="866355"/>
                  </a:lnTo>
                  <a:lnTo>
                    <a:pt x="1096111" y="864184"/>
                  </a:lnTo>
                  <a:lnTo>
                    <a:pt x="1169047" y="864184"/>
                  </a:lnTo>
                  <a:lnTo>
                    <a:pt x="1175131" y="868083"/>
                  </a:lnTo>
                  <a:lnTo>
                    <a:pt x="1242237" y="1033805"/>
                  </a:lnTo>
                  <a:lnTo>
                    <a:pt x="1244269" y="1036853"/>
                  </a:lnTo>
                  <a:lnTo>
                    <a:pt x="1246530" y="1038377"/>
                  </a:lnTo>
                  <a:lnTo>
                    <a:pt x="1332674" y="1038377"/>
                  </a:lnTo>
                  <a:lnTo>
                    <a:pt x="1335239" y="1036624"/>
                  </a:lnTo>
                  <a:lnTo>
                    <a:pt x="1335239" y="1031836"/>
                  </a:lnTo>
                  <a:close/>
                </a:path>
                <a:path extrusionOk="0" h="2413000" w="4433569">
                  <a:moveTo>
                    <a:pt x="1619211" y="1322959"/>
                  </a:moveTo>
                  <a:lnTo>
                    <a:pt x="1597253" y="1290320"/>
                  </a:lnTo>
                  <a:lnTo>
                    <a:pt x="1552613" y="1260233"/>
                  </a:lnTo>
                  <a:lnTo>
                    <a:pt x="1509153" y="1249476"/>
                  </a:lnTo>
                  <a:lnTo>
                    <a:pt x="1484274" y="1248143"/>
                  </a:lnTo>
                  <a:lnTo>
                    <a:pt x="1433982" y="1248143"/>
                  </a:lnTo>
                  <a:lnTo>
                    <a:pt x="1389164" y="1252715"/>
                  </a:lnTo>
                  <a:lnTo>
                    <a:pt x="1351368" y="1266228"/>
                  </a:lnTo>
                  <a:lnTo>
                    <a:pt x="1314767" y="1296568"/>
                  </a:lnTo>
                  <a:lnTo>
                    <a:pt x="1294752" y="1338732"/>
                  </a:lnTo>
                  <a:lnTo>
                    <a:pt x="1292174" y="1363586"/>
                  </a:lnTo>
                  <a:lnTo>
                    <a:pt x="1292174" y="1556715"/>
                  </a:lnTo>
                  <a:lnTo>
                    <a:pt x="1302092" y="1604035"/>
                  </a:lnTo>
                  <a:lnTo>
                    <a:pt x="1330667" y="1640255"/>
                  </a:lnTo>
                  <a:lnTo>
                    <a:pt x="1375638" y="1663725"/>
                  </a:lnTo>
                  <a:lnTo>
                    <a:pt x="1418336" y="1671675"/>
                  </a:lnTo>
                  <a:lnTo>
                    <a:pt x="1433982" y="1672209"/>
                  </a:lnTo>
                  <a:lnTo>
                    <a:pt x="1471320" y="1672209"/>
                  </a:lnTo>
                  <a:lnTo>
                    <a:pt x="1516151" y="1667433"/>
                  </a:lnTo>
                  <a:lnTo>
                    <a:pt x="1553946" y="1653616"/>
                  </a:lnTo>
                  <a:lnTo>
                    <a:pt x="1590548" y="1623695"/>
                  </a:lnTo>
                  <a:lnTo>
                    <a:pt x="1610550" y="1581607"/>
                  </a:lnTo>
                  <a:lnTo>
                    <a:pt x="1613128" y="1453210"/>
                  </a:lnTo>
                  <a:lnTo>
                    <a:pt x="1441081" y="1451038"/>
                  </a:lnTo>
                  <a:lnTo>
                    <a:pt x="1438529" y="1517370"/>
                  </a:lnTo>
                  <a:lnTo>
                    <a:pt x="1522907" y="1519542"/>
                  </a:lnTo>
                  <a:lnTo>
                    <a:pt x="1525447" y="1521726"/>
                  </a:lnTo>
                  <a:lnTo>
                    <a:pt x="1524469" y="1566405"/>
                  </a:lnTo>
                  <a:lnTo>
                    <a:pt x="1492389" y="1600352"/>
                  </a:lnTo>
                  <a:lnTo>
                    <a:pt x="1471320" y="1603692"/>
                  </a:lnTo>
                  <a:lnTo>
                    <a:pt x="1433982" y="1603692"/>
                  </a:lnTo>
                  <a:lnTo>
                    <a:pt x="1395095" y="1589989"/>
                  </a:lnTo>
                  <a:lnTo>
                    <a:pt x="1379093" y="1556715"/>
                  </a:lnTo>
                  <a:lnTo>
                    <a:pt x="1379093" y="1363586"/>
                  </a:lnTo>
                  <a:lnTo>
                    <a:pt x="1403527" y="1324330"/>
                  </a:lnTo>
                  <a:lnTo>
                    <a:pt x="1433982" y="1316621"/>
                  </a:lnTo>
                  <a:lnTo>
                    <a:pt x="1484274" y="1316621"/>
                  </a:lnTo>
                  <a:lnTo>
                    <a:pt x="1523555" y="1334655"/>
                  </a:lnTo>
                  <a:lnTo>
                    <a:pt x="1540192" y="1358061"/>
                  </a:lnTo>
                  <a:lnTo>
                    <a:pt x="1541983" y="1359052"/>
                  </a:lnTo>
                  <a:lnTo>
                    <a:pt x="1546034" y="1359052"/>
                  </a:lnTo>
                  <a:lnTo>
                    <a:pt x="1547291" y="1358836"/>
                  </a:lnTo>
                  <a:lnTo>
                    <a:pt x="1617713" y="1329042"/>
                  </a:lnTo>
                  <a:lnTo>
                    <a:pt x="1619211" y="1327277"/>
                  </a:lnTo>
                  <a:lnTo>
                    <a:pt x="1619211" y="1325105"/>
                  </a:lnTo>
                  <a:lnTo>
                    <a:pt x="1619211" y="1322959"/>
                  </a:lnTo>
                  <a:close/>
                </a:path>
                <a:path extrusionOk="0" h="2413000" w="4433569">
                  <a:moveTo>
                    <a:pt x="1663687" y="2171"/>
                  </a:moveTo>
                  <a:lnTo>
                    <a:pt x="1661134" y="0"/>
                  </a:lnTo>
                  <a:lnTo>
                    <a:pt x="1578546" y="0"/>
                  </a:lnTo>
                  <a:lnTo>
                    <a:pt x="1576006" y="2171"/>
                  </a:lnTo>
                  <a:lnTo>
                    <a:pt x="1576006" y="302094"/>
                  </a:lnTo>
                  <a:lnTo>
                    <a:pt x="1575028" y="311772"/>
                  </a:lnTo>
                  <a:lnTo>
                    <a:pt x="1542948" y="345719"/>
                  </a:lnTo>
                  <a:lnTo>
                    <a:pt x="1521879" y="349072"/>
                  </a:lnTo>
                  <a:lnTo>
                    <a:pt x="1484541" y="349072"/>
                  </a:lnTo>
                  <a:lnTo>
                    <a:pt x="1445641" y="335368"/>
                  </a:lnTo>
                  <a:lnTo>
                    <a:pt x="1429651" y="302094"/>
                  </a:lnTo>
                  <a:lnTo>
                    <a:pt x="1429651" y="2171"/>
                  </a:lnTo>
                  <a:lnTo>
                    <a:pt x="1427086" y="0"/>
                  </a:lnTo>
                  <a:lnTo>
                    <a:pt x="1345285" y="0"/>
                  </a:lnTo>
                  <a:lnTo>
                    <a:pt x="1342732" y="2171"/>
                  </a:lnTo>
                  <a:lnTo>
                    <a:pt x="1342732" y="302094"/>
                  </a:lnTo>
                  <a:lnTo>
                    <a:pt x="1343355" y="314833"/>
                  </a:lnTo>
                  <a:lnTo>
                    <a:pt x="1358150" y="359613"/>
                  </a:lnTo>
                  <a:lnTo>
                    <a:pt x="1391043" y="392696"/>
                  </a:lnTo>
                  <a:lnTo>
                    <a:pt x="1426197" y="409105"/>
                  </a:lnTo>
                  <a:lnTo>
                    <a:pt x="1468894" y="417055"/>
                  </a:lnTo>
                  <a:lnTo>
                    <a:pt x="1484541" y="417588"/>
                  </a:lnTo>
                  <a:lnTo>
                    <a:pt x="1521879" y="417588"/>
                  </a:lnTo>
                  <a:lnTo>
                    <a:pt x="1566697" y="412800"/>
                  </a:lnTo>
                  <a:lnTo>
                    <a:pt x="1604492" y="398983"/>
                  </a:lnTo>
                  <a:lnTo>
                    <a:pt x="1641106" y="369062"/>
                  </a:lnTo>
                  <a:lnTo>
                    <a:pt x="1661109" y="326961"/>
                  </a:lnTo>
                  <a:lnTo>
                    <a:pt x="1663687" y="302094"/>
                  </a:lnTo>
                  <a:lnTo>
                    <a:pt x="1663687" y="2171"/>
                  </a:lnTo>
                  <a:close/>
                </a:path>
                <a:path extrusionOk="0" h="2413000" w="4433569">
                  <a:moveTo>
                    <a:pt x="1676057" y="629526"/>
                  </a:moveTo>
                  <a:lnTo>
                    <a:pt x="1673504" y="627329"/>
                  </a:lnTo>
                  <a:lnTo>
                    <a:pt x="1394231" y="627329"/>
                  </a:lnTo>
                  <a:lnTo>
                    <a:pt x="1391716" y="629526"/>
                  </a:lnTo>
                  <a:lnTo>
                    <a:pt x="1391716" y="1036205"/>
                  </a:lnTo>
                  <a:lnTo>
                    <a:pt x="1394231" y="1038377"/>
                  </a:lnTo>
                  <a:lnTo>
                    <a:pt x="1668437" y="1038377"/>
                  </a:lnTo>
                  <a:lnTo>
                    <a:pt x="1673504" y="1038377"/>
                  </a:lnTo>
                  <a:lnTo>
                    <a:pt x="1676057" y="1036205"/>
                  </a:lnTo>
                  <a:lnTo>
                    <a:pt x="1676057" y="972045"/>
                  </a:lnTo>
                  <a:lnTo>
                    <a:pt x="1673504" y="969873"/>
                  </a:lnTo>
                  <a:lnTo>
                    <a:pt x="1481924" y="969873"/>
                  </a:lnTo>
                  <a:lnTo>
                    <a:pt x="1479359" y="967689"/>
                  </a:lnTo>
                  <a:lnTo>
                    <a:pt x="1479359" y="866368"/>
                  </a:lnTo>
                  <a:lnTo>
                    <a:pt x="1481924" y="864184"/>
                  </a:lnTo>
                  <a:lnTo>
                    <a:pt x="1640725" y="864184"/>
                  </a:lnTo>
                  <a:lnTo>
                    <a:pt x="1643278" y="861999"/>
                  </a:lnTo>
                  <a:lnTo>
                    <a:pt x="1643278" y="797852"/>
                  </a:lnTo>
                  <a:lnTo>
                    <a:pt x="1640725" y="795667"/>
                  </a:lnTo>
                  <a:lnTo>
                    <a:pt x="1481924" y="795667"/>
                  </a:lnTo>
                  <a:lnTo>
                    <a:pt x="1479359" y="793483"/>
                  </a:lnTo>
                  <a:lnTo>
                    <a:pt x="1479359" y="698030"/>
                  </a:lnTo>
                  <a:lnTo>
                    <a:pt x="1481924" y="695845"/>
                  </a:lnTo>
                  <a:lnTo>
                    <a:pt x="1673504" y="695845"/>
                  </a:lnTo>
                  <a:lnTo>
                    <a:pt x="1676057" y="693674"/>
                  </a:lnTo>
                  <a:lnTo>
                    <a:pt x="1676057" y="629526"/>
                  </a:lnTo>
                  <a:close/>
                </a:path>
                <a:path extrusionOk="0" h="2413000" w="4433569">
                  <a:moveTo>
                    <a:pt x="1727022" y="2003310"/>
                  </a:moveTo>
                  <a:lnTo>
                    <a:pt x="1717497" y="1953094"/>
                  </a:lnTo>
                  <a:lnTo>
                    <a:pt x="1688922" y="1914601"/>
                  </a:lnTo>
                  <a:lnTo>
                    <a:pt x="1643926" y="1890128"/>
                  </a:lnTo>
                  <a:lnTo>
                    <a:pt x="1640141" y="1889290"/>
                  </a:lnTo>
                  <a:lnTo>
                    <a:pt x="1640141" y="1997456"/>
                  </a:lnTo>
                  <a:lnTo>
                    <a:pt x="1640141" y="2177516"/>
                  </a:lnTo>
                  <a:lnTo>
                    <a:pt x="1615668" y="2216797"/>
                  </a:lnTo>
                  <a:lnTo>
                    <a:pt x="1585239" y="2224494"/>
                  </a:lnTo>
                  <a:lnTo>
                    <a:pt x="1496288" y="2224494"/>
                  </a:lnTo>
                  <a:lnTo>
                    <a:pt x="1493748" y="2222347"/>
                  </a:lnTo>
                  <a:lnTo>
                    <a:pt x="1493748" y="1952663"/>
                  </a:lnTo>
                  <a:lnTo>
                    <a:pt x="1496288" y="1950478"/>
                  </a:lnTo>
                  <a:lnTo>
                    <a:pt x="1585239" y="1950478"/>
                  </a:lnTo>
                  <a:lnTo>
                    <a:pt x="1623733" y="1964524"/>
                  </a:lnTo>
                  <a:lnTo>
                    <a:pt x="1640141" y="1997456"/>
                  </a:lnTo>
                  <a:lnTo>
                    <a:pt x="1640141" y="1889290"/>
                  </a:lnTo>
                  <a:lnTo>
                    <a:pt x="1616290" y="1884006"/>
                  </a:lnTo>
                  <a:lnTo>
                    <a:pt x="1585239" y="1881962"/>
                  </a:lnTo>
                  <a:lnTo>
                    <a:pt x="1408607" y="1881962"/>
                  </a:lnTo>
                  <a:lnTo>
                    <a:pt x="1406093" y="1884146"/>
                  </a:lnTo>
                  <a:lnTo>
                    <a:pt x="1406093" y="2290851"/>
                  </a:lnTo>
                  <a:lnTo>
                    <a:pt x="1408607" y="2292997"/>
                  </a:lnTo>
                  <a:lnTo>
                    <a:pt x="1585239" y="2292997"/>
                  </a:lnTo>
                  <a:lnTo>
                    <a:pt x="1643926" y="2284857"/>
                  </a:lnTo>
                  <a:lnTo>
                    <a:pt x="1688922" y="2260371"/>
                  </a:lnTo>
                  <a:lnTo>
                    <a:pt x="1716011" y="2224494"/>
                  </a:lnTo>
                  <a:lnTo>
                    <a:pt x="1727022" y="2171662"/>
                  </a:lnTo>
                  <a:lnTo>
                    <a:pt x="1727022" y="2003310"/>
                  </a:lnTo>
                  <a:close/>
                </a:path>
                <a:path extrusionOk="0" h="2413000" w="4433569">
                  <a:moveTo>
                    <a:pt x="2011832" y="2382786"/>
                  </a:moveTo>
                  <a:lnTo>
                    <a:pt x="290715" y="2382786"/>
                  </a:lnTo>
                  <a:lnTo>
                    <a:pt x="290715" y="2412987"/>
                  </a:lnTo>
                  <a:lnTo>
                    <a:pt x="2011832" y="2412987"/>
                  </a:lnTo>
                  <a:lnTo>
                    <a:pt x="2011832" y="2382786"/>
                  </a:lnTo>
                  <a:close/>
                </a:path>
                <a:path extrusionOk="0" h="2413000" w="4433569">
                  <a:moveTo>
                    <a:pt x="2011832" y="1761998"/>
                  </a:moveTo>
                  <a:lnTo>
                    <a:pt x="290715" y="1761998"/>
                  </a:lnTo>
                  <a:lnTo>
                    <a:pt x="290715" y="1792198"/>
                  </a:lnTo>
                  <a:lnTo>
                    <a:pt x="2011832" y="1792198"/>
                  </a:lnTo>
                  <a:lnTo>
                    <a:pt x="2011832" y="1761998"/>
                  </a:lnTo>
                  <a:close/>
                </a:path>
                <a:path extrusionOk="0" h="2413000" w="4433569">
                  <a:moveTo>
                    <a:pt x="2011832" y="1256842"/>
                  </a:moveTo>
                  <a:lnTo>
                    <a:pt x="2009279" y="1254645"/>
                  </a:lnTo>
                  <a:lnTo>
                    <a:pt x="1928990" y="1254645"/>
                  </a:lnTo>
                  <a:lnTo>
                    <a:pt x="1926450" y="1256842"/>
                  </a:lnTo>
                  <a:lnTo>
                    <a:pt x="1929523" y="1522793"/>
                  </a:lnTo>
                  <a:lnTo>
                    <a:pt x="1773974" y="1257909"/>
                  </a:lnTo>
                  <a:lnTo>
                    <a:pt x="1767116" y="1254645"/>
                  </a:lnTo>
                  <a:lnTo>
                    <a:pt x="1697990" y="1254645"/>
                  </a:lnTo>
                  <a:lnTo>
                    <a:pt x="1695475" y="1256842"/>
                  </a:lnTo>
                  <a:lnTo>
                    <a:pt x="1695475" y="1663509"/>
                  </a:lnTo>
                  <a:lnTo>
                    <a:pt x="1697990" y="1665693"/>
                  </a:lnTo>
                  <a:lnTo>
                    <a:pt x="1779066" y="1665693"/>
                  </a:lnTo>
                  <a:lnTo>
                    <a:pt x="1781619" y="1663509"/>
                  </a:lnTo>
                  <a:lnTo>
                    <a:pt x="1777771" y="1400149"/>
                  </a:lnTo>
                  <a:lnTo>
                    <a:pt x="1934057" y="1662442"/>
                  </a:lnTo>
                  <a:lnTo>
                    <a:pt x="1940953" y="1665693"/>
                  </a:lnTo>
                  <a:lnTo>
                    <a:pt x="2004212" y="1665693"/>
                  </a:lnTo>
                  <a:lnTo>
                    <a:pt x="2009279" y="1665693"/>
                  </a:lnTo>
                  <a:lnTo>
                    <a:pt x="2011832" y="1663509"/>
                  </a:lnTo>
                  <a:lnTo>
                    <a:pt x="2011832" y="1256842"/>
                  </a:lnTo>
                  <a:close/>
                </a:path>
                <a:path extrusionOk="0" h="2413000" w="4433569">
                  <a:moveTo>
                    <a:pt x="2011832" y="1131404"/>
                  </a:moveTo>
                  <a:lnTo>
                    <a:pt x="290715" y="1131404"/>
                  </a:lnTo>
                  <a:lnTo>
                    <a:pt x="290715" y="1161605"/>
                  </a:lnTo>
                  <a:lnTo>
                    <a:pt x="2011832" y="1161605"/>
                  </a:lnTo>
                  <a:lnTo>
                    <a:pt x="2011832" y="1131404"/>
                  </a:lnTo>
                  <a:close/>
                </a:path>
                <a:path extrusionOk="0" h="2413000" w="4433569">
                  <a:moveTo>
                    <a:pt x="2011832" y="491248"/>
                  </a:moveTo>
                  <a:lnTo>
                    <a:pt x="290715" y="491248"/>
                  </a:lnTo>
                  <a:lnTo>
                    <a:pt x="290715" y="521449"/>
                  </a:lnTo>
                  <a:lnTo>
                    <a:pt x="2011832" y="521449"/>
                  </a:lnTo>
                  <a:lnTo>
                    <a:pt x="2011832" y="491248"/>
                  </a:lnTo>
                  <a:close/>
                </a:path>
                <a:path extrusionOk="0" h="2413000" w="4433569">
                  <a:moveTo>
                    <a:pt x="2025129" y="1883714"/>
                  </a:moveTo>
                  <a:lnTo>
                    <a:pt x="2022335" y="1881962"/>
                  </a:lnTo>
                  <a:lnTo>
                    <a:pt x="1968715" y="1881962"/>
                  </a:lnTo>
                  <a:lnTo>
                    <a:pt x="1965159" y="1883283"/>
                  </a:lnTo>
                  <a:lnTo>
                    <a:pt x="1962873" y="1884578"/>
                  </a:lnTo>
                  <a:lnTo>
                    <a:pt x="1961870" y="1885899"/>
                  </a:lnTo>
                  <a:lnTo>
                    <a:pt x="1762874" y="2283879"/>
                  </a:lnTo>
                  <a:lnTo>
                    <a:pt x="1761871" y="2285631"/>
                  </a:lnTo>
                  <a:lnTo>
                    <a:pt x="1761337" y="2286927"/>
                  </a:lnTo>
                  <a:lnTo>
                    <a:pt x="1761337" y="2291296"/>
                  </a:lnTo>
                  <a:lnTo>
                    <a:pt x="1764169" y="2293010"/>
                  </a:lnTo>
                  <a:lnTo>
                    <a:pt x="1817776" y="2293010"/>
                  </a:lnTo>
                  <a:lnTo>
                    <a:pt x="1821307" y="2292578"/>
                  </a:lnTo>
                  <a:lnTo>
                    <a:pt x="1823618" y="2291296"/>
                  </a:lnTo>
                  <a:lnTo>
                    <a:pt x="2023618" y="1891118"/>
                  </a:lnTo>
                  <a:lnTo>
                    <a:pt x="2024634" y="1889366"/>
                  </a:lnTo>
                  <a:lnTo>
                    <a:pt x="2025129" y="1888083"/>
                  </a:lnTo>
                  <a:lnTo>
                    <a:pt x="2025129" y="1887181"/>
                  </a:lnTo>
                  <a:lnTo>
                    <a:pt x="2025129" y="1883714"/>
                  </a:lnTo>
                  <a:close/>
                </a:path>
                <a:path extrusionOk="0" h="2413000" w="4433569">
                  <a:moveTo>
                    <a:pt x="2030780" y="929411"/>
                  </a:moveTo>
                  <a:lnTo>
                    <a:pt x="2023529" y="886028"/>
                  </a:lnTo>
                  <a:lnTo>
                    <a:pt x="2001418" y="851128"/>
                  </a:lnTo>
                  <a:lnTo>
                    <a:pt x="1964080" y="822096"/>
                  </a:lnTo>
                  <a:lnTo>
                    <a:pt x="1925828" y="802932"/>
                  </a:lnTo>
                  <a:lnTo>
                    <a:pt x="1866976" y="779818"/>
                  </a:lnTo>
                  <a:lnTo>
                    <a:pt x="1859724" y="776655"/>
                  </a:lnTo>
                  <a:lnTo>
                    <a:pt x="1824824" y="750658"/>
                  </a:lnTo>
                  <a:lnTo>
                    <a:pt x="1822627" y="744118"/>
                  </a:lnTo>
                  <a:lnTo>
                    <a:pt x="1822627" y="736282"/>
                  </a:lnTo>
                  <a:lnTo>
                    <a:pt x="1847596" y="696849"/>
                  </a:lnTo>
                  <a:lnTo>
                    <a:pt x="1877542" y="689305"/>
                  </a:lnTo>
                  <a:lnTo>
                    <a:pt x="1888972" y="689305"/>
                  </a:lnTo>
                  <a:lnTo>
                    <a:pt x="1929180" y="708075"/>
                  </a:lnTo>
                  <a:lnTo>
                    <a:pt x="1940052" y="721931"/>
                  </a:lnTo>
                  <a:lnTo>
                    <a:pt x="1944357" y="727367"/>
                  </a:lnTo>
                  <a:lnTo>
                    <a:pt x="2023160" y="701713"/>
                  </a:lnTo>
                  <a:lnTo>
                    <a:pt x="2024672" y="699973"/>
                  </a:lnTo>
                  <a:lnTo>
                    <a:pt x="2024672" y="695629"/>
                  </a:lnTo>
                  <a:lnTo>
                    <a:pt x="2001939" y="663003"/>
                  </a:lnTo>
                  <a:lnTo>
                    <a:pt x="1957298" y="632917"/>
                  </a:lnTo>
                  <a:lnTo>
                    <a:pt x="1913839" y="622173"/>
                  </a:lnTo>
                  <a:lnTo>
                    <a:pt x="1888972" y="620826"/>
                  </a:lnTo>
                  <a:lnTo>
                    <a:pt x="1877542" y="620826"/>
                  </a:lnTo>
                  <a:lnTo>
                    <a:pt x="1832737" y="625398"/>
                  </a:lnTo>
                  <a:lnTo>
                    <a:pt x="1794916" y="638924"/>
                  </a:lnTo>
                  <a:lnTo>
                    <a:pt x="1758327" y="669251"/>
                  </a:lnTo>
                  <a:lnTo>
                    <a:pt x="1738325" y="711415"/>
                  </a:lnTo>
                  <a:lnTo>
                    <a:pt x="1735759" y="736282"/>
                  </a:lnTo>
                  <a:lnTo>
                    <a:pt x="1736255" y="747991"/>
                  </a:lnTo>
                  <a:lnTo>
                    <a:pt x="1748243" y="787615"/>
                  </a:lnTo>
                  <a:lnTo>
                    <a:pt x="1776234" y="818870"/>
                  </a:lnTo>
                  <a:lnTo>
                    <a:pt x="1819694" y="845439"/>
                  </a:lnTo>
                  <a:lnTo>
                    <a:pt x="1903171" y="882002"/>
                  </a:lnTo>
                  <a:lnTo>
                    <a:pt x="1909927" y="885291"/>
                  </a:lnTo>
                  <a:lnTo>
                    <a:pt x="1941957" y="914082"/>
                  </a:lnTo>
                  <a:lnTo>
                    <a:pt x="1943862" y="921181"/>
                  </a:lnTo>
                  <a:lnTo>
                    <a:pt x="1943862" y="929411"/>
                  </a:lnTo>
                  <a:lnTo>
                    <a:pt x="1918919" y="968679"/>
                  </a:lnTo>
                  <a:lnTo>
                    <a:pt x="1888972" y="976376"/>
                  </a:lnTo>
                  <a:lnTo>
                    <a:pt x="1858479" y="976376"/>
                  </a:lnTo>
                  <a:lnTo>
                    <a:pt x="1821319" y="962367"/>
                  </a:lnTo>
                  <a:lnTo>
                    <a:pt x="1803590" y="934961"/>
                  </a:lnTo>
                  <a:lnTo>
                    <a:pt x="1801558" y="933348"/>
                  </a:lnTo>
                  <a:lnTo>
                    <a:pt x="1797507" y="933348"/>
                  </a:lnTo>
                  <a:lnTo>
                    <a:pt x="1796211" y="933551"/>
                  </a:lnTo>
                  <a:lnTo>
                    <a:pt x="1725828" y="963358"/>
                  </a:lnTo>
                  <a:lnTo>
                    <a:pt x="1724291" y="964857"/>
                  </a:lnTo>
                  <a:lnTo>
                    <a:pt x="1724291" y="970089"/>
                  </a:lnTo>
                  <a:lnTo>
                    <a:pt x="1750529" y="1006017"/>
                  </a:lnTo>
                  <a:lnTo>
                    <a:pt x="1801291" y="1037234"/>
                  </a:lnTo>
                  <a:lnTo>
                    <a:pt x="1858479" y="1044892"/>
                  </a:lnTo>
                  <a:lnTo>
                    <a:pt x="1888972" y="1044892"/>
                  </a:lnTo>
                  <a:lnTo>
                    <a:pt x="1933803" y="1040130"/>
                  </a:lnTo>
                  <a:lnTo>
                    <a:pt x="1971687" y="1026299"/>
                  </a:lnTo>
                  <a:lnTo>
                    <a:pt x="2008759" y="996378"/>
                  </a:lnTo>
                  <a:lnTo>
                    <a:pt x="2028304" y="954303"/>
                  </a:lnTo>
                  <a:lnTo>
                    <a:pt x="2030158" y="942162"/>
                  </a:lnTo>
                  <a:lnTo>
                    <a:pt x="2030780" y="929411"/>
                  </a:lnTo>
                  <a:close/>
                </a:path>
                <a:path extrusionOk="0" h="2413000" w="4433569">
                  <a:moveTo>
                    <a:pt x="3830548" y="800442"/>
                  </a:moveTo>
                  <a:lnTo>
                    <a:pt x="3541369" y="812419"/>
                  </a:lnTo>
                  <a:lnTo>
                    <a:pt x="3159963" y="1508709"/>
                  </a:lnTo>
                  <a:lnTo>
                    <a:pt x="3453434" y="1501419"/>
                  </a:lnTo>
                  <a:lnTo>
                    <a:pt x="3830548" y="800442"/>
                  </a:lnTo>
                  <a:close/>
                </a:path>
                <a:path extrusionOk="0" h="2413000" w="4433569">
                  <a:moveTo>
                    <a:pt x="4432986" y="1154557"/>
                  </a:moveTo>
                  <a:lnTo>
                    <a:pt x="4431919" y="1101559"/>
                  </a:lnTo>
                  <a:lnTo>
                    <a:pt x="4428756" y="1049731"/>
                  </a:lnTo>
                  <a:lnTo>
                    <a:pt x="4423486" y="998575"/>
                  </a:lnTo>
                  <a:lnTo>
                    <a:pt x="4416171" y="948321"/>
                  </a:lnTo>
                  <a:lnTo>
                    <a:pt x="4406798" y="899045"/>
                  </a:lnTo>
                  <a:lnTo>
                    <a:pt x="4395406" y="850811"/>
                  </a:lnTo>
                  <a:lnTo>
                    <a:pt x="4382033" y="803668"/>
                  </a:lnTo>
                  <a:lnTo>
                    <a:pt x="4366679" y="757682"/>
                  </a:lnTo>
                  <a:lnTo>
                    <a:pt x="4349369" y="712901"/>
                  </a:lnTo>
                  <a:lnTo>
                    <a:pt x="4330141" y="669404"/>
                  </a:lnTo>
                  <a:lnTo>
                    <a:pt x="4309008" y="627240"/>
                  </a:lnTo>
                  <a:lnTo>
                    <a:pt x="4285996" y="586460"/>
                  </a:lnTo>
                  <a:lnTo>
                    <a:pt x="4261129" y="547141"/>
                  </a:lnTo>
                  <a:lnTo>
                    <a:pt x="4234421" y="509333"/>
                  </a:lnTo>
                  <a:lnTo>
                    <a:pt x="4205909" y="473100"/>
                  </a:lnTo>
                  <a:lnTo>
                    <a:pt x="4178566" y="441909"/>
                  </a:lnTo>
                  <a:lnTo>
                    <a:pt x="4178566" y="1154557"/>
                  </a:lnTo>
                  <a:lnTo>
                    <a:pt x="4177334" y="1201191"/>
                  </a:lnTo>
                  <a:lnTo>
                    <a:pt x="4173664" y="1246949"/>
                  </a:lnTo>
                  <a:lnTo>
                    <a:pt x="4167555" y="1291780"/>
                  </a:lnTo>
                  <a:lnTo>
                    <a:pt x="4159046" y="1335595"/>
                  </a:lnTo>
                  <a:lnTo>
                    <a:pt x="4148124" y="1378356"/>
                  </a:lnTo>
                  <a:lnTo>
                    <a:pt x="4134828" y="1419974"/>
                  </a:lnTo>
                  <a:lnTo>
                    <a:pt x="4119181" y="1460385"/>
                  </a:lnTo>
                  <a:lnTo>
                    <a:pt x="4101173" y="1499527"/>
                  </a:lnTo>
                  <a:lnTo>
                    <a:pt x="4080840" y="1537322"/>
                  </a:lnTo>
                  <a:lnTo>
                    <a:pt x="4058196" y="1573733"/>
                  </a:lnTo>
                  <a:lnTo>
                    <a:pt x="4033253" y="1608658"/>
                  </a:lnTo>
                  <a:lnTo>
                    <a:pt x="4006024" y="1642046"/>
                  </a:lnTo>
                  <a:lnTo>
                    <a:pt x="3976547" y="1673834"/>
                  </a:lnTo>
                  <a:lnTo>
                    <a:pt x="3944810" y="1703959"/>
                  </a:lnTo>
                  <a:lnTo>
                    <a:pt x="3910850" y="1732330"/>
                  </a:lnTo>
                  <a:lnTo>
                    <a:pt x="3874681" y="1758911"/>
                  </a:lnTo>
                  <a:lnTo>
                    <a:pt x="3836314" y="1783613"/>
                  </a:lnTo>
                  <a:lnTo>
                    <a:pt x="3795776" y="1806371"/>
                  </a:lnTo>
                  <a:lnTo>
                    <a:pt x="3753066" y="1827136"/>
                  </a:lnTo>
                  <a:lnTo>
                    <a:pt x="3708209" y="1845830"/>
                  </a:lnTo>
                  <a:lnTo>
                    <a:pt x="3661219" y="1862378"/>
                  </a:lnTo>
                  <a:lnTo>
                    <a:pt x="3612121" y="1876717"/>
                  </a:lnTo>
                  <a:lnTo>
                    <a:pt x="3560927" y="1888794"/>
                  </a:lnTo>
                  <a:lnTo>
                    <a:pt x="3507663" y="1898535"/>
                  </a:lnTo>
                  <a:lnTo>
                    <a:pt x="3452330" y="1905863"/>
                  </a:lnTo>
                  <a:lnTo>
                    <a:pt x="3394951" y="1910715"/>
                  </a:lnTo>
                  <a:lnTo>
                    <a:pt x="2959963" y="1905508"/>
                  </a:lnTo>
                  <a:lnTo>
                    <a:pt x="2959963" y="1271549"/>
                  </a:lnTo>
                  <a:lnTo>
                    <a:pt x="3368535" y="544398"/>
                  </a:lnTo>
                  <a:lnTo>
                    <a:pt x="2959963" y="544398"/>
                  </a:lnTo>
                  <a:lnTo>
                    <a:pt x="2959963" y="397446"/>
                  </a:lnTo>
                  <a:lnTo>
                    <a:pt x="3270427" y="397446"/>
                  </a:lnTo>
                  <a:lnTo>
                    <a:pt x="3401161" y="398399"/>
                  </a:lnTo>
                  <a:lnTo>
                    <a:pt x="3465372" y="398373"/>
                  </a:lnTo>
                  <a:lnTo>
                    <a:pt x="3516325" y="400786"/>
                  </a:lnTo>
                  <a:lnTo>
                    <a:pt x="3570859" y="406412"/>
                  </a:lnTo>
                  <a:lnTo>
                    <a:pt x="3623322" y="414972"/>
                  </a:lnTo>
                  <a:lnTo>
                    <a:pt x="3673716" y="426466"/>
                  </a:lnTo>
                  <a:lnTo>
                    <a:pt x="3721989" y="440867"/>
                  </a:lnTo>
                  <a:lnTo>
                    <a:pt x="3768140" y="458190"/>
                  </a:lnTo>
                  <a:lnTo>
                    <a:pt x="3812133" y="478396"/>
                  </a:lnTo>
                  <a:lnTo>
                    <a:pt x="3853942" y="501484"/>
                  </a:lnTo>
                  <a:lnTo>
                    <a:pt x="3893566" y="527456"/>
                  </a:lnTo>
                  <a:lnTo>
                    <a:pt x="3930967" y="556285"/>
                  </a:lnTo>
                  <a:lnTo>
                    <a:pt x="3966121" y="587971"/>
                  </a:lnTo>
                  <a:lnTo>
                    <a:pt x="3996639" y="619912"/>
                  </a:lnTo>
                  <a:lnTo>
                    <a:pt x="4024934" y="654164"/>
                  </a:lnTo>
                  <a:lnTo>
                    <a:pt x="4050957" y="690638"/>
                  </a:lnTo>
                  <a:lnTo>
                    <a:pt x="4074693" y="729208"/>
                  </a:lnTo>
                  <a:lnTo>
                    <a:pt x="4096093" y="769785"/>
                  </a:lnTo>
                  <a:lnTo>
                    <a:pt x="4115104" y="812266"/>
                  </a:lnTo>
                  <a:lnTo>
                    <a:pt x="4131716" y="856564"/>
                  </a:lnTo>
                  <a:lnTo>
                    <a:pt x="4145877" y="902563"/>
                  </a:lnTo>
                  <a:lnTo>
                    <a:pt x="4157548" y="950163"/>
                  </a:lnTo>
                  <a:lnTo>
                    <a:pt x="4166679" y="999261"/>
                  </a:lnTo>
                  <a:lnTo>
                    <a:pt x="4173258" y="1049756"/>
                  </a:lnTo>
                  <a:lnTo>
                    <a:pt x="4177246" y="1101737"/>
                  </a:lnTo>
                  <a:lnTo>
                    <a:pt x="4178566" y="1154557"/>
                  </a:lnTo>
                  <a:lnTo>
                    <a:pt x="4178566" y="441909"/>
                  </a:lnTo>
                  <a:lnTo>
                    <a:pt x="4175595" y="438505"/>
                  </a:lnTo>
                  <a:lnTo>
                    <a:pt x="4143527" y="405599"/>
                  </a:lnTo>
                  <a:lnTo>
                    <a:pt x="4135399" y="398106"/>
                  </a:lnTo>
                  <a:lnTo>
                    <a:pt x="4134675" y="397446"/>
                  </a:lnTo>
                  <a:lnTo>
                    <a:pt x="4108920" y="373735"/>
                  </a:lnTo>
                  <a:lnTo>
                    <a:pt x="4072686" y="343877"/>
                  </a:lnTo>
                  <a:lnTo>
                    <a:pt x="4034866" y="316039"/>
                  </a:lnTo>
                  <a:lnTo>
                    <a:pt x="3995496" y="290220"/>
                  </a:lnTo>
                  <a:lnTo>
                    <a:pt x="3954602" y="266446"/>
                  </a:lnTo>
                  <a:lnTo>
                    <a:pt x="3912247" y="244729"/>
                  </a:lnTo>
                  <a:lnTo>
                    <a:pt x="3868458" y="225082"/>
                  </a:lnTo>
                  <a:lnTo>
                    <a:pt x="3823258" y="207530"/>
                  </a:lnTo>
                  <a:lnTo>
                    <a:pt x="3776700" y="192062"/>
                  </a:lnTo>
                  <a:lnTo>
                    <a:pt x="3728821" y="178701"/>
                  </a:lnTo>
                  <a:lnTo>
                    <a:pt x="3679660" y="167474"/>
                  </a:lnTo>
                  <a:lnTo>
                    <a:pt x="3629253" y="158381"/>
                  </a:lnTo>
                  <a:lnTo>
                    <a:pt x="3577640" y="151434"/>
                  </a:lnTo>
                  <a:lnTo>
                    <a:pt x="3524859" y="146659"/>
                  </a:lnTo>
                  <a:lnTo>
                    <a:pt x="3435108" y="143027"/>
                  </a:lnTo>
                  <a:lnTo>
                    <a:pt x="2705544" y="146850"/>
                  </a:lnTo>
                  <a:lnTo>
                    <a:pt x="2705544" y="975918"/>
                  </a:lnTo>
                  <a:lnTo>
                    <a:pt x="2303475" y="1679943"/>
                  </a:lnTo>
                  <a:lnTo>
                    <a:pt x="2705544" y="1679943"/>
                  </a:lnTo>
                  <a:lnTo>
                    <a:pt x="2705544" y="2150580"/>
                  </a:lnTo>
                  <a:lnTo>
                    <a:pt x="3461054" y="2148916"/>
                  </a:lnTo>
                  <a:lnTo>
                    <a:pt x="3516896" y="2144509"/>
                  </a:lnTo>
                  <a:lnTo>
                    <a:pt x="3571227" y="2137867"/>
                  </a:lnTo>
                  <a:lnTo>
                    <a:pt x="3624021" y="2129040"/>
                  </a:lnTo>
                  <a:lnTo>
                    <a:pt x="3675265" y="2118093"/>
                  </a:lnTo>
                  <a:lnTo>
                    <a:pt x="3724960" y="2105088"/>
                  </a:lnTo>
                  <a:lnTo>
                    <a:pt x="3773093" y="2090102"/>
                  </a:lnTo>
                  <a:lnTo>
                    <a:pt x="3819639" y="2073160"/>
                  </a:lnTo>
                  <a:lnTo>
                    <a:pt x="3864584" y="2054364"/>
                  </a:lnTo>
                  <a:lnTo>
                    <a:pt x="3907929" y="2033739"/>
                  </a:lnTo>
                  <a:lnTo>
                    <a:pt x="3949649" y="2011375"/>
                  </a:lnTo>
                  <a:lnTo>
                    <a:pt x="3989743" y="1987321"/>
                  </a:lnTo>
                  <a:lnTo>
                    <a:pt x="4028186" y="1961642"/>
                  </a:lnTo>
                  <a:lnTo>
                    <a:pt x="4064978" y="1934387"/>
                  </a:lnTo>
                  <a:lnTo>
                    <a:pt x="4100093" y="1905622"/>
                  </a:lnTo>
                  <a:lnTo>
                    <a:pt x="4133519" y="1875421"/>
                  </a:lnTo>
                  <a:lnTo>
                    <a:pt x="4165257" y="1843836"/>
                  </a:lnTo>
                  <a:lnTo>
                    <a:pt x="4195292" y="1810931"/>
                  </a:lnTo>
                  <a:lnTo>
                    <a:pt x="4223601" y="1776768"/>
                  </a:lnTo>
                  <a:lnTo>
                    <a:pt x="4250169" y="1741398"/>
                  </a:lnTo>
                  <a:lnTo>
                    <a:pt x="4274998" y="1704886"/>
                  </a:lnTo>
                  <a:lnTo>
                    <a:pt x="4298061" y="1667306"/>
                  </a:lnTo>
                  <a:lnTo>
                    <a:pt x="4319359" y="1628698"/>
                  </a:lnTo>
                  <a:lnTo>
                    <a:pt x="4338866" y="1589151"/>
                  </a:lnTo>
                  <a:lnTo>
                    <a:pt x="4356582" y="1548701"/>
                  </a:lnTo>
                  <a:lnTo>
                    <a:pt x="4372483" y="1507426"/>
                  </a:lnTo>
                  <a:lnTo>
                    <a:pt x="4386554" y="1465364"/>
                  </a:lnTo>
                  <a:lnTo>
                    <a:pt x="4398797" y="1422603"/>
                  </a:lnTo>
                  <a:lnTo>
                    <a:pt x="4409198" y="1379194"/>
                  </a:lnTo>
                  <a:lnTo>
                    <a:pt x="4417733" y="1335201"/>
                  </a:lnTo>
                  <a:lnTo>
                    <a:pt x="4424388" y="1290675"/>
                  </a:lnTo>
                  <a:lnTo>
                    <a:pt x="4429163" y="1245679"/>
                  </a:lnTo>
                  <a:lnTo>
                    <a:pt x="4432033" y="1200289"/>
                  </a:lnTo>
                  <a:lnTo>
                    <a:pt x="4432986" y="1154557"/>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8" name="Google Shape;78;p2"/>
          <p:cNvSpPr/>
          <p:nvPr/>
        </p:nvSpPr>
        <p:spPr>
          <a:xfrm>
            <a:off x="512021" y="5154553"/>
            <a:ext cx="10052050" cy="3416320"/>
          </a:xfrm>
          <a:prstGeom prst="rect">
            <a:avLst/>
          </a:prstGeom>
          <a:noFill/>
          <a:ln>
            <a:noFill/>
          </a:ln>
        </p:spPr>
        <p:txBody>
          <a:bodyPr anchorCtr="0" anchor="t" bIns="45700" lIns="91425" spcFirstLastPara="1" rIns="91425" wrap="square" tIns="45700">
            <a:spAutoFit/>
          </a:bodyPr>
          <a:lstStyle/>
          <a:p>
            <a:pPr indent="-571500" lvl="0" marL="571500" rtl="0" algn="l">
              <a:spcBef>
                <a:spcPts val="0"/>
              </a:spcBef>
              <a:spcAft>
                <a:spcPts val="0"/>
              </a:spcAft>
              <a:buClr>
                <a:srgbClr val="2C34D7"/>
              </a:buClr>
              <a:buSzPts val="3600"/>
              <a:buFont typeface="Arial"/>
              <a:buChar char="•"/>
            </a:pPr>
            <a:r>
              <a:rPr b="1" lang="en-US" sz="3600">
                <a:solidFill>
                  <a:srgbClr val="2C34D7"/>
                </a:solidFill>
                <a:latin typeface="Roboto"/>
                <a:ea typeface="Roboto"/>
                <a:cs typeface="Roboto"/>
                <a:sym typeface="Roboto"/>
              </a:rPr>
              <a:t>3.1 </a:t>
            </a:r>
            <a:r>
              <a:rPr lang="en-US" sz="3600">
                <a:solidFill>
                  <a:srgbClr val="2C34D7"/>
                </a:solidFill>
                <a:latin typeface="Roboto"/>
                <a:ea typeface="Roboto"/>
                <a:cs typeface="Roboto"/>
                <a:sym typeface="Roboto"/>
              </a:rPr>
              <a:t>Avantages environnementaux des techniques de teinture et d'impression écologiques.</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b="1" lang="en-US" sz="3600">
                <a:solidFill>
                  <a:srgbClr val="2C34D7"/>
                </a:solidFill>
                <a:latin typeface="Roboto"/>
                <a:ea typeface="Roboto"/>
                <a:cs typeface="Roboto"/>
                <a:sym typeface="Roboto"/>
              </a:rPr>
              <a:t>3.2 </a:t>
            </a:r>
            <a:r>
              <a:rPr lang="en-US" sz="3600">
                <a:solidFill>
                  <a:srgbClr val="2C34D7"/>
                </a:solidFill>
                <a:latin typeface="Roboto"/>
                <a:ea typeface="Roboto"/>
                <a:cs typeface="Roboto"/>
                <a:sym typeface="Roboto"/>
              </a:rPr>
              <a:t>Teintures </a:t>
            </a:r>
            <a:r>
              <a:rPr lang="en-US" sz="3600">
                <a:solidFill>
                  <a:srgbClr val="2C34D7"/>
                </a:solidFill>
                <a:latin typeface="Roboto"/>
                <a:ea typeface="Roboto"/>
                <a:cs typeface="Roboto"/>
                <a:sym typeface="Roboto"/>
              </a:rPr>
              <a:t>naturelles</a:t>
            </a:r>
            <a:r>
              <a:rPr lang="en-US" sz="3600">
                <a:solidFill>
                  <a:srgbClr val="2C34D7"/>
                </a:solidFill>
                <a:latin typeface="Roboto"/>
                <a:ea typeface="Roboto"/>
                <a:cs typeface="Roboto"/>
                <a:sym typeface="Roboto"/>
              </a:rPr>
              <a:t>, Teintures à Faible Teneur en Eau et Impression Numérique.</a:t>
            </a:r>
            <a:endParaRPr sz="3600">
              <a:solidFill>
                <a:srgbClr val="2C34D7"/>
              </a:solidFill>
              <a:latin typeface="Roboto"/>
              <a:ea typeface="Roboto"/>
              <a:cs typeface="Roboto"/>
              <a:sym typeface="Roboto"/>
            </a:endParaRPr>
          </a:p>
        </p:txBody>
      </p:sp>
      <p:sp>
        <p:nvSpPr>
          <p:cNvPr id="79" name="Google Shape;79;p2"/>
          <p:cNvSpPr txBox="1"/>
          <p:nvPr>
            <p:ph type="title"/>
          </p:nvPr>
        </p:nvSpPr>
        <p:spPr>
          <a:xfrm>
            <a:off x="740432" y="353239"/>
            <a:ext cx="9860700" cy="4802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330DC"/>
                </a:solidFill>
              </a:rPr>
              <a:t>Conception</a:t>
            </a:r>
            <a:r>
              <a:rPr b="1" lang="en-US" sz="5400">
                <a:solidFill>
                  <a:srgbClr val="2330DC"/>
                </a:solidFill>
                <a:latin typeface="Roboto"/>
                <a:ea typeface="Roboto"/>
                <a:cs typeface="Roboto"/>
                <a:sym typeface="Roboto"/>
              </a:rPr>
              <a:t> de mode durable</a:t>
            </a:r>
            <a:endParaRPr b="1" sz="5400"/>
          </a:p>
          <a:p>
            <a:pPr indent="0" lvl="0" marL="0" rtl="0" algn="l">
              <a:spcBef>
                <a:spcPts val="0"/>
              </a:spcBef>
              <a:spcAft>
                <a:spcPts val="0"/>
              </a:spcAft>
              <a:buNone/>
            </a:pPr>
            <a:br>
              <a:rPr b="0" lang="en-US" sz="5400"/>
            </a:br>
            <a:r>
              <a:rPr b="0" i="0" lang="en-US" sz="4800" u="none" strike="noStrike">
                <a:solidFill>
                  <a:srgbClr val="2330DC"/>
                </a:solidFill>
                <a:latin typeface="Roboto"/>
                <a:ea typeface="Roboto"/>
                <a:cs typeface="Roboto"/>
                <a:sym typeface="Roboto"/>
              </a:rPr>
              <a:t>Module </a:t>
            </a:r>
            <a:r>
              <a:rPr lang="en-US" sz="4800">
                <a:solidFill>
                  <a:srgbClr val="2330DC"/>
                </a:solidFill>
              </a:rPr>
              <a:t>3 : Techniques de Teinture et d'Impression </a:t>
            </a:r>
            <a:r>
              <a:rPr lang="en-US" sz="4800">
                <a:solidFill>
                  <a:srgbClr val="2330DC"/>
                </a:solidFill>
              </a:rPr>
              <a:t>Écologiques</a:t>
            </a:r>
            <a:endParaRPr b="0" sz="4800"/>
          </a:p>
          <a:p>
            <a:pPr indent="0" lvl="0" marL="0" rtl="0" algn="l">
              <a:spcBef>
                <a:spcPts val="0"/>
              </a:spcBef>
              <a:spcAft>
                <a:spcPts val="0"/>
              </a:spcAft>
              <a:buNone/>
            </a:pPr>
            <a:br>
              <a:rPr b="0" lang="en-US" sz="5400"/>
            </a:br>
            <a:endParaRPr sz="5400"/>
          </a:p>
        </p:txBody>
      </p:sp>
      <p:pic>
        <p:nvPicPr>
          <p:cNvPr descr="279A45AE-D265-492E-93B7-E685D366C955" id="80" name="Google Shape;80;p2"/>
          <p:cNvPicPr preferRelativeResize="0"/>
          <p:nvPr/>
        </p:nvPicPr>
        <p:blipFill rotWithShape="1">
          <a:blip r:embed="rId3">
            <a:alphaModFix/>
          </a:blip>
          <a:srcRect b="0" l="0" r="0" t="0"/>
          <a:stretch/>
        </p:blipFill>
        <p:spPr>
          <a:xfrm>
            <a:off x="512022" y="9859582"/>
            <a:ext cx="3889950" cy="824293"/>
          </a:xfrm>
          <a:prstGeom prst="rect">
            <a:avLst/>
          </a:prstGeom>
          <a:noFill/>
          <a:ln>
            <a:noFill/>
          </a:ln>
        </p:spPr>
      </p:pic>
      <p:sp>
        <p:nvSpPr>
          <p:cNvPr id="81" name="Google Shape;81;p2"/>
          <p:cNvSpPr/>
          <p:nvPr/>
        </p:nvSpPr>
        <p:spPr>
          <a:xfrm>
            <a:off x="587828" y="9236075"/>
            <a:ext cx="5104667"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n-US" sz="1800" u="none" strike="noStrike">
                <a:solidFill>
                  <a:srgbClr val="2330DC"/>
                </a:solidFill>
                <a:latin typeface="Roboto"/>
                <a:ea typeface="Roboto"/>
                <a:cs typeface="Roboto"/>
                <a:sym typeface="Roboto"/>
              </a:rPr>
              <a:t>2023-1-CY01-KA220-HED-000160668</a:t>
            </a:r>
            <a:endParaRPr b="0" sz="1800"/>
          </a:p>
          <a:p>
            <a:pPr indent="0" lvl="0" marL="0" rtl="0" algn="l">
              <a:spcBef>
                <a:spcPts val="0"/>
              </a:spcBef>
              <a:spcAft>
                <a:spcPts val="0"/>
              </a:spcAft>
              <a:buNone/>
            </a:pPr>
            <a:br>
              <a:rPr b="0" lang="en-US" sz="1800"/>
            </a:br>
            <a:endParaRPr sz="1800"/>
          </a:p>
        </p:txBody>
      </p:sp>
      <p:pic>
        <p:nvPicPr>
          <p:cNvPr descr="https://lh7-rt.googleusercontent.com/slidesz/AGV_vUffSp5bllk2jB8Mwq76zoIQ01fRSpNs5_DCTPNm8ODP69441V8lnW5q8JnDzOQlirFxu4dIlzQ4TuqNLqYCzr04LLPcCsNuS9lfYxSbmVPpkzigG5QocTgeoNODXiJs8x3zSDDKudw59XMQOipYEl8=s2048?key=9qSaRybv1hlA63CeB85maj2S" id="82" name="Google Shape;82;p2"/>
          <p:cNvPicPr preferRelativeResize="0"/>
          <p:nvPr/>
        </p:nvPicPr>
        <p:blipFill rotWithShape="1">
          <a:blip r:embed="rId4">
            <a:alphaModFix/>
          </a:blip>
          <a:srcRect b="0" l="0" r="0" t="0"/>
          <a:stretch/>
        </p:blipFill>
        <p:spPr>
          <a:xfrm>
            <a:off x="4565650" y="9693275"/>
            <a:ext cx="3025321" cy="1080981"/>
          </a:xfrm>
          <a:prstGeom prst="rect">
            <a:avLst/>
          </a:prstGeom>
          <a:noFill/>
          <a:ln>
            <a:noFill/>
          </a:ln>
        </p:spPr>
      </p:pic>
      <p:pic>
        <p:nvPicPr>
          <p:cNvPr id="83" name="Google Shape;83;p2"/>
          <p:cNvPicPr preferRelativeResize="0"/>
          <p:nvPr/>
        </p:nvPicPr>
        <p:blipFill rotWithShape="1">
          <a:blip r:embed="rId5">
            <a:alphaModFix/>
          </a:blip>
          <a:srcRect b="0" l="0" r="0" t="0"/>
          <a:stretch/>
        </p:blipFill>
        <p:spPr>
          <a:xfrm>
            <a:off x="7842250" y="9769475"/>
            <a:ext cx="2923491" cy="106773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0"/>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a:p>
        </p:txBody>
      </p:sp>
      <p:pic>
        <p:nvPicPr>
          <p:cNvPr id="218" name="Google Shape;218;p20"/>
          <p:cNvPicPr preferRelativeResize="0"/>
          <p:nvPr/>
        </p:nvPicPr>
        <p:blipFill rotWithShape="1">
          <a:blip r:embed="rId3">
            <a:alphaModFix/>
          </a:blip>
          <a:srcRect b="0" l="0" r="0" t="0"/>
          <a:stretch/>
        </p:blipFill>
        <p:spPr>
          <a:xfrm>
            <a:off x="679450" y="1006475"/>
            <a:ext cx="12060139" cy="9046706"/>
          </a:xfrm>
          <a:prstGeom prst="rect">
            <a:avLst/>
          </a:prstGeom>
          <a:noFill/>
          <a:ln>
            <a:noFill/>
          </a:ln>
        </p:spPr>
      </p:pic>
      <p:sp>
        <p:nvSpPr>
          <p:cNvPr id="219" name="Google Shape;219;p20"/>
          <p:cNvSpPr/>
          <p:nvPr/>
        </p:nvSpPr>
        <p:spPr>
          <a:xfrm>
            <a:off x="689429" y="10302875"/>
            <a:ext cx="4905510"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par </a:t>
            </a:r>
            <a:r>
              <a:rPr b="0" i="0" lang="en-US" sz="1800" u="sng">
                <a:solidFill>
                  <a:schemeClr val="hlink"/>
                </a:solidFill>
                <a:latin typeface="Arial"/>
                <a:ea typeface="Arial"/>
                <a:cs typeface="Arial"/>
                <a:sym typeface="Arial"/>
                <a:hlinkClick r:id="rId4"/>
              </a:rPr>
              <a:t>Arno Senoner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
        <p:nvSpPr>
          <p:cNvPr id="220" name="Google Shape;220;p20"/>
          <p:cNvSpPr/>
          <p:nvPr/>
        </p:nvSpPr>
        <p:spPr>
          <a:xfrm>
            <a:off x="13468898" y="6950075"/>
            <a:ext cx="5638800" cy="286232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br>
              <a:rPr lang="en-US" sz="3600">
                <a:solidFill>
                  <a:srgbClr val="FDA800"/>
                </a:solidFill>
                <a:latin typeface="Roboto"/>
                <a:ea typeface="Roboto"/>
                <a:cs typeface="Roboto"/>
                <a:sym typeface="Roboto"/>
              </a:rPr>
            </a:br>
            <a:r>
              <a:rPr b="0" i="0" lang="en-US" sz="3600">
                <a:solidFill>
                  <a:srgbClr val="FDA800"/>
                </a:solidFill>
                <a:latin typeface="Roboto"/>
                <a:ea typeface="Roboto"/>
                <a:cs typeface="Roboto"/>
                <a:sym typeface="Roboto"/>
              </a:rPr>
              <a:t>4D FWD 2M, </a:t>
            </a:r>
            <a:r>
              <a:rPr b="0" i="0" lang="en-US" sz="3600" u="none" cap="none" strike="noStrike">
                <a:solidFill>
                  <a:srgbClr val="FDA800"/>
                </a:solidFill>
                <a:latin typeface="Roboto"/>
                <a:ea typeface="Roboto"/>
                <a:cs typeface="Roboto"/>
                <a:sym typeface="Roboto"/>
              </a:rPr>
              <a:t>une basket dont une partie est imprimée en 3D</a:t>
            </a:r>
            <a:r>
              <a:rPr b="0" i="0" lang="en-US" sz="3600">
                <a:solidFill>
                  <a:srgbClr val="FDA800"/>
                </a:solidFill>
                <a:latin typeface="Roboto"/>
                <a:ea typeface="Roboto"/>
                <a:cs typeface="Roboto"/>
                <a:sym typeface="Roboto"/>
              </a:rPr>
              <a:t>.</a:t>
            </a:r>
            <a:endParaRPr sz="3600">
              <a:solidFill>
                <a:srgbClr val="FDA800"/>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1"/>
          <p:cNvSpPr txBox="1"/>
          <p:nvPr/>
        </p:nvSpPr>
        <p:spPr>
          <a:xfrm>
            <a:off x="904774" y="1825625"/>
            <a:ext cx="17834076" cy="87058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4400">
                <a:solidFill>
                  <a:srgbClr val="FDA800"/>
                </a:solidFill>
                <a:latin typeface="Roboto"/>
                <a:ea typeface="Roboto"/>
                <a:cs typeface="Roboto"/>
                <a:sym typeface="Roboto"/>
              </a:rPr>
              <a:t>Textiles intelligents</a:t>
            </a:r>
            <a:endParaRPr/>
          </a:p>
          <a:p>
            <a:pPr indent="0" lvl="0" marL="0" rtl="0" algn="l">
              <a:spcBef>
                <a:spcPts val="0"/>
              </a:spcBef>
              <a:spcAft>
                <a:spcPts val="0"/>
              </a:spcAft>
              <a:buNone/>
            </a:pPr>
            <a:r>
              <a:t/>
            </a:r>
            <a:endParaRPr b="1" sz="44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Les textiles intelligents sont des textiles dans lesquels sont intégrés des capteurs et des composants électroniques. Leur objectif est de réguler la température corporelle, de surveiller les mesures de santé et même de changer de couleur.</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La raison d'être des textiles intelligents est de réduire le besoin de vêtements supplémentaires, favorisant ainsi une garde-robe plus durable.</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0" lvl="0" marL="0" rtl="0" algn="l">
              <a:spcBef>
                <a:spcPts val="0"/>
              </a:spcBef>
              <a:spcAft>
                <a:spcPts val="0"/>
              </a:spcAft>
              <a:buNone/>
            </a:pPr>
            <a:r>
              <a:rPr lang="en-US" sz="2800">
                <a:solidFill>
                  <a:srgbClr val="FDA800"/>
                </a:solidFill>
                <a:latin typeface="Roboto"/>
                <a:ea typeface="Roboto"/>
                <a:cs typeface="Roboto"/>
                <a:sym typeface="Roboto"/>
              </a:rPr>
              <a:t>Voir le matériel de lecture suivant :</a:t>
            </a:r>
            <a:endParaRPr sz="2800">
              <a:solidFill>
                <a:srgbClr val="FDA800"/>
              </a:solidFill>
              <a:latin typeface="Roboto"/>
              <a:ea typeface="Roboto"/>
              <a:cs typeface="Roboto"/>
              <a:sym typeface="Roboto"/>
            </a:endParaRPr>
          </a:p>
          <a:p>
            <a:pPr indent="-571500" lvl="0" marL="571500" rtl="0" algn="l">
              <a:spcBef>
                <a:spcPts val="0"/>
              </a:spcBef>
              <a:spcAft>
                <a:spcPts val="0"/>
              </a:spcAft>
              <a:buClr>
                <a:srgbClr val="FDA800"/>
              </a:buClr>
              <a:buSzPts val="2800"/>
              <a:buFont typeface="Arial"/>
              <a:buChar char="•"/>
            </a:pPr>
            <a:r>
              <a:rPr i="1" lang="en-US" sz="2800">
                <a:solidFill>
                  <a:srgbClr val="FDA800"/>
                </a:solidFill>
                <a:latin typeface="Roboto"/>
                <a:ea typeface="Roboto"/>
                <a:cs typeface="Roboto"/>
                <a:sym typeface="Roboto"/>
              </a:rPr>
              <a:t>Smart Textiles : the Next Frontier in Fashion Design (Textiles intelligents : la prochaine frontière de la création de mode)</a:t>
            </a:r>
            <a:endParaRPr/>
          </a:p>
          <a:p>
            <a:pPr indent="-571500" lvl="0" marL="571500" rtl="0" algn="l">
              <a:spcBef>
                <a:spcPts val="0"/>
              </a:spcBef>
              <a:spcAft>
                <a:spcPts val="0"/>
              </a:spcAft>
              <a:buClr>
                <a:srgbClr val="FDA800"/>
              </a:buClr>
              <a:buSzPts val="2800"/>
              <a:buFont typeface="Arial"/>
              <a:buChar char="•"/>
            </a:pPr>
            <a:r>
              <a:rPr i="1" lang="en-US" sz="2800">
                <a:solidFill>
                  <a:srgbClr val="FDA800"/>
                </a:solidFill>
                <a:latin typeface="Roboto"/>
                <a:ea typeface="Roboto"/>
                <a:cs typeface="Roboto"/>
                <a:sym typeface="Roboto"/>
              </a:rPr>
              <a:t>Mode écologique : comment l'impression de vêtements durables modifie le secteur</a:t>
            </a:r>
            <a:endParaRPr sz="2800">
              <a:solidFill>
                <a:srgbClr val="FDA800"/>
              </a:solidFill>
              <a:latin typeface="Roboto"/>
              <a:ea typeface="Roboto"/>
              <a:cs typeface="Roboto"/>
              <a:sym typeface="Roboto"/>
            </a:endParaRPr>
          </a:p>
          <a:p>
            <a:pPr indent="0" lvl="0" marL="0" rtl="0" algn="l">
              <a:spcBef>
                <a:spcPts val="0"/>
              </a:spcBef>
              <a:spcAft>
                <a:spcPts val="0"/>
              </a:spcAft>
              <a:buNone/>
            </a:pPr>
            <a:r>
              <a:t/>
            </a:r>
            <a:endParaRPr sz="3200">
              <a:solidFill>
                <a:srgbClr val="2C34D7"/>
              </a:solidFill>
              <a:latin typeface="Calibri"/>
              <a:ea typeface="Calibri"/>
              <a:cs typeface="Calibri"/>
              <a:sym typeface="Calibri"/>
            </a:endParaRPr>
          </a:p>
          <a:p>
            <a:pPr indent="-368300" lvl="0" marL="5715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2"/>
          <p:cNvSpPr txBox="1"/>
          <p:nvPr>
            <p:ph type="ctrTitle"/>
          </p:nvPr>
        </p:nvSpPr>
        <p:spPr>
          <a:xfrm>
            <a:off x="1365250" y="1082675"/>
            <a:ext cx="6141084"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rgbClr val="2C34D7"/>
                </a:solidFill>
              </a:rPr>
              <a:t>Références</a:t>
            </a:r>
            <a:endParaRPr sz="5400">
              <a:solidFill>
                <a:srgbClr val="2C34D7"/>
              </a:solidFill>
            </a:endParaRPr>
          </a:p>
        </p:txBody>
      </p:sp>
      <p:sp>
        <p:nvSpPr>
          <p:cNvPr id="231" name="Google Shape;231;p22"/>
          <p:cNvSpPr txBox="1"/>
          <p:nvPr/>
        </p:nvSpPr>
        <p:spPr>
          <a:xfrm>
            <a:off x="1365250" y="2454275"/>
            <a:ext cx="15925800" cy="8279190"/>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SzPts val="2800"/>
              <a:buFont typeface="Arial"/>
              <a:buChar char="•"/>
            </a:pPr>
            <a:r>
              <a:rPr lang="en-US" sz="2800">
                <a:latin typeface="Roboto"/>
                <a:ea typeface="Roboto"/>
                <a:cs typeface="Roboto"/>
                <a:sym typeface="Roboto"/>
              </a:rPr>
              <a:t>Bella + Canvas (2019) </a:t>
            </a:r>
            <a:r>
              <a:rPr i="1" lang="en-US" sz="2800">
                <a:latin typeface="Roboto"/>
                <a:ea typeface="Roboto"/>
                <a:cs typeface="Roboto"/>
                <a:sym typeface="Roboto"/>
              </a:rPr>
              <a:t>Comment le tissu est teint de manière massive et écologique. </a:t>
            </a:r>
            <a:r>
              <a:rPr lang="en-US" sz="2800">
                <a:latin typeface="Roboto"/>
                <a:ea typeface="Roboto"/>
                <a:cs typeface="Roboto"/>
                <a:sym typeface="Roboto"/>
              </a:rPr>
              <a:t>Disponible à l'adresse : </a:t>
            </a:r>
            <a:r>
              <a:rPr lang="en-US" sz="2800" u="sng">
                <a:solidFill>
                  <a:schemeClr val="hlink"/>
                </a:solidFill>
                <a:latin typeface="Roboto"/>
                <a:ea typeface="Roboto"/>
                <a:cs typeface="Roboto"/>
                <a:sym typeface="Roboto"/>
                <a:hlinkClick r:id="rId3"/>
              </a:rPr>
              <a:t>www.youtube.com/watch?v=e06-glNxOTE</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sz="2800">
              <a:latin typeface="Roboto"/>
              <a:ea typeface="Roboto"/>
              <a:cs typeface="Roboto"/>
              <a:sym typeface="Roboto"/>
            </a:endParaRPr>
          </a:p>
          <a:p>
            <a:pPr indent="-457200" lvl="0" marL="457200" rtl="0" algn="l">
              <a:spcBef>
                <a:spcPts val="0"/>
              </a:spcBef>
              <a:spcAft>
                <a:spcPts val="0"/>
              </a:spcAft>
              <a:buClr>
                <a:schemeClr val="dk1"/>
              </a:buClr>
              <a:buSzPts val="2800"/>
              <a:buFont typeface="Arial"/>
              <a:buChar char="•"/>
            </a:pPr>
            <a:r>
              <a:rPr lang="en-US" sz="2800">
                <a:solidFill>
                  <a:schemeClr val="dk1"/>
                </a:solidFill>
                <a:latin typeface="Roboto"/>
                <a:ea typeface="Roboto"/>
                <a:cs typeface="Roboto"/>
                <a:sym typeface="Roboto"/>
              </a:rPr>
              <a:t>Blum, P. (2021) </a:t>
            </a:r>
            <a:r>
              <a:rPr i="1" lang="en-US" sz="2800">
                <a:solidFill>
                  <a:schemeClr val="dk1"/>
                </a:solidFill>
                <a:latin typeface="Roboto"/>
                <a:ea typeface="Roboto"/>
                <a:cs typeface="Roboto"/>
                <a:sym typeface="Roboto"/>
              </a:rPr>
              <a:t>Circular Fashion : Making the Fashion Industry Sustainable (Mode circulaire : rendre l'industrie de la mode durable)</a:t>
            </a:r>
            <a:r>
              <a:rPr lang="en-US" sz="2800">
                <a:solidFill>
                  <a:schemeClr val="dk1"/>
                </a:solidFill>
                <a:latin typeface="Roboto"/>
                <a:ea typeface="Roboto"/>
                <a:cs typeface="Roboto"/>
                <a:sym typeface="Roboto"/>
              </a:rPr>
              <a:t>.</a:t>
            </a:r>
            <a:endParaRPr/>
          </a:p>
          <a:p>
            <a:pPr indent="-279400" lvl="0" marL="457200" rtl="0" algn="l">
              <a:spcBef>
                <a:spcPts val="0"/>
              </a:spcBef>
              <a:spcAft>
                <a:spcPts val="0"/>
              </a:spcAft>
              <a:buSzPts val="2800"/>
              <a:buFont typeface="Arial"/>
              <a:buNone/>
            </a:pPr>
            <a:r>
              <a:t/>
            </a:r>
            <a:endParaRPr sz="2800">
              <a:solidFill>
                <a:schemeClr val="dk1"/>
              </a:solidFill>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Dann, TA (2021</a:t>
            </a:r>
            <a:r>
              <a:rPr i="1" lang="en-US" sz="2800"/>
              <a:t>) How to make eco print on fabric | Tutorial. </a:t>
            </a:r>
            <a:r>
              <a:rPr lang="en-US" sz="2800">
                <a:latin typeface="Roboto"/>
                <a:ea typeface="Roboto"/>
                <a:cs typeface="Roboto"/>
                <a:sym typeface="Roboto"/>
              </a:rPr>
              <a:t>Disponible à l'adresse : </a:t>
            </a:r>
            <a:r>
              <a:rPr lang="en-US" sz="2800" u="sng">
                <a:solidFill>
                  <a:schemeClr val="hlink"/>
                </a:solidFill>
                <a:latin typeface="Roboto"/>
                <a:ea typeface="Roboto"/>
                <a:cs typeface="Roboto"/>
                <a:sym typeface="Roboto"/>
                <a:hlinkClick r:id="rId4"/>
              </a:rPr>
              <a:t>www.youtube.com/watch?v=oW618--w918&amp;t=4s</a:t>
            </a:r>
            <a:endParaRPr sz="2800">
              <a:latin typeface="Roboto"/>
              <a:ea typeface="Roboto"/>
              <a:cs typeface="Roboto"/>
              <a:sym typeface="Roboto"/>
            </a:endParaRPr>
          </a:p>
          <a:p>
            <a:pPr indent="0" lvl="0" marL="0" rtl="0" algn="l">
              <a:spcBef>
                <a:spcPts val="0"/>
              </a:spcBef>
              <a:spcAft>
                <a:spcPts val="0"/>
              </a:spcAft>
              <a:buNone/>
            </a:pPr>
            <a:r>
              <a:t/>
            </a:r>
            <a:endParaRPr i="1" sz="2800">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 Euronews Next (2017) </a:t>
            </a:r>
            <a:r>
              <a:rPr i="1" lang="en-US" sz="2800">
                <a:latin typeface="Roboto"/>
                <a:ea typeface="Roboto"/>
                <a:cs typeface="Roboto"/>
                <a:sym typeface="Roboto"/>
              </a:rPr>
              <a:t>Dyed without waste - developing a process to save water in the textile industry. </a:t>
            </a:r>
            <a:r>
              <a:rPr lang="en-US" sz="2800">
                <a:latin typeface="Roboto"/>
                <a:ea typeface="Roboto"/>
                <a:cs typeface="Roboto"/>
                <a:sym typeface="Roboto"/>
              </a:rPr>
              <a:t>Disponible </a:t>
            </a:r>
            <a:r>
              <a:rPr lang="en-US" sz="2800" u="sng">
                <a:solidFill>
                  <a:schemeClr val="hlink"/>
                </a:solidFill>
                <a:latin typeface="Roboto"/>
                <a:ea typeface="Roboto"/>
                <a:cs typeface="Roboto"/>
                <a:sym typeface="Roboto"/>
                <a:hlinkClick r:id="rId5"/>
              </a:rPr>
              <a:t>sur : www.youtube.com/watch?v=BHiSlnq9Kaw</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i="1" sz="2800">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Fisher, E. (2024) Eileen Fisher. Disponible à l'adresse : </a:t>
            </a:r>
            <a:r>
              <a:rPr lang="en-US" sz="2800" u="sng">
                <a:solidFill>
                  <a:schemeClr val="hlink"/>
                </a:solidFill>
                <a:latin typeface="Roboto"/>
                <a:ea typeface="Roboto"/>
                <a:cs typeface="Roboto"/>
                <a:sym typeface="Roboto"/>
                <a:hlinkClick r:id="rId6"/>
              </a:rPr>
              <a:t>www.eileenfisher.com/a-sustainable-life/first-life.html</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457200" lvl="0" marL="457200" rtl="0" algn="l">
              <a:spcBef>
                <a:spcPts val="0"/>
              </a:spcBef>
              <a:spcAft>
                <a:spcPts val="0"/>
              </a:spcAft>
              <a:buClr>
                <a:schemeClr val="dk1"/>
              </a:buClr>
              <a:buSzPts val="2800"/>
              <a:buFont typeface="Arial"/>
              <a:buChar char="•"/>
            </a:pPr>
            <a:r>
              <a:rPr lang="en-US" sz="2800">
                <a:solidFill>
                  <a:schemeClr val="dk1"/>
                </a:solidFill>
                <a:latin typeface="Roboto"/>
                <a:ea typeface="Roboto"/>
                <a:cs typeface="Roboto"/>
                <a:sym typeface="Roboto"/>
              </a:rPr>
              <a:t>Fletcher, K. (2014) </a:t>
            </a:r>
            <a:r>
              <a:rPr i="1" lang="en-US" sz="2800">
                <a:solidFill>
                  <a:schemeClr val="dk1"/>
                </a:solidFill>
                <a:latin typeface="Roboto"/>
                <a:ea typeface="Roboto"/>
                <a:cs typeface="Roboto"/>
                <a:sym typeface="Roboto"/>
              </a:rPr>
              <a:t>Sustainable Fashion and Textiles : Design Journeys</a:t>
            </a:r>
            <a:r>
              <a:rPr lang="en-US" sz="2800">
                <a:solidFill>
                  <a:schemeClr val="dk1"/>
                </a:solidFill>
                <a:latin typeface="Roboto"/>
                <a:ea typeface="Roboto"/>
                <a:cs typeface="Roboto"/>
                <a:sym typeface="Roboto"/>
              </a:rPr>
              <a:t>. 2</a:t>
            </a:r>
            <a:r>
              <a:rPr baseline="30000" lang="en-US" sz="2800">
                <a:solidFill>
                  <a:schemeClr val="dk1"/>
                </a:solidFill>
                <a:latin typeface="Roboto"/>
                <a:ea typeface="Roboto"/>
                <a:cs typeface="Roboto"/>
                <a:sym typeface="Roboto"/>
              </a:rPr>
              <a:t>nd</a:t>
            </a:r>
            <a:r>
              <a:rPr lang="en-US" sz="2800">
                <a:solidFill>
                  <a:schemeClr val="dk1"/>
                </a:solidFill>
                <a:latin typeface="Roboto"/>
                <a:ea typeface="Roboto"/>
                <a:cs typeface="Roboto"/>
                <a:sym typeface="Roboto"/>
              </a:rPr>
              <a:t> edition. NY : Routledge</a:t>
            </a:r>
            <a:endParaRPr/>
          </a:p>
          <a:p>
            <a:pPr indent="-279400" lvl="0" marL="457200" rtl="0" algn="l">
              <a:spcBef>
                <a:spcPts val="0"/>
              </a:spcBef>
              <a:spcAft>
                <a:spcPts val="0"/>
              </a:spcAft>
              <a:buSzPts val="2800"/>
              <a:buFont typeface="Arial"/>
              <a:buNone/>
            </a:pPr>
            <a:r>
              <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sz="2800">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3"/>
          <p:cNvSpPr txBox="1"/>
          <p:nvPr/>
        </p:nvSpPr>
        <p:spPr>
          <a:xfrm>
            <a:off x="1136650" y="1844675"/>
            <a:ext cx="18440400" cy="9571851"/>
          </a:xfrm>
          <a:prstGeom prst="rect">
            <a:avLst/>
          </a:prstGeom>
          <a:noFill/>
          <a:ln>
            <a:noFill/>
          </a:ln>
        </p:spPr>
        <p:txBody>
          <a:bodyPr anchorCtr="0" anchor="t" bIns="45700" lIns="91425" spcFirstLastPara="1" rIns="91425" wrap="square" tIns="45700">
            <a:spAutoFit/>
          </a:bodyPr>
          <a:lstStyle/>
          <a:p>
            <a:pPr indent="-279400" lvl="0" marL="457200" rtl="0" algn="l">
              <a:spcBef>
                <a:spcPts val="0"/>
              </a:spcBef>
              <a:spcAft>
                <a:spcPts val="0"/>
              </a:spcAft>
              <a:buSzPts val="2800"/>
              <a:buFont typeface="Arial"/>
              <a:buNone/>
            </a:pPr>
            <a:r>
              <a:t/>
            </a:r>
            <a:endParaRPr i="1" sz="2800">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Manufacture3D (2024) </a:t>
            </a:r>
            <a:r>
              <a:rPr i="1" lang="en-US" sz="2800">
                <a:latin typeface="Roboto"/>
                <a:ea typeface="Roboto"/>
                <a:cs typeface="Roboto"/>
                <a:sym typeface="Roboto"/>
              </a:rPr>
              <a:t>How Adidas is leaging 3D Printing in the Footwear Industry (Comment Adidas exploite l'impression 3D dans l'industrie de la chaussure</a:t>
            </a:r>
            <a:r>
              <a:rPr lang="en-US" sz="2800">
                <a:latin typeface="Roboto"/>
                <a:ea typeface="Roboto"/>
                <a:cs typeface="Roboto"/>
                <a:sym typeface="Roboto"/>
              </a:rPr>
              <a:t>), disponible à l'adresse : </a:t>
            </a:r>
            <a:r>
              <a:rPr lang="en-US" sz="2800" u="sng">
                <a:solidFill>
                  <a:schemeClr val="hlink"/>
                </a:solidFill>
                <a:latin typeface="Roboto"/>
                <a:ea typeface="Roboto"/>
                <a:cs typeface="Roboto"/>
                <a:sym typeface="Roboto"/>
                <a:hlinkClick r:id="rId3"/>
              </a:rPr>
              <a:t>www.manufactur3dmag.com/how-adidas-is-leveraging-3d-printing-in-the-footwear-industry/</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sz="2800">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Medium (2023) </a:t>
            </a:r>
            <a:r>
              <a:rPr i="1" lang="en-US" sz="2800"/>
              <a:t>Smart Textiles. </a:t>
            </a:r>
            <a:r>
              <a:rPr lang="en-US" sz="2800"/>
              <a:t>Disponible à l'adresse suivante</a:t>
            </a:r>
            <a:endParaRPr sz="2800"/>
          </a:p>
          <a:p>
            <a:pPr indent="0" lvl="0" marL="0" rtl="0" algn="l">
              <a:spcBef>
                <a:spcPts val="0"/>
              </a:spcBef>
              <a:spcAft>
                <a:spcPts val="0"/>
              </a:spcAft>
              <a:buNone/>
            </a:pPr>
            <a:r>
              <a:rPr lang="en-US" sz="2800" u="sng">
                <a:solidFill>
                  <a:schemeClr val="hlink"/>
                </a:solidFill>
                <a:hlinkClick r:id="rId4"/>
              </a:rPr>
              <a:t>www.medium.com/@Geniemode/smart-textiles-the-next-frontier-in-fashion-design-e85e0afdf483.</a:t>
            </a:r>
            <a:endParaRPr sz="2800"/>
          </a:p>
          <a:p>
            <a:pPr indent="0" lvl="0" marL="0" rtl="0" algn="l">
              <a:spcBef>
                <a:spcPts val="0"/>
              </a:spcBef>
              <a:spcAft>
                <a:spcPts val="0"/>
              </a:spcAft>
              <a:buNone/>
            </a:pPr>
            <a:r>
              <a:t/>
            </a:r>
            <a:endParaRPr sz="2800">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Rethinking the Future. (2022) </a:t>
            </a:r>
            <a:r>
              <a:rPr i="1" lang="en-US" sz="2800">
                <a:latin typeface="Roboto"/>
                <a:ea typeface="Roboto"/>
                <a:cs typeface="Roboto"/>
                <a:sym typeface="Roboto"/>
              </a:rPr>
              <a:t>Eco-Friendly Fashion : How Sustainable Clothing Printing is Changing the Industry. </a:t>
            </a:r>
            <a:r>
              <a:rPr lang="en-US" sz="2800">
                <a:latin typeface="Roboto"/>
                <a:ea typeface="Roboto"/>
                <a:cs typeface="Roboto"/>
                <a:sym typeface="Roboto"/>
              </a:rPr>
              <a:t>Disponible à l'adresse : </a:t>
            </a:r>
            <a:r>
              <a:rPr lang="en-US" sz="2800" u="sng">
                <a:solidFill>
                  <a:schemeClr val="hlink"/>
                </a:solidFill>
                <a:latin typeface="Roboto"/>
                <a:ea typeface="Roboto"/>
                <a:cs typeface="Roboto"/>
                <a:sym typeface="Roboto"/>
                <a:hlinkClick r:id="rId5"/>
              </a:rPr>
              <a:t>www.re-thinkingthefuture.com/technologies/gp1957-eco-friendly-fashion-how-sustainable-clothing-printing-is-changing-the-industry/</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sz="2800">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Sayol, I. (2015) </a:t>
            </a:r>
            <a:r>
              <a:rPr i="1" lang="en-US" sz="2800">
                <a:latin typeface="Roboto"/>
                <a:ea typeface="Roboto"/>
                <a:cs typeface="Roboto"/>
                <a:sym typeface="Roboto"/>
              </a:rPr>
              <a:t>Smart Fabrics, a technology that revolutionizes experiences (Tissus intelligents, une technologie qui révolutionne les expériences). </a:t>
            </a:r>
            <a:r>
              <a:rPr lang="en-US" sz="2800">
                <a:latin typeface="Roboto"/>
                <a:ea typeface="Roboto"/>
                <a:cs typeface="Roboto"/>
                <a:sym typeface="Roboto"/>
              </a:rPr>
              <a:t>Disponible sur : </a:t>
            </a:r>
            <a:endParaRPr sz="2800">
              <a:latin typeface="Roboto"/>
              <a:ea typeface="Roboto"/>
              <a:cs typeface="Roboto"/>
              <a:sym typeface="Roboto"/>
            </a:endParaRPr>
          </a:p>
          <a:p>
            <a:pPr indent="0" lvl="0" marL="0" rtl="0" algn="l">
              <a:spcBef>
                <a:spcPts val="0"/>
              </a:spcBef>
              <a:spcAft>
                <a:spcPts val="0"/>
              </a:spcAft>
              <a:buNone/>
            </a:pPr>
            <a:r>
              <a:rPr lang="en-US" sz="2800" u="sng">
                <a:solidFill>
                  <a:schemeClr val="hlink"/>
                </a:solidFill>
                <a:latin typeface="Roboto"/>
                <a:ea typeface="Roboto"/>
                <a:cs typeface="Roboto"/>
                <a:sym typeface="Roboto"/>
                <a:hlinkClick r:id="rId6"/>
              </a:rPr>
              <a:t>www.ignasisayol.com/en/smart-textiles-can-be-programmed-to-monitor-things-like-biometrics-measurements-of-physical-attributes-or-behaviours-like-heart-rate-which-could-help-athletes-dieters-and-physicians-observing-pat/</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Victoria &amp; Albert Museum (2015) </a:t>
            </a:r>
            <a:r>
              <a:rPr i="1" lang="en-US" sz="2800">
                <a:latin typeface="Roboto"/>
                <a:ea typeface="Roboto"/>
                <a:cs typeface="Roboto"/>
                <a:sym typeface="Roboto"/>
              </a:rPr>
              <a:t>How Was it Made ? </a:t>
            </a:r>
            <a:r>
              <a:rPr lang="en-US" sz="2800">
                <a:latin typeface="Roboto"/>
                <a:ea typeface="Roboto"/>
                <a:cs typeface="Roboto"/>
                <a:sym typeface="Roboto"/>
              </a:rPr>
              <a:t>Disponible à l'adresse : </a:t>
            </a:r>
            <a:r>
              <a:rPr lang="en-US" sz="2800" u="sng">
                <a:solidFill>
                  <a:srgbClr val="FF0000"/>
                </a:solidFill>
                <a:hlinkClick r:id="rId7">
                  <a:extLst>
                    <a:ext uri="{A12FA001-AC4F-418D-AE19-62706E023703}">
                      <ahyp:hlinkClr val="tx"/>
                    </a:ext>
                  </a:extLst>
                </a:hlinkClick>
              </a:rPr>
              <a:t>www.youtube.com/watch?v=hes05oYzd6c</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sz="2800">
              <a:latin typeface="Roboto"/>
              <a:ea typeface="Roboto"/>
              <a:cs typeface="Roboto"/>
              <a:sym typeface="Roboto"/>
            </a:endParaRPr>
          </a:p>
          <a:p>
            <a:pPr indent="0" lvl="0" marL="0" rtl="0" algn="l">
              <a:spcBef>
                <a:spcPts val="0"/>
              </a:spcBef>
              <a:spcAft>
                <a:spcPts val="0"/>
              </a:spcAft>
              <a:buNone/>
            </a:pPr>
            <a:r>
              <a:t/>
            </a:r>
            <a:endParaRPr i="1" sz="2800"/>
          </a:p>
          <a:p>
            <a:pPr indent="-279400" lvl="0" marL="457200" rtl="0" algn="l">
              <a:spcBef>
                <a:spcPts val="0"/>
              </a:spcBef>
              <a:spcAft>
                <a:spcPts val="0"/>
              </a:spcAft>
              <a:buSzPts val="2800"/>
              <a:buFont typeface="Arial"/>
              <a:buNone/>
            </a:pPr>
            <a:r>
              <a:t/>
            </a:r>
            <a:endParaRPr i="1" sz="2800">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3"/>
          <p:cNvSpPr txBox="1"/>
          <p:nvPr>
            <p:ph type="ctrTitle"/>
          </p:nvPr>
        </p:nvSpPr>
        <p:spPr>
          <a:xfrm>
            <a:off x="1136650" y="1013678"/>
            <a:ext cx="61410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C34D7"/>
                </a:solidFill>
              </a:rPr>
              <a:t>APERÇU</a:t>
            </a:r>
            <a:endParaRPr b="1" sz="5400">
              <a:solidFill>
                <a:srgbClr val="2C34D7"/>
              </a:solidFill>
            </a:endParaRPr>
          </a:p>
        </p:txBody>
      </p:sp>
      <p:pic>
        <p:nvPicPr>
          <p:cNvPr id="89" name="Google Shape;89;p3"/>
          <p:cNvPicPr preferRelativeResize="0"/>
          <p:nvPr/>
        </p:nvPicPr>
        <p:blipFill rotWithShape="1">
          <a:blip r:embed="rId3">
            <a:alphaModFix/>
          </a:blip>
          <a:srcRect b="0" l="0" r="0" t="0"/>
          <a:stretch/>
        </p:blipFill>
        <p:spPr>
          <a:xfrm>
            <a:off x="12719050" y="434975"/>
            <a:ext cx="6934200" cy="10401300"/>
          </a:xfrm>
          <a:prstGeom prst="rect">
            <a:avLst/>
          </a:prstGeom>
          <a:noFill/>
          <a:ln>
            <a:noFill/>
          </a:ln>
        </p:spPr>
      </p:pic>
      <p:sp>
        <p:nvSpPr>
          <p:cNvPr id="90" name="Google Shape;90;p3"/>
          <p:cNvSpPr/>
          <p:nvPr/>
        </p:nvSpPr>
        <p:spPr>
          <a:xfrm>
            <a:off x="13316614" y="10030344"/>
            <a:ext cx="5739072"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par </a:t>
            </a:r>
            <a:r>
              <a:rPr b="0" i="0" lang="en-US" sz="1800" u="sng">
                <a:solidFill>
                  <a:schemeClr val="hlink"/>
                </a:solidFill>
                <a:latin typeface="Arial"/>
                <a:ea typeface="Arial"/>
                <a:cs typeface="Arial"/>
                <a:sym typeface="Arial"/>
                <a:hlinkClick r:id="rId4"/>
              </a:rPr>
              <a:t>Jorge Fernández Salas </a:t>
            </a:r>
            <a:r>
              <a:rPr b="0" i="0" lang="en-US" sz="1800">
                <a:solidFill>
                  <a:srgbClr val="000000"/>
                </a:solidFill>
                <a:latin typeface="Arial"/>
                <a:ea typeface="Arial"/>
                <a:cs typeface="Arial"/>
                <a:sym typeface="Arial"/>
              </a:rPr>
              <a:t>chez </a:t>
            </a:r>
            <a:r>
              <a:rPr b="0" i="0" lang="en-US" sz="1800" u="sng">
                <a:solidFill>
                  <a:schemeClr val="hlink"/>
                </a:solidFill>
                <a:latin typeface="Arial"/>
                <a:ea typeface="Arial"/>
                <a:cs typeface="Arial"/>
                <a:sym typeface="Arial"/>
                <a:hlinkClick r:id="rId5"/>
              </a:rPr>
              <a:t>Unsplas</a:t>
            </a:r>
            <a:endParaRPr sz="1800"/>
          </a:p>
        </p:txBody>
      </p:sp>
      <p:sp>
        <p:nvSpPr>
          <p:cNvPr id="91" name="Google Shape;91;p3"/>
          <p:cNvSpPr/>
          <p:nvPr/>
        </p:nvSpPr>
        <p:spPr>
          <a:xfrm>
            <a:off x="1136650" y="2182042"/>
            <a:ext cx="11173433" cy="8217634"/>
          </a:xfrm>
          <a:prstGeom prst="rect">
            <a:avLst/>
          </a:prstGeom>
          <a:noFill/>
          <a:ln>
            <a:noFill/>
          </a:ln>
        </p:spPr>
        <p:txBody>
          <a:bodyPr anchorCtr="0" anchor="t" bIns="45700" lIns="91425" spcFirstLastPara="1" rIns="91425" wrap="square" tIns="45700">
            <a:spAutoFit/>
          </a:bodyPr>
          <a:lstStyle/>
          <a:p>
            <a:pPr indent="-457200" lvl="0" marL="457200" rtl="0" algn="l">
              <a:lnSpc>
                <a:spcPct val="150000"/>
              </a:lnSpc>
              <a:spcBef>
                <a:spcPts val="0"/>
              </a:spcBef>
              <a:spcAft>
                <a:spcPts val="0"/>
              </a:spcAft>
              <a:buClr>
                <a:srgbClr val="2C34D7"/>
              </a:buClr>
              <a:buSzPts val="3200"/>
              <a:buFont typeface="Arial"/>
              <a:buChar char="•"/>
            </a:pPr>
            <a:r>
              <a:rPr b="1" i="0" lang="en-US" sz="3200" u="none" cap="none" strike="noStrike">
                <a:solidFill>
                  <a:srgbClr val="2C34D7"/>
                </a:solidFill>
                <a:latin typeface="Roboto"/>
                <a:ea typeface="Roboto"/>
                <a:cs typeface="Roboto"/>
                <a:sym typeface="Roboto"/>
              </a:rPr>
              <a:t>Le module 3 </a:t>
            </a:r>
            <a:r>
              <a:rPr b="0" i="0" lang="en-US" sz="3200" u="none" cap="none" strike="noStrike">
                <a:solidFill>
                  <a:srgbClr val="2C34D7"/>
                </a:solidFill>
                <a:latin typeface="Roboto"/>
                <a:ea typeface="Roboto"/>
                <a:cs typeface="Roboto"/>
                <a:sym typeface="Roboto"/>
              </a:rPr>
              <a:t>traite des techniques de teinture et d'impression respectueuses de l'environnement qui sont devenues très importantes de nos jours dans l'industrie de la mode et du textile</a:t>
            </a:r>
            <a:r>
              <a:rPr lang="en-US" sz="3200">
                <a:solidFill>
                  <a:srgbClr val="2C34D7"/>
                </a:solidFill>
                <a:latin typeface="Roboto"/>
                <a:ea typeface="Roboto"/>
                <a:cs typeface="Roboto"/>
                <a:sym typeface="Roboto"/>
              </a:rPr>
              <a:t>.</a:t>
            </a:r>
            <a:endParaRPr sz="3200">
              <a:solidFill>
                <a:srgbClr val="2C34D7"/>
              </a:solidFill>
              <a:latin typeface="Roboto"/>
              <a:ea typeface="Roboto"/>
              <a:cs typeface="Roboto"/>
              <a:sym typeface="Roboto"/>
            </a:endParaRPr>
          </a:p>
          <a:p>
            <a:pPr indent="-457200" lvl="0" marL="457200" rtl="0" algn="l">
              <a:lnSpc>
                <a:spcPct val="150000"/>
              </a:lnSpc>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Les méthodes traditionnelles de teinture et d'impression impliquent souvent l'utilisation de produits chimiques nocifs, une consommation excessive d'eau et le rejet de polluants dans les systèmes aquatiques. </a:t>
            </a:r>
            <a:endParaRPr sz="3200">
              <a:solidFill>
                <a:srgbClr val="2C34D7"/>
              </a:solidFill>
              <a:latin typeface="Roboto"/>
              <a:ea typeface="Roboto"/>
              <a:cs typeface="Roboto"/>
              <a:sym typeface="Roboto"/>
            </a:endParaRPr>
          </a:p>
          <a:p>
            <a:pPr indent="-457200" lvl="0" marL="457200" rtl="0" algn="l">
              <a:lnSpc>
                <a:spcPct val="150000"/>
              </a:lnSpc>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Ce module examine les techniques de teinture et d'impression naturelles qui utilisent des processus plus propres et se concentrent sur la réduction de l'utilisation de l'eau et des produits chimiques.  </a:t>
            </a:r>
            <a:endParaRPr sz="3200">
              <a:solidFill>
                <a:srgbClr val="2C34D7"/>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4"/>
          <p:cNvSpPr txBox="1"/>
          <p:nvPr>
            <p:ph type="title"/>
          </p:nvPr>
        </p:nvSpPr>
        <p:spPr>
          <a:xfrm>
            <a:off x="1005205" y="1082675"/>
            <a:ext cx="16775400" cy="1662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chemeClr val="lt1"/>
                </a:solidFill>
              </a:rPr>
              <a:t>3.1 </a:t>
            </a:r>
            <a:r>
              <a:rPr lang="en-US" sz="5400">
                <a:solidFill>
                  <a:schemeClr val="lt1"/>
                </a:solidFill>
              </a:rPr>
              <a:t>Avantages environnementaux des techniques de teinture et d'impression écologiques</a:t>
            </a:r>
            <a:endParaRPr sz="5400">
              <a:solidFill>
                <a:schemeClr val="lt1"/>
              </a:solidFill>
            </a:endParaRPr>
          </a:p>
        </p:txBody>
      </p:sp>
      <p:sp>
        <p:nvSpPr>
          <p:cNvPr id="97" name="Google Shape;97;p4"/>
          <p:cNvSpPr txBox="1"/>
          <p:nvPr>
            <p:ph idx="1" type="body"/>
          </p:nvPr>
        </p:nvSpPr>
        <p:spPr>
          <a:xfrm>
            <a:off x="1005205" y="3597275"/>
            <a:ext cx="18093690" cy="8186857"/>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Les techniques de teinture et d'impression respectueuses de l'environnement sont importantes pour créer une industrie de la mode et du textile plus durable.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Les teintures textiles et les techniques de teinture ont un impact très important sur l'environnement.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L'utilisation de produits chimiques nocifs contenus dans les teintures et les apprêts textiles, la grande quantité d'énergie utilisée et les eaux usées produites ont un impact négatif sur l'environnement.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rgbClr val="FDA800"/>
              </a:buClr>
              <a:buSzPts val="2800"/>
              <a:buFont typeface="Arial"/>
              <a:buChar char="•"/>
            </a:pPr>
            <a:r>
              <a:rPr lang="en-US" sz="2800">
                <a:solidFill>
                  <a:srgbClr val="FDA800"/>
                </a:solidFill>
                <a:latin typeface="Roboto"/>
                <a:ea typeface="Roboto"/>
                <a:cs typeface="Roboto"/>
                <a:sym typeface="Roboto"/>
              </a:rPr>
              <a:t>Voir la vidéo Dyed</a:t>
            </a:r>
            <a:r>
              <a:rPr i="1" lang="en-US" sz="2800">
                <a:solidFill>
                  <a:srgbClr val="FDA800"/>
                </a:solidFill>
                <a:latin typeface="Roboto"/>
                <a:ea typeface="Roboto"/>
                <a:cs typeface="Roboto"/>
                <a:sym typeface="Roboto"/>
              </a:rPr>
              <a:t> Without Waste - Developing a Way to Save Water In the Textile Industry (en anglais).</a:t>
            </a:r>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5"/>
          <p:cNvSpPr txBox="1"/>
          <p:nvPr/>
        </p:nvSpPr>
        <p:spPr>
          <a:xfrm>
            <a:off x="831429" y="526461"/>
            <a:ext cx="18441240" cy="1477328"/>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0" i="0" lang="en-US" sz="4800">
                <a:solidFill>
                  <a:srgbClr val="2C34D7"/>
                </a:solidFill>
                <a:latin typeface="Roboto"/>
                <a:ea typeface="Roboto"/>
                <a:cs typeface="Roboto"/>
                <a:sym typeface="Roboto"/>
              </a:rPr>
              <a:t>Avantages environnementaux des techniques de teinture et d'impression écologiques</a:t>
            </a:r>
            <a:endParaRPr b="0" i="0" sz="4800">
              <a:solidFill>
                <a:srgbClr val="2C34D7"/>
              </a:solidFill>
              <a:latin typeface="Roboto"/>
              <a:ea typeface="Roboto"/>
              <a:cs typeface="Roboto"/>
              <a:sym typeface="Roboto"/>
            </a:endParaRPr>
          </a:p>
        </p:txBody>
      </p:sp>
      <p:graphicFrame>
        <p:nvGraphicFramePr>
          <p:cNvPr id="103" name="Google Shape;103;p5"/>
          <p:cNvGraphicFramePr/>
          <p:nvPr/>
        </p:nvGraphicFramePr>
        <p:xfrm>
          <a:off x="1060450" y="1977028"/>
          <a:ext cx="3000000" cy="3000000"/>
        </p:xfrm>
        <a:graphic>
          <a:graphicData uri="http://schemas.openxmlformats.org/drawingml/2006/table">
            <a:tbl>
              <a:tblPr bandRow="1" firstRow="1">
                <a:noFill/>
                <a:tableStyleId>{2B0A7E97-09DC-4C59-8CED-A099417AE95D}</a:tableStyleId>
              </a:tblPr>
              <a:tblGrid>
                <a:gridCol w="7748575"/>
                <a:gridCol w="10234625"/>
              </a:tblGrid>
              <a:tr h="969625">
                <a:tc>
                  <a:txBody>
                    <a:bodyPr/>
                    <a:lstStyle/>
                    <a:p>
                      <a:pPr indent="0" lvl="0" marL="0" marR="0" rtl="0" algn="ctr">
                        <a:spcBef>
                          <a:spcPts val="0"/>
                        </a:spcBef>
                        <a:spcAft>
                          <a:spcPts val="0"/>
                        </a:spcAft>
                        <a:buNone/>
                      </a:pPr>
                      <a:r>
                        <a:rPr lang="en-US" sz="3600" u="none" cap="none" strike="noStrike">
                          <a:solidFill>
                            <a:srgbClr val="FDA800"/>
                          </a:solidFill>
                          <a:latin typeface="Roboto"/>
                          <a:ea typeface="Roboto"/>
                          <a:cs typeface="Roboto"/>
                          <a:sym typeface="Roboto"/>
                        </a:rPr>
                        <a:t>Avantages pour l'environnement</a:t>
                      </a:r>
                      <a:endParaRPr sz="3600" u="none" cap="none" strike="noStrike">
                        <a:solidFill>
                          <a:srgbClr val="FDA800"/>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3600" u="none" cap="none" strike="noStrike">
                          <a:solidFill>
                            <a:srgbClr val="FDA800"/>
                          </a:solidFill>
                          <a:latin typeface="Roboto"/>
                          <a:ea typeface="Roboto"/>
                          <a:cs typeface="Roboto"/>
                          <a:sym typeface="Roboto"/>
                        </a:rPr>
                        <a:t>Action</a:t>
                      </a:r>
                      <a:endParaRPr sz="3600" u="none" cap="none" strike="noStrike">
                        <a:solidFill>
                          <a:srgbClr val="FDA800"/>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596150">
                <a:tc>
                  <a:txBody>
                    <a:bodyPr/>
                    <a:lstStyle/>
                    <a:p>
                      <a:pPr indent="0" lvl="0" marL="0" marR="0" rtl="0" algn="l">
                        <a:lnSpc>
                          <a:spcPct val="100000"/>
                        </a:lnSpc>
                        <a:spcBef>
                          <a:spcPts val="0"/>
                        </a:spcBef>
                        <a:spcAft>
                          <a:spcPts val="0"/>
                        </a:spcAft>
                        <a:buSzPts val="2800"/>
                        <a:buFont typeface="Calibri"/>
                        <a:buNone/>
                      </a:pPr>
                      <a:r>
                        <a:t/>
                      </a:r>
                      <a:endParaRPr b="0" sz="2800" u="none" cap="none" strike="noStrike">
                        <a:solidFill>
                          <a:srgbClr val="2C34D7"/>
                        </a:solidFill>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u="none" cap="none" strike="noStrike">
                          <a:solidFill>
                            <a:srgbClr val="2C34D7"/>
                          </a:solidFill>
                          <a:latin typeface="Roboto"/>
                          <a:ea typeface="Roboto"/>
                          <a:cs typeface="Roboto"/>
                          <a:sym typeface="Roboto"/>
                        </a:rPr>
                        <a:t>Réduction de la consommation d'eau</a:t>
                      </a:r>
                      <a:endParaRPr b="1" sz="2800" u="none" cap="none" strike="noStrike">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1" marL="457200" marR="0" rtl="0" algn="l">
                        <a:spcBef>
                          <a:spcPts val="0"/>
                        </a:spcBef>
                        <a:spcAft>
                          <a:spcPts val="0"/>
                        </a:spcAft>
                        <a:buNone/>
                      </a:pPr>
                      <a:r>
                        <a:rPr b="0" i="0" lang="en-US" sz="2800" u="none" cap="none" strike="noStrike">
                          <a:solidFill>
                            <a:srgbClr val="2C34D7"/>
                          </a:solidFill>
                          <a:latin typeface="Roboto"/>
                          <a:ea typeface="Roboto"/>
                          <a:cs typeface="Roboto"/>
                          <a:sym typeface="Roboto"/>
                        </a:rPr>
                        <a:t>Les techniques de teinture écologiques, telles que l'</a:t>
                      </a:r>
                      <a:r>
                        <a:rPr b="0" i="1" lang="en-US" sz="2800" u="none" cap="none" strike="noStrike">
                          <a:solidFill>
                            <a:srgbClr val="FDA800"/>
                          </a:solidFill>
                          <a:latin typeface="Roboto"/>
                          <a:ea typeface="Roboto"/>
                          <a:cs typeface="Roboto"/>
                          <a:sym typeface="Roboto"/>
                        </a:rPr>
                        <a:t>impression numérique </a:t>
                      </a:r>
                      <a:r>
                        <a:rPr b="0" i="0" lang="en-US" sz="2800" u="none" cap="none" strike="noStrike">
                          <a:solidFill>
                            <a:srgbClr val="2C34D7"/>
                          </a:solidFill>
                          <a:latin typeface="Roboto"/>
                          <a:ea typeface="Roboto"/>
                          <a:cs typeface="Roboto"/>
                          <a:sym typeface="Roboto"/>
                        </a:rPr>
                        <a:t>et la </a:t>
                      </a:r>
                      <a:r>
                        <a:rPr b="0" i="1" lang="en-US" sz="2800" u="none" cap="none" strike="noStrike">
                          <a:solidFill>
                            <a:srgbClr val="FDA800"/>
                          </a:solidFill>
                          <a:latin typeface="Roboto"/>
                          <a:ea typeface="Roboto"/>
                          <a:cs typeface="Roboto"/>
                          <a:sym typeface="Roboto"/>
                        </a:rPr>
                        <a:t>teinture à faible consommation d'eau</a:t>
                      </a:r>
                      <a:r>
                        <a:rPr b="0" i="0" lang="en-US" sz="2800" u="none" cap="none" strike="noStrike">
                          <a:solidFill>
                            <a:srgbClr val="2C34D7"/>
                          </a:solidFill>
                          <a:latin typeface="Roboto"/>
                          <a:ea typeface="Roboto"/>
                          <a:cs typeface="Roboto"/>
                          <a:sym typeface="Roboto"/>
                        </a:rPr>
                        <a:t>, réduisent considérablement la consommation d'eau.</a:t>
                      </a:r>
                      <a:endParaRPr sz="2800" u="none" cap="none" strike="noStrike">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760250">
                <a:tc>
                  <a:txBody>
                    <a:bodyPr/>
                    <a:lstStyle/>
                    <a:p>
                      <a:pPr indent="0" lvl="0" marL="0" marR="0" rtl="0" algn="l">
                        <a:lnSpc>
                          <a:spcPct val="100000"/>
                        </a:lnSpc>
                        <a:spcBef>
                          <a:spcPts val="0"/>
                        </a:spcBef>
                        <a:spcAft>
                          <a:spcPts val="0"/>
                        </a:spcAft>
                        <a:buSzPts val="2800"/>
                        <a:buFont typeface="Calibri"/>
                        <a:buNone/>
                      </a:pPr>
                      <a:r>
                        <a:t/>
                      </a:r>
                      <a:endParaRPr b="0" sz="2800" u="none" cap="none" strike="noStrike">
                        <a:solidFill>
                          <a:srgbClr val="2C34D7"/>
                        </a:solidFill>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u="none" cap="none" strike="noStrike">
                          <a:solidFill>
                            <a:srgbClr val="2C34D7"/>
                          </a:solidFill>
                          <a:latin typeface="Roboto"/>
                          <a:ea typeface="Roboto"/>
                          <a:cs typeface="Roboto"/>
                          <a:sym typeface="Roboto"/>
                        </a:rPr>
                        <a:t>Réduction de l'utilisation de produits chimiques</a:t>
                      </a:r>
                      <a:endParaRPr b="1" sz="2800" u="none" cap="none" strike="noStrike">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1" marL="457200" marR="0" rtl="0" algn="l">
                        <a:spcBef>
                          <a:spcPts val="0"/>
                        </a:spcBef>
                        <a:spcAft>
                          <a:spcPts val="0"/>
                        </a:spcAft>
                        <a:buNone/>
                      </a:pPr>
                      <a:r>
                        <a:rPr b="0" i="0" lang="en-US" sz="2800" u="none" cap="none" strike="noStrike">
                          <a:solidFill>
                            <a:srgbClr val="2C34D7"/>
                          </a:solidFill>
                          <a:latin typeface="Roboto"/>
                          <a:ea typeface="Roboto"/>
                          <a:cs typeface="Roboto"/>
                          <a:sym typeface="Roboto"/>
                        </a:rPr>
                        <a:t>Les méthodes écologiques utilisent des </a:t>
                      </a:r>
                      <a:r>
                        <a:rPr lang="en-US" sz="2800">
                          <a:solidFill>
                            <a:srgbClr val="FDA800"/>
                          </a:solidFill>
                          <a:latin typeface="Roboto"/>
                          <a:ea typeface="Roboto"/>
                          <a:cs typeface="Roboto"/>
                          <a:sym typeface="Roboto"/>
                        </a:rPr>
                        <a:t>teintures</a:t>
                      </a:r>
                      <a:r>
                        <a:rPr b="0" i="0" lang="en-US" sz="2800" u="none" cap="none" strike="noStrike">
                          <a:solidFill>
                            <a:srgbClr val="FDA800"/>
                          </a:solidFill>
                          <a:latin typeface="Roboto"/>
                          <a:ea typeface="Roboto"/>
                          <a:cs typeface="Roboto"/>
                          <a:sym typeface="Roboto"/>
                        </a:rPr>
                        <a:t> naturelles non toxiques ou des encres à base d'eau, </a:t>
                      </a:r>
                      <a:r>
                        <a:rPr b="0" i="0" lang="en-US" sz="2800" u="none" cap="none" strike="noStrike">
                          <a:solidFill>
                            <a:srgbClr val="2C34D7"/>
                          </a:solidFill>
                          <a:latin typeface="Roboto"/>
                          <a:ea typeface="Roboto"/>
                          <a:cs typeface="Roboto"/>
                          <a:sym typeface="Roboto"/>
                        </a:rPr>
                        <a:t>qui minimisent la libération de substances nocives dans l'environnement.</a:t>
                      </a:r>
                      <a:endParaRPr sz="2800" u="none" cap="none" strike="noStrike">
                        <a:solidFill>
                          <a:srgbClr val="2C34D7"/>
                        </a:solidFill>
                        <a:latin typeface="Roboto"/>
                        <a:ea typeface="Roboto"/>
                        <a:cs typeface="Roboto"/>
                        <a:sym typeface="Roboto"/>
                      </a:endParaRPr>
                    </a:p>
                    <a:p>
                      <a:pPr indent="0" lvl="0" marL="0" marR="0" rtl="0" algn="l">
                        <a:spcBef>
                          <a:spcPts val="0"/>
                        </a:spcBef>
                        <a:spcAft>
                          <a:spcPts val="0"/>
                        </a:spcAft>
                        <a:buNone/>
                      </a:pPr>
                      <a:r>
                        <a:t/>
                      </a:r>
                      <a:endParaRPr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596150">
                <a:tc>
                  <a:txBody>
                    <a:bodyPr/>
                    <a:lstStyle/>
                    <a:p>
                      <a:pPr indent="0" lvl="0" marL="0" marR="0" rtl="0" algn="l">
                        <a:lnSpc>
                          <a:spcPct val="100000"/>
                        </a:lnSpc>
                        <a:spcBef>
                          <a:spcPts val="0"/>
                        </a:spcBef>
                        <a:spcAft>
                          <a:spcPts val="0"/>
                        </a:spcAft>
                        <a:buSzPts val="2800"/>
                        <a:buFont typeface="Calibri"/>
                        <a:buNone/>
                      </a:pPr>
                      <a:r>
                        <a:t/>
                      </a:r>
                      <a:endParaRPr b="0" sz="2800">
                        <a:solidFill>
                          <a:srgbClr val="2C34D7"/>
                        </a:solidFill>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a:solidFill>
                            <a:srgbClr val="2C34D7"/>
                          </a:solidFill>
                          <a:latin typeface="Roboto"/>
                          <a:ea typeface="Roboto"/>
                          <a:cs typeface="Roboto"/>
                          <a:sym typeface="Roboto"/>
                        </a:rPr>
                        <a:t>Réduction de la consommation d'énergie</a:t>
                      </a:r>
                      <a:endParaRPr b="1"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1" marL="457200" marR="0" rtl="0" algn="l">
                        <a:spcBef>
                          <a:spcPts val="0"/>
                        </a:spcBef>
                        <a:spcAft>
                          <a:spcPts val="0"/>
                        </a:spcAft>
                        <a:buClr>
                          <a:srgbClr val="2C34D7"/>
                        </a:buClr>
                        <a:buSzPts val="2800"/>
                        <a:buFont typeface="Arial"/>
                        <a:buNone/>
                      </a:pPr>
                      <a:r>
                        <a:rPr b="0" i="0" lang="en-US" sz="2800" u="none" cap="none" strike="noStrike">
                          <a:solidFill>
                            <a:srgbClr val="2C34D7"/>
                          </a:solidFill>
                          <a:latin typeface="Roboto"/>
                          <a:ea typeface="Roboto"/>
                          <a:cs typeface="Roboto"/>
                          <a:sym typeface="Roboto"/>
                        </a:rPr>
                        <a:t>De nombreux </a:t>
                      </a:r>
                      <a:r>
                        <a:rPr b="0" i="0" lang="en-US" sz="2800" u="none" cap="none" strike="noStrike">
                          <a:solidFill>
                            <a:srgbClr val="FDA800"/>
                          </a:solidFill>
                          <a:latin typeface="Roboto"/>
                          <a:ea typeface="Roboto"/>
                          <a:cs typeface="Roboto"/>
                          <a:sym typeface="Roboto"/>
                        </a:rPr>
                        <a:t>procédés de teinture écologiques </a:t>
                      </a:r>
                      <a:r>
                        <a:rPr b="0" i="0" lang="en-US" sz="2800" u="none" cap="none" strike="noStrike">
                          <a:solidFill>
                            <a:srgbClr val="2C34D7"/>
                          </a:solidFill>
                          <a:latin typeface="Roboto"/>
                          <a:ea typeface="Roboto"/>
                          <a:cs typeface="Roboto"/>
                          <a:sym typeface="Roboto"/>
                        </a:rPr>
                        <a:t>sont conçus pour fonctionner à des températures plus basses, ce qui permet de réduire la consommation d'énergie. </a:t>
                      </a:r>
                      <a:endParaRPr b="0" i="0" sz="2800" u="none" cap="none" strike="noStrike">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013300">
                <a:tc>
                  <a:txBody>
                    <a:bodyPr/>
                    <a:lstStyle/>
                    <a:p>
                      <a:pPr indent="0" lvl="0" marL="0" marR="0" rtl="0" algn="l">
                        <a:lnSpc>
                          <a:spcPct val="100000"/>
                        </a:lnSpc>
                        <a:spcBef>
                          <a:spcPts val="0"/>
                        </a:spcBef>
                        <a:spcAft>
                          <a:spcPts val="0"/>
                        </a:spcAft>
                        <a:buSzPts val="2800"/>
                        <a:buFont typeface="Calibri"/>
                        <a:buNone/>
                      </a:pPr>
                      <a:r>
                        <a:t/>
                      </a:r>
                      <a:endParaRPr b="0" sz="2800">
                        <a:solidFill>
                          <a:srgbClr val="2C34D7"/>
                        </a:solidFill>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a:solidFill>
                            <a:srgbClr val="2C34D7"/>
                          </a:solidFill>
                          <a:latin typeface="Roboto"/>
                          <a:ea typeface="Roboto"/>
                          <a:cs typeface="Roboto"/>
                          <a:sym typeface="Roboto"/>
                        </a:rPr>
                        <a:t>Réduction de la production de déchets</a:t>
                      </a:r>
                      <a:endParaRPr b="1"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1" marL="457200" marR="0" rtl="0" algn="l">
                        <a:spcBef>
                          <a:spcPts val="0"/>
                        </a:spcBef>
                        <a:spcAft>
                          <a:spcPts val="0"/>
                        </a:spcAft>
                        <a:buNone/>
                      </a:pPr>
                      <a:r>
                        <a:rPr b="0" i="0" lang="en-US" sz="2800" u="none" cap="none" strike="noStrike">
                          <a:solidFill>
                            <a:srgbClr val="2C34D7"/>
                          </a:solidFill>
                          <a:latin typeface="Roboto"/>
                          <a:ea typeface="Roboto"/>
                          <a:cs typeface="Roboto"/>
                          <a:sym typeface="Roboto"/>
                        </a:rPr>
                        <a:t>L'</a:t>
                      </a:r>
                      <a:r>
                        <a:rPr b="0" i="1" lang="en-US" sz="2800" u="none" cap="none" strike="noStrike">
                          <a:solidFill>
                            <a:srgbClr val="FDA800"/>
                          </a:solidFill>
                          <a:latin typeface="Roboto"/>
                          <a:ea typeface="Roboto"/>
                          <a:cs typeface="Roboto"/>
                          <a:sym typeface="Roboto"/>
                        </a:rPr>
                        <a:t>impression numérique à la demande </a:t>
                      </a:r>
                      <a:r>
                        <a:rPr b="0" i="0" lang="en-US" sz="2800" u="none" cap="none" strike="noStrike">
                          <a:solidFill>
                            <a:srgbClr val="2C34D7"/>
                          </a:solidFill>
                          <a:latin typeface="Roboto"/>
                          <a:ea typeface="Roboto"/>
                          <a:cs typeface="Roboto"/>
                          <a:sym typeface="Roboto"/>
                        </a:rPr>
                        <a:t>et la </a:t>
                      </a:r>
                      <a:r>
                        <a:rPr b="0" i="1" lang="en-US" sz="2800" u="none" cap="none" strike="noStrike">
                          <a:solidFill>
                            <a:srgbClr val="FDA800"/>
                          </a:solidFill>
                          <a:latin typeface="Roboto"/>
                          <a:ea typeface="Roboto"/>
                          <a:cs typeface="Roboto"/>
                          <a:sym typeface="Roboto"/>
                        </a:rPr>
                        <a:t>teinture sans déchets </a:t>
                      </a:r>
                      <a:r>
                        <a:rPr b="0" i="0" lang="en-US" sz="2800" u="none" cap="none" strike="noStrike">
                          <a:solidFill>
                            <a:srgbClr val="2C34D7"/>
                          </a:solidFill>
                          <a:latin typeface="Roboto"/>
                          <a:ea typeface="Roboto"/>
                          <a:cs typeface="Roboto"/>
                          <a:sym typeface="Roboto"/>
                        </a:rPr>
                        <a:t>contribuent à minimiser les déchets textiles et la surproduction de </a:t>
                      </a:r>
                      <a:r>
                        <a:rPr lang="en-US" sz="2800">
                          <a:solidFill>
                            <a:srgbClr val="2C34D7"/>
                          </a:solidFill>
                          <a:latin typeface="Roboto"/>
                          <a:ea typeface="Roboto"/>
                          <a:cs typeface="Roboto"/>
                          <a:sym typeface="Roboto"/>
                        </a:rPr>
                        <a:t>teintures. </a:t>
                      </a:r>
                      <a:r>
                        <a:rPr b="0" i="0" lang="en-US" sz="2800" u="none" cap="none" strike="noStrike">
                          <a:solidFill>
                            <a:srgbClr val="2C34D7"/>
                          </a:solidFill>
                          <a:latin typeface="Roboto"/>
                          <a:ea typeface="Roboto"/>
                          <a:cs typeface="Roboto"/>
                          <a:sym typeface="Roboto"/>
                        </a:rPr>
                        <a:t>Ces méthodes permettent une application plus précise des </a:t>
                      </a:r>
                      <a:r>
                        <a:rPr lang="en-US" sz="2800">
                          <a:solidFill>
                            <a:srgbClr val="2C34D7"/>
                          </a:solidFill>
                          <a:latin typeface="Roboto"/>
                          <a:ea typeface="Roboto"/>
                          <a:cs typeface="Roboto"/>
                          <a:sym typeface="Roboto"/>
                        </a:rPr>
                        <a:t>teintures</a:t>
                      </a:r>
                      <a:r>
                        <a:rPr b="0" i="0" lang="en-US" sz="2800" u="none" cap="none" strike="noStrike">
                          <a:solidFill>
                            <a:srgbClr val="2C34D7"/>
                          </a:solidFill>
                          <a:latin typeface="Roboto"/>
                          <a:ea typeface="Roboto"/>
                          <a:cs typeface="Roboto"/>
                          <a:sym typeface="Roboto"/>
                        </a:rPr>
                        <a:t>, ce qui réduit les excès</a:t>
                      </a:r>
                      <a:r>
                        <a:rPr lang="en-US" sz="2800" u="none" cap="none" strike="noStrike">
                          <a:solidFill>
                            <a:srgbClr val="2C34D7"/>
                          </a:solidFill>
                          <a:latin typeface="Roboto"/>
                          <a:ea typeface="Roboto"/>
                          <a:cs typeface="Roboto"/>
                          <a:sym typeface="Roboto"/>
                        </a:rPr>
                        <a:t>.</a:t>
                      </a:r>
                      <a:endParaRPr sz="2800" u="none" cap="none" strike="noStrike">
                        <a:solidFill>
                          <a:srgbClr val="2C34D7"/>
                        </a:solidFill>
                        <a:latin typeface="Roboto"/>
                        <a:ea typeface="Roboto"/>
                        <a:cs typeface="Roboto"/>
                        <a:sym typeface="Roboto"/>
                      </a:endParaRPr>
                    </a:p>
                    <a:p>
                      <a:pPr indent="0" lvl="0" marL="0" marR="0" rtl="0" algn="l">
                        <a:spcBef>
                          <a:spcPts val="0"/>
                        </a:spcBef>
                        <a:spcAft>
                          <a:spcPts val="0"/>
                        </a:spcAft>
                        <a:buNone/>
                      </a:pPr>
                      <a:r>
                        <a:t/>
                      </a:r>
                      <a:endParaRPr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graphicFrame>
        <p:nvGraphicFramePr>
          <p:cNvPr id="108" name="Google Shape;108;p6"/>
          <p:cNvGraphicFramePr/>
          <p:nvPr/>
        </p:nvGraphicFramePr>
        <p:xfrm>
          <a:off x="1593850" y="625475"/>
          <a:ext cx="3000000" cy="3000000"/>
        </p:xfrm>
        <a:graphic>
          <a:graphicData uri="http://schemas.openxmlformats.org/drawingml/2006/table">
            <a:tbl>
              <a:tblPr bandRow="1" firstRow="1">
                <a:noFill/>
                <a:tableStyleId>{2B0A7E97-09DC-4C59-8CED-A099417AE95D}</a:tableStyleId>
              </a:tblPr>
              <a:tblGrid>
                <a:gridCol w="7671500"/>
                <a:gridCol w="8864725"/>
              </a:tblGrid>
              <a:tr h="3167025">
                <a:tc>
                  <a:txBody>
                    <a:bodyPr/>
                    <a:lstStyle/>
                    <a:p>
                      <a:pPr indent="0" lvl="0" marL="0" marR="0" rtl="0" algn="l">
                        <a:lnSpc>
                          <a:spcPct val="100000"/>
                        </a:lnSpc>
                        <a:spcBef>
                          <a:spcPts val="0"/>
                        </a:spcBef>
                        <a:spcAft>
                          <a:spcPts val="0"/>
                        </a:spcAft>
                        <a:buSzPts val="2800"/>
                        <a:buFont typeface="Calibri"/>
                        <a:buNone/>
                      </a:pPr>
                      <a:r>
                        <a:t/>
                      </a:r>
                      <a:endParaRPr b="1" sz="2800">
                        <a:solidFill>
                          <a:srgbClr val="2C34D7"/>
                        </a:solidFill>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a:solidFill>
                            <a:srgbClr val="2C34D7"/>
                          </a:solidFill>
                          <a:latin typeface="Roboto"/>
                          <a:ea typeface="Roboto"/>
                          <a:cs typeface="Roboto"/>
                          <a:sym typeface="Roboto"/>
                        </a:rPr>
                        <a:t>Biodégradabilité et ressources renouvelables</a:t>
                      </a:r>
                      <a:endParaRPr b="1"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1" marL="457200" marR="0" rtl="0" algn="l">
                        <a:spcBef>
                          <a:spcPts val="0"/>
                        </a:spcBef>
                        <a:spcAft>
                          <a:spcPts val="0"/>
                        </a:spcAft>
                        <a:buNone/>
                      </a:pPr>
                      <a:r>
                        <a:rPr b="0" i="0" lang="en-US" sz="2800" u="none" cap="none" strike="noStrike">
                          <a:solidFill>
                            <a:srgbClr val="FDA800"/>
                          </a:solidFill>
                          <a:latin typeface="Roboto"/>
                          <a:ea typeface="Roboto"/>
                          <a:cs typeface="Roboto"/>
                          <a:sym typeface="Roboto"/>
                        </a:rPr>
                        <a:t>Les</a:t>
                      </a:r>
                      <a:r>
                        <a:rPr b="0" lang="en-US" sz="2800">
                          <a:solidFill>
                            <a:srgbClr val="FDA800"/>
                          </a:solidFill>
                          <a:latin typeface="Roboto"/>
                          <a:ea typeface="Roboto"/>
                          <a:cs typeface="Roboto"/>
                          <a:sym typeface="Roboto"/>
                        </a:rPr>
                        <a:t> teintures naturelles </a:t>
                      </a:r>
                      <a:r>
                        <a:rPr b="0" i="0" lang="en-US" sz="2800" u="none" cap="none" strike="noStrike">
                          <a:solidFill>
                            <a:srgbClr val="2C34D7"/>
                          </a:solidFill>
                          <a:latin typeface="Roboto"/>
                          <a:ea typeface="Roboto"/>
                          <a:cs typeface="Roboto"/>
                          <a:sym typeface="Roboto"/>
                        </a:rPr>
                        <a:t>dérivés de plantes, d'insectes ou de minéraux sont biodégradables. L'utilisation de matières naturelles pour les </a:t>
                      </a:r>
                      <a:r>
                        <a:rPr b="0" lang="en-US" sz="2800">
                          <a:solidFill>
                            <a:srgbClr val="2C34D7"/>
                          </a:solidFill>
                          <a:latin typeface="Roboto"/>
                          <a:ea typeface="Roboto"/>
                          <a:cs typeface="Roboto"/>
                          <a:sym typeface="Roboto"/>
                        </a:rPr>
                        <a:t>teintures </a:t>
                      </a:r>
                      <a:r>
                        <a:rPr b="0" i="0" lang="en-US" sz="2800" u="none" cap="none" strike="noStrike">
                          <a:solidFill>
                            <a:srgbClr val="2C34D7"/>
                          </a:solidFill>
                          <a:latin typeface="Roboto"/>
                          <a:ea typeface="Roboto"/>
                          <a:cs typeface="Roboto"/>
                          <a:sym typeface="Roboto"/>
                        </a:rPr>
                        <a:t>favorise, entre autres, l'agriculture durable et réduit la dépendance à l'égard des combustibles fossiles.</a:t>
                      </a:r>
                      <a:endParaRPr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706425">
                <a:tc>
                  <a:txBody>
                    <a:bodyPr/>
                    <a:lstStyle/>
                    <a:p>
                      <a:pPr indent="0" lvl="0" marL="0" marR="0" rtl="0" algn="l">
                        <a:lnSpc>
                          <a:spcPct val="100000"/>
                        </a:lnSpc>
                        <a:spcBef>
                          <a:spcPts val="0"/>
                        </a:spcBef>
                        <a:spcAft>
                          <a:spcPts val="0"/>
                        </a:spcAft>
                        <a:buSzPts val="2800"/>
                        <a:buFont typeface="Calibri"/>
                        <a:buNone/>
                      </a:pPr>
                      <a:r>
                        <a:t/>
                      </a:r>
                      <a:endParaRPr b="1" sz="2800">
                        <a:solidFill>
                          <a:srgbClr val="2C34D7"/>
                        </a:solidFill>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a:solidFill>
                            <a:srgbClr val="2C34D7"/>
                          </a:solidFill>
                          <a:latin typeface="Roboto"/>
                          <a:ea typeface="Roboto"/>
                          <a:cs typeface="Roboto"/>
                          <a:sym typeface="Roboto"/>
                        </a:rPr>
                        <a:t>Amélioration de la qualité de l'air</a:t>
                      </a:r>
                      <a:endParaRPr b="1"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1" marL="457200" marR="0" rtl="0" algn="l">
                        <a:spcBef>
                          <a:spcPts val="0"/>
                        </a:spcBef>
                        <a:spcAft>
                          <a:spcPts val="0"/>
                        </a:spcAft>
                        <a:buNone/>
                      </a:pPr>
                      <a:r>
                        <a:rPr b="0" lang="en-US" sz="2800" u="none" cap="none" strike="noStrike">
                          <a:solidFill>
                            <a:srgbClr val="2C34D7"/>
                          </a:solidFill>
                          <a:latin typeface="Roboto"/>
                          <a:ea typeface="Roboto"/>
                          <a:cs typeface="Roboto"/>
                          <a:sym typeface="Roboto"/>
                        </a:rPr>
                        <a:t>Les alternatives écologiques, telles que les </a:t>
                      </a:r>
                      <a:r>
                        <a:rPr b="0" lang="en-US" sz="2800" u="none" cap="none" strike="noStrike">
                          <a:solidFill>
                            <a:srgbClr val="FDA800"/>
                          </a:solidFill>
                          <a:latin typeface="Roboto"/>
                          <a:ea typeface="Roboto"/>
                          <a:cs typeface="Roboto"/>
                          <a:sym typeface="Roboto"/>
                        </a:rPr>
                        <a:t>encres et les </a:t>
                      </a:r>
                      <a:r>
                        <a:rPr lang="en-US" sz="2800">
                          <a:solidFill>
                            <a:srgbClr val="2C34D7"/>
                          </a:solidFill>
                          <a:latin typeface="Roboto"/>
                          <a:ea typeface="Roboto"/>
                          <a:cs typeface="Roboto"/>
                          <a:sym typeface="Roboto"/>
                        </a:rPr>
                        <a:t>teintures </a:t>
                      </a:r>
                      <a:r>
                        <a:rPr b="0" lang="en-US" sz="2800" u="none" cap="none" strike="noStrike">
                          <a:solidFill>
                            <a:srgbClr val="FDA800"/>
                          </a:solidFill>
                          <a:latin typeface="Roboto"/>
                          <a:ea typeface="Roboto"/>
                          <a:cs typeface="Roboto"/>
                          <a:sym typeface="Roboto"/>
                        </a:rPr>
                        <a:t>à base d'eau</a:t>
                      </a:r>
                      <a:r>
                        <a:rPr b="0" lang="en-US" sz="2800" u="none" cap="none" strike="noStrike">
                          <a:solidFill>
                            <a:srgbClr val="2C34D7"/>
                          </a:solidFill>
                          <a:latin typeface="Roboto"/>
                          <a:ea typeface="Roboto"/>
                          <a:cs typeface="Roboto"/>
                          <a:sym typeface="Roboto"/>
                        </a:rPr>
                        <a:t>, émettent peu ou pas de composés organiques volatils, ce qui améliore la qualité générale de l'air.</a:t>
                      </a:r>
                      <a:endParaRPr b="0" sz="2800" u="none" cap="none" strike="noStrike">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516275">
                <a:tc>
                  <a:txBody>
                    <a:bodyPr/>
                    <a:lstStyle/>
                    <a:p>
                      <a:pPr indent="0" lvl="0" marL="0" marR="0" rtl="0" algn="l">
                        <a:lnSpc>
                          <a:spcPct val="100000"/>
                        </a:lnSpc>
                        <a:spcBef>
                          <a:spcPts val="0"/>
                        </a:spcBef>
                        <a:spcAft>
                          <a:spcPts val="0"/>
                        </a:spcAft>
                        <a:buSzPts val="2800"/>
                        <a:buFont typeface="Calibri"/>
                        <a:buNone/>
                      </a:pPr>
                      <a:r>
                        <a:t/>
                      </a:r>
                      <a:endParaRPr b="1" sz="2800">
                        <a:solidFill>
                          <a:srgbClr val="2C34D7"/>
                        </a:solidFill>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a:solidFill>
                            <a:srgbClr val="2C34D7"/>
                          </a:solidFill>
                          <a:latin typeface="Roboto"/>
                          <a:ea typeface="Roboto"/>
                          <a:cs typeface="Roboto"/>
                          <a:sym typeface="Roboto"/>
                        </a:rPr>
                        <a:t>Non toxiques pour les travailleurs/euses et les consommateurs/trices</a:t>
                      </a:r>
                      <a:endParaRPr b="1"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1" marL="457200" marR="0" rtl="0" algn="l">
                        <a:spcBef>
                          <a:spcPts val="0"/>
                        </a:spcBef>
                        <a:spcAft>
                          <a:spcPts val="0"/>
                        </a:spcAft>
                        <a:buNone/>
                      </a:pPr>
                      <a:r>
                        <a:rPr b="0" i="0" lang="en-US" sz="2800" u="none" cap="none" strike="noStrike">
                          <a:solidFill>
                            <a:srgbClr val="2C34D7"/>
                          </a:solidFill>
                          <a:latin typeface="Roboto"/>
                          <a:ea typeface="Roboto"/>
                          <a:cs typeface="Roboto"/>
                          <a:sym typeface="Roboto"/>
                        </a:rPr>
                        <a:t>Les procédés écologiques </a:t>
                      </a:r>
                      <a:r>
                        <a:rPr b="0" i="0" lang="en-US" sz="2800" u="none" cap="none" strike="noStrike">
                          <a:solidFill>
                            <a:srgbClr val="FDA800"/>
                          </a:solidFill>
                          <a:latin typeface="Roboto"/>
                          <a:ea typeface="Roboto"/>
                          <a:cs typeface="Roboto"/>
                          <a:sym typeface="Roboto"/>
                        </a:rPr>
                        <a:t>réduisent les risques pour la santé </a:t>
                      </a:r>
                      <a:r>
                        <a:rPr b="0" i="0" lang="en-US" sz="2800" u="none" cap="none" strike="noStrike">
                          <a:solidFill>
                            <a:srgbClr val="2C34D7"/>
                          </a:solidFill>
                          <a:latin typeface="Roboto"/>
                          <a:ea typeface="Roboto"/>
                          <a:cs typeface="Roboto"/>
                          <a:sym typeface="Roboto"/>
                        </a:rPr>
                        <a:t>des travailleurs/euses en utilisant des matériaux plus sûrs</a:t>
                      </a:r>
                      <a:r>
                        <a:rPr lang="en-US" sz="2800" u="none" cap="none" strike="noStrike">
                          <a:solidFill>
                            <a:srgbClr val="2C34D7"/>
                          </a:solidFill>
                          <a:latin typeface="Roboto"/>
                          <a:ea typeface="Roboto"/>
                          <a:cs typeface="Roboto"/>
                          <a:sym typeface="Roboto"/>
                        </a:rPr>
                        <a:t>. Les consommateurs</a:t>
                      </a:r>
                      <a:r>
                        <a:rPr lang="en-US" sz="2800">
                          <a:solidFill>
                            <a:srgbClr val="2C34D7"/>
                          </a:solidFill>
                          <a:latin typeface="Roboto"/>
                          <a:ea typeface="Roboto"/>
                          <a:cs typeface="Roboto"/>
                          <a:sym typeface="Roboto"/>
                        </a:rPr>
                        <a:t>/trices</a:t>
                      </a:r>
                      <a:r>
                        <a:rPr lang="en-US" sz="2800" u="none" cap="none" strike="noStrike">
                          <a:solidFill>
                            <a:srgbClr val="2C34D7"/>
                          </a:solidFill>
                          <a:latin typeface="Roboto"/>
                          <a:ea typeface="Roboto"/>
                          <a:cs typeface="Roboto"/>
                          <a:sym typeface="Roboto"/>
                        </a:rPr>
                        <a:t> bénéficient également de produits non toxiques, car ils sont plus sûrs à utiliser et à porter.</a:t>
                      </a:r>
                      <a:endParaRPr sz="2800" u="none" cap="none" strike="noStrike">
                        <a:solidFill>
                          <a:srgbClr val="2C34D7"/>
                        </a:solidFill>
                        <a:latin typeface="Roboto"/>
                        <a:ea typeface="Roboto"/>
                        <a:cs typeface="Roboto"/>
                        <a:sym typeface="Roboto"/>
                      </a:endParaRPr>
                    </a:p>
                    <a:p>
                      <a:pPr indent="0" lvl="0" marL="0" marR="0" rtl="0" algn="l">
                        <a:spcBef>
                          <a:spcPts val="0"/>
                        </a:spcBef>
                        <a:spcAft>
                          <a:spcPts val="0"/>
                        </a:spcAft>
                        <a:buNone/>
                      </a:pPr>
                      <a:r>
                        <a:t/>
                      </a:r>
                      <a:endParaRPr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516275">
                <a:tc>
                  <a:txBody>
                    <a:bodyPr/>
                    <a:lstStyle/>
                    <a:p>
                      <a:pPr indent="0" lvl="0" marL="0" marR="0" rtl="0" algn="l">
                        <a:lnSpc>
                          <a:spcPct val="100000"/>
                        </a:lnSpc>
                        <a:spcBef>
                          <a:spcPts val="0"/>
                        </a:spcBef>
                        <a:spcAft>
                          <a:spcPts val="0"/>
                        </a:spcAft>
                        <a:buSzPts val="2800"/>
                        <a:buFont typeface="Calibri"/>
                        <a:buNone/>
                      </a:pPr>
                      <a:r>
                        <a:t/>
                      </a:r>
                      <a:endParaRPr b="1" sz="2800">
                        <a:solidFill>
                          <a:srgbClr val="2C34D7"/>
                        </a:solidFill>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a:solidFill>
                            <a:srgbClr val="2C34D7"/>
                          </a:solidFill>
                          <a:latin typeface="Roboto"/>
                          <a:ea typeface="Roboto"/>
                          <a:cs typeface="Roboto"/>
                          <a:sym typeface="Roboto"/>
                        </a:rPr>
                        <a:t>Une plus grande durabilité des tissus</a:t>
                      </a:r>
                      <a:endParaRPr b="1"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1" marL="457200" marR="0" rtl="0" algn="l">
                        <a:spcBef>
                          <a:spcPts val="0"/>
                        </a:spcBef>
                        <a:spcAft>
                          <a:spcPts val="0"/>
                        </a:spcAft>
                        <a:buNone/>
                      </a:pPr>
                      <a:r>
                        <a:rPr b="0" i="0" lang="en-US" sz="2800" u="none" cap="none" strike="noStrike">
                          <a:solidFill>
                            <a:srgbClr val="2C34D7"/>
                          </a:solidFill>
                          <a:latin typeface="Roboto"/>
                          <a:ea typeface="Roboto"/>
                          <a:cs typeface="Roboto"/>
                          <a:sym typeface="Roboto"/>
                        </a:rPr>
                        <a:t>Les teintures écologiques </a:t>
                      </a:r>
                      <a:r>
                        <a:rPr b="0" i="0" lang="en-US" sz="2800" u="none" cap="none" strike="noStrike">
                          <a:solidFill>
                            <a:srgbClr val="FDA800"/>
                          </a:solidFill>
                          <a:latin typeface="Roboto"/>
                          <a:ea typeface="Roboto"/>
                          <a:cs typeface="Roboto"/>
                          <a:sym typeface="Roboto"/>
                        </a:rPr>
                        <a:t>peuvent améliorer la qualité des </a:t>
                      </a:r>
                      <a:r>
                        <a:rPr b="0" i="0" lang="en-US" sz="2800" u="none" cap="none" strike="noStrike">
                          <a:solidFill>
                            <a:srgbClr val="2C34D7"/>
                          </a:solidFill>
                          <a:latin typeface="Roboto"/>
                          <a:ea typeface="Roboto"/>
                          <a:cs typeface="Roboto"/>
                          <a:sym typeface="Roboto"/>
                        </a:rPr>
                        <a:t>tissus car elles n'affaiblissent pas les fibres autant que les teintures synthétiques. La longévité du produit s'en trouve accrue, car il n'est plus nécessaire de le remplacer fréquemment.</a:t>
                      </a:r>
                      <a:endParaRPr sz="2800" u="none" cap="none" strike="noStrike">
                        <a:solidFill>
                          <a:srgbClr val="2C34D7"/>
                        </a:solidFill>
                        <a:latin typeface="Roboto"/>
                        <a:ea typeface="Roboto"/>
                        <a:cs typeface="Roboto"/>
                        <a:sym typeface="Roboto"/>
                      </a:endParaRPr>
                    </a:p>
                    <a:p>
                      <a:pPr indent="0" lvl="0" marL="0" marR="0" rtl="0" algn="l">
                        <a:spcBef>
                          <a:spcPts val="0"/>
                        </a:spcBef>
                        <a:spcAft>
                          <a:spcPts val="0"/>
                        </a:spcAft>
                        <a:buNone/>
                      </a:pPr>
                      <a:r>
                        <a:t/>
                      </a:r>
                      <a:endParaRPr sz="2800">
                        <a:solidFill>
                          <a:srgbClr val="2C34D7"/>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7"/>
          <p:cNvSpPr txBox="1"/>
          <p:nvPr>
            <p:ph type="ctrTitle"/>
          </p:nvPr>
        </p:nvSpPr>
        <p:spPr>
          <a:xfrm>
            <a:off x="1365250" y="1387475"/>
            <a:ext cx="90276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C34D7"/>
                </a:solidFill>
              </a:rPr>
              <a:t>3.2 Les teintures naturelles</a:t>
            </a:r>
            <a:endParaRPr b="1" sz="5400">
              <a:solidFill>
                <a:srgbClr val="2C34D7"/>
              </a:solidFill>
            </a:endParaRPr>
          </a:p>
        </p:txBody>
      </p:sp>
      <p:pic>
        <p:nvPicPr>
          <p:cNvPr id="114" name="Google Shape;114;p7"/>
          <p:cNvPicPr preferRelativeResize="0"/>
          <p:nvPr/>
        </p:nvPicPr>
        <p:blipFill rotWithShape="1">
          <a:blip r:embed="rId3">
            <a:alphaModFix/>
          </a:blip>
          <a:srcRect b="0" l="0" r="0" t="0"/>
          <a:stretch/>
        </p:blipFill>
        <p:spPr>
          <a:xfrm>
            <a:off x="527049" y="2759075"/>
            <a:ext cx="11449791" cy="7954999"/>
          </a:xfrm>
          <a:prstGeom prst="rect">
            <a:avLst/>
          </a:prstGeom>
          <a:noFill/>
          <a:ln>
            <a:noFill/>
          </a:ln>
        </p:spPr>
      </p:pic>
      <p:sp>
        <p:nvSpPr>
          <p:cNvPr id="115" name="Google Shape;115;p7"/>
          <p:cNvSpPr/>
          <p:nvPr/>
        </p:nvSpPr>
        <p:spPr>
          <a:xfrm>
            <a:off x="560957" y="10344742"/>
            <a:ext cx="4969630"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monica dahiya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
        <p:nvSpPr>
          <p:cNvPr id="116" name="Google Shape;116;p7"/>
          <p:cNvSpPr/>
          <p:nvPr/>
        </p:nvSpPr>
        <p:spPr>
          <a:xfrm>
            <a:off x="12338050" y="1414236"/>
            <a:ext cx="7337702" cy="9510296"/>
          </a:xfrm>
          <a:prstGeom prst="rect">
            <a:avLst/>
          </a:prstGeom>
          <a:noFill/>
          <a:ln>
            <a:noFill/>
          </a:ln>
        </p:spPr>
        <p:txBody>
          <a:bodyPr anchorCtr="0" anchor="t" bIns="45700" lIns="91425" spcFirstLastPara="1" rIns="91425" wrap="square" tIns="45700">
            <a:spAutoFit/>
          </a:bodyPr>
          <a:lstStyle/>
          <a:p>
            <a:pPr indent="0" lvl="0" marL="0" rtl="0" algn="l">
              <a:lnSpc>
                <a:spcPct val="150000"/>
              </a:lnSpc>
              <a:spcBef>
                <a:spcPts val="0"/>
              </a:spcBef>
              <a:spcAft>
                <a:spcPts val="0"/>
              </a:spcAft>
              <a:buClr>
                <a:srgbClr val="2C34D7"/>
              </a:buClr>
              <a:buSzPts val="3200"/>
              <a:buFont typeface="Roboto"/>
              <a:buNone/>
            </a:pPr>
            <a:r>
              <a:rPr lang="en-US" sz="3200">
                <a:solidFill>
                  <a:srgbClr val="2C34D7"/>
                </a:solidFill>
                <a:latin typeface="Roboto"/>
                <a:ea typeface="Roboto"/>
                <a:cs typeface="Roboto"/>
                <a:sym typeface="Roboto"/>
              </a:rPr>
              <a:t>Les teintures naturelles font leur réapparition dans le cadre d'un mouvement plus large en faveur de la durabilité, du respect de l'environnement et de la mode éthique. De nombreux créateurs/trices, tels que Stella McCartney et Eileen Fisher, et de petites entreprises artisanales intègrent des teintures naturelles dans leurs collections.</a:t>
            </a:r>
            <a:endParaRPr sz="3200">
              <a:solidFill>
                <a:srgbClr val="2C34D7"/>
              </a:solidFill>
              <a:latin typeface="Roboto"/>
              <a:ea typeface="Roboto"/>
              <a:cs typeface="Roboto"/>
              <a:sym typeface="Roboto"/>
            </a:endParaRPr>
          </a:p>
          <a:p>
            <a:pPr indent="0" lvl="0" marL="0" rtl="0" algn="l">
              <a:lnSpc>
                <a:spcPct val="150000"/>
              </a:lnSpc>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0" lvl="0" marL="0" rtl="0" algn="l">
              <a:lnSpc>
                <a:spcPct val="150000"/>
              </a:lnSpc>
              <a:spcBef>
                <a:spcPts val="0"/>
              </a:spcBef>
              <a:spcAft>
                <a:spcPts val="0"/>
              </a:spcAft>
              <a:buClr>
                <a:srgbClr val="FDA800"/>
              </a:buClr>
              <a:buSzPts val="2800"/>
              <a:buFont typeface="Roboto"/>
              <a:buNone/>
            </a:pPr>
            <a:r>
              <a:rPr lang="en-US" sz="2800">
                <a:solidFill>
                  <a:srgbClr val="FDA800"/>
                </a:solidFill>
                <a:latin typeface="Roboto"/>
                <a:ea typeface="Roboto"/>
                <a:cs typeface="Roboto"/>
                <a:sym typeface="Roboto"/>
              </a:rPr>
              <a:t>Voir la vidéo YouTube d'</a:t>
            </a:r>
            <a:r>
              <a:rPr i="1" lang="en-US" sz="2800">
                <a:solidFill>
                  <a:srgbClr val="FDA800"/>
                </a:solidFill>
                <a:latin typeface="Roboto"/>
                <a:ea typeface="Roboto"/>
                <a:cs typeface="Roboto"/>
                <a:sym typeface="Roboto"/>
              </a:rPr>
              <a:t>Eileen Fisher </a:t>
            </a:r>
            <a:r>
              <a:rPr lang="en-US" sz="2800">
                <a:solidFill>
                  <a:srgbClr val="FDA800"/>
                </a:solidFill>
                <a:latin typeface="Roboto"/>
                <a:ea typeface="Roboto"/>
                <a:cs typeface="Roboto"/>
                <a:sym typeface="Roboto"/>
              </a:rPr>
              <a:t>(en anglais)</a:t>
            </a:r>
            <a:endParaRPr sz="2800">
              <a:solidFill>
                <a:srgbClr val="FDA800"/>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8"/>
          <p:cNvSpPr txBox="1"/>
          <p:nvPr>
            <p:ph type="ctrTitle"/>
          </p:nvPr>
        </p:nvSpPr>
        <p:spPr>
          <a:xfrm>
            <a:off x="1441451" y="1387475"/>
            <a:ext cx="165648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rgbClr val="FDA800"/>
                </a:solidFill>
              </a:rPr>
              <a:t>Teintures </a:t>
            </a:r>
            <a:r>
              <a:rPr lang="en-US" sz="5400">
                <a:solidFill>
                  <a:srgbClr val="FDA800"/>
                </a:solidFill>
              </a:rPr>
              <a:t>naturelles courantes</a:t>
            </a:r>
            <a:endParaRPr sz="5400">
              <a:solidFill>
                <a:srgbClr val="FDA800"/>
              </a:solidFill>
            </a:endParaRPr>
          </a:p>
        </p:txBody>
      </p:sp>
      <p:pic>
        <p:nvPicPr>
          <p:cNvPr id="122" name="Google Shape;122;p8"/>
          <p:cNvPicPr preferRelativeResize="0"/>
          <p:nvPr/>
        </p:nvPicPr>
        <p:blipFill rotWithShape="1">
          <a:blip r:embed="rId3">
            <a:alphaModFix/>
          </a:blip>
          <a:srcRect b="0" l="0" r="0" t="0"/>
          <a:stretch/>
        </p:blipFill>
        <p:spPr>
          <a:xfrm>
            <a:off x="1099796" y="3584418"/>
            <a:ext cx="2815390" cy="2805442"/>
          </a:xfrm>
          <a:prstGeom prst="rect">
            <a:avLst/>
          </a:prstGeom>
          <a:noFill/>
          <a:ln>
            <a:noFill/>
          </a:ln>
        </p:spPr>
      </p:pic>
      <p:pic>
        <p:nvPicPr>
          <p:cNvPr id="123" name="Google Shape;123;p8"/>
          <p:cNvPicPr preferRelativeResize="0"/>
          <p:nvPr/>
        </p:nvPicPr>
        <p:blipFill rotWithShape="1">
          <a:blip r:embed="rId4">
            <a:alphaModFix/>
          </a:blip>
          <a:srcRect b="0" l="0" r="0" t="0"/>
          <a:stretch/>
        </p:blipFill>
        <p:spPr>
          <a:xfrm>
            <a:off x="10753225" y="3678562"/>
            <a:ext cx="2740755" cy="2740755"/>
          </a:xfrm>
          <a:prstGeom prst="rect">
            <a:avLst/>
          </a:prstGeom>
          <a:noFill/>
          <a:ln>
            <a:noFill/>
          </a:ln>
        </p:spPr>
      </p:pic>
      <p:pic>
        <p:nvPicPr>
          <p:cNvPr id="124" name="Google Shape;124;p8"/>
          <p:cNvPicPr preferRelativeResize="0"/>
          <p:nvPr/>
        </p:nvPicPr>
        <p:blipFill rotWithShape="1">
          <a:blip r:embed="rId5">
            <a:alphaModFix/>
          </a:blip>
          <a:srcRect b="0" l="0" r="0" t="0"/>
          <a:stretch/>
        </p:blipFill>
        <p:spPr>
          <a:xfrm>
            <a:off x="5959656" y="3613682"/>
            <a:ext cx="2740755" cy="2805635"/>
          </a:xfrm>
          <a:prstGeom prst="rect">
            <a:avLst/>
          </a:prstGeom>
          <a:noFill/>
          <a:ln>
            <a:noFill/>
          </a:ln>
        </p:spPr>
      </p:pic>
      <p:pic>
        <p:nvPicPr>
          <p:cNvPr id="125" name="Google Shape;125;p8"/>
          <p:cNvPicPr preferRelativeResize="0"/>
          <p:nvPr/>
        </p:nvPicPr>
        <p:blipFill rotWithShape="1">
          <a:blip r:embed="rId6">
            <a:alphaModFix/>
          </a:blip>
          <a:srcRect b="13248" l="14274" r="14355" t="12049"/>
          <a:stretch/>
        </p:blipFill>
        <p:spPr>
          <a:xfrm>
            <a:off x="15690850" y="3597596"/>
            <a:ext cx="2741977" cy="2773194"/>
          </a:xfrm>
          <a:prstGeom prst="rect">
            <a:avLst/>
          </a:prstGeom>
          <a:noFill/>
          <a:ln>
            <a:noFill/>
          </a:ln>
        </p:spPr>
      </p:pic>
      <p:sp>
        <p:nvSpPr>
          <p:cNvPr id="126" name="Google Shape;126;p8"/>
          <p:cNvSpPr/>
          <p:nvPr/>
        </p:nvSpPr>
        <p:spPr>
          <a:xfrm>
            <a:off x="15635317" y="6873780"/>
            <a:ext cx="3484533" cy="181588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rPr b="1" i="0" lang="en-US" sz="2800" u="none" cap="none" strike="noStrike">
                <a:solidFill>
                  <a:srgbClr val="000000"/>
                </a:solidFill>
                <a:latin typeface="Roboto"/>
                <a:ea typeface="Roboto"/>
                <a:cs typeface="Roboto"/>
                <a:sym typeface="Roboto"/>
              </a:rPr>
              <a:t>Cohenil </a:t>
            </a:r>
            <a:r>
              <a:rPr b="0" i="0" lang="en-US" sz="2800" u="none" cap="none" strike="noStrike">
                <a:solidFill>
                  <a:srgbClr val="000000"/>
                </a:solidFill>
                <a:latin typeface="Roboto"/>
                <a:ea typeface="Roboto"/>
                <a:cs typeface="Roboto"/>
                <a:sym typeface="Roboto"/>
              </a:rPr>
              <a:t>(provenant d'insectes) pour les </a:t>
            </a:r>
            <a:r>
              <a:rPr lang="en-US" sz="2800">
                <a:latin typeface="Roboto"/>
                <a:ea typeface="Roboto"/>
                <a:cs typeface="Roboto"/>
                <a:sym typeface="Roboto"/>
              </a:rPr>
              <a:t>couleurs</a:t>
            </a:r>
            <a:r>
              <a:rPr b="0" i="0" lang="en-US" sz="2800" u="none" cap="none" strike="noStrike">
                <a:solidFill>
                  <a:srgbClr val="000000"/>
                </a:solidFill>
                <a:latin typeface="Roboto"/>
                <a:ea typeface="Roboto"/>
                <a:cs typeface="Roboto"/>
                <a:sym typeface="Roboto"/>
              </a:rPr>
              <a:t> rose et rouge.</a:t>
            </a:r>
            <a:endParaRPr sz="2800">
              <a:latin typeface="Roboto"/>
              <a:ea typeface="Roboto"/>
              <a:cs typeface="Roboto"/>
              <a:sym typeface="Roboto"/>
            </a:endParaRPr>
          </a:p>
        </p:txBody>
      </p:sp>
      <p:sp>
        <p:nvSpPr>
          <p:cNvPr id="127" name="Google Shape;127;p8"/>
          <p:cNvSpPr/>
          <p:nvPr/>
        </p:nvSpPr>
        <p:spPr>
          <a:xfrm>
            <a:off x="1222314" y="7291607"/>
            <a:ext cx="3038535" cy="181588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2800">
                <a:latin typeface="Roboto"/>
                <a:ea typeface="Roboto"/>
                <a:cs typeface="Roboto"/>
                <a:sym typeface="Roboto"/>
              </a:rPr>
              <a:t>L'indigo </a:t>
            </a:r>
            <a:r>
              <a:rPr lang="en-US" sz="2800">
                <a:latin typeface="Roboto"/>
                <a:ea typeface="Roboto"/>
                <a:cs typeface="Roboto"/>
                <a:sym typeface="Roboto"/>
              </a:rPr>
              <a:t>(de la plante Indigofera) pour les couleurs bleues profondes.</a:t>
            </a:r>
            <a:endParaRPr sz="2800">
              <a:latin typeface="Roboto"/>
              <a:ea typeface="Roboto"/>
              <a:cs typeface="Roboto"/>
              <a:sym typeface="Roboto"/>
            </a:endParaRPr>
          </a:p>
        </p:txBody>
      </p:sp>
      <p:sp>
        <p:nvSpPr>
          <p:cNvPr id="128" name="Google Shape;128;p8"/>
          <p:cNvSpPr/>
          <p:nvPr/>
        </p:nvSpPr>
        <p:spPr>
          <a:xfrm>
            <a:off x="5829934" y="7304637"/>
            <a:ext cx="3764916" cy="181588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n-US" sz="2800" u="none" cap="none" strike="noStrike">
                <a:solidFill>
                  <a:srgbClr val="000000"/>
                </a:solidFill>
                <a:latin typeface="Roboto"/>
                <a:ea typeface="Roboto"/>
                <a:cs typeface="Roboto"/>
                <a:sym typeface="Roboto"/>
              </a:rPr>
              <a:t>La mandragore </a:t>
            </a:r>
            <a:r>
              <a:rPr b="0" i="0" lang="en-US" sz="2800" u="none" cap="none" strike="noStrike">
                <a:solidFill>
                  <a:srgbClr val="000000"/>
                </a:solidFill>
                <a:latin typeface="Roboto"/>
                <a:ea typeface="Roboto"/>
                <a:cs typeface="Roboto"/>
                <a:sym typeface="Roboto"/>
              </a:rPr>
              <a:t>(de la plante Rubia tinctorum) pour </a:t>
            </a:r>
            <a:r>
              <a:rPr lang="en-US" sz="2800">
                <a:latin typeface="Roboto"/>
                <a:ea typeface="Roboto"/>
                <a:cs typeface="Roboto"/>
                <a:sym typeface="Roboto"/>
              </a:rPr>
              <a:t>les tons</a:t>
            </a:r>
            <a:r>
              <a:rPr b="0" i="0" lang="en-US" sz="2800" u="none" cap="none" strike="noStrike">
                <a:solidFill>
                  <a:srgbClr val="000000"/>
                </a:solidFill>
                <a:latin typeface="Roboto"/>
                <a:ea typeface="Roboto"/>
                <a:cs typeface="Roboto"/>
                <a:sym typeface="Roboto"/>
              </a:rPr>
              <a:t> rouges.</a:t>
            </a:r>
            <a:endParaRPr sz="2800">
              <a:latin typeface="Roboto"/>
              <a:ea typeface="Roboto"/>
              <a:cs typeface="Roboto"/>
              <a:sym typeface="Roboto"/>
            </a:endParaRPr>
          </a:p>
        </p:txBody>
      </p:sp>
      <p:sp>
        <p:nvSpPr>
          <p:cNvPr id="129" name="Google Shape;129;p8"/>
          <p:cNvSpPr/>
          <p:nvPr/>
        </p:nvSpPr>
        <p:spPr>
          <a:xfrm>
            <a:off x="10595742" y="7287354"/>
            <a:ext cx="3778967" cy="138499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n-US" sz="2800" u="none" cap="none" strike="noStrike">
                <a:solidFill>
                  <a:srgbClr val="000000"/>
                </a:solidFill>
                <a:latin typeface="Roboto"/>
                <a:ea typeface="Roboto"/>
                <a:cs typeface="Roboto"/>
                <a:sym typeface="Roboto"/>
              </a:rPr>
              <a:t>Le curcuma </a:t>
            </a:r>
            <a:r>
              <a:rPr b="0" i="0" lang="en-US" sz="2800" u="none" cap="none" strike="noStrike">
                <a:solidFill>
                  <a:srgbClr val="000000"/>
                </a:solidFill>
                <a:latin typeface="Roboto"/>
                <a:ea typeface="Roboto"/>
                <a:cs typeface="Roboto"/>
                <a:sym typeface="Roboto"/>
              </a:rPr>
              <a:t>(de la plante Curcuma longa) pour la couleur jaune</a:t>
            </a:r>
            <a:r>
              <a:rPr lang="en-US" sz="2800">
                <a:latin typeface="Roboto"/>
                <a:ea typeface="Roboto"/>
                <a:cs typeface="Roboto"/>
                <a:sym typeface="Roboto"/>
              </a:rPr>
              <a:t>.</a:t>
            </a:r>
            <a:endParaRPr sz="2800">
              <a:latin typeface="Roboto"/>
              <a:ea typeface="Roboto"/>
              <a:cs typeface="Roboto"/>
              <a:sym typeface="Roboto"/>
            </a:endParaRPr>
          </a:p>
        </p:txBody>
      </p:sp>
      <p:sp>
        <p:nvSpPr>
          <p:cNvPr id="130" name="Google Shape;130;p8"/>
          <p:cNvSpPr txBox="1"/>
          <p:nvPr/>
        </p:nvSpPr>
        <p:spPr>
          <a:xfrm>
            <a:off x="1670050" y="9693275"/>
            <a:ext cx="11277446" cy="52322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i="1" lang="en-US" sz="2800">
                <a:solidFill>
                  <a:srgbClr val="FDA800"/>
                </a:solidFill>
                <a:latin typeface="Roboto"/>
                <a:ea typeface="Roboto"/>
                <a:cs typeface="Roboto"/>
                <a:sym typeface="Roboto"/>
              </a:rPr>
              <a:t>Voir la vidéo </a:t>
            </a:r>
            <a:r>
              <a:rPr i="1" lang="en-US" sz="2800">
                <a:solidFill>
                  <a:srgbClr val="FDA800"/>
                </a:solidFill>
                <a:latin typeface="Roboto"/>
                <a:ea typeface="Roboto"/>
                <a:cs typeface="Roboto"/>
                <a:sym typeface="Roboto"/>
              </a:rPr>
              <a:t>Comment le produit a-t-il été fabriqué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9"/>
          <p:cNvSpPr/>
          <p:nvPr/>
        </p:nvSpPr>
        <p:spPr>
          <a:xfrm>
            <a:off x="1670050" y="2835275"/>
            <a:ext cx="17068800" cy="6186309"/>
          </a:xfrm>
          <a:prstGeom prst="rect">
            <a:avLst/>
          </a:prstGeom>
          <a:noFill/>
          <a:ln>
            <a:noFill/>
          </a:ln>
        </p:spPr>
        <p:txBody>
          <a:bodyPr anchorCtr="0" anchor="t" bIns="45700" lIns="91425" spcFirstLastPara="1" rIns="91425" wrap="square" tIns="45700">
            <a:spAutoFit/>
          </a:bodyPr>
          <a:lstStyle/>
          <a:p>
            <a:pPr indent="-571500" lvl="0" marL="571500" rtl="0" algn="l">
              <a:spcBef>
                <a:spcPts val="0"/>
              </a:spcBef>
              <a:spcAft>
                <a:spcPts val="0"/>
              </a:spcAft>
              <a:buClr>
                <a:srgbClr val="2C34D7"/>
              </a:buClr>
              <a:buSzPts val="3600"/>
              <a:buFont typeface="Arial"/>
              <a:buChar char="•"/>
            </a:pPr>
            <a:r>
              <a:rPr b="0" i="0" lang="en-US" sz="3600" u="none" cap="none" strike="noStrike">
                <a:solidFill>
                  <a:srgbClr val="2C34D7"/>
                </a:solidFill>
                <a:latin typeface="Roboto"/>
                <a:ea typeface="Roboto"/>
                <a:cs typeface="Roboto"/>
                <a:sym typeface="Roboto"/>
              </a:rPr>
              <a:t>Les </a:t>
            </a:r>
            <a:r>
              <a:rPr lang="en-US" sz="3600">
                <a:solidFill>
                  <a:srgbClr val="2C34D7"/>
                </a:solidFill>
                <a:latin typeface="Roboto"/>
                <a:ea typeface="Roboto"/>
                <a:cs typeface="Roboto"/>
                <a:sym typeface="Roboto"/>
              </a:rPr>
              <a:t>teintures </a:t>
            </a:r>
            <a:r>
              <a:rPr b="0" i="0" lang="en-US" sz="3600" u="none" cap="none" strike="noStrike">
                <a:solidFill>
                  <a:srgbClr val="2C34D7"/>
                </a:solidFill>
                <a:latin typeface="Roboto"/>
                <a:ea typeface="Roboto"/>
                <a:cs typeface="Roboto"/>
                <a:sym typeface="Roboto"/>
              </a:rPr>
              <a:t>naturelles proviennent de sources naturelles telles que les </a:t>
            </a:r>
            <a:r>
              <a:rPr b="0" i="0" lang="en-US" sz="3600" u="none" cap="none" strike="noStrike">
                <a:solidFill>
                  <a:srgbClr val="FDA800"/>
                </a:solidFill>
                <a:latin typeface="Roboto"/>
                <a:ea typeface="Roboto"/>
                <a:cs typeface="Roboto"/>
                <a:sym typeface="Roboto"/>
              </a:rPr>
              <a:t>plantes, les minéraux, les insectes et les champignons</a:t>
            </a:r>
            <a:r>
              <a:rPr lang="en-US" sz="3600">
                <a:solidFill>
                  <a:srgbClr val="FDA800"/>
                </a:solidFill>
                <a:latin typeface="Roboto"/>
                <a:ea typeface="Roboto"/>
                <a:cs typeface="Roboto"/>
                <a:sym typeface="Roboto"/>
              </a:rPr>
              <a:t>. </a:t>
            </a:r>
            <a:endParaRPr sz="3600">
              <a:solidFill>
                <a:srgbClr val="FDA800"/>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b="0" i="0" lang="en-US" sz="3600" u="none" cap="none" strike="noStrike">
                <a:solidFill>
                  <a:srgbClr val="2C34D7"/>
                </a:solidFill>
                <a:latin typeface="Roboto"/>
                <a:ea typeface="Roboto"/>
                <a:cs typeface="Roboto"/>
                <a:sym typeface="Roboto"/>
              </a:rPr>
              <a:t>Ce sont des ressources </a:t>
            </a:r>
            <a:r>
              <a:rPr b="0" i="0" lang="en-US" sz="3600" u="none" cap="none" strike="noStrike">
                <a:solidFill>
                  <a:srgbClr val="FDA800"/>
                </a:solidFill>
                <a:latin typeface="Roboto"/>
                <a:ea typeface="Roboto"/>
                <a:cs typeface="Roboto"/>
                <a:sym typeface="Roboto"/>
              </a:rPr>
              <a:t>renouvelables et biodégradables </a:t>
            </a:r>
            <a:r>
              <a:rPr b="0" i="0" lang="en-US" sz="3600" u="none" cap="none" strike="noStrike">
                <a:solidFill>
                  <a:srgbClr val="2C34D7"/>
                </a:solidFill>
                <a:latin typeface="Roboto"/>
                <a:ea typeface="Roboto"/>
                <a:cs typeface="Roboto"/>
                <a:sym typeface="Roboto"/>
              </a:rPr>
              <a:t>qui offrent des avantages environnementaux et sociaux</a:t>
            </a:r>
            <a:r>
              <a:rPr b="0" i="0" lang="en-US" sz="3600" u="none" cap="none" strike="noStrike">
                <a:solidFill>
                  <a:srgbClr val="2C34D7"/>
                </a:solidFill>
                <a:latin typeface="Roboto"/>
                <a:ea typeface="Roboto"/>
                <a:cs typeface="Roboto"/>
                <a:sym typeface="Roboto"/>
              </a:rPr>
              <a:t>, tels qu'une </a:t>
            </a:r>
            <a:r>
              <a:rPr b="0" i="0" lang="en-US" sz="3600" u="none" cap="none" strike="noStrike">
                <a:solidFill>
                  <a:srgbClr val="2C34D7"/>
                </a:solidFill>
                <a:latin typeface="Roboto"/>
                <a:ea typeface="Roboto"/>
                <a:cs typeface="Roboto"/>
                <a:sym typeface="Roboto"/>
              </a:rPr>
              <a:t>faible empreinte carbone et des emplois précieux dans les communautés rurales. </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b="0" i="0" lang="en-US" sz="3600" u="none" cap="none" strike="noStrike">
                <a:solidFill>
                  <a:srgbClr val="2C34D7"/>
                </a:solidFill>
                <a:latin typeface="Roboto"/>
                <a:ea typeface="Roboto"/>
                <a:cs typeface="Roboto"/>
                <a:sym typeface="Roboto"/>
              </a:rPr>
              <a:t>Il s'agit d'une </a:t>
            </a:r>
            <a:r>
              <a:rPr b="0" i="0" lang="en-US" sz="3600" u="none" cap="none" strike="noStrike">
                <a:solidFill>
                  <a:srgbClr val="FDA800"/>
                </a:solidFill>
                <a:latin typeface="Roboto"/>
                <a:ea typeface="Roboto"/>
                <a:cs typeface="Roboto"/>
                <a:sym typeface="Roboto"/>
              </a:rPr>
              <a:t>alternative importante </a:t>
            </a:r>
            <a:r>
              <a:rPr b="0" i="0" lang="en-US" sz="3600" u="none" cap="none" strike="noStrike">
                <a:solidFill>
                  <a:srgbClr val="2C34D7"/>
                </a:solidFill>
                <a:latin typeface="Roboto"/>
                <a:ea typeface="Roboto"/>
                <a:cs typeface="Roboto"/>
                <a:sym typeface="Roboto"/>
              </a:rPr>
              <a:t>aux </a:t>
            </a:r>
            <a:r>
              <a:rPr lang="en-US" sz="3600">
                <a:solidFill>
                  <a:srgbClr val="2C34D7"/>
                </a:solidFill>
                <a:latin typeface="Roboto"/>
                <a:ea typeface="Roboto"/>
                <a:cs typeface="Roboto"/>
                <a:sym typeface="Roboto"/>
              </a:rPr>
              <a:t>teintures </a:t>
            </a:r>
            <a:r>
              <a:rPr b="0" i="0" lang="en-US" sz="3600" u="none" cap="none" strike="noStrike">
                <a:solidFill>
                  <a:srgbClr val="2C34D7"/>
                </a:solidFill>
                <a:latin typeface="Roboto"/>
                <a:ea typeface="Roboto"/>
                <a:cs typeface="Roboto"/>
                <a:sym typeface="Roboto"/>
              </a:rPr>
              <a:t>synthétiques, qui sont basés sur des produits pétrochimiques et peuvent nuire à l'environnement</a:t>
            </a:r>
            <a:r>
              <a:rPr lang="en-US" sz="3600">
                <a:solidFill>
                  <a:srgbClr val="2C34D7"/>
                </a:solidFill>
                <a:latin typeface="Roboto"/>
                <a:ea typeface="Roboto"/>
                <a:cs typeface="Roboto"/>
                <a:sym typeface="Roboto"/>
              </a:rPr>
              <a:t>. </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Doris Kailos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