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y="11309350" cx="20104100"/>
  <p:notesSz cx="20104100" cy="11309350"/>
  <p:embeddedFontLst>
    <p:embeddedFont>
      <p:font typeface="Roboto"/>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GoogleSlidesCustomDataVersion2">
      <go:slidesCustomData xmlns:go="http://customooxmlschemas.google.com/" r:id="rId56" roundtripDataSignature="AMtx7mjISWoc6zFVXXa/MFvswHFEVEpiD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Katerina"/>
  <p:cmAuthor clrIdx="1" id="1" initials="" lastIdx="1" name="Doris Kailou"/>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BA51546-06B0-4F64-8BE3-34705E33EA13}">
  <a:tblStyle styleId="{4BA51546-06B0-4F64-8BE3-34705E33EA13}" styleName="Table_0">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b="off" i="off"/>
      <a:tcStyle>
        <a:fill>
          <a:solidFill>
            <a:schemeClr val="dk1">
              <a:alpha val="20000"/>
            </a:schemeClr>
          </a:solidFill>
        </a:fill>
      </a:tcStyle>
    </a:band1H>
    <a:band2H>
      <a:tcTxStyle b="off" i="off"/>
    </a:band2H>
    <a:band1V>
      <a:tcTxStyle b="off" i="off"/>
      <a:tcStyle>
        <a:fill>
          <a:solidFill>
            <a:schemeClr val="dk1">
              <a:alpha val="20000"/>
            </a:schemeClr>
          </a:solidFill>
        </a:fill>
      </a:tcStyle>
    </a:band1V>
    <a:band2V>
      <a:tcTxStyle b="off" i="off"/>
    </a:band2V>
    <a:lastCol>
      <a:tcTxStyle b="on" i="off"/>
    </a:lastCol>
    <a:firstCol>
      <a:tcTxStyle b="on" i="off"/>
    </a:firstCol>
    <a:lastRow>
      <a:tcTxStyle b="on" i="off"/>
      <a:tcStyle>
        <a:tcBdr>
          <a:top>
            <a:ln cap="flat" cmpd="sng" w="50800">
              <a:solidFill>
                <a:schemeClr val="dk1"/>
              </a:solidFill>
              <a:prstDash val="solid"/>
              <a:round/>
              <a:headEnd len="sm" w="sm" type="none"/>
              <a:tailEnd len="sm" w="sm" type="none"/>
            </a:ln>
          </a:top>
        </a:tcBdr>
        <a:fill>
          <a:solidFill>
            <a:srgbClr val="FFFFFF">
              <a:alpha val="0"/>
            </a:srgbClr>
          </a:solidFill>
        </a:fill>
      </a:tcStyle>
    </a:lastRow>
    <a:seCell>
      <a:tcTxStyle b="off" i="off"/>
    </a:seCell>
    <a:swCell>
      <a:tcTxStyle b="off" i="off"/>
    </a:swCell>
    <a:firstRow>
      <a:tcTxStyle b="on" i="off"/>
      <a:tcStyle>
        <a:tcBdr>
          <a:bottom>
            <a:ln cap="flat" cmpd="sng" w="25400">
              <a:solidFill>
                <a:schemeClr val="dk1"/>
              </a:solidFill>
              <a:prstDash val="solid"/>
              <a:round/>
              <a:headEnd len="sm" w="sm" type="none"/>
              <a:tailEnd len="sm" w="sm" type="none"/>
            </a:ln>
          </a:bottom>
        </a:tcBdr>
        <a:fill>
          <a:solidFill>
            <a:srgbClr val="FFFFFF">
              <a:alpha val="0"/>
            </a:srgbClr>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font" Target="fonts/Roboto-bold.fntdata"/><Relationship Id="rId52" Type="http://schemas.openxmlformats.org/officeDocument/2006/relationships/font" Target="fonts/Roboto-regular.fntdata"/><Relationship Id="rId11" Type="http://schemas.openxmlformats.org/officeDocument/2006/relationships/slide" Target="slides/slide4.xml"/><Relationship Id="rId55" Type="http://schemas.openxmlformats.org/officeDocument/2006/relationships/font" Target="fonts/Roboto-boldItalic.fntdata"/><Relationship Id="rId10" Type="http://schemas.openxmlformats.org/officeDocument/2006/relationships/slide" Target="slides/slide3.xml"/><Relationship Id="rId54" Type="http://schemas.openxmlformats.org/officeDocument/2006/relationships/font" Target="fonts/Roboto-italic.fntdata"/><Relationship Id="rId13" Type="http://schemas.openxmlformats.org/officeDocument/2006/relationships/slide" Target="slides/slide6.xml"/><Relationship Id="rId12" Type="http://schemas.openxmlformats.org/officeDocument/2006/relationships/slide" Target="slides/slide5.xml"/><Relationship Id="rId56" Type="http://customschemas.google.com/relationships/presentationmetadata" Target="meta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4-09T14:28:39.181">
    <p:pos x="5170" y="1605"/>
    <p:text>Il devrait peut-être écrire :
5. RENOUVELER ?
C'est ce qui est indiqué sur la diapositive suivante.</p:text>
    <p:extLst>
      <p:ext uri="{C676402C-5697-4E1C-873F-D02D1690AC5C}">
        <p15:threadingInfo timeZoneBias="0"/>
      </p:ext>
      <p:ext uri="http://customooxmlschemas.google.com/">
        <go:slidesCustomData xmlns:go="http://customooxmlschemas.google.com/" commentPostId="AAABhgJBYtU"/>
      </p:ext>
    </p:extLst>
  </p:cm>
  <p:cm authorId="1" idx="1" dt="2025-04-09T14:28:39.181">
    <p:pos x="5170" y="1605"/>
    <p:text>Oui, c'est moi qui ai fait l'erreur. Je vais corriger dans l'original pour que Carlo puisse le faire. Merci de l'avoir relevé.</p:text>
    <p:extLst>
      <p:ext uri="{C676402C-5697-4E1C-873F-D02D1690AC5C}">
        <p15:threadingInfo timeZoneBias="0">
          <p15:parentCm authorId="0" idx="1"/>
        </p15:threadingInfo>
      </p:ext>
      <p:ext uri="http://customooxmlschemas.google.com/">
        <go:slidesCustomData xmlns:go="http://customooxmlschemas.google.com/" commentPostId="AAABhnH93hc"/>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1: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 name="Google Shape;55;p1: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0: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 name="Google Shape;159;p10: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1: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11: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2: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1" name="Google Shape;171;p12: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3: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 name="Google Shape;176;p13: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4: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1" name="Google Shape;181;p14: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5: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6" name="Google Shape;186;p15: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6: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1" name="Google Shape;191;p16: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7: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6" name="Google Shape;196;p17: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8: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1" name="Google Shape;201;p18: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9: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6" name="Google Shape;206;p19: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2: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 name="Google Shape;73;p2: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20: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1" name="Google Shape;211;p20: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21: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 name="Google Shape;216;p21: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2: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1" name="Google Shape;221;p22: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3: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 name="Google Shape;227;p23: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24: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2" name="Google Shape;232;p24: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5: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8" name="Google Shape;238;p25: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6: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4" name="Google Shape;244;p26: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7: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0" name="Google Shape;250;p27: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8: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6" name="Google Shape;256;p28: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9: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 name="Google Shape;262;p29: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3: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 name="Google Shape;86;p3: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30: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p30: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31: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4" name="Google Shape;274;p31: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32: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9" name="Google Shape;279;p32: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33: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6" name="Google Shape;286;p33: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34: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p34: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35: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1" name="Google Shape;301;p35: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36: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9" name="Google Shape;309;p36: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37: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7" name="Google Shape;317;p37: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38: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5" name="Google Shape;325;p38: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39: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3" name="Google Shape;333;p39: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4: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 name="Google Shape;94;p4: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40: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0" name="Google Shape;340;p40: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41: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6" name="Google Shape;346;p41: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42: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4" name="Google Shape;354;p42: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43: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0" name="Google Shape;360;p43: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44: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9" name="Google Shape;379;p44: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5: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0" name="Google Shape;100;p5: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6: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 name="Google Shape;124;p6: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7: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 name="Google Shape;130;p7: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8: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6" name="Google Shape;136;p8: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9:notes"/>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p9: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2" name="Shape 12"/>
        <p:cNvGrpSpPr/>
        <p:nvPr/>
      </p:nvGrpSpPr>
      <p:grpSpPr>
        <a:xfrm>
          <a:off x="0" y="0"/>
          <a:ext cx="0" cy="0"/>
          <a:chOff x="0" y="0"/>
          <a:chExt cx="0" cy="0"/>
        </a:xfrm>
      </p:grpSpPr>
      <p:sp>
        <p:nvSpPr>
          <p:cNvPr id="13" name="Google Shape;13;p46"/>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46"/>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46"/>
          <p:cNvSpPr txBox="1"/>
          <p:nvPr>
            <p:ph idx="12" type="sldNum"/>
          </p:nvPr>
        </p:nvSpPr>
        <p:spPr>
          <a:xfrm>
            <a:off x="18717362" y="9549876"/>
            <a:ext cx="693485" cy="802919"/>
          </a:xfrm>
          <a:prstGeom prst="rect">
            <a:avLst/>
          </a:prstGeom>
          <a:noFill/>
          <a:ln>
            <a:noFill/>
          </a:ln>
        </p:spPr>
        <p:txBody>
          <a:bodyPr anchorCtr="0" anchor="t" bIns="0" lIns="0" spcFirstLastPara="1" rIns="0" wrap="square" tIns="0">
            <a:spAutoFit/>
          </a:bodyPr>
          <a:lstStyle>
            <a:lvl1pPr indent="0" lvl="0"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1pPr>
            <a:lvl2pPr indent="0" lvl="1"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2pPr>
            <a:lvl3pPr indent="0" lvl="2"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3pPr>
            <a:lvl4pPr indent="0" lvl="3"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4pPr>
            <a:lvl5pPr indent="0" lvl="4"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5pPr>
            <a:lvl6pPr indent="0" lvl="5"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6pPr>
            <a:lvl7pPr indent="0" lvl="6"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7pPr>
            <a:lvl8pPr indent="0" lvl="7"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8pPr>
            <a:lvl9pPr indent="0" lvl="8"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9pPr>
          </a:lstStyle>
          <a:p>
            <a:pPr indent="0" lvl="0" marL="73025"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 name="Shape 16"/>
        <p:cNvGrpSpPr/>
        <p:nvPr/>
      </p:nvGrpSpPr>
      <p:grpSpPr>
        <a:xfrm>
          <a:off x="0" y="0"/>
          <a:ext cx="0" cy="0"/>
          <a:chOff x="0" y="0"/>
          <a:chExt cx="0" cy="0"/>
        </a:xfrm>
      </p:grpSpPr>
      <p:sp>
        <p:nvSpPr>
          <p:cNvPr id="17" name="Google Shape;17;p47"/>
          <p:cNvSpPr txBox="1"/>
          <p:nvPr>
            <p:ph type="title"/>
          </p:nvPr>
        </p:nvSpPr>
        <p:spPr>
          <a:xfrm>
            <a:off x="2323605" y="1593476"/>
            <a:ext cx="7373620" cy="229997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3800">
                <a:solidFill>
                  <a:schemeClr val="dk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47"/>
          <p:cNvSpPr txBox="1"/>
          <p:nvPr>
            <p:ph idx="1" type="body"/>
          </p:nvPr>
        </p:nvSpPr>
        <p:spPr>
          <a:xfrm>
            <a:off x="1005205" y="2601150"/>
            <a:ext cx="18093690" cy="7464171"/>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9" name="Google Shape;19;p47"/>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7"/>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7"/>
          <p:cNvSpPr txBox="1"/>
          <p:nvPr>
            <p:ph idx="12" type="sldNum"/>
          </p:nvPr>
        </p:nvSpPr>
        <p:spPr>
          <a:xfrm>
            <a:off x="18717362" y="9549876"/>
            <a:ext cx="693485" cy="802919"/>
          </a:xfrm>
          <a:prstGeom prst="rect">
            <a:avLst/>
          </a:prstGeom>
          <a:noFill/>
          <a:ln>
            <a:noFill/>
          </a:ln>
        </p:spPr>
        <p:txBody>
          <a:bodyPr anchorCtr="0" anchor="t" bIns="0" lIns="0" spcFirstLastPara="1" rIns="0" wrap="square" tIns="0">
            <a:spAutoFit/>
          </a:bodyPr>
          <a:lstStyle>
            <a:lvl1pPr indent="0" lvl="0"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1pPr>
            <a:lvl2pPr indent="0" lvl="1"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2pPr>
            <a:lvl3pPr indent="0" lvl="2"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3pPr>
            <a:lvl4pPr indent="0" lvl="3"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4pPr>
            <a:lvl5pPr indent="0" lvl="4"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5pPr>
            <a:lvl6pPr indent="0" lvl="5"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6pPr>
            <a:lvl7pPr indent="0" lvl="6"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7pPr>
            <a:lvl8pPr indent="0" lvl="7"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8pPr>
            <a:lvl9pPr indent="0" lvl="8"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9pPr>
          </a:lstStyle>
          <a:p>
            <a:pPr indent="0" lvl="0" marL="73025"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22" name="Shape 22"/>
        <p:cNvGrpSpPr/>
        <p:nvPr/>
      </p:nvGrpSpPr>
      <p:grpSpPr>
        <a:xfrm>
          <a:off x="0" y="0"/>
          <a:ext cx="0" cy="0"/>
          <a:chOff x="0" y="0"/>
          <a:chExt cx="0" cy="0"/>
        </a:xfrm>
      </p:grpSpPr>
      <p:sp>
        <p:nvSpPr>
          <p:cNvPr id="23" name="Google Shape;23;p48"/>
          <p:cNvSpPr/>
          <p:nvPr/>
        </p:nvSpPr>
        <p:spPr>
          <a:xfrm>
            <a:off x="0" y="0"/>
            <a:ext cx="20104100" cy="11308715"/>
          </a:xfrm>
          <a:custGeom>
            <a:rect b="b" l="l" r="r" t="t"/>
            <a:pathLst>
              <a:path extrusionOk="0" h="11308715" w="20104100">
                <a:moveTo>
                  <a:pt x="20104099" y="0"/>
                </a:moveTo>
                <a:lnTo>
                  <a:pt x="0" y="0"/>
                </a:lnTo>
                <a:lnTo>
                  <a:pt x="0" y="11308556"/>
                </a:lnTo>
                <a:lnTo>
                  <a:pt x="20104099" y="11308556"/>
                </a:lnTo>
                <a:lnTo>
                  <a:pt x="20104099" y="0"/>
                </a:lnTo>
                <a:close/>
              </a:path>
            </a:pathLst>
          </a:custGeom>
          <a:solidFill>
            <a:srgbClr val="2431D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24" name="Google Shape;24;p48"/>
          <p:cNvPicPr preferRelativeResize="0"/>
          <p:nvPr/>
        </p:nvPicPr>
        <p:blipFill rotWithShape="1">
          <a:blip r:embed="rId2">
            <a:alphaModFix/>
          </a:blip>
          <a:srcRect b="0" l="0" r="0" t="0"/>
          <a:stretch/>
        </p:blipFill>
        <p:spPr>
          <a:xfrm>
            <a:off x="7104664" y="10375639"/>
            <a:ext cx="11863931" cy="932917"/>
          </a:xfrm>
          <a:prstGeom prst="rect">
            <a:avLst/>
          </a:prstGeom>
          <a:noFill/>
          <a:ln>
            <a:noFill/>
          </a:ln>
        </p:spPr>
      </p:pic>
      <p:sp>
        <p:nvSpPr>
          <p:cNvPr id="25" name="Google Shape;25;p48"/>
          <p:cNvSpPr/>
          <p:nvPr/>
        </p:nvSpPr>
        <p:spPr>
          <a:xfrm>
            <a:off x="7418939" y="10690526"/>
            <a:ext cx="7435850" cy="618490"/>
          </a:xfrm>
          <a:custGeom>
            <a:rect b="b" l="l" r="r" t="t"/>
            <a:pathLst>
              <a:path extrusionOk="0" h="618490" w="7435850">
                <a:moveTo>
                  <a:pt x="4612006" y="0"/>
                </a:moveTo>
                <a:lnTo>
                  <a:pt x="0" y="26983"/>
                </a:lnTo>
                <a:lnTo>
                  <a:pt x="0" y="618030"/>
                </a:lnTo>
                <a:lnTo>
                  <a:pt x="7435410" y="618030"/>
                </a:lnTo>
                <a:lnTo>
                  <a:pt x="7417622" y="609366"/>
                </a:lnTo>
                <a:lnTo>
                  <a:pt x="7373588" y="588389"/>
                </a:lnTo>
                <a:lnTo>
                  <a:pt x="7329335" y="567775"/>
                </a:lnTo>
                <a:lnTo>
                  <a:pt x="7284864" y="547524"/>
                </a:lnTo>
                <a:lnTo>
                  <a:pt x="7240175" y="527637"/>
                </a:lnTo>
                <a:lnTo>
                  <a:pt x="7195270" y="508114"/>
                </a:lnTo>
                <a:lnTo>
                  <a:pt x="7150149" y="488955"/>
                </a:lnTo>
                <a:lnTo>
                  <a:pt x="7104814" y="470161"/>
                </a:lnTo>
                <a:lnTo>
                  <a:pt x="7059265" y="451732"/>
                </a:lnTo>
                <a:lnTo>
                  <a:pt x="7013504" y="433669"/>
                </a:lnTo>
                <a:lnTo>
                  <a:pt x="6967531" y="415972"/>
                </a:lnTo>
                <a:lnTo>
                  <a:pt x="6921347" y="398640"/>
                </a:lnTo>
                <a:lnTo>
                  <a:pt x="6874953" y="381676"/>
                </a:lnTo>
                <a:lnTo>
                  <a:pt x="6828351" y="365078"/>
                </a:lnTo>
                <a:lnTo>
                  <a:pt x="6781541" y="348848"/>
                </a:lnTo>
                <a:lnTo>
                  <a:pt x="6734523" y="332985"/>
                </a:lnTo>
                <a:lnTo>
                  <a:pt x="6687300" y="317491"/>
                </a:lnTo>
                <a:lnTo>
                  <a:pt x="6639871" y="302365"/>
                </a:lnTo>
                <a:lnTo>
                  <a:pt x="6592238" y="287607"/>
                </a:lnTo>
                <a:lnTo>
                  <a:pt x="6544402" y="273219"/>
                </a:lnTo>
                <a:lnTo>
                  <a:pt x="6496364" y="259201"/>
                </a:lnTo>
                <a:lnTo>
                  <a:pt x="6448124" y="245552"/>
                </a:lnTo>
                <a:lnTo>
                  <a:pt x="6399683" y="232274"/>
                </a:lnTo>
                <a:lnTo>
                  <a:pt x="6351044" y="219367"/>
                </a:lnTo>
                <a:lnTo>
                  <a:pt x="6302205" y="206830"/>
                </a:lnTo>
                <a:lnTo>
                  <a:pt x="6253169" y="194665"/>
                </a:lnTo>
                <a:lnTo>
                  <a:pt x="6203936" y="182872"/>
                </a:lnTo>
                <a:lnTo>
                  <a:pt x="6154508" y="171451"/>
                </a:lnTo>
                <a:lnTo>
                  <a:pt x="6104884" y="160402"/>
                </a:lnTo>
                <a:lnTo>
                  <a:pt x="6055067" y="149727"/>
                </a:lnTo>
                <a:lnTo>
                  <a:pt x="6005057" y="139424"/>
                </a:lnTo>
                <a:lnTo>
                  <a:pt x="5954855" y="129496"/>
                </a:lnTo>
                <a:lnTo>
                  <a:pt x="5904461" y="119941"/>
                </a:lnTo>
                <a:lnTo>
                  <a:pt x="5853878" y="110761"/>
                </a:lnTo>
                <a:lnTo>
                  <a:pt x="5803105" y="101955"/>
                </a:lnTo>
                <a:lnTo>
                  <a:pt x="5752144" y="93525"/>
                </a:lnTo>
                <a:lnTo>
                  <a:pt x="5700995" y="85470"/>
                </a:lnTo>
                <a:lnTo>
                  <a:pt x="5649660" y="77790"/>
                </a:lnTo>
                <a:lnTo>
                  <a:pt x="5598140" y="70488"/>
                </a:lnTo>
                <a:lnTo>
                  <a:pt x="5546435" y="63561"/>
                </a:lnTo>
                <a:lnTo>
                  <a:pt x="5494547" y="57012"/>
                </a:lnTo>
                <a:lnTo>
                  <a:pt x="5442476" y="50840"/>
                </a:lnTo>
                <a:lnTo>
                  <a:pt x="5390223" y="45046"/>
                </a:lnTo>
                <a:lnTo>
                  <a:pt x="5337789" y="39630"/>
                </a:lnTo>
                <a:lnTo>
                  <a:pt x="5285175" y="34592"/>
                </a:lnTo>
                <a:lnTo>
                  <a:pt x="5232383" y="29933"/>
                </a:lnTo>
                <a:lnTo>
                  <a:pt x="5179412" y="25653"/>
                </a:lnTo>
                <a:lnTo>
                  <a:pt x="4612006" y="0"/>
                </a:lnTo>
                <a:close/>
              </a:path>
            </a:pathLst>
          </a:custGeom>
          <a:solidFill>
            <a:srgbClr val="EB1C2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26" name="Google Shape;26;p48"/>
          <p:cNvPicPr preferRelativeResize="0"/>
          <p:nvPr/>
        </p:nvPicPr>
        <p:blipFill rotWithShape="1">
          <a:blip r:embed="rId3">
            <a:alphaModFix/>
          </a:blip>
          <a:srcRect b="0" l="0" r="0" t="0"/>
          <a:stretch/>
        </p:blipFill>
        <p:spPr>
          <a:xfrm>
            <a:off x="12336797" y="7852577"/>
            <a:ext cx="6787606" cy="3455978"/>
          </a:xfrm>
          <a:prstGeom prst="rect">
            <a:avLst/>
          </a:prstGeom>
          <a:noFill/>
          <a:ln>
            <a:noFill/>
          </a:ln>
        </p:spPr>
      </p:pic>
      <p:sp>
        <p:nvSpPr>
          <p:cNvPr id="27" name="Google Shape;27;p48"/>
          <p:cNvSpPr/>
          <p:nvPr/>
        </p:nvSpPr>
        <p:spPr>
          <a:xfrm>
            <a:off x="14594055" y="8167573"/>
            <a:ext cx="3900170" cy="3141345"/>
          </a:xfrm>
          <a:custGeom>
            <a:rect b="b" l="l" r="r" t="t"/>
            <a:pathLst>
              <a:path extrusionOk="0" h="3141345" w="3900169">
                <a:moveTo>
                  <a:pt x="3899617" y="0"/>
                </a:moveTo>
                <a:lnTo>
                  <a:pt x="1606168" y="0"/>
                </a:lnTo>
                <a:lnTo>
                  <a:pt x="0" y="3140982"/>
                </a:lnTo>
                <a:lnTo>
                  <a:pt x="2315358" y="3140982"/>
                </a:lnTo>
                <a:lnTo>
                  <a:pt x="3899617" y="0"/>
                </a:lnTo>
                <a:close/>
              </a:path>
            </a:pathLst>
          </a:custGeom>
          <a:solidFill>
            <a:srgbClr val="FDA8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28" name="Google Shape;28;p48"/>
          <p:cNvPicPr preferRelativeResize="0"/>
          <p:nvPr/>
        </p:nvPicPr>
        <p:blipFill rotWithShape="1">
          <a:blip r:embed="rId4">
            <a:alphaModFix/>
          </a:blip>
          <a:srcRect b="0" l="0" r="0" t="0"/>
          <a:stretch/>
        </p:blipFill>
        <p:spPr>
          <a:xfrm>
            <a:off x="0" y="0"/>
            <a:ext cx="11120458" cy="8621555"/>
          </a:xfrm>
          <a:prstGeom prst="rect">
            <a:avLst/>
          </a:prstGeom>
          <a:noFill/>
          <a:ln>
            <a:noFill/>
          </a:ln>
        </p:spPr>
      </p:pic>
      <p:sp>
        <p:nvSpPr>
          <p:cNvPr id="29" name="Google Shape;29;p48"/>
          <p:cNvSpPr/>
          <p:nvPr/>
        </p:nvSpPr>
        <p:spPr>
          <a:xfrm>
            <a:off x="0" y="0"/>
            <a:ext cx="10492105" cy="7990840"/>
          </a:xfrm>
          <a:custGeom>
            <a:rect b="b" l="l" r="r" t="t"/>
            <a:pathLst>
              <a:path extrusionOk="0" h="7990840" w="10492105">
                <a:moveTo>
                  <a:pt x="10444368" y="0"/>
                </a:moveTo>
                <a:lnTo>
                  <a:pt x="0" y="0"/>
                </a:lnTo>
                <a:lnTo>
                  <a:pt x="0" y="7990786"/>
                </a:lnTo>
                <a:lnTo>
                  <a:pt x="4347290" y="7980111"/>
                </a:lnTo>
                <a:lnTo>
                  <a:pt x="4464846" y="7971641"/>
                </a:lnTo>
                <a:lnTo>
                  <a:pt x="4581363" y="7961421"/>
                </a:lnTo>
                <a:lnTo>
                  <a:pt x="4696837" y="7949467"/>
                </a:lnTo>
                <a:lnTo>
                  <a:pt x="4811266" y="7935793"/>
                </a:lnTo>
                <a:lnTo>
                  <a:pt x="4924648" y="7920417"/>
                </a:lnTo>
                <a:lnTo>
                  <a:pt x="5036978" y="7903352"/>
                </a:lnTo>
                <a:lnTo>
                  <a:pt x="5148255" y="7884614"/>
                </a:lnTo>
                <a:lnTo>
                  <a:pt x="5258476" y="7864220"/>
                </a:lnTo>
                <a:lnTo>
                  <a:pt x="5367636" y="7842184"/>
                </a:lnTo>
                <a:lnTo>
                  <a:pt x="5475735" y="7818523"/>
                </a:lnTo>
                <a:lnTo>
                  <a:pt x="5582768" y="7793251"/>
                </a:lnTo>
                <a:lnTo>
                  <a:pt x="5688733" y="7766383"/>
                </a:lnTo>
                <a:lnTo>
                  <a:pt x="5793627" y="7737937"/>
                </a:lnTo>
                <a:lnTo>
                  <a:pt x="5897447" y="7707926"/>
                </a:lnTo>
                <a:lnTo>
                  <a:pt x="6000191" y="7676367"/>
                </a:lnTo>
                <a:lnTo>
                  <a:pt x="6101854" y="7643275"/>
                </a:lnTo>
                <a:lnTo>
                  <a:pt x="6202435" y="7608665"/>
                </a:lnTo>
                <a:lnTo>
                  <a:pt x="6301931" y="7572553"/>
                </a:lnTo>
                <a:lnTo>
                  <a:pt x="6400338" y="7534955"/>
                </a:lnTo>
                <a:lnTo>
                  <a:pt x="6497654" y="7495886"/>
                </a:lnTo>
                <a:lnTo>
                  <a:pt x="6593876" y="7455361"/>
                </a:lnTo>
                <a:lnTo>
                  <a:pt x="6641576" y="7434558"/>
                </a:lnTo>
                <a:lnTo>
                  <a:pt x="6689001" y="7413397"/>
                </a:lnTo>
                <a:lnTo>
                  <a:pt x="6736151" y="7391879"/>
                </a:lnTo>
                <a:lnTo>
                  <a:pt x="6783026" y="7370007"/>
                </a:lnTo>
                <a:lnTo>
                  <a:pt x="6829625" y="7347783"/>
                </a:lnTo>
                <a:lnTo>
                  <a:pt x="6875948" y="7325209"/>
                </a:lnTo>
                <a:lnTo>
                  <a:pt x="6921994" y="7302286"/>
                </a:lnTo>
                <a:lnTo>
                  <a:pt x="6967764" y="7279017"/>
                </a:lnTo>
                <a:lnTo>
                  <a:pt x="7013257" y="7255404"/>
                </a:lnTo>
                <a:lnTo>
                  <a:pt x="7058472" y="7231447"/>
                </a:lnTo>
                <a:lnTo>
                  <a:pt x="7103409" y="7207151"/>
                </a:lnTo>
                <a:lnTo>
                  <a:pt x="7148068" y="7182515"/>
                </a:lnTo>
                <a:lnTo>
                  <a:pt x="7192449" y="7157543"/>
                </a:lnTo>
                <a:lnTo>
                  <a:pt x="7236550" y="7132236"/>
                </a:lnTo>
                <a:lnTo>
                  <a:pt x="7280373" y="7106596"/>
                </a:lnTo>
                <a:lnTo>
                  <a:pt x="7323915" y="7080625"/>
                </a:lnTo>
                <a:lnTo>
                  <a:pt x="7367178" y="7054325"/>
                </a:lnTo>
                <a:lnTo>
                  <a:pt x="7410160" y="7027697"/>
                </a:lnTo>
                <a:lnTo>
                  <a:pt x="7452861" y="7000745"/>
                </a:lnTo>
                <a:lnTo>
                  <a:pt x="7495282" y="6973470"/>
                </a:lnTo>
                <a:lnTo>
                  <a:pt x="7537421" y="6945873"/>
                </a:lnTo>
                <a:lnTo>
                  <a:pt x="7579278" y="6917957"/>
                </a:lnTo>
                <a:lnTo>
                  <a:pt x="7620852" y="6889724"/>
                </a:lnTo>
                <a:lnTo>
                  <a:pt x="7662145" y="6861175"/>
                </a:lnTo>
                <a:lnTo>
                  <a:pt x="7703154" y="6832313"/>
                </a:lnTo>
                <a:lnTo>
                  <a:pt x="7743880" y="6803139"/>
                </a:lnTo>
                <a:lnTo>
                  <a:pt x="7784323" y="6773655"/>
                </a:lnTo>
                <a:lnTo>
                  <a:pt x="7824481" y="6743864"/>
                </a:lnTo>
                <a:lnTo>
                  <a:pt x="7864355" y="6713767"/>
                </a:lnTo>
                <a:lnTo>
                  <a:pt x="7903944" y="6683366"/>
                </a:lnTo>
                <a:lnTo>
                  <a:pt x="7943249" y="6652663"/>
                </a:lnTo>
                <a:lnTo>
                  <a:pt x="7982268" y="6621660"/>
                </a:lnTo>
                <a:lnTo>
                  <a:pt x="8021001" y="6590359"/>
                </a:lnTo>
                <a:lnTo>
                  <a:pt x="8059447" y="6558763"/>
                </a:lnTo>
                <a:lnTo>
                  <a:pt x="8097608" y="6526872"/>
                </a:lnTo>
                <a:lnTo>
                  <a:pt x="8135481" y="6494688"/>
                </a:lnTo>
                <a:lnTo>
                  <a:pt x="8173067" y="6462215"/>
                </a:lnTo>
                <a:lnTo>
                  <a:pt x="8210366" y="6429453"/>
                </a:lnTo>
                <a:lnTo>
                  <a:pt x="8247377" y="6396405"/>
                </a:lnTo>
                <a:lnTo>
                  <a:pt x="8284099" y="6363072"/>
                </a:lnTo>
                <a:lnTo>
                  <a:pt x="8320533" y="6329457"/>
                </a:lnTo>
                <a:lnTo>
                  <a:pt x="8356677" y="6295561"/>
                </a:lnTo>
                <a:lnTo>
                  <a:pt x="8392532" y="6261387"/>
                </a:lnTo>
                <a:lnTo>
                  <a:pt x="8428098" y="6226936"/>
                </a:lnTo>
                <a:lnTo>
                  <a:pt x="8463373" y="6192210"/>
                </a:lnTo>
                <a:lnTo>
                  <a:pt x="8498358" y="6157211"/>
                </a:lnTo>
                <a:lnTo>
                  <a:pt x="8533052" y="6121941"/>
                </a:lnTo>
                <a:lnTo>
                  <a:pt x="8567454" y="6086402"/>
                </a:lnTo>
                <a:lnTo>
                  <a:pt x="8601565" y="6050597"/>
                </a:lnTo>
                <a:lnTo>
                  <a:pt x="8635385" y="6014526"/>
                </a:lnTo>
                <a:lnTo>
                  <a:pt x="8668911" y="5978192"/>
                </a:lnTo>
                <a:lnTo>
                  <a:pt x="8702146" y="5941597"/>
                </a:lnTo>
                <a:lnTo>
                  <a:pt x="8735087" y="5904742"/>
                </a:lnTo>
                <a:lnTo>
                  <a:pt x="8767735" y="5867631"/>
                </a:lnTo>
                <a:lnTo>
                  <a:pt x="8800089" y="5830264"/>
                </a:lnTo>
                <a:lnTo>
                  <a:pt x="8832149" y="5792643"/>
                </a:lnTo>
                <a:lnTo>
                  <a:pt x="8863914" y="5754771"/>
                </a:lnTo>
                <a:lnTo>
                  <a:pt x="8895385" y="5716649"/>
                </a:lnTo>
                <a:lnTo>
                  <a:pt x="8926560" y="5678279"/>
                </a:lnTo>
                <a:lnTo>
                  <a:pt x="8957440" y="5639664"/>
                </a:lnTo>
                <a:lnTo>
                  <a:pt x="8988024" y="5600805"/>
                </a:lnTo>
                <a:lnTo>
                  <a:pt x="9018312" y="5561705"/>
                </a:lnTo>
                <a:lnTo>
                  <a:pt x="9048303" y="5522364"/>
                </a:lnTo>
                <a:lnTo>
                  <a:pt x="9077997" y="5482785"/>
                </a:lnTo>
                <a:lnTo>
                  <a:pt x="9107394" y="5442971"/>
                </a:lnTo>
                <a:lnTo>
                  <a:pt x="9136493" y="5402922"/>
                </a:lnTo>
                <a:lnTo>
                  <a:pt x="9165294" y="5362641"/>
                </a:lnTo>
                <a:lnTo>
                  <a:pt x="9193797" y="5322130"/>
                </a:lnTo>
                <a:lnTo>
                  <a:pt x="9222000" y="5281390"/>
                </a:lnTo>
                <a:lnTo>
                  <a:pt x="9249905" y="5240424"/>
                </a:lnTo>
                <a:lnTo>
                  <a:pt x="9277510" y="5199234"/>
                </a:lnTo>
                <a:lnTo>
                  <a:pt x="9304815" y="5157821"/>
                </a:lnTo>
                <a:lnTo>
                  <a:pt x="9331820" y="5116188"/>
                </a:lnTo>
                <a:lnTo>
                  <a:pt x="9358525" y="5074336"/>
                </a:lnTo>
                <a:lnTo>
                  <a:pt x="9384928" y="5032267"/>
                </a:lnTo>
                <a:lnTo>
                  <a:pt x="9411030" y="4989984"/>
                </a:lnTo>
                <a:lnTo>
                  <a:pt x="9436830" y="4947488"/>
                </a:lnTo>
                <a:lnTo>
                  <a:pt x="9462329" y="4904781"/>
                </a:lnTo>
                <a:lnTo>
                  <a:pt x="9487525" y="4861865"/>
                </a:lnTo>
                <a:lnTo>
                  <a:pt x="9512418" y="4818743"/>
                </a:lnTo>
                <a:lnTo>
                  <a:pt x="9537008" y="4775415"/>
                </a:lnTo>
                <a:lnTo>
                  <a:pt x="9561295" y="4731884"/>
                </a:lnTo>
                <a:lnTo>
                  <a:pt x="9585277" y="4688152"/>
                </a:lnTo>
                <a:lnTo>
                  <a:pt x="9608956" y="4644220"/>
                </a:lnTo>
                <a:lnTo>
                  <a:pt x="9632330" y="4600092"/>
                </a:lnTo>
                <a:lnTo>
                  <a:pt x="9655399" y="4555767"/>
                </a:lnTo>
                <a:lnTo>
                  <a:pt x="9678163" y="4511250"/>
                </a:lnTo>
                <a:lnTo>
                  <a:pt x="9700621" y="4466541"/>
                </a:lnTo>
                <a:lnTo>
                  <a:pt x="9722773" y="4421643"/>
                </a:lnTo>
                <a:lnTo>
                  <a:pt x="9744618" y="4376556"/>
                </a:lnTo>
                <a:lnTo>
                  <a:pt x="9766157" y="4331285"/>
                </a:lnTo>
                <a:lnTo>
                  <a:pt x="9787389" y="4285829"/>
                </a:lnTo>
                <a:lnTo>
                  <a:pt x="9808314" y="4240192"/>
                </a:lnTo>
                <a:lnTo>
                  <a:pt x="9828930" y="4194375"/>
                </a:lnTo>
                <a:lnTo>
                  <a:pt x="9849239" y="4148380"/>
                </a:lnTo>
                <a:lnTo>
                  <a:pt x="9869239" y="4102208"/>
                </a:lnTo>
                <a:lnTo>
                  <a:pt x="9888930" y="4055863"/>
                </a:lnTo>
                <a:lnTo>
                  <a:pt x="9908311" y="4009346"/>
                </a:lnTo>
                <a:lnTo>
                  <a:pt x="9927383" y="3962659"/>
                </a:lnTo>
                <a:lnTo>
                  <a:pt x="9946145" y="3915803"/>
                </a:lnTo>
                <a:lnTo>
                  <a:pt x="9964597" y="3868781"/>
                </a:lnTo>
                <a:lnTo>
                  <a:pt x="9982738" y="3821595"/>
                </a:lnTo>
                <a:lnTo>
                  <a:pt x="10000568" y="3774246"/>
                </a:lnTo>
                <a:lnTo>
                  <a:pt x="10018087" y="3726737"/>
                </a:lnTo>
                <a:lnTo>
                  <a:pt x="10035294" y="3679069"/>
                </a:lnTo>
                <a:lnTo>
                  <a:pt x="10052188" y="3631244"/>
                </a:lnTo>
                <a:lnTo>
                  <a:pt x="10068770" y="3583265"/>
                </a:lnTo>
                <a:lnTo>
                  <a:pt x="10085040" y="3535133"/>
                </a:lnTo>
                <a:lnTo>
                  <a:pt x="10100996" y="3486851"/>
                </a:lnTo>
                <a:lnTo>
                  <a:pt x="10116638" y="3438419"/>
                </a:lnTo>
                <a:lnTo>
                  <a:pt x="10131966" y="3389840"/>
                </a:lnTo>
                <a:lnTo>
                  <a:pt x="10146981" y="3341117"/>
                </a:lnTo>
                <a:lnTo>
                  <a:pt x="10161680" y="3292250"/>
                </a:lnTo>
                <a:lnTo>
                  <a:pt x="10176065" y="3243243"/>
                </a:lnTo>
                <a:lnTo>
                  <a:pt x="10190134" y="3194096"/>
                </a:lnTo>
                <a:lnTo>
                  <a:pt x="10203887" y="3144812"/>
                </a:lnTo>
                <a:lnTo>
                  <a:pt x="10217324" y="3095392"/>
                </a:lnTo>
                <a:lnTo>
                  <a:pt x="10230445" y="3045840"/>
                </a:lnTo>
                <a:lnTo>
                  <a:pt x="10243249" y="2996155"/>
                </a:lnTo>
                <a:lnTo>
                  <a:pt x="10255735" y="2946342"/>
                </a:lnTo>
                <a:lnTo>
                  <a:pt x="10267904" y="2896400"/>
                </a:lnTo>
                <a:lnTo>
                  <a:pt x="10279756" y="2846333"/>
                </a:lnTo>
                <a:lnTo>
                  <a:pt x="10291288" y="2796143"/>
                </a:lnTo>
                <a:lnTo>
                  <a:pt x="10302503" y="2745830"/>
                </a:lnTo>
                <a:lnTo>
                  <a:pt x="10313398" y="2695398"/>
                </a:lnTo>
                <a:lnTo>
                  <a:pt x="10323974" y="2644848"/>
                </a:lnTo>
                <a:lnTo>
                  <a:pt x="10334230" y="2594182"/>
                </a:lnTo>
                <a:lnTo>
                  <a:pt x="10344166" y="2543402"/>
                </a:lnTo>
                <a:lnTo>
                  <a:pt x="10353782" y="2492510"/>
                </a:lnTo>
                <a:lnTo>
                  <a:pt x="10363076" y="2441508"/>
                </a:lnTo>
                <a:lnTo>
                  <a:pt x="10372050" y="2390397"/>
                </a:lnTo>
                <a:lnTo>
                  <a:pt x="10380702" y="2339181"/>
                </a:lnTo>
                <a:lnTo>
                  <a:pt x="10389032" y="2287860"/>
                </a:lnTo>
                <a:lnTo>
                  <a:pt x="10397040" y="2236436"/>
                </a:lnTo>
                <a:lnTo>
                  <a:pt x="10404725" y="2184913"/>
                </a:lnTo>
                <a:lnTo>
                  <a:pt x="10412088" y="2133290"/>
                </a:lnTo>
                <a:lnTo>
                  <a:pt x="10419127" y="2081571"/>
                </a:lnTo>
                <a:lnTo>
                  <a:pt x="10425842" y="2029758"/>
                </a:lnTo>
                <a:lnTo>
                  <a:pt x="10432233" y="1977852"/>
                </a:lnTo>
                <a:lnTo>
                  <a:pt x="10438300" y="1925855"/>
                </a:lnTo>
                <a:lnTo>
                  <a:pt x="10444042" y="1873769"/>
                </a:lnTo>
                <a:lnTo>
                  <a:pt x="10449459" y="1821596"/>
                </a:lnTo>
                <a:lnTo>
                  <a:pt x="10454551" y="1769338"/>
                </a:lnTo>
                <a:lnTo>
                  <a:pt x="10459316" y="1716998"/>
                </a:lnTo>
                <a:lnTo>
                  <a:pt x="10463756" y="1664576"/>
                </a:lnTo>
                <a:lnTo>
                  <a:pt x="10467868" y="1612075"/>
                </a:lnTo>
                <a:lnTo>
                  <a:pt x="10471654" y="1559497"/>
                </a:lnTo>
                <a:lnTo>
                  <a:pt x="10475113" y="1506844"/>
                </a:lnTo>
                <a:lnTo>
                  <a:pt x="10478243" y="1454117"/>
                </a:lnTo>
                <a:lnTo>
                  <a:pt x="10481046" y="1401319"/>
                </a:lnTo>
                <a:lnTo>
                  <a:pt x="10483521" y="1348451"/>
                </a:lnTo>
                <a:lnTo>
                  <a:pt x="10485666" y="1295516"/>
                </a:lnTo>
                <a:lnTo>
                  <a:pt x="10487483" y="1242516"/>
                </a:lnTo>
                <a:lnTo>
                  <a:pt x="10488970" y="1189452"/>
                </a:lnTo>
                <a:lnTo>
                  <a:pt x="10490127" y="1136326"/>
                </a:lnTo>
                <a:lnTo>
                  <a:pt x="10490954" y="1083140"/>
                </a:lnTo>
                <a:lnTo>
                  <a:pt x="10491451" y="1029896"/>
                </a:lnTo>
                <a:lnTo>
                  <a:pt x="10491616" y="976597"/>
                </a:lnTo>
                <a:lnTo>
                  <a:pt x="10491469" y="921278"/>
                </a:lnTo>
                <a:lnTo>
                  <a:pt x="10491027" y="866073"/>
                </a:lnTo>
                <a:lnTo>
                  <a:pt x="10490292" y="810984"/>
                </a:lnTo>
                <a:lnTo>
                  <a:pt x="10489263" y="756012"/>
                </a:lnTo>
                <a:lnTo>
                  <a:pt x="10487941" y="701159"/>
                </a:lnTo>
                <a:lnTo>
                  <a:pt x="10486327" y="646425"/>
                </a:lnTo>
                <a:lnTo>
                  <a:pt x="10484421" y="591812"/>
                </a:lnTo>
                <a:lnTo>
                  <a:pt x="10482223" y="537323"/>
                </a:lnTo>
                <a:lnTo>
                  <a:pt x="10479734" y="482957"/>
                </a:lnTo>
                <a:lnTo>
                  <a:pt x="10476955" y="428716"/>
                </a:lnTo>
                <a:lnTo>
                  <a:pt x="10473886" y="374602"/>
                </a:lnTo>
                <a:lnTo>
                  <a:pt x="10470527" y="320616"/>
                </a:lnTo>
                <a:lnTo>
                  <a:pt x="10466878" y="266759"/>
                </a:lnTo>
                <a:lnTo>
                  <a:pt x="10462942" y="213033"/>
                </a:lnTo>
                <a:lnTo>
                  <a:pt x="10458717" y="159440"/>
                </a:lnTo>
                <a:lnTo>
                  <a:pt x="10454204" y="105979"/>
                </a:lnTo>
                <a:lnTo>
                  <a:pt x="10449404" y="52654"/>
                </a:lnTo>
                <a:lnTo>
                  <a:pt x="10444368" y="0"/>
                </a:lnTo>
                <a:close/>
              </a:path>
            </a:pathLst>
          </a:custGeom>
          <a:solidFill>
            <a:srgbClr val="EB1C2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0" name="Google Shape;30;p48"/>
          <p:cNvPicPr preferRelativeResize="0"/>
          <p:nvPr/>
        </p:nvPicPr>
        <p:blipFill rotWithShape="1">
          <a:blip r:embed="rId5">
            <a:alphaModFix/>
          </a:blip>
          <a:srcRect b="0" l="0" r="0" t="0"/>
          <a:stretch/>
        </p:blipFill>
        <p:spPr>
          <a:xfrm>
            <a:off x="900037" y="2002284"/>
            <a:ext cx="7677251" cy="8941294"/>
          </a:xfrm>
          <a:prstGeom prst="rect">
            <a:avLst/>
          </a:prstGeom>
          <a:noFill/>
          <a:ln>
            <a:noFill/>
          </a:ln>
        </p:spPr>
      </p:pic>
      <p:sp>
        <p:nvSpPr>
          <p:cNvPr id="31" name="Google Shape;31;p48"/>
          <p:cNvSpPr/>
          <p:nvPr/>
        </p:nvSpPr>
        <p:spPr>
          <a:xfrm>
            <a:off x="1214797" y="2316887"/>
            <a:ext cx="6733540" cy="7998459"/>
          </a:xfrm>
          <a:custGeom>
            <a:rect b="b" l="l" r="r" t="t"/>
            <a:pathLst>
              <a:path extrusionOk="0" h="7998459" w="6733540">
                <a:moveTo>
                  <a:pt x="6733009" y="0"/>
                </a:moveTo>
                <a:lnTo>
                  <a:pt x="4089812" y="0"/>
                </a:lnTo>
                <a:lnTo>
                  <a:pt x="0" y="7997934"/>
                </a:lnTo>
                <a:lnTo>
                  <a:pt x="2698985" y="7997934"/>
                </a:lnTo>
                <a:lnTo>
                  <a:pt x="6733009" y="0"/>
                </a:lnTo>
                <a:close/>
              </a:path>
            </a:pathLst>
          </a:custGeom>
          <a:solidFill>
            <a:srgbClr val="FDA8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 name="Google Shape;32;p48"/>
          <p:cNvSpPr/>
          <p:nvPr/>
        </p:nvSpPr>
        <p:spPr>
          <a:xfrm>
            <a:off x="1267269" y="5"/>
            <a:ext cx="7571105" cy="11308715"/>
          </a:xfrm>
          <a:custGeom>
            <a:rect b="b" l="l" r="r" t="t"/>
            <a:pathLst>
              <a:path extrusionOk="0" h="11308715" w="7571105">
                <a:moveTo>
                  <a:pt x="1295044" y="0"/>
                </a:moveTo>
                <a:lnTo>
                  <a:pt x="1084224" y="0"/>
                </a:lnTo>
                <a:lnTo>
                  <a:pt x="536867" y="1051280"/>
                </a:lnTo>
                <a:lnTo>
                  <a:pt x="757224" y="1051217"/>
                </a:lnTo>
                <a:lnTo>
                  <a:pt x="1295044" y="0"/>
                </a:lnTo>
                <a:close/>
              </a:path>
              <a:path extrusionOk="0" h="11308715" w="7571105">
                <a:moveTo>
                  <a:pt x="1772932" y="0"/>
                </a:moveTo>
                <a:lnTo>
                  <a:pt x="1580057" y="0"/>
                </a:lnTo>
                <a:lnTo>
                  <a:pt x="0" y="3034741"/>
                </a:lnTo>
                <a:lnTo>
                  <a:pt x="220357" y="3034677"/>
                </a:lnTo>
                <a:lnTo>
                  <a:pt x="1772932" y="0"/>
                </a:lnTo>
                <a:close/>
              </a:path>
              <a:path extrusionOk="0" h="11308715" w="7571105">
                <a:moveTo>
                  <a:pt x="2118461" y="8755990"/>
                </a:moveTo>
                <a:lnTo>
                  <a:pt x="1925878" y="8759596"/>
                </a:lnTo>
                <a:lnTo>
                  <a:pt x="598741" y="11308550"/>
                </a:lnTo>
                <a:lnTo>
                  <a:pt x="812533" y="11308550"/>
                </a:lnTo>
                <a:lnTo>
                  <a:pt x="2118461" y="8755990"/>
                </a:lnTo>
                <a:close/>
              </a:path>
              <a:path extrusionOk="0" h="11308715" w="7571105">
                <a:moveTo>
                  <a:pt x="2655328" y="6772529"/>
                </a:moveTo>
                <a:lnTo>
                  <a:pt x="2462758" y="6776148"/>
                </a:lnTo>
                <a:lnTo>
                  <a:pt x="759396" y="10047668"/>
                </a:lnTo>
                <a:lnTo>
                  <a:pt x="979766" y="10047605"/>
                </a:lnTo>
                <a:lnTo>
                  <a:pt x="2655328" y="6772529"/>
                </a:lnTo>
                <a:close/>
              </a:path>
              <a:path extrusionOk="0" h="11308715" w="7571105">
                <a:moveTo>
                  <a:pt x="7570800" y="0"/>
                </a:moveTo>
                <a:lnTo>
                  <a:pt x="7356780" y="0"/>
                </a:lnTo>
                <a:lnTo>
                  <a:pt x="6993826" y="697090"/>
                </a:lnTo>
                <a:lnTo>
                  <a:pt x="7214197" y="697026"/>
                </a:lnTo>
                <a:lnTo>
                  <a:pt x="7570800"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3" name="Google Shape;33;p48"/>
          <p:cNvPicPr preferRelativeResize="0"/>
          <p:nvPr/>
        </p:nvPicPr>
        <p:blipFill rotWithShape="1">
          <a:blip r:embed="rId6">
            <a:alphaModFix/>
          </a:blip>
          <a:srcRect b="0" l="0" r="0" t="0"/>
          <a:stretch/>
        </p:blipFill>
        <p:spPr>
          <a:xfrm>
            <a:off x="17556324" y="180346"/>
            <a:ext cx="2547775" cy="5330099"/>
          </a:xfrm>
          <a:prstGeom prst="rect">
            <a:avLst/>
          </a:prstGeom>
          <a:noFill/>
          <a:ln>
            <a:noFill/>
          </a:ln>
        </p:spPr>
      </p:pic>
      <p:sp>
        <p:nvSpPr>
          <p:cNvPr id="34" name="Google Shape;34;p48"/>
          <p:cNvSpPr/>
          <p:nvPr/>
        </p:nvSpPr>
        <p:spPr>
          <a:xfrm>
            <a:off x="17871961" y="729124"/>
            <a:ext cx="2232660" cy="4152265"/>
          </a:xfrm>
          <a:custGeom>
            <a:rect b="b" l="l" r="r" t="t"/>
            <a:pathLst>
              <a:path extrusionOk="0" h="4152265" w="2232659">
                <a:moveTo>
                  <a:pt x="2232138" y="0"/>
                </a:moveTo>
                <a:lnTo>
                  <a:pt x="0" y="4150438"/>
                </a:lnTo>
                <a:lnTo>
                  <a:pt x="1698660" y="4151758"/>
                </a:lnTo>
                <a:lnTo>
                  <a:pt x="2232138" y="3135521"/>
                </a:lnTo>
                <a:lnTo>
                  <a:pt x="2232138" y="0"/>
                </a:lnTo>
                <a:close/>
              </a:path>
            </a:pathLst>
          </a:custGeom>
          <a:solidFill>
            <a:srgbClr val="FDA8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 name="Google Shape;35;p48"/>
          <p:cNvSpPr/>
          <p:nvPr/>
        </p:nvSpPr>
        <p:spPr>
          <a:xfrm>
            <a:off x="501000" y="496885"/>
            <a:ext cx="19102705" cy="10252075"/>
          </a:xfrm>
          <a:custGeom>
            <a:rect b="b" l="l" r="r" t="t"/>
            <a:pathLst>
              <a:path extrusionOk="0" h="10252075" w="19102705">
                <a:moveTo>
                  <a:pt x="19102098" y="0"/>
                </a:moveTo>
                <a:lnTo>
                  <a:pt x="0" y="0"/>
                </a:lnTo>
                <a:lnTo>
                  <a:pt x="0" y="10252022"/>
                </a:lnTo>
                <a:lnTo>
                  <a:pt x="19102098" y="10252022"/>
                </a:lnTo>
                <a:lnTo>
                  <a:pt x="19102098"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 name="Google Shape;36;p48"/>
          <p:cNvSpPr txBox="1"/>
          <p:nvPr>
            <p:ph type="ctrTitle"/>
          </p:nvPr>
        </p:nvSpPr>
        <p:spPr>
          <a:xfrm>
            <a:off x="2324786" y="2737420"/>
            <a:ext cx="6141084" cy="266446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3800">
                <a:solidFill>
                  <a:schemeClr val="dk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48"/>
          <p:cNvSpPr txBox="1"/>
          <p:nvPr>
            <p:ph idx="1" type="subTitle"/>
          </p:nvPr>
        </p:nvSpPr>
        <p:spPr>
          <a:xfrm>
            <a:off x="3015615" y="6333236"/>
            <a:ext cx="14072870" cy="2827337"/>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8"/>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8"/>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48"/>
          <p:cNvSpPr txBox="1"/>
          <p:nvPr>
            <p:ph idx="12" type="sldNum"/>
          </p:nvPr>
        </p:nvSpPr>
        <p:spPr>
          <a:xfrm>
            <a:off x="18717362" y="9549876"/>
            <a:ext cx="693485" cy="802919"/>
          </a:xfrm>
          <a:prstGeom prst="rect">
            <a:avLst/>
          </a:prstGeom>
          <a:noFill/>
          <a:ln>
            <a:noFill/>
          </a:ln>
        </p:spPr>
        <p:txBody>
          <a:bodyPr anchorCtr="0" anchor="t" bIns="0" lIns="0" spcFirstLastPara="1" rIns="0" wrap="square" tIns="0">
            <a:spAutoFit/>
          </a:bodyPr>
          <a:lstStyle>
            <a:lvl1pPr indent="0" lvl="0"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1pPr>
            <a:lvl2pPr indent="0" lvl="1"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2pPr>
            <a:lvl3pPr indent="0" lvl="2"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3pPr>
            <a:lvl4pPr indent="0" lvl="3"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4pPr>
            <a:lvl5pPr indent="0" lvl="4"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5pPr>
            <a:lvl6pPr indent="0" lvl="5"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6pPr>
            <a:lvl7pPr indent="0" lvl="6"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7pPr>
            <a:lvl8pPr indent="0" lvl="7"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8pPr>
            <a:lvl9pPr indent="0" lvl="8"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9pPr>
          </a:lstStyle>
          <a:p>
            <a:pPr indent="0" lvl="0" marL="73025"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1" name="Shape 41"/>
        <p:cNvGrpSpPr/>
        <p:nvPr/>
      </p:nvGrpSpPr>
      <p:grpSpPr>
        <a:xfrm>
          <a:off x="0" y="0"/>
          <a:ext cx="0" cy="0"/>
          <a:chOff x="0" y="0"/>
          <a:chExt cx="0" cy="0"/>
        </a:xfrm>
      </p:grpSpPr>
      <p:sp>
        <p:nvSpPr>
          <p:cNvPr id="42" name="Google Shape;42;p49"/>
          <p:cNvSpPr txBox="1"/>
          <p:nvPr>
            <p:ph type="title"/>
          </p:nvPr>
        </p:nvSpPr>
        <p:spPr>
          <a:xfrm>
            <a:off x="2323605" y="1593476"/>
            <a:ext cx="7373620" cy="229997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3800">
                <a:solidFill>
                  <a:schemeClr val="dk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9"/>
          <p:cNvSpPr txBox="1"/>
          <p:nvPr>
            <p:ph idx="1" type="body"/>
          </p:nvPr>
        </p:nvSpPr>
        <p:spPr>
          <a:xfrm>
            <a:off x="1005205" y="2601150"/>
            <a:ext cx="8745284" cy="7464171"/>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4" name="Google Shape;44;p49"/>
          <p:cNvSpPr txBox="1"/>
          <p:nvPr>
            <p:ph idx="2" type="body"/>
          </p:nvPr>
        </p:nvSpPr>
        <p:spPr>
          <a:xfrm>
            <a:off x="10353611" y="2601150"/>
            <a:ext cx="8745284" cy="7464171"/>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5" name="Google Shape;45;p49"/>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9"/>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9"/>
          <p:cNvSpPr txBox="1"/>
          <p:nvPr>
            <p:ph idx="12" type="sldNum"/>
          </p:nvPr>
        </p:nvSpPr>
        <p:spPr>
          <a:xfrm>
            <a:off x="18717362" y="9549876"/>
            <a:ext cx="693485" cy="802919"/>
          </a:xfrm>
          <a:prstGeom prst="rect">
            <a:avLst/>
          </a:prstGeom>
          <a:noFill/>
          <a:ln>
            <a:noFill/>
          </a:ln>
        </p:spPr>
        <p:txBody>
          <a:bodyPr anchorCtr="0" anchor="t" bIns="0" lIns="0" spcFirstLastPara="1" rIns="0" wrap="square" tIns="0">
            <a:spAutoFit/>
          </a:bodyPr>
          <a:lstStyle>
            <a:lvl1pPr indent="0" lvl="0"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1pPr>
            <a:lvl2pPr indent="0" lvl="1"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2pPr>
            <a:lvl3pPr indent="0" lvl="2"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3pPr>
            <a:lvl4pPr indent="0" lvl="3"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4pPr>
            <a:lvl5pPr indent="0" lvl="4"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5pPr>
            <a:lvl6pPr indent="0" lvl="5"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6pPr>
            <a:lvl7pPr indent="0" lvl="6"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7pPr>
            <a:lvl8pPr indent="0" lvl="7"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8pPr>
            <a:lvl9pPr indent="0" lvl="8"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9pPr>
          </a:lstStyle>
          <a:p>
            <a:pPr indent="0" lvl="0" marL="73025"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48" name="Shape 48"/>
        <p:cNvGrpSpPr/>
        <p:nvPr/>
      </p:nvGrpSpPr>
      <p:grpSpPr>
        <a:xfrm>
          <a:off x="0" y="0"/>
          <a:ext cx="0" cy="0"/>
          <a:chOff x="0" y="0"/>
          <a:chExt cx="0" cy="0"/>
        </a:xfrm>
      </p:grpSpPr>
      <p:sp>
        <p:nvSpPr>
          <p:cNvPr id="49" name="Google Shape;49;p50"/>
          <p:cNvSpPr txBox="1"/>
          <p:nvPr>
            <p:ph type="title"/>
          </p:nvPr>
        </p:nvSpPr>
        <p:spPr>
          <a:xfrm>
            <a:off x="2323605" y="1593476"/>
            <a:ext cx="7373620" cy="229997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3800">
                <a:solidFill>
                  <a:schemeClr val="dk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50"/>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50"/>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50"/>
          <p:cNvSpPr txBox="1"/>
          <p:nvPr>
            <p:ph idx="12" type="sldNum"/>
          </p:nvPr>
        </p:nvSpPr>
        <p:spPr>
          <a:xfrm>
            <a:off x="18717362" y="9549876"/>
            <a:ext cx="693485" cy="802919"/>
          </a:xfrm>
          <a:prstGeom prst="rect">
            <a:avLst/>
          </a:prstGeom>
          <a:noFill/>
          <a:ln>
            <a:noFill/>
          </a:ln>
        </p:spPr>
        <p:txBody>
          <a:bodyPr anchorCtr="0" anchor="t" bIns="0" lIns="0" spcFirstLastPara="1" rIns="0" wrap="square" tIns="0">
            <a:spAutoFit/>
          </a:bodyPr>
          <a:lstStyle>
            <a:lvl1pPr indent="0" lvl="0"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1pPr>
            <a:lvl2pPr indent="0" lvl="1"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2pPr>
            <a:lvl3pPr indent="0" lvl="2"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3pPr>
            <a:lvl4pPr indent="0" lvl="3"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4pPr>
            <a:lvl5pPr indent="0" lvl="4"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5pPr>
            <a:lvl6pPr indent="0" lvl="5"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6pPr>
            <a:lvl7pPr indent="0" lvl="6"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7pPr>
            <a:lvl8pPr indent="0" lvl="7"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8pPr>
            <a:lvl9pPr indent="0" lvl="8" marL="73025" marR="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9pPr>
          </a:lstStyle>
          <a:p>
            <a:pPr indent="0" lvl="0" marL="73025"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5"/>
          <p:cNvSpPr/>
          <p:nvPr/>
        </p:nvSpPr>
        <p:spPr>
          <a:xfrm>
            <a:off x="0" y="0"/>
            <a:ext cx="20104100" cy="11308715"/>
          </a:xfrm>
          <a:custGeom>
            <a:rect b="b" l="l" r="r" t="t"/>
            <a:pathLst>
              <a:path extrusionOk="0" h="11308715" w="20104100">
                <a:moveTo>
                  <a:pt x="20104099" y="0"/>
                </a:moveTo>
                <a:lnTo>
                  <a:pt x="0" y="0"/>
                </a:lnTo>
                <a:lnTo>
                  <a:pt x="0" y="11308556"/>
                </a:lnTo>
                <a:lnTo>
                  <a:pt x="20104099" y="11308556"/>
                </a:lnTo>
                <a:lnTo>
                  <a:pt x="20104099" y="0"/>
                </a:lnTo>
                <a:close/>
              </a:path>
            </a:pathLst>
          </a:custGeom>
          <a:solidFill>
            <a:srgbClr val="2431D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 name="Google Shape;7;p45"/>
          <p:cNvSpPr txBox="1"/>
          <p:nvPr>
            <p:ph type="title"/>
          </p:nvPr>
        </p:nvSpPr>
        <p:spPr>
          <a:xfrm>
            <a:off x="2323605" y="1593476"/>
            <a:ext cx="7373620" cy="229997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3800" u="none" cap="none" strike="noStrike">
                <a:solidFill>
                  <a:schemeClr val="dk1"/>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p45"/>
          <p:cNvSpPr txBox="1"/>
          <p:nvPr>
            <p:ph idx="1" type="body"/>
          </p:nvPr>
        </p:nvSpPr>
        <p:spPr>
          <a:xfrm>
            <a:off x="1005205" y="2601150"/>
            <a:ext cx="18093690" cy="7464171"/>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9" name="Google Shape;9;p45"/>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 name="Google Shape;10;p45"/>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5"/>
          <p:cNvSpPr txBox="1"/>
          <p:nvPr>
            <p:ph idx="12" type="sldNum"/>
          </p:nvPr>
        </p:nvSpPr>
        <p:spPr>
          <a:xfrm>
            <a:off x="18717362" y="9549876"/>
            <a:ext cx="693485" cy="802919"/>
          </a:xfrm>
          <a:prstGeom prst="rect">
            <a:avLst/>
          </a:prstGeom>
          <a:noFill/>
          <a:ln>
            <a:noFill/>
          </a:ln>
        </p:spPr>
        <p:txBody>
          <a:bodyPr anchorCtr="0" anchor="t" bIns="0" lIns="0" spcFirstLastPara="1" rIns="0" wrap="square" tIns="0">
            <a:spAutoFit/>
          </a:bodyPr>
          <a:lstStyle>
            <a:lvl1pPr indent="0" lvl="0" marL="73025" marR="0" rtl="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1pPr>
            <a:lvl2pPr indent="0" lvl="1" marL="73025" marR="0" rtl="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2pPr>
            <a:lvl3pPr indent="0" lvl="2" marL="73025" marR="0" rtl="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3pPr>
            <a:lvl4pPr indent="0" lvl="3" marL="73025" marR="0" rtl="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4pPr>
            <a:lvl5pPr indent="0" lvl="4" marL="73025" marR="0" rtl="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5pPr>
            <a:lvl6pPr indent="0" lvl="5" marL="73025" marR="0" rtl="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6pPr>
            <a:lvl7pPr indent="0" lvl="6" marL="73025" marR="0" rtl="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7pPr>
            <a:lvl8pPr indent="0" lvl="7" marL="73025" marR="0" rtl="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8pPr>
            <a:lvl9pPr indent="0" lvl="8" marL="73025" marR="0" rtl="0" algn="l">
              <a:lnSpc>
                <a:spcPct val="115731"/>
              </a:lnSpc>
              <a:spcBef>
                <a:spcPts val="0"/>
              </a:spcBef>
              <a:spcAft>
                <a:spcPts val="0"/>
              </a:spcAft>
              <a:buClr>
                <a:srgbClr val="000000"/>
              </a:buClr>
              <a:buSzPts val="4100"/>
              <a:buFont typeface="Arial"/>
              <a:buNone/>
              <a:defRPr b="0" i="0" sz="4100" u="none" cap="none" strike="noStrike">
                <a:solidFill>
                  <a:schemeClr val="dk1"/>
                </a:solidFill>
                <a:latin typeface="Roboto"/>
                <a:ea typeface="Roboto"/>
                <a:cs typeface="Roboto"/>
                <a:sym typeface="Roboto"/>
              </a:defRPr>
            </a:lvl9pPr>
          </a:lstStyle>
          <a:p>
            <a:pPr indent="0" lvl="0" marL="73025"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png"/><Relationship Id="rId4" Type="http://schemas.openxmlformats.org/officeDocument/2006/relationships/image" Target="../media/image21.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8.jpg"/><Relationship Id="rId4" Type="http://schemas.openxmlformats.org/officeDocument/2006/relationships/image" Target="../media/image10.png"/><Relationship Id="rId5"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environment.ec.europa.eu/topics/circular-economy/reset-trend_en"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hyperlink" Target="https://unsplash.com/@mukukostudio?utm_content=creditCopyText&amp;utm_medium=referral&amp;utm_source=unsplash" TargetMode="External"/><Relationship Id="rId5" Type="http://schemas.openxmlformats.org/officeDocument/2006/relationships/hyperlink" Target="https://unsplash.com/photos/person-wearing-grey-knit-sweater-mU88MlEFcoU?utm_content=creditCopyText&amp;utm_medium=referral&amp;utm_source=unsplash"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www.michalispantelidis.com/" TargetMode="External"/><Relationship Id="rId4" Type="http://schemas.openxmlformats.org/officeDocument/2006/relationships/image" Target="../media/image1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3.jpg"/><Relationship Id="rId4" Type="http://schemas.openxmlformats.org/officeDocument/2006/relationships/hyperlink" Target="https://unsplash.com/@alexirosemedia?utm_content=creditCopyText&amp;utm_medium=referral&amp;utm_source=unsplash" TargetMode="External"/><Relationship Id="rId5" Type="http://schemas.openxmlformats.org/officeDocument/2006/relationships/hyperlink" Target="https://unsplash.com/photos/woman-near-pigeons-CCx6Fz_CmOI?utm_content=creditCopyText&amp;utm_medium=referral&amp;utm_source=unsplash"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6.jpg"/><Relationship Id="rId4" Type="http://schemas.openxmlformats.org/officeDocument/2006/relationships/hyperlink" Target="https://unsplash.com/@wariontaipei?utm_content=creditCopyText&amp;utm_medium=referral&amp;utm_source=unsplash" TargetMode="External"/><Relationship Id="rId5" Type="http://schemas.openxmlformats.org/officeDocument/2006/relationships/hyperlink" Target="https://unsplash.com/photos/woman-wearing-white-dress-sitting-sofa-chair-vSqmb2IX3DM?utm_content=creditCopyText&amp;utm_medium=referral&amp;utm_source=unsplash"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4.jpg"/><Relationship Id="rId4" Type="http://schemas.openxmlformats.org/officeDocument/2006/relationships/hyperlink" Target="https://unsplash.com/@khashi_photo?utm_content=creditCopyText&amp;utm_medium=referral&amp;utm_source=unsplash" TargetMode="External"/><Relationship Id="rId5" Type="http://schemas.openxmlformats.org/officeDocument/2006/relationships/hyperlink" Target="https://unsplash.com/photos/2-women-in-white-long-sleeve-shirt-standing-beside-glass-window-xwMYVKN14Ok?utm_content=creditCopyText&amp;utm_medium=referral&amp;utm_source=unsplash"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s://unsplash.com/@heftiba?utm_content=creditCopyText&amp;utm_medium=referral&amp;utm_source=unsplash" TargetMode="External"/><Relationship Id="rId4" Type="http://schemas.openxmlformats.org/officeDocument/2006/relationships/hyperlink" Target="https://unsplash.com/photos/black-denim-jeans-with-black-belt-LpIWiORBOmo?utm_content=creditCopyText&amp;utm_medium=referral&amp;utm_source=unsplash" TargetMode="External"/><Relationship Id="rId5" Type="http://schemas.openxmlformats.org/officeDocument/2006/relationships/image" Target="../media/image1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8.jpg"/><Relationship Id="rId4" Type="http://schemas.openxmlformats.org/officeDocument/2006/relationships/hyperlink" Target="https://unsplash.com/@bkaraivanov?utm_content=creditCopyText&amp;utm_medium=referral&amp;utm_source=unsplash" TargetMode="External"/><Relationship Id="rId5" Type="http://schemas.openxmlformats.org/officeDocument/2006/relationships/hyperlink" Target="https://unsplash.com/photos/silver-sewing-machine-on-blue-textile-p1jldJ9tZ6c?utm_content=creditCopyText&amp;utm_medium=referral&amp;utm_source=unsplash"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2.jpg"/><Relationship Id="rId4" Type="http://schemas.openxmlformats.org/officeDocument/2006/relationships/hyperlink" Target="https://unsplash.com/@alexagorn?utm_content=creditCopyText&amp;utm_medium=referral&amp;utm_source=unsplash" TargetMode="External"/><Relationship Id="rId5" Type="http://schemas.openxmlformats.org/officeDocument/2006/relationships/hyperlink" Target="https://unsplash.com/photos/two-white-and-red-long-sleeved-shirt-with-belt-and-jeans-DWuhdofmE5Q?utm_content=creditCopyText&amp;utm_medium=referral&amp;utm_source=unsplash"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6.png"/><Relationship Id="rId4" Type="http://schemas.openxmlformats.org/officeDocument/2006/relationships/image" Target="../media/image14.png"/><Relationship Id="rId11" Type="http://schemas.openxmlformats.org/officeDocument/2006/relationships/hyperlink" Target="http://www.youtube.com/watch?v=YvBS6qagQdE&amp;si=VnNju3QgrXaCBkeM" TargetMode="External"/><Relationship Id="rId10" Type="http://schemas.openxmlformats.org/officeDocument/2006/relationships/hyperlink" Target="http://www.circular.fashion/downloads/2021_circular.fashion_circular_design_kit.pdf" TargetMode="External"/><Relationship Id="rId12" Type="http://schemas.openxmlformats.org/officeDocument/2006/relationships/hyperlink" Target="http://www.ellenmacarthurfoundation.org/topics/fashion/overview" TargetMode="External"/><Relationship Id="rId9" Type="http://schemas.openxmlformats.org/officeDocument/2006/relationships/hyperlink" Target="http://www.youtube.com/watch?v=hV_-yJ6NiP8&amp;si=ayg27XqS4rB-JG8y" TargetMode="External"/><Relationship Id="rId5" Type="http://schemas.openxmlformats.org/officeDocument/2006/relationships/image" Target="../media/image27.png"/><Relationship Id="rId6" Type="http://schemas.openxmlformats.org/officeDocument/2006/relationships/image" Target="../media/image20.png"/><Relationship Id="rId7" Type="http://schemas.openxmlformats.org/officeDocument/2006/relationships/image" Target="../media/image19.png"/><Relationship Id="rId8" Type="http://schemas.openxmlformats.org/officeDocument/2006/relationships/hyperlink" Target="http://www.time.com/6302562/stella-mccartney-sustainability-interview-lvmh/"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s://environment.ec.europa.eu/strategy/textiles-strategy_en" TargetMode="External"/><Relationship Id="rId4" Type="http://schemas.openxmlformats.org/officeDocument/2006/relationships/hyperlink" Target="http://www.consciousfashion.co/guides/textile-recycling-companies" TargetMode="External"/><Relationship Id="rId5" Type="http://schemas.openxmlformats.org/officeDocument/2006/relationships/hyperlink" Target="http://www.patagonia.com.hk/pages/our-mission" TargetMode="External"/><Relationship Id="rId6" Type="http://schemas.openxmlformats.org/officeDocument/2006/relationships/hyperlink" Target="http://www.youtube.com/watch?v=aBpSziExmA8" TargetMode="External"/><Relationship Id="rId7" Type="http://schemas.openxmlformats.org/officeDocument/2006/relationships/hyperlink" Target="http://www.youtube.com/watch?v=bB8ZWOKoygY" TargetMode="External"/><Relationship Id="rId8" Type="http://schemas.openxmlformats.org/officeDocument/2006/relationships/hyperlink" Target="http://www.thesustainablefashionforum.com/pages/what-is-circular-fashio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grpSp>
        <p:nvGrpSpPr>
          <p:cNvPr id="57" name="Google Shape;57;p1"/>
          <p:cNvGrpSpPr/>
          <p:nvPr/>
        </p:nvGrpSpPr>
        <p:grpSpPr>
          <a:xfrm>
            <a:off x="0" y="635"/>
            <a:ext cx="20104145" cy="11308969"/>
            <a:chOff x="0" y="0"/>
            <a:chExt cx="20104145" cy="11308969"/>
          </a:xfrm>
        </p:grpSpPr>
        <p:pic>
          <p:nvPicPr>
            <p:cNvPr id="58" name="Google Shape;58;p1"/>
            <p:cNvPicPr preferRelativeResize="0"/>
            <p:nvPr/>
          </p:nvPicPr>
          <p:blipFill rotWithShape="1">
            <a:blip r:embed="rId3">
              <a:alphaModFix/>
            </a:blip>
            <a:srcRect b="0" l="0" r="0" t="0"/>
            <a:stretch/>
          </p:blipFill>
          <p:spPr>
            <a:xfrm>
              <a:off x="7212314" y="9984617"/>
              <a:ext cx="11416613" cy="1323938"/>
            </a:xfrm>
            <a:prstGeom prst="rect">
              <a:avLst/>
            </a:prstGeom>
            <a:noFill/>
            <a:ln>
              <a:noFill/>
            </a:ln>
          </p:spPr>
        </p:pic>
        <p:sp>
          <p:nvSpPr>
            <p:cNvPr id="59" name="Google Shape;59;p1"/>
            <p:cNvSpPr/>
            <p:nvPr/>
          </p:nvSpPr>
          <p:spPr>
            <a:xfrm>
              <a:off x="7526649" y="10299319"/>
              <a:ext cx="7900034" cy="1009650"/>
            </a:xfrm>
            <a:custGeom>
              <a:rect b="b" l="l" r="r" t="t"/>
              <a:pathLst>
                <a:path extrusionOk="0" h="1009650" w="7900034">
                  <a:moveTo>
                    <a:pt x="4423341" y="0"/>
                  </a:moveTo>
                  <a:lnTo>
                    <a:pt x="0" y="24889"/>
                  </a:lnTo>
                  <a:lnTo>
                    <a:pt x="0" y="1009237"/>
                  </a:lnTo>
                  <a:lnTo>
                    <a:pt x="7899469" y="1009237"/>
                  </a:lnTo>
                  <a:lnTo>
                    <a:pt x="7872364" y="990654"/>
                  </a:lnTo>
                  <a:lnTo>
                    <a:pt x="7832479" y="963842"/>
                  </a:lnTo>
                  <a:lnTo>
                    <a:pt x="7792345" y="937389"/>
                  </a:lnTo>
                  <a:lnTo>
                    <a:pt x="7751963" y="911296"/>
                  </a:lnTo>
                  <a:lnTo>
                    <a:pt x="7711335" y="885565"/>
                  </a:lnTo>
                  <a:lnTo>
                    <a:pt x="7670460" y="860194"/>
                  </a:lnTo>
                  <a:lnTo>
                    <a:pt x="7629340" y="835185"/>
                  </a:lnTo>
                  <a:lnTo>
                    <a:pt x="7587977" y="810537"/>
                  </a:lnTo>
                  <a:lnTo>
                    <a:pt x="7546370" y="786252"/>
                  </a:lnTo>
                  <a:lnTo>
                    <a:pt x="7504522" y="762330"/>
                  </a:lnTo>
                  <a:lnTo>
                    <a:pt x="7462433" y="738770"/>
                  </a:lnTo>
                  <a:lnTo>
                    <a:pt x="7420104" y="715574"/>
                  </a:lnTo>
                  <a:lnTo>
                    <a:pt x="7377537" y="692742"/>
                  </a:lnTo>
                  <a:lnTo>
                    <a:pt x="7334731" y="670274"/>
                  </a:lnTo>
                  <a:lnTo>
                    <a:pt x="7291690" y="648170"/>
                  </a:lnTo>
                  <a:lnTo>
                    <a:pt x="7248412" y="626432"/>
                  </a:lnTo>
                  <a:lnTo>
                    <a:pt x="7204900" y="605059"/>
                  </a:lnTo>
                  <a:lnTo>
                    <a:pt x="7161154" y="584052"/>
                  </a:lnTo>
                  <a:lnTo>
                    <a:pt x="7117176" y="563411"/>
                  </a:lnTo>
                  <a:lnTo>
                    <a:pt x="7072966" y="543136"/>
                  </a:lnTo>
                  <a:lnTo>
                    <a:pt x="7028525" y="523229"/>
                  </a:lnTo>
                  <a:lnTo>
                    <a:pt x="6983856" y="503688"/>
                  </a:lnTo>
                  <a:lnTo>
                    <a:pt x="6938957" y="484516"/>
                  </a:lnTo>
                  <a:lnTo>
                    <a:pt x="6893832" y="465711"/>
                  </a:lnTo>
                  <a:lnTo>
                    <a:pt x="6848480" y="447276"/>
                  </a:lnTo>
                  <a:lnTo>
                    <a:pt x="6802902" y="429209"/>
                  </a:lnTo>
                  <a:lnTo>
                    <a:pt x="6757101" y="411511"/>
                  </a:lnTo>
                  <a:lnTo>
                    <a:pt x="6711076" y="394183"/>
                  </a:lnTo>
                  <a:lnTo>
                    <a:pt x="6664828" y="377225"/>
                  </a:lnTo>
                  <a:lnTo>
                    <a:pt x="6618360" y="360638"/>
                  </a:lnTo>
                  <a:lnTo>
                    <a:pt x="6571671" y="344421"/>
                  </a:lnTo>
                  <a:lnTo>
                    <a:pt x="6524764" y="328576"/>
                  </a:lnTo>
                  <a:lnTo>
                    <a:pt x="6477638" y="313102"/>
                  </a:lnTo>
                  <a:lnTo>
                    <a:pt x="6430295" y="298001"/>
                  </a:lnTo>
                  <a:lnTo>
                    <a:pt x="6382736" y="283272"/>
                  </a:lnTo>
                  <a:lnTo>
                    <a:pt x="6334961" y="268915"/>
                  </a:lnTo>
                  <a:lnTo>
                    <a:pt x="6286973" y="254932"/>
                  </a:lnTo>
                  <a:lnTo>
                    <a:pt x="6238772" y="241323"/>
                  </a:lnTo>
                  <a:lnTo>
                    <a:pt x="6190359" y="228087"/>
                  </a:lnTo>
                  <a:lnTo>
                    <a:pt x="6141735" y="215226"/>
                  </a:lnTo>
                  <a:lnTo>
                    <a:pt x="6092902" y="202740"/>
                  </a:lnTo>
                  <a:lnTo>
                    <a:pt x="6043859" y="190629"/>
                  </a:lnTo>
                  <a:lnTo>
                    <a:pt x="5994608" y="178893"/>
                  </a:lnTo>
                  <a:lnTo>
                    <a:pt x="5945151" y="167534"/>
                  </a:lnTo>
                  <a:lnTo>
                    <a:pt x="5895488" y="156550"/>
                  </a:lnTo>
                  <a:lnTo>
                    <a:pt x="5845620" y="145944"/>
                  </a:lnTo>
                  <a:lnTo>
                    <a:pt x="5795549" y="135714"/>
                  </a:lnTo>
                  <a:lnTo>
                    <a:pt x="5745275" y="125863"/>
                  </a:lnTo>
                  <a:lnTo>
                    <a:pt x="5694799" y="116389"/>
                  </a:lnTo>
                  <a:lnTo>
                    <a:pt x="5644123" y="107293"/>
                  </a:lnTo>
                  <a:lnTo>
                    <a:pt x="5593247" y="98576"/>
                  </a:lnTo>
                  <a:lnTo>
                    <a:pt x="5542172" y="90238"/>
                  </a:lnTo>
                  <a:lnTo>
                    <a:pt x="5490900" y="82280"/>
                  </a:lnTo>
                  <a:lnTo>
                    <a:pt x="5439432" y="74701"/>
                  </a:lnTo>
                  <a:lnTo>
                    <a:pt x="5387768" y="67503"/>
                  </a:lnTo>
                  <a:lnTo>
                    <a:pt x="5335910" y="60685"/>
                  </a:lnTo>
                  <a:lnTo>
                    <a:pt x="5283858" y="54249"/>
                  </a:lnTo>
                  <a:lnTo>
                    <a:pt x="5231614" y="48194"/>
                  </a:lnTo>
                  <a:lnTo>
                    <a:pt x="5179179" y="42520"/>
                  </a:lnTo>
                  <a:lnTo>
                    <a:pt x="5126553" y="37229"/>
                  </a:lnTo>
                  <a:lnTo>
                    <a:pt x="5073738" y="32321"/>
                  </a:lnTo>
                  <a:lnTo>
                    <a:pt x="5020735" y="27795"/>
                  </a:lnTo>
                  <a:lnTo>
                    <a:pt x="4967545" y="23653"/>
                  </a:lnTo>
                  <a:lnTo>
                    <a:pt x="4423341" y="0"/>
                  </a:lnTo>
                  <a:close/>
                </a:path>
              </a:pathLst>
            </a:custGeom>
            <a:solidFill>
              <a:srgbClr val="EB1C2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60" name="Google Shape;60;p1"/>
            <p:cNvPicPr preferRelativeResize="0"/>
            <p:nvPr/>
          </p:nvPicPr>
          <p:blipFill rotWithShape="1">
            <a:blip r:embed="rId4">
              <a:alphaModFix/>
            </a:blip>
            <a:srcRect b="0" l="0" r="0" t="0"/>
            <a:stretch/>
          </p:blipFill>
          <p:spPr>
            <a:xfrm>
              <a:off x="12230831" y="7657568"/>
              <a:ext cx="6546363" cy="3650988"/>
            </a:xfrm>
            <a:prstGeom prst="rect">
              <a:avLst/>
            </a:prstGeom>
            <a:noFill/>
            <a:ln>
              <a:noFill/>
            </a:ln>
          </p:spPr>
        </p:pic>
        <p:sp>
          <p:nvSpPr>
            <p:cNvPr id="61" name="Google Shape;61;p1"/>
            <p:cNvSpPr/>
            <p:nvPr/>
          </p:nvSpPr>
          <p:spPr>
            <a:xfrm>
              <a:off x="14174711" y="7972345"/>
              <a:ext cx="3973829" cy="3336290"/>
            </a:xfrm>
            <a:custGeom>
              <a:rect b="b" l="l" r="r" t="t"/>
              <a:pathLst>
                <a:path extrusionOk="0" h="3336290" w="3973830">
                  <a:moveTo>
                    <a:pt x="3973650" y="0"/>
                  </a:moveTo>
                  <a:lnTo>
                    <a:pt x="1774010" y="0"/>
                  </a:lnTo>
                  <a:lnTo>
                    <a:pt x="0" y="3336210"/>
                  </a:lnTo>
                  <a:lnTo>
                    <a:pt x="2223834" y="3336210"/>
                  </a:lnTo>
                  <a:lnTo>
                    <a:pt x="3973650" y="0"/>
                  </a:lnTo>
                  <a:close/>
                </a:path>
              </a:pathLst>
            </a:custGeom>
            <a:solidFill>
              <a:srgbClr val="FDA8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62" name="Google Shape;62;p1"/>
            <p:cNvPicPr preferRelativeResize="0"/>
            <p:nvPr/>
          </p:nvPicPr>
          <p:blipFill rotWithShape="1">
            <a:blip r:embed="rId5">
              <a:alphaModFix/>
            </a:blip>
            <a:srcRect b="0" l="0" r="0" t="0"/>
            <a:stretch/>
          </p:blipFill>
          <p:spPr>
            <a:xfrm>
              <a:off x="0" y="0"/>
              <a:ext cx="11102456" cy="8439108"/>
            </a:xfrm>
            <a:prstGeom prst="rect">
              <a:avLst/>
            </a:prstGeom>
            <a:noFill/>
            <a:ln>
              <a:noFill/>
            </a:ln>
          </p:spPr>
        </p:pic>
        <p:sp>
          <p:nvSpPr>
            <p:cNvPr id="63" name="Google Shape;63;p1"/>
            <p:cNvSpPr/>
            <p:nvPr/>
          </p:nvSpPr>
          <p:spPr>
            <a:xfrm>
              <a:off x="3" y="0"/>
              <a:ext cx="10473690" cy="7810500"/>
            </a:xfrm>
            <a:custGeom>
              <a:rect b="b" l="l" r="r" t="t"/>
              <a:pathLst>
                <a:path extrusionOk="0" h="7810500" w="10473690">
                  <a:moveTo>
                    <a:pt x="10371550" y="0"/>
                  </a:moveTo>
                  <a:lnTo>
                    <a:pt x="0" y="0"/>
                  </a:lnTo>
                  <a:lnTo>
                    <a:pt x="0" y="7810255"/>
                  </a:lnTo>
                  <a:lnTo>
                    <a:pt x="4580645" y="7799438"/>
                  </a:lnTo>
                  <a:lnTo>
                    <a:pt x="4637143" y="7795735"/>
                  </a:lnTo>
                  <a:lnTo>
                    <a:pt x="4693392" y="7791627"/>
                  </a:lnTo>
                  <a:lnTo>
                    <a:pt x="4749392" y="7787115"/>
                  </a:lnTo>
                  <a:lnTo>
                    <a:pt x="4805143" y="7782201"/>
                  </a:lnTo>
                  <a:lnTo>
                    <a:pt x="4860643" y="7776887"/>
                  </a:lnTo>
                  <a:lnTo>
                    <a:pt x="4915893" y="7771175"/>
                  </a:lnTo>
                  <a:lnTo>
                    <a:pt x="4970893" y="7765067"/>
                  </a:lnTo>
                  <a:lnTo>
                    <a:pt x="5025642" y="7758564"/>
                  </a:lnTo>
                  <a:lnTo>
                    <a:pt x="5080139" y="7751669"/>
                  </a:lnTo>
                  <a:lnTo>
                    <a:pt x="5134385" y="7744382"/>
                  </a:lnTo>
                  <a:lnTo>
                    <a:pt x="5188379" y="7736706"/>
                  </a:lnTo>
                  <a:lnTo>
                    <a:pt x="5242121" y="7728643"/>
                  </a:lnTo>
                  <a:lnTo>
                    <a:pt x="5295610" y="7720194"/>
                  </a:lnTo>
                  <a:lnTo>
                    <a:pt x="5348846" y="7711362"/>
                  </a:lnTo>
                  <a:lnTo>
                    <a:pt x="5401829" y="7702147"/>
                  </a:lnTo>
                  <a:lnTo>
                    <a:pt x="5454557" y="7692552"/>
                  </a:lnTo>
                  <a:lnTo>
                    <a:pt x="5507032" y="7682579"/>
                  </a:lnTo>
                  <a:lnTo>
                    <a:pt x="5559253" y="7672228"/>
                  </a:lnTo>
                  <a:lnTo>
                    <a:pt x="5611219" y="7661503"/>
                  </a:lnTo>
                  <a:lnTo>
                    <a:pt x="5662929" y="7650405"/>
                  </a:lnTo>
                  <a:lnTo>
                    <a:pt x="5714385" y="7638935"/>
                  </a:lnTo>
                  <a:lnTo>
                    <a:pt x="5765584" y="7627096"/>
                  </a:lnTo>
                  <a:lnTo>
                    <a:pt x="5816528" y="7614889"/>
                  </a:lnTo>
                  <a:lnTo>
                    <a:pt x="5867215" y="7602316"/>
                  </a:lnTo>
                  <a:lnTo>
                    <a:pt x="5917645" y="7589379"/>
                  </a:lnTo>
                  <a:lnTo>
                    <a:pt x="5967818" y="7576079"/>
                  </a:lnTo>
                  <a:lnTo>
                    <a:pt x="6017733" y="7562419"/>
                  </a:lnTo>
                  <a:lnTo>
                    <a:pt x="6067391" y="7548400"/>
                  </a:lnTo>
                  <a:lnTo>
                    <a:pt x="6116791" y="7534024"/>
                  </a:lnTo>
                  <a:lnTo>
                    <a:pt x="6165931" y="7519293"/>
                  </a:lnTo>
                  <a:lnTo>
                    <a:pt x="6214814" y="7504208"/>
                  </a:lnTo>
                  <a:lnTo>
                    <a:pt x="6263436" y="7488771"/>
                  </a:lnTo>
                  <a:lnTo>
                    <a:pt x="6311800" y="7472985"/>
                  </a:lnTo>
                  <a:lnTo>
                    <a:pt x="6359903" y="7456850"/>
                  </a:lnTo>
                  <a:lnTo>
                    <a:pt x="6407746" y="7440369"/>
                  </a:lnTo>
                  <a:lnTo>
                    <a:pt x="6455329" y="7423544"/>
                  </a:lnTo>
                  <a:lnTo>
                    <a:pt x="6502650" y="7406376"/>
                  </a:lnTo>
                  <a:lnTo>
                    <a:pt x="6549710" y="7388867"/>
                  </a:lnTo>
                  <a:lnTo>
                    <a:pt x="6596509" y="7371018"/>
                  </a:lnTo>
                  <a:lnTo>
                    <a:pt x="6643045" y="7352833"/>
                  </a:lnTo>
                  <a:lnTo>
                    <a:pt x="6689320" y="7334311"/>
                  </a:lnTo>
                  <a:lnTo>
                    <a:pt x="6735331" y="7315456"/>
                  </a:lnTo>
                  <a:lnTo>
                    <a:pt x="6781080" y="7296269"/>
                  </a:lnTo>
                  <a:lnTo>
                    <a:pt x="6826565" y="7276751"/>
                  </a:lnTo>
                  <a:lnTo>
                    <a:pt x="6871786" y="7256905"/>
                  </a:lnTo>
                  <a:lnTo>
                    <a:pt x="6916743" y="7236732"/>
                  </a:lnTo>
                  <a:lnTo>
                    <a:pt x="6961436" y="7216235"/>
                  </a:lnTo>
                  <a:lnTo>
                    <a:pt x="7005864" y="7195414"/>
                  </a:lnTo>
                  <a:lnTo>
                    <a:pt x="7050027" y="7174272"/>
                  </a:lnTo>
                  <a:lnTo>
                    <a:pt x="7093925" y="7152811"/>
                  </a:lnTo>
                  <a:lnTo>
                    <a:pt x="7137557" y="7131031"/>
                  </a:lnTo>
                  <a:lnTo>
                    <a:pt x="7180922" y="7108936"/>
                  </a:lnTo>
                  <a:lnTo>
                    <a:pt x="7224021" y="7086527"/>
                  </a:lnTo>
                  <a:lnTo>
                    <a:pt x="7266854" y="7063805"/>
                  </a:lnTo>
                  <a:lnTo>
                    <a:pt x="7309419" y="7040772"/>
                  </a:lnTo>
                  <a:lnTo>
                    <a:pt x="7351716" y="7017431"/>
                  </a:lnTo>
                  <a:lnTo>
                    <a:pt x="7393746" y="6993783"/>
                  </a:lnTo>
                  <a:lnTo>
                    <a:pt x="7435507" y="6969829"/>
                  </a:lnTo>
                  <a:lnTo>
                    <a:pt x="7477000" y="6945572"/>
                  </a:lnTo>
                  <a:lnTo>
                    <a:pt x="7518224" y="6921014"/>
                  </a:lnTo>
                  <a:lnTo>
                    <a:pt x="7559179" y="6896155"/>
                  </a:lnTo>
                  <a:lnTo>
                    <a:pt x="7599864" y="6870999"/>
                  </a:lnTo>
                  <a:lnTo>
                    <a:pt x="7640279" y="6845546"/>
                  </a:lnTo>
                  <a:lnTo>
                    <a:pt x="7680424" y="6819798"/>
                  </a:lnTo>
                  <a:lnTo>
                    <a:pt x="7720298" y="6793758"/>
                  </a:lnTo>
                  <a:lnTo>
                    <a:pt x="7759901" y="6767427"/>
                  </a:lnTo>
                  <a:lnTo>
                    <a:pt x="7799233" y="6740807"/>
                  </a:lnTo>
                  <a:lnTo>
                    <a:pt x="7838293" y="6713899"/>
                  </a:lnTo>
                  <a:lnTo>
                    <a:pt x="7877081" y="6686706"/>
                  </a:lnTo>
                  <a:lnTo>
                    <a:pt x="7915596" y="6659228"/>
                  </a:lnTo>
                  <a:lnTo>
                    <a:pt x="7953839" y="6631469"/>
                  </a:lnTo>
                  <a:lnTo>
                    <a:pt x="7991809" y="6603430"/>
                  </a:lnTo>
                  <a:lnTo>
                    <a:pt x="8029506" y="6575112"/>
                  </a:lnTo>
                  <a:lnTo>
                    <a:pt x="8066929" y="6546518"/>
                  </a:lnTo>
                  <a:lnTo>
                    <a:pt x="8104077" y="6517648"/>
                  </a:lnTo>
                  <a:lnTo>
                    <a:pt x="8140951" y="6488506"/>
                  </a:lnTo>
                  <a:lnTo>
                    <a:pt x="8177551" y="6459092"/>
                  </a:lnTo>
                  <a:lnTo>
                    <a:pt x="8213875" y="6429409"/>
                  </a:lnTo>
                  <a:lnTo>
                    <a:pt x="8249923" y="6399458"/>
                  </a:lnTo>
                  <a:lnTo>
                    <a:pt x="8285696" y="6369241"/>
                  </a:lnTo>
                  <a:lnTo>
                    <a:pt x="8321193" y="6338760"/>
                  </a:lnTo>
                  <a:lnTo>
                    <a:pt x="8356413" y="6308017"/>
                  </a:lnTo>
                  <a:lnTo>
                    <a:pt x="8391356" y="6277013"/>
                  </a:lnTo>
                  <a:lnTo>
                    <a:pt x="8426022" y="6245750"/>
                  </a:lnTo>
                  <a:lnTo>
                    <a:pt x="8460411" y="6214230"/>
                  </a:lnTo>
                  <a:lnTo>
                    <a:pt x="8494521" y="6182455"/>
                  </a:lnTo>
                  <a:lnTo>
                    <a:pt x="8528354" y="6150427"/>
                  </a:lnTo>
                  <a:lnTo>
                    <a:pt x="8561907" y="6118146"/>
                  </a:lnTo>
                  <a:lnTo>
                    <a:pt x="8595182" y="6085616"/>
                  </a:lnTo>
                  <a:lnTo>
                    <a:pt x="8628177" y="6052838"/>
                  </a:lnTo>
                  <a:lnTo>
                    <a:pt x="8660893" y="6019814"/>
                  </a:lnTo>
                  <a:lnTo>
                    <a:pt x="8693329" y="5986545"/>
                  </a:lnTo>
                  <a:lnTo>
                    <a:pt x="8725484" y="5953034"/>
                  </a:lnTo>
                  <a:lnTo>
                    <a:pt x="8757359" y="5919281"/>
                  </a:lnTo>
                  <a:lnTo>
                    <a:pt x="8788952" y="5885290"/>
                  </a:lnTo>
                  <a:lnTo>
                    <a:pt x="8820265" y="5851061"/>
                  </a:lnTo>
                  <a:lnTo>
                    <a:pt x="8851295" y="5816596"/>
                  </a:lnTo>
                  <a:lnTo>
                    <a:pt x="8882044" y="5781898"/>
                  </a:lnTo>
                  <a:lnTo>
                    <a:pt x="8912510" y="5746967"/>
                  </a:lnTo>
                  <a:lnTo>
                    <a:pt x="8942693" y="5711807"/>
                  </a:lnTo>
                  <a:lnTo>
                    <a:pt x="8972593" y="5676418"/>
                  </a:lnTo>
                  <a:lnTo>
                    <a:pt x="9002210" y="5640802"/>
                  </a:lnTo>
                  <a:lnTo>
                    <a:pt x="9031543" y="5604962"/>
                  </a:lnTo>
                  <a:lnTo>
                    <a:pt x="9060592" y="5568898"/>
                  </a:lnTo>
                  <a:lnTo>
                    <a:pt x="9089356" y="5532614"/>
                  </a:lnTo>
                  <a:lnTo>
                    <a:pt x="9117836" y="5496109"/>
                  </a:lnTo>
                  <a:lnTo>
                    <a:pt x="9146030" y="5459387"/>
                  </a:lnTo>
                  <a:lnTo>
                    <a:pt x="9173939" y="5422450"/>
                  </a:lnTo>
                  <a:lnTo>
                    <a:pt x="9201561" y="5385298"/>
                  </a:lnTo>
                  <a:lnTo>
                    <a:pt x="9228898" y="5347933"/>
                  </a:lnTo>
                  <a:lnTo>
                    <a:pt x="9255948" y="5310358"/>
                  </a:lnTo>
                  <a:lnTo>
                    <a:pt x="9282711" y="5272575"/>
                  </a:lnTo>
                  <a:lnTo>
                    <a:pt x="9309187" y="5234584"/>
                  </a:lnTo>
                  <a:lnTo>
                    <a:pt x="9335375" y="5196388"/>
                  </a:lnTo>
                  <a:lnTo>
                    <a:pt x="9361276" y="5157989"/>
                  </a:lnTo>
                  <a:lnTo>
                    <a:pt x="9386888" y="5119388"/>
                  </a:lnTo>
                  <a:lnTo>
                    <a:pt x="9412211" y="5080587"/>
                  </a:lnTo>
                  <a:lnTo>
                    <a:pt x="9437245" y="5041588"/>
                  </a:lnTo>
                  <a:lnTo>
                    <a:pt x="9461990" y="5002393"/>
                  </a:lnTo>
                  <a:lnTo>
                    <a:pt x="9486446" y="4963004"/>
                  </a:lnTo>
                  <a:lnTo>
                    <a:pt x="9510611" y="4923421"/>
                  </a:lnTo>
                  <a:lnTo>
                    <a:pt x="9534486" y="4883648"/>
                  </a:lnTo>
                  <a:lnTo>
                    <a:pt x="9558070" y="4843686"/>
                  </a:lnTo>
                  <a:lnTo>
                    <a:pt x="9581363" y="4803537"/>
                  </a:lnTo>
                  <a:lnTo>
                    <a:pt x="9604365" y="4763201"/>
                  </a:lnTo>
                  <a:lnTo>
                    <a:pt x="9627075" y="4722682"/>
                  </a:lnTo>
                  <a:lnTo>
                    <a:pt x="9649492" y="4681982"/>
                  </a:lnTo>
                  <a:lnTo>
                    <a:pt x="9671618" y="4641101"/>
                  </a:lnTo>
                  <a:lnTo>
                    <a:pt x="9693450" y="4600041"/>
                  </a:lnTo>
                  <a:lnTo>
                    <a:pt x="9714990" y="4558805"/>
                  </a:lnTo>
                  <a:lnTo>
                    <a:pt x="9736236" y="4517394"/>
                  </a:lnTo>
                  <a:lnTo>
                    <a:pt x="9757188" y="4475810"/>
                  </a:lnTo>
                  <a:lnTo>
                    <a:pt x="9777846" y="4434055"/>
                  </a:lnTo>
                  <a:lnTo>
                    <a:pt x="9798209" y="4392130"/>
                  </a:lnTo>
                  <a:lnTo>
                    <a:pt x="9818277" y="4350038"/>
                  </a:lnTo>
                  <a:lnTo>
                    <a:pt x="9838051" y="4307780"/>
                  </a:lnTo>
                  <a:lnTo>
                    <a:pt x="9857528" y="4265358"/>
                  </a:lnTo>
                  <a:lnTo>
                    <a:pt x="9876710" y="4222773"/>
                  </a:lnTo>
                  <a:lnTo>
                    <a:pt x="9895595" y="4180028"/>
                  </a:lnTo>
                  <a:lnTo>
                    <a:pt x="9914184" y="4137124"/>
                  </a:lnTo>
                  <a:lnTo>
                    <a:pt x="9932476" y="4094063"/>
                  </a:lnTo>
                  <a:lnTo>
                    <a:pt x="9950471" y="4050847"/>
                  </a:lnTo>
                  <a:lnTo>
                    <a:pt x="9968168" y="4007477"/>
                  </a:lnTo>
                  <a:lnTo>
                    <a:pt x="9985567" y="3963956"/>
                  </a:lnTo>
                  <a:lnTo>
                    <a:pt x="10002667" y="3920286"/>
                  </a:lnTo>
                  <a:lnTo>
                    <a:pt x="10019469" y="3876467"/>
                  </a:lnTo>
                  <a:lnTo>
                    <a:pt x="10035972" y="3832502"/>
                  </a:lnTo>
                  <a:lnTo>
                    <a:pt x="10052176" y="3788392"/>
                  </a:lnTo>
                  <a:lnTo>
                    <a:pt x="10068080" y="3744140"/>
                  </a:lnTo>
                  <a:lnTo>
                    <a:pt x="10083683" y="3699747"/>
                  </a:lnTo>
                  <a:lnTo>
                    <a:pt x="10098987" y="3655214"/>
                  </a:lnTo>
                  <a:lnTo>
                    <a:pt x="10113989" y="3610545"/>
                  </a:lnTo>
                  <a:lnTo>
                    <a:pt x="10128691" y="3565740"/>
                  </a:lnTo>
                  <a:lnTo>
                    <a:pt x="10143091" y="3520801"/>
                  </a:lnTo>
                  <a:lnTo>
                    <a:pt x="10157189" y="3475730"/>
                  </a:lnTo>
                  <a:lnTo>
                    <a:pt x="10170985" y="3430529"/>
                  </a:lnTo>
                  <a:lnTo>
                    <a:pt x="10184478" y="3385200"/>
                  </a:lnTo>
                  <a:lnTo>
                    <a:pt x="10197669" y="3339744"/>
                  </a:lnTo>
                  <a:lnTo>
                    <a:pt x="10210556" y="3294164"/>
                  </a:lnTo>
                  <a:lnTo>
                    <a:pt x="10223140" y="3248460"/>
                  </a:lnTo>
                  <a:lnTo>
                    <a:pt x="10235421" y="3202635"/>
                  </a:lnTo>
                  <a:lnTo>
                    <a:pt x="10247396" y="3156691"/>
                  </a:lnTo>
                  <a:lnTo>
                    <a:pt x="10259068" y="3110629"/>
                  </a:lnTo>
                  <a:lnTo>
                    <a:pt x="10270434" y="3064451"/>
                  </a:lnTo>
                  <a:lnTo>
                    <a:pt x="10281495" y="3018159"/>
                  </a:lnTo>
                  <a:lnTo>
                    <a:pt x="10292251" y="2971755"/>
                  </a:lnTo>
                  <a:lnTo>
                    <a:pt x="10302700" y="2925240"/>
                  </a:lnTo>
                  <a:lnTo>
                    <a:pt x="10312843" y="2878616"/>
                  </a:lnTo>
                  <a:lnTo>
                    <a:pt x="10322680" y="2831886"/>
                  </a:lnTo>
                  <a:lnTo>
                    <a:pt x="10332210" y="2785050"/>
                  </a:lnTo>
                  <a:lnTo>
                    <a:pt x="10341432" y="2738111"/>
                  </a:lnTo>
                  <a:lnTo>
                    <a:pt x="10350346" y="2691071"/>
                  </a:lnTo>
                  <a:lnTo>
                    <a:pt x="10358953" y="2643930"/>
                  </a:lnTo>
                  <a:lnTo>
                    <a:pt x="10367251" y="2596692"/>
                  </a:lnTo>
                  <a:lnTo>
                    <a:pt x="10375241" y="2549358"/>
                  </a:lnTo>
                  <a:lnTo>
                    <a:pt x="10382921" y="2501929"/>
                  </a:lnTo>
                  <a:lnTo>
                    <a:pt x="10390292" y="2454407"/>
                  </a:lnTo>
                  <a:lnTo>
                    <a:pt x="10397353" y="2406795"/>
                  </a:lnTo>
                  <a:lnTo>
                    <a:pt x="10404104" y="2359093"/>
                  </a:lnTo>
                  <a:lnTo>
                    <a:pt x="10410545" y="2311304"/>
                  </a:lnTo>
                  <a:lnTo>
                    <a:pt x="10416675" y="2263430"/>
                  </a:lnTo>
                  <a:lnTo>
                    <a:pt x="10422493" y="2215472"/>
                  </a:lnTo>
                  <a:lnTo>
                    <a:pt x="10428000" y="2167432"/>
                  </a:lnTo>
                  <a:lnTo>
                    <a:pt x="10433196" y="2119312"/>
                  </a:lnTo>
                  <a:lnTo>
                    <a:pt x="10438079" y="2071113"/>
                  </a:lnTo>
                  <a:lnTo>
                    <a:pt x="10442650" y="2022838"/>
                  </a:lnTo>
                  <a:lnTo>
                    <a:pt x="10446907" y="1974489"/>
                  </a:lnTo>
                  <a:lnTo>
                    <a:pt x="10450852" y="1926066"/>
                  </a:lnTo>
                  <a:lnTo>
                    <a:pt x="10454483" y="1877572"/>
                  </a:lnTo>
                  <a:lnTo>
                    <a:pt x="10457800" y="1829008"/>
                  </a:lnTo>
                  <a:lnTo>
                    <a:pt x="10460802" y="1780377"/>
                  </a:lnTo>
                  <a:lnTo>
                    <a:pt x="10463491" y="1731680"/>
                  </a:lnTo>
                  <a:lnTo>
                    <a:pt x="10465864" y="1682919"/>
                  </a:lnTo>
                  <a:lnTo>
                    <a:pt x="10467922" y="1634096"/>
                  </a:lnTo>
                  <a:lnTo>
                    <a:pt x="10469664" y="1585213"/>
                  </a:lnTo>
                  <a:lnTo>
                    <a:pt x="10471090" y="1536270"/>
                  </a:lnTo>
                  <a:lnTo>
                    <a:pt x="10472200" y="1487271"/>
                  </a:lnTo>
                  <a:lnTo>
                    <a:pt x="10472993" y="1438216"/>
                  </a:lnTo>
                  <a:lnTo>
                    <a:pt x="10473469" y="1389109"/>
                  </a:lnTo>
                  <a:lnTo>
                    <a:pt x="10473628" y="1339949"/>
                  </a:lnTo>
                  <a:lnTo>
                    <a:pt x="10473465" y="1285117"/>
                  </a:lnTo>
                  <a:lnTo>
                    <a:pt x="10472976" y="1230406"/>
                  </a:lnTo>
                  <a:lnTo>
                    <a:pt x="10472161" y="1175819"/>
                  </a:lnTo>
                  <a:lnTo>
                    <a:pt x="10471021" y="1121357"/>
                  </a:lnTo>
                  <a:lnTo>
                    <a:pt x="10469558" y="1067022"/>
                  </a:lnTo>
                  <a:lnTo>
                    <a:pt x="10467770" y="1012815"/>
                  </a:lnTo>
                  <a:lnTo>
                    <a:pt x="10465659" y="958738"/>
                  </a:lnTo>
                  <a:lnTo>
                    <a:pt x="10463225" y="904792"/>
                  </a:lnTo>
                  <a:lnTo>
                    <a:pt x="10460469" y="850979"/>
                  </a:lnTo>
                  <a:lnTo>
                    <a:pt x="10457392" y="797300"/>
                  </a:lnTo>
                  <a:lnTo>
                    <a:pt x="10453994" y="743758"/>
                  </a:lnTo>
                  <a:lnTo>
                    <a:pt x="10450275" y="690353"/>
                  </a:lnTo>
                  <a:lnTo>
                    <a:pt x="10446237" y="637087"/>
                  </a:lnTo>
                  <a:lnTo>
                    <a:pt x="10441879" y="583962"/>
                  </a:lnTo>
                  <a:lnTo>
                    <a:pt x="10437202" y="530979"/>
                  </a:lnTo>
                  <a:lnTo>
                    <a:pt x="10432207" y="478140"/>
                  </a:lnTo>
                  <a:lnTo>
                    <a:pt x="10426895" y="425446"/>
                  </a:lnTo>
                  <a:lnTo>
                    <a:pt x="10421265" y="372899"/>
                  </a:lnTo>
                  <a:lnTo>
                    <a:pt x="10415319" y="320501"/>
                  </a:lnTo>
                  <a:lnTo>
                    <a:pt x="10409058" y="268253"/>
                  </a:lnTo>
                  <a:lnTo>
                    <a:pt x="10402480" y="216156"/>
                  </a:lnTo>
                  <a:lnTo>
                    <a:pt x="10395588" y="164213"/>
                  </a:lnTo>
                  <a:lnTo>
                    <a:pt x="10388382" y="112425"/>
                  </a:lnTo>
                  <a:lnTo>
                    <a:pt x="10380862" y="60792"/>
                  </a:lnTo>
                  <a:lnTo>
                    <a:pt x="10371550" y="0"/>
                  </a:lnTo>
                  <a:close/>
                </a:path>
              </a:pathLst>
            </a:custGeom>
            <a:solidFill>
              <a:srgbClr val="EB1C2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64" name="Google Shape;64;p1"/>
            <p:cNvPicPr preferRelativeResize="0"/>
            <p:nvPr/>
          </p:nvPicPr>
          <p:blipFill rotWithShape="1">
            <a:blip r:embed="rId6">
              <a:alphaModFix/>
            </a:blip>
            <a:srcRect b="0" l="0" r="0" t="0"/>
            <a:stretch/>
          </p:blipFill>
          <p:spPr>
            <a:xfrm>
              <a:off x="1261500" y="2259617"/>
              <a:ext cx="7400819" cy="8323091"/>
            </a:xfrm>
            <a:prstGeom prst="rect">
              <a:avLst/>
            </a:prstGeom>
            <a:noFill/>
            <a:ln>
              <a:noFill/>
            </a:ln>
          </p:spPr>
        </p:pic>
        <p:sp>
          <p:nvSpPr>
            <p:cNvPr id="65" name="Google Shape;65;p1"/>
            <p:cNvSpPr/>
            <p:nvPr/>
          </p:nvSpPr>
          <p:spPr>
            <a:xfrm>
              <a:off x="1576289" y="2576128"/>
              <a:ext cx="6457950" cy="7376795"/>
            </a:xfrm>
            <a:custGeom>
              <a:rect b="b" l="l" r="r" t="t"/>
              <a:pathLst>
                <a:path extrusionOk="0" h="7376795" w="6457950">
                  <a:moveTo>
                    <a:pt x="6457593" y="0"/>
                  </a:moveTo>
                  <a:lnTo>
                    <a:pt x="3922519" y="0"/>
                  </a:lnTo>
                  <a:lnTo>
                    <a:pt x="0" y="7376665"/>
                  </a:lnTo>
                  <a:lnTo>
                    <a:pt x="2588591" y="7376665"/>
                  </a:lnTo>
                  <a:lnTo>
                    <a:pt x="6457593" y="0"/>
                  </a:lnTo>
                  <a:close/>
                </a:path>
              </a:pathLst>
            </a:custGeom>
            <a:solidFill>
              <a:srgbClr val="FDA8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6" name="Google Shape;66;p1"/>
            <p:cNvSpPr/>
            <p:nvPr/>
          </p:nvSpPr>
          <p:spPr>
            <a:xfrm>
              <a:off x="1626628" y="5"/>
              <a:ext cx="7494905" cy="11308715"/>
            </a:xfrm>
            <a:custGeom>
              <a:rect b="b" l="l" r="r" t="t"/>
              <a:pathLst>
                <a:path extrusionOk="0" h="11308715" w="7494905">
                  <a:moveTo>
                    <a:pt x="1475727" y="0"/>
                  </a:moveTo>
                  <a:lnTo>
                    <a:pt x="1277670" y="0"/>
                  </a:lnTo>
                  <a:lnTo>
                    <a:pt x="514908" y="1408823"/>
                  </a:lnTo>
                  <a:lnTo>
                    <a:pt x="726236" y="1408772"/>
                  </a:lnTo>
                  <a:lnTo>
                    <a:pt x="1475727" y="0"/>
                  </a:lnTo>
                  <a:close/>
                </a:path>
                <a:path extrusionOk="0" h="11308715" w="7494905">
                  <a:moveTo>
                    <a:pt x="1818373" y="217487"/>
                  </a:moveTo>
                  <a:lnTo>
                    <a:pt x="1633664" y="220814"/>
                  </a:lnTo>
                  <a:lnTo>
                    <a:pt x="0" y="3238208"/>
                  </a:lnTo>
                  <a:lnTo>
                    <a:pt x="211328" y="3238157"/>
                  </a:lnTo>
                  <a:lnTo>
                    <a:pt x="1818373" y="217487"/>
                  </a:lnTo>
                  <a:close/>
                </a:path>
                <a:path extrusionOk="0" h="11308715" w="7494905">
                  <a:moveTo>
                    <a:pt x="2031796" y="8515058"/>
                  </a:moveTo>
                  <a:lnTo>
                    <a:pt x="1847088" y="8518385"/>
                  </a:lnTo>
                  <a:lnTo>
                    <a:pt x="336448" y="11308550"/>
                  </a:lnTo>
                  <a:lnTo>
                    <a:pt x="545604" y="11308550"/>
                  </a:lnTo>
                  <a:lnTo>
                    <a:pt x="2031796" y="8515058"/>
                  </a:lnTo>
                  <a:close/>
                </a:path>
                <a:path extrusionOk="0" h="11308715" w="7494905">
                  <a:moveTo>
                    <a:pt x="2546705" y="6685674"/>
                  </a:moveTo>
                  <a:lnTo>
                    <a:pt x="2361996" y="6689001"/>
                  </a:lnTo>
                  <a:lnTo>
                    <a:pt x="728332" y="9706394"/>
                  </a:lnTo>
                  <a:lnTo>
                    <a:pt x="939673" y="9706331"/>
                  </a:lnTo>
                  <a:lnTo>
                    <a:pt x="2546705" y="6685674"/>
                  </a:lnTo>
                  <a:close/>
                </a:path>
                <a:path extrusionOk="0" h="11308715" w="7494905">
                  <a:moveTo>
                    <a:pt x="7494765" y="0"/>
                  </a:moveTo>
                  <a:lnTo>
                    <a:pt x="7293635" y="0"/>
                  </a:lnTo>
                  <a:lnTo>
                    <a:pt x="6707733" y="1082154"/>
                  </a:lnTo>
                  <a:lnTo>
                    <a:pt x="6919074" y="1082090"/>
                  </a:lnTo>
                  <a:lnTo>
                    <a:pt x="7494765"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67" name="Google Shape;67;p1"/>
            <p:cNvPicPr preferRelativeResize="0"/>
            <p:nvPr/>
          </p:nvPicPr>
          <p:blipFill rotWithShape="1">
            <a:blip r:embed="rId7">
              <a:alphaModFix/>
            </a:blip>
            <a:srcRect b="0" l="0" r="0" t="0"/>
            <a:stretch/>
          </p:blipFill>
          <p:spPr>
            <a:xfrm>
              <a:off x="17236752" y="580924"/>
              <a:ext cx="2867347" cy="4988324"/>
            </a:xfrm>
            <a:prstGeom prst="rect">
              <a:avLst/>
            </a:prstGeom>
            <a:noFill/>
            <a:ln>
              <a:noFill/>
            </a:ln>
          </p:spPr>
        </p:pic>
        <p:sp>
          <p:nvSpPr>
            <p:cNvPr id="68" name="Google Shape;68;p1"/>
            <p:cNvSpPr/>
            <p:nvPr/>
          </p:nvSpPr>
          <p:spPr>
            <a:xfrm>
              <a:off x="17552080" y="898805"/>
              <a:ext cx="2552065" cy="4042410"/>
            </a:xfrm>
            <a:custGeom>
              <a:rect b="b" l="l" r="r" t="t"/>
              <a:pathLst>
                <a:path extrusionOk="0" h="4042410" w="2552065">
                  <a:moveTo>
                    <a:pt x="2552018" y="0"/>
                  </a:moveTo>
                  <a:lnTo>
                    <a:pt x="2259732" y="295"/>
                  </a:lnTo>
                  <a:lnTo>
                    <a:pt x="0" y="4040936"/>
                  </a:lnTo>
                  <a:lnTo>
                    <a:pt x="1629175" y="4042151"/>
                  </a:lnTo>
                  <a:lnTo>
                    <a:pt x="2552018" y="2351602"/>
                  </a:lnTo>
                  <a:lnTo>
                    <a:pt x="2552018" y="0"/>
                  </a:lnTo>
                  <a:close/>
                </a:path>
              </a:pathLst>
            </a:custGeom>
            <a:solidFill>
              <a:srgbClr val="FDA8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69" name="Google Shape;69;p1"/>
          <p:cNvSpPr/>
          <p:nvPr/>
        </p:nvSpPr>
        <p:spPr>
          <a:xfrm>
            <a:off x="8091575" y="5590875"/>
            <a:ext cx="11382000" cy="25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lt1"/>
                </a:solidFill>
                <a:latin typeface="Roboto"/>
                <a:ea typeface="Roboto"/>
                <a:cs typeface="Roboto"/>
                <a:sym typeface="Roboto"/>
              </a:rPr>
              <a:t>La mode circulaire - Conception pour la </a:t>
            </a:r>
            <a:r>
              <a:rPr lang="en-US" sz="5400">
                <a:solidFill>
                  <a:schemeClr val="lt1"/>
                </a:solidFill>
                <a:latin typeface="Roboto"/>
                <a:ea typeface="Roboto"/>
                <a:cs typeface="Roboto"/>
                <a:sym typeface="Roboto"/>
              </a:rPr>
              <a:t>L</a:t>
            </a:r>
            <a:r>
              <a:rPr b="0" i="0" lang="en-US" sz="5400" u="none" cap="none" strike="noStrike">
                <a:solidFill>
                  <a:schemeClr val="lt1"/>
                </a:solidFill>
                <a:latin typeface="Roboto"/>
                <a:ea typeface="Roboto"/>
                <a:cs typeface="Roboto"/>
                <a:sym typeface="Roboto"/>
              </a:rPr>
              <a:t>ongévité et la </a:t>
            </a:r>
            <a:r>
              <a:rPr lang="en-US" sz="5400">
                <a:solidFill>
                  <a:schemeClr val="lt1"/>
                </a:solidFill>
                <a:latin typeface="Roboto"/>
                <a:ea typeface="Roboto"/>
                <a:cs typeface="Roboto"/>
                <a:sym typeface="Roboto"/>
              </a:rPr>
              <a:t>R</a:t>
            </a:r>
            <a:r>
              <a:rPr b="0" i="0" lang="en-US" sz="5400" u="none" cap="none" strike="noStrike">
                <a:solidFill>
                  <a:schemeClr val="lt1"/>
                </a:solidFill>
                <a:latin typeface="Roboto"/>
                <a:ea typeface="Roboto"/>
                <a:cs typeface="Roboto"/>
                <a:sym typeface="Roboto"/>
              </a:rPr>
              <a:t>éutilisation</a:t>
            </a:r>
            <a:endParaRPr b="0" i="0" sz="5400" u="none" cap="none" strike="noStrike">
              <a:solidFill>
                <a:schemeClr val="lt1"/>
              </a:solidFill>
              <a:latin typeface="Roboto"/>
              <a:ea typeface="Roboto"/>
              <a:cs typeface="Roboto"/>
              <a:sym typeface="Roboto"/>
            </a:endParaRPr>
          </a:p>
        </p:txBody>
      </p:sp>
      <p:sp>
        <p:nvSpPr>
          <p:cNvPr id="70" name="Google Shape;70;p1"/>
          <p:cNvSpPr/>
          <p:nvPr/>
        </p:nvSpPr>
        <p:spPr>
          <a:xfrm>
            <a:off x="14457872" y="3905250"/>
            <a:ext cx="339686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Roboto"/>
                <a:ea typeface="Roboto"/>
                <a:cs typeface="Roboto"/>
                <a:sym typeface="Roboto"/>
              </a:rPr>
              <a:t>Module 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0"/>
          <p:cNvSpPr txBox="1"/>
          <p:nvPr>
            <p:ph type="title"/>
          </p:nvPr>
        </p:nvSpPr>
        <p:spPr>
          <a:xfrm>
            <a:off x="1029051" y="930275"/>
            <a:ext cx="14756700" cy="23001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1556"/>
              <a:buNone/>
            </a:pPr>
            <a:r>
              <a:rPr b="1" lang="en-US" sz="5400">
                <a:solidFill>
                  <a:schemeClr val="lt1"/>
                </a:solidFill>
              </a:rPr>
              <a:t>4.2 </a:t>
            </a:r>
            <a:r>
              <a:rPr lang="en-US" sz="5400">
                <a:solidFill>
                  <a:schemeClr val="lt1"/>
                </a:solidFill>
              </a:rPr>
              <a:t>Principes de base de l'économie circulaire</a:t>
            </a:r>
            <a:br>
              <a:rPr lang="en-US" sz="5400">
                <a:solidFill>
                  <a:schemeClr val="lt1"/>
                </a:solidFill>
              </a:rPr>
            </a:br>
            <a:endParaRPr sz="5400">
              <a:solidFill>
                <a:schemeClr val="lt1"/>
              </a:solidFill>
            </a:endParaRPr>
          </a:p>
        </p:txBody>
      </p:sp>
      <p:sp>
        <p:nvSpPr>
          <p:cNvPr id="162" name="Google Shape;162;p10"/>
          <p:cNvSpPr txBox="1"/>
          <p:nvPr>
            <p:ph idx="1" type="body"/>
          </p:nvPr>
        </p:nvSpPr>
        <p:spPr>
          <a:xfrm>
            <a:off x="1212850" y="3749675"/>
            <a:ext cx="18029220" cy="2215991"/>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3600">
                <a:solidFill>
                  <a:srgbClr val="FFFFFF"/>
                </a:solidFill>
                <a:latin typeface="Roboto"/>
                <a:ea typeface="Roboto"/>
                <a:cs typeface="Roboto"/>
                <a:sym typeface="Roboto"/>
              </a:rPr>
              <a:t>L</a:t>
            </a:r>
            <a:r>
              <a:rPr b="1" lang="en-US" sz="3600">
                <a:solidFill>
                  <a:srgbClr val="FFFFFF"/>
                </a:solidFill>
                <a:latin typeface="Roboto"/>
                <a:ea typeface="Roboto"/>
                <a:cs typeface="Roboto"/>
                <a:sym typeface="Roboto"/>
              </a:rPr>
              <a:t>'économie circulaire </a:t>
            </a:r>
            <a:r>
              <a:rPr lang="en-US" sz="3600">
                <a:solidFill>
                  <a:srgbClr val="FFFFFF"/>
                </a:solidFill>
                <a:latin typeface="Roboto"/>
                <a:ea typeface="Roboto"/>
                <a:cs typeface="Roboto"/>
                <a:sym typeface="Roboto"/>
              </a:rPr>
              <a:t>dans la mode représente un passage du </a:t>
            </a:r>
            <a:r>
              <a:rPr b="1" lang="en-US" sz="3600">
                <a:solidFill>
                  <a:srgbClr val="FFFFFF"/>
                </a:solidFill>
                <a:latin typeface="Roboto"/>
                <a:ea typeface="Roboto"/>
                <a:cs typeface="Roboto"/>
                <a:sym typeface="Roboto"/>
              </a:rPr>
              <a:t>modèle linéaire </a:t>
            </a:r>
            <a:r>
              <a:rPr lang="en-US" sz="3600">
                <a:solidFill>
                  <a:srgbClr val="FFFFFF"/>
                </a:solidFill>
                <a:latin typeface="Roboto"/>
                <a:ea typeface="Roboto"/>
                <a:cs typeface="Roboto"/>
                <a:sym typeface="Roboto"/>
              </a:rPr>
              <a:t>traditionnel à un système plus durable et régénérateur qui minimise les déchets, optimise l'utilisation des ressources et maintient les matériaux en circulation, comme nous l'avons vu précédemment. </a:t>
            </a:r>
            <a:endParaRPr sz="3600">
              <a:solidFill>
                <a:schemeClr val="lt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1"/>
          <p:cNvSpPr txBox="1"/>
          <p:nvPr>
            <p:ph type="ctrTitle"/>
          </p:nvPr>
        </p:nvSpPr>
        <p:spPr>
          <a:xfrm>
            <a:off x="1026774" y="1616075"/>
            <a:ext cx="17940600" cy="12006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b="1" lang="en-US" sz="4000">
                <a:solidFill>
                  <a:srgbClr val="2431DB"/>
                </a:solidFill>
              </a:rPr>
              <a:t>Les principes de base de l'économie circulaire dans la mode sont les suivants :</a:t>
            </a:r>
            <a:br>
              <a:rPr b="1" lang="en-US" sz="4000">
                <a:solidFill>
                  <a:srgbClr val="FDA800"/>
                </a:solidFill>
              </a:rPr>
            </a:br>
            <a:endParaRPr b="1">
              <a:solidFill>
                <a:srgbClr val="FDA800"/>
              </a:solidFill>
            </a:endParaRPr>
          </a:p>
        </p:txBody>
      </p:sp>
      <p:graphicFrame>
        <p:nvGraphicFramePr>
          <p:cNvPr id="168" name="Google Shape;168;p11"/>
          <p:cNvGraphicFramePr/>
          <p:nvPr/>
        </p:nvGraphicFramePr>
        <p:xfrm>
          <a:off x="1212850" y="3140075"/>
          <a:ext cx="3000000" cy="3000000"/>
        </p:xfrm>
        <a:graphic>
          <a:graphicData uri="http://schemas.openxmlformats.org/drawingml/2006/table">
            <a:tbl>
              <a:tblPr bandRow="1" firstRow="1">
                <a:noFill/>
                <a:tableStyleId>{4BA51546-06B0-4F64-8BE3-34705E33EA13}</a:tableStyleId>
              </a:tblPr>
              <a:tblGrid>
                <a:gridCol w="5249000"/>
                <a:gridCol w="12505600"/>
              </a:tblGrid>
              <a:tr h="1428600">
                <a:tc rowSpan="3">
                  <a:txBody>
                    <a:bodyPr/>
                    <a:lstStyle/>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ctr">
                        <a:lnSpc>
                          <a:spcPct val="100000"/>
                        </a:lnSpc>
                        <a:spcBef>
                          <a:spcPts val="0"/>
                        </a:spcBef>
                        <a:spcAft>
                          <a:spcPts val="0"/>
                        </a:spcAft>
                        <a:buClr>
                          <a:srgbClr val="FDA800"/>
                        </a:buClr>
                        <a:buSzPts val="3600"/>
                        <a:buFont typeface="Roboto"/>
                        <a:buNone/>
                      </a:pPr>
                      <a:r>
                        <a:rPr b="1" lang="en-US" sz="3600" u="none" cap="none" strike="noStrike">
                          <a:solidFill>
                            <a:srgbClr val="FDA800"/>
                          </a:solidFill>
                          <a:latin typeface="Roboto"/>
                          <a:ea typeface="Roboto"/>
                          <a:cs typeface="Roboto"/>
                          <a:sym typeface="Roboto"/>
                        </a:rPr>
                        <a:t>1. Concevoir pour la longévité</a:t>
                      </a:r>
                      <a:endParaRPr b="1" sz="3600" u="none" cap="none" strike="noStrike">
                        <a:solidFill>
                          <a:srgbClr val="FDA800"/>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Les vêtements doivent être conçus </a:t>
                      </a:r>
                      <a:r>
                        <a:rPr b="0" i="0" lang="en-US" sz="3600" u="none" cap="none" strike="noStrike">
                          <a:solidFill>
                            <a:srgbClr val="FDA800"/>
                          </a:solidFill>
                          <a:latin typeface="Roboto"/>
                          <a:ea typeface="Roboto"/>
                          <a:cs typeface="Roboto"/>
                          <a:sym typeface="Roboto"/>
                        </a:rPr>
                        <a:t>pour durer plus longtemps</a:t>
                      </a:r>
                      <a:r>
                        <a:rPr b="0" i="0" lang="en-US" sz="3600" u="none" cap="none" strike="noStrike">
                          <a:solidFill>
                            <a:srgbClr val="2431DB"/>
                          </a:solidFill>
                          <a:latin typeface="Roboto"/>
                          <a:ea typeface="Roboto"/>
                          <a:cs typeface="Roboto"/>
                          <a:sym typeface="Roboto"/>
                        </a:rPr>
                        <a:t>, avec des </a:t>
                      </a:r>
                      <a:r>
                        <a:rPr b="0" i="0" lang="en-US" sz="3600" u="none" cap="none" strike="noStrike">
                          <a:solidFill>
                            <a:srgbClr val="FDA800"/>
                          </a:solidFill>
                          <a:latin typeface="Roboto"/>
                          <a:ea typeface="Roboto"/>
                          <a:cs typeface="Roboto"/>
                          <a:sym typeface="Roboto"/>
                        </a:rPr>
                        <a:t>matériaux de haute qualité </a:t>
                      </a:r>
                      <a:r>
                        <a:rPr b="0" i="0" lang="en-US" sz="3600" u="none" cap="none" strike="noStrike">
                          <a:solidFill>
                            <a:srgbClr val="2431DB"/>
                          </a:solidFill>
                          <a:latin typeface="Roboto"/>
                          <a:ea typeface="Roboto"/>
                          <a:cs typeface="Roboto"/>
                          <a:sym typeface="Roboto"/>
                        </a:rPr>
                        <a:t>qui peuvent résister à l'usure et aux lavages répétés.</a:t>
                      </a:r>
                      <a:endParaRPr b="0"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428600">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lang="en-US" sz="3600" u="none" cap="none" strike="noStrike">
                          <a:solidFill>
                            <a:srgbClr val="2431DB"/>
                          </a:solidFill>
                          <a:latin typeface="Roboto"/>
                          <a:ea typeface="Roboto"/>
                          <a:cs typeface="Roboto"/>
                          <a:sym typeface="Roboto"/>
                        </a:rPr>
                        <a:t>Lors de la conception, l'accent doit être mis sur </a:t>
                      </a:r>
                      <a:r>
                        <a:rPr b="0" i="0" lang="en-US" sz="3600" u="none" cap="none" strike="noStrike">
                          <a:solidFill>
                            <a:srgbClr val="FDA800"/>
                          </a:solidFill>
                          <a:latin typeface="Roboto"/>
                          <a:ea typeface="Roboto"/>
                          <a:cs typeface="Roboto"/>
                          <a:sym typeface="Roboto"/>
                        </a:rPr>
                        <a:t>la création de modèles classiques et intemporels </a:t>
                      </a:r>
                      <a:r>
                        <a:rPr b="0" i="0" lang="en-US" sz="3600" u="none" cap="none" strike="noStrike">
                          <a:solidFill>
                            <a:srgbClr val="2431DB"/>
                          </a:solidFill>
                          <a:latin typeface="Roboto"/>
                          <a:ea typeface="Roboto"/>
                          <a:cs typeface="Roboto"/>
                          <a:sym typeface="Roboto"/>
                        </a:rPr>
                        <a:t>plutôt que sur des modes éphémères.</a:t>
                      </a:r>
                      <a:endParaRPr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428600">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Les vêtements doivent être conçus de manière à permettre au </a:t>
                      </a:r>
                      <a:r>
                        <a:rPr b="0" i="0" lang="en-US" sz="3600" u="none" cap="none" strike="noStrike">
                          <a:solidFill>
                            <a:srgbClr val="FDA800"/>
                          </a:solidFill>
                          <a:latin typeface="Roboto"/>
                          <a:ea typeface="Roboto"/>
                          <a:cs typeface="Roboto"/>
                          <a:sym typeface="Roboto"/>
                        </a:rPr>
                        <a:t>consommateur/</a:t>
                      </a:r>
                      <a:r>
                        <a:rPr lang="en-US" sz="3600">
                          <a:solidFill>
                            <a:srgbClr val="FDA800"/>
                          </a:solidFill>
                          <a:latin typeface="Roboto"/>
                          <a:ea typeface="Roboto"/>
                          <a:cs typeface="Roboto"/>
                          <a:sym typeface="Roboto"/>
                        </a:rPr>
                        <a:t>trice</a:t>
                      </a:r>
                      <a:r>
                        <a:rPr b="0" i="0" lang="en-US" sz="3600" u="none" cap="none" strike="noStrike">
                          <a:solidFill>
                            <a:srgbClr val="FDA800"/>
                          </a:solidFill>
                          <a:latin typeface="Roboto"/>
                          <a:ea typeface="Roboto"/>
                          <a:cs typeface="Roboto"/>
                          <a:sym typeface="Roboto"/>
                        </a:rPr>
                        <a:t> d'adapter, de réparer </a:t>
                      </a:r>
                      <a:r>
                        <a:rPr b="0" i="0" lang="en-US" sz="3600" u="none" cap="none" strike="noStrike">
                          <a:solidFill>
                            <a:srgbClr val="2431DB"/>
                          </a:solidFill>
                          <a:latin typeface="Roboto"/>
                          <a:ea typeface="Roboto"/>
                          <a:cs typeface="Roboto"/>
                          <a:sym typeface="Roboto"/>
                        </a:rPr>
                        <a:t>ou de </a:t>
                      </a:r>
                      <a:r>
                        <a:rPr b="0" i="0" lang="en-US" sz="3600" u="none" cap="none" strike="noStrike">
                          <a:solidFill>
                            <a:srgbClr val="FDA800"/>
                          </a:solidFill>
                          <a:latin typeface="Roboto"/>
                          <a:ea typeface="Roboto"/>
                          <a:cs typeface="Roboto"/>
                          <a:sym typeface="Roboto"/>
                        </a:rPr>
                        <a:t>renouveler </a:t>
                      </a:r>
                      <a:r>
                        <a:rPr b="0" i="0" lang="en-US" sz="3600" u="none" cap="none" strike="noStrike">
                          <a:solidFill>
                            <a:srgbClr val="2431DB"/>
                          </a:solidFill>
                          <a:latin typeface="Roboto"/>
                          <a:ea typeface="Roboto"/>
                          <a:cs typeface="Roboto"/>
                          <a:sym typeface="Roboto"/>
                        </a:rPr>
                        <a:t>facilement </a:t>
                      </a:r>
                      <a:r>
                        <a:rPr b="0" i="0" lang="en-US" sz="3600" u="none" cap="none" strike="noStrike">
                          <a:solidFill>
                            <a:srgbClr val="FDA800"/>
                          </a:solidFill>
                          <a:latin typeface="Roboto"/>
                          <a:ea typeface="Roboto"/>
                          <a:cs typeface="Roboto"/>
                          <a:sym typeface="Roboto"/>
                        </a:rPr>
                        <a:t>les pièces </a:t>
                      </a:r>
                      <a:r>
                        <a:rPr b="0" i="0" lang="en-US" sz="3600" u="none" cap="none" strike="noStrike">
                          <a:solidFill>
                            <a:srgbClr val="2431DB"/>
                          </a:solidFill>
                          <a:latin typeface="Roboto"/>
                          <a:ea typeface="Roboto"/>
                          <a:cs typeface="Roboto"/>
                          <a:sym typeface="Roboto"/>
                        </a:rPr>
                        <a:t>afin de prolonger la durée de vie du </a:t>
                      </a:r>
                      <a:r>
                        <a:rPr lang="en-US" sz="3600" u="none" cap="none" strike="noStrike">
                          <a:solidFill>
                            <a:srgbClr val="2431DB"/>
                          </a:solidFill>
                          <a:latin typeface="Roboto"/>
                          <a:ea typeface="Roboto"/>
                          <a:cs typeface="Roboto"/>
                          <a:sym typeface="Roboto"/>
                        </a:rPr>
                        <a:t>vêtement</a:t>
                      </a:r>
                      <a:r>
                        <a:rPr b="0" i="0" lang="en-US" sz="3600" u="none" cap="none" strike="noStrike">
                          <a:solidFill>
                            <a:srgbClr val="2431DB"/>
                          </a:solidFill>
                          <a:latin typeface="Roboto"/>
                          <a:ea typeface="Roboto"/>
                          <a:cs typeface="Roboto"/>
                          <a:sym typeface="Roboto"/>
                        </a:rPr>
                        <a:t>.</a:t>
                      </a:r>
                      <a:endParaRPr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graphicFrame>
        <p:nvGraphicFramePr>
          <p:cNvPr id="173" name="Google Shape;173;p12"/>
          <p:cNvGraphicFramePr/>
          <p:nvPr/>
        </p:nvGraphicFramePr>
        <p:xfrm>
          <a:off x="1212850" y="2911475"/>
          <a:ext cx="3000000" cy="3000000"/>
        </p:xfrm>
        <a:graphic>
          <a:graphicData uri="http://schemas.openxmlformats.org/drawingml/2006/table">
            <a:tbl>
              <a:tblPr bandRow="1" firstRow="1">
                <a:noFill/>
                <a:tableStyleId>{4BA51546-06B0-4F64-8BE3-34705E33EA13}</a:tableStyleId>
              </a:tblPr>
              <a:tblGrid>
                <a:gridCol w="5226475"/>
                <a:gridCol w="12451925"/>
              </a:tblGrid>
              <a:tr h="1123800">
                <a:tc rowSpan="3">
                  <a:txBody>
                    <a:bodyPr/>
                    <a:lstStyle/>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ctr">
                        <a:lnSpc>
                          <a:spcPct val="100000"/>
                        </a:lnSpc>
                        <a:spcBef>
                          <a:spcPts val="0"/>
                        </a:spcBef>
                        <a:spcAft>
                          <a:spcPts val="0"/>
                        </a:spcAft>
                        <a:buClr>
                          <a:srgbClr val="FDA800"/>
                        </a:buClr>
                        <a:buSzPts val="3600"/>
                        <a:buFont typeface="Roboto"/>
                        <a:buNone/>
                      </a:pPr>
                      <a:r>
                        <a:rPr b="1" lang="en-US" sz="3600" u="none" cap="none" strike="noStrike">
                          <a:solidFill>
                            <a:srgbClr val="FDA800"/>
                          </a:solidFill>
                          <a:latin typeface="Roboto"/>
                          <a:ea typeface="Roboto"/>
                          <a:cs typeface="Roboto"/>
                          <a:sym typeface="Roboto"/>
                        </a:rPr>
                        <a:t>2. Cycle des matériaux</a:t>
                      </a:r>
                      <a:endParaRPr b="1" sz="3600" u="none" cap="none" strike="noStrike">
                        <a:solidFill>
                          <a:srgbClr val="FDA800"/>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Les matériaux doivent provenir de sources durables, </a:t>
                      </a:r>
                      <a:r>
                        <a:rPr b="0" i="0" lang="en-US" sz="3600" u="none" cap="none" strike="noStrike">
                          <a:solidFill>
                            <a:srgbClr val="FDA800"/>
                          </a:solidFill>
                          <a:latin typeface="Roboto"/>
                          <a:ea typeface="Roboto"/>
                          <a:cs typeface="Roboto"/>
                          <a:sym typeface="Roboto"/>
                        </a:rPr>
                        <a:t>renouvelables </a:t>
                      </a:r>
                      <a:r>
                        <a:rPr b="0" i="0" lang="en-US" sz="3600" u="none" cap="none" strike="noStrike">
                          <a:solidFill>
                            <a:srgbClr val="2431DB"/>
                          </a:solidFill>
                          <a:latin typeface="Roboto"/>
                          <a:ea typeface="Roboto"/>
                          <a:cs typeface="Roboto"/>
                          <a:sym typeface="Roboto"/>
                        </a:rPr>
                        <a:t>et de préférence </a:t>
                      </a:r>
                      <a:r>
                        <a:rPr b="0" i="0" lang="en-US" sz="3600" u="none" cap="none" strike="noStrike">
                          <a:solidFill>
                            <a:srgbClr val="FDA800"/>
                          </a:solidFill>
                          <a:latin typeface="Roboto"/>
                          <a:ea typeface="Roboto"/>
                          <a:cs typeface="Roboto"/>
                          <a:sym typeface="Roboto"/>
                        </a:rPr>
                        <a:t>biodégradables</a:t>
                      </a:r>
                      <a:r>
                        <a:rPr b="0" i="0" lang="en-US" sz="3600" u="none" cap="none" strike="noStrike">
                          <a:solidFill>
                            <a:srgbClr val="2431DB"/>
                          </a:solidFill>
                          <a:latin typeface="Roboto"/>
                          <a:ea typeface="Roboto"/>
                          <a:cs typeface="Roboto"/>
                          <a:sym typeface="Roboto"/>
                        </a:rPr>
                        <a:t>. Les options les plus appropriées sont le coton et la laine biologiques ou le chanvre.</a:t>
                      </a:r>
                      <a:endParaRPr b="0"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428600">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L'utilisation de tissus </a:t>
                      </a:r>
                      <a:r>
                        <a:rPr b="0" i="0" lang="en-US" sz="3600" u="none" cap="none" strike="noStrike">
                          <a:solidFill>
                            <a:srgbClr val="FDA800"/>
                          </a:solidFill>
                          <a:latin typeface="Roboto"/>
                          <a:ea typeface="Roboto"/>
                          <a:cs typeface="Roboto"/>
                          <a:sym typeface="Roboto"/>
                        </a:rPr>
                        <a:t>recyclés </a:t>
                      </a:r>
                      <a:r>
                        <a:rPr b="0" i="0" lang="en-US" sz="3600" u="none" cap="none" strike="noStrike">
                          <a:solidFill>
                            <a:srgbClr val="2431DB"/>
                          </a:solidFill>
                          <a:latin typeface="Roboto"/>
                          <a:ea typeface="Roboto"/>
                          <a:cs typeface="Roboto"/>
                          <a:sym typeface="Roboto"/>
                        </a:rPr>
                        <a:t>ou entièrement recyclables en fin de vie permet </a:t>
                      </a:r>
                      <a:r>
                        <a:rPr lang="en-US" sz="3600">
                          <a:solidFill>
                            <a:srgbClr val="2431DB"/>
                          </a:solidFill>
                          <a:latin typeface="Roboto"/>
                          <a:ea typeface="Roboto"/>
                          <a:cs typeface="Roboto"/>
                          <a:sym typeface="Roboto"/>
                        </a:rPr>
                        <a:t>la fermeture du cercle</a:t>
                      </a:r>
                      <a:r>
                        <a:rPr b="0" i="0" lang="en-US" sz="3600" u="none" cap="none" strike="noStrike">
                          <a:solidFill>
                            <a:srgbClr val="2431DB"/>
                          </a:solidFill>
                          <a:latin typeface="Roboto"/>
                          <a:ea typeface="Roboto"/>
                          <a:cs typeface="Roboto"/>
                          <a:sym typeface="Roboto"/>
                        </a:rPr>
                        <a:t>. Cela réduit la dépendance à l'égard des ressources vierges</a:t>
                      </a:r>
                      <a:r>
                        <a:rPr lang="en-US" sz="3600" u="none" cap="none" strike="noStrike">
                          <a:solidFill>
                            <a:srgbClr val="2431DB"/>
                          </a:solidFill>
                          <a:latin typeface="Roboto"/>
                          <a:ea typeface="Roboto"/>
                          <a:cs typeface="Roboto"/>
                          <a:sym typeface="Roboto"/>
                        </a:rPr>
                        <a:t>.</a:t>
                      </a:r>
                      <a:endParaRPr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428600">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Des </a:t>
                      </a:r>
                      <a:r>
                        <a:rPr b="0" i="0" lang="en-US" sz="3600" u="none" cap="none" strike="noStrike">
                          <a:solidFill>
                            <a:srgbClr val="FDA800"/>
                          </a:solidFill>
                          <a:latin typeface="Roboto"/>
                          <a:ea typeface="Roboto"/>
                          <a:cs typeface="Roboto"/>
                          <a:sym typeface="Roboto"/>
                        </a:rPr>
                        <a:t>produits chimiques sûrs </a:t>
                      </a:r>
                      <a:r>
                        <a:rPr b="0" i="0" lang="en-US" sz="3600" u="none" cap="none" strike="noStrike">
                          <a:solidFill>
                            <a:srgbClr val="2431DB"/>
                          </a:solidFill>
                          <a:latin typeface="Roboto"/>
                          <a:ea typeface="Roboto"/>
                          <a:cs typeface="Roboto"/>
                          <a:sym typeface="Roboto"/>
                        </a:rPr>
                        <a:t>et des </a:t>
                      </a:r>
                      <a:r>
                        <a:rPr b="0" i="0" lang="en-US" sz="3600" u="none" cap="none" strike="noStrike">
                          <a:solidFill>
                            <a:srgbClr val="FDA800"/>
                          </a:solidFill>
                          <a:latin typeface="Roboto"/>
                          <a:ea typeface="Roboto"/>
                          <a:cs typeface="Roboto"/>
                          <a:sym typeface="Roboto"/>
                        </a:rPr>
                        <a:t>teintures non toxiques </a:t>
                      </a:r>
                      <a:r>
                        <a:rPr b="0" i="0" lang="en-US" sz="3600" u="none" cap="none" strike="noStrike">
                          <a:solidFill>
                            <a:srgbClr val="2431DB"/>
                          </a:solidFill>
                          <a:latin typeface="Roboto"/>
                          <a:ea typeface="Roboto"/>
                          <a:cs typeface="Roboto"/>
                          <a:sym typeface="Roboto"/>
                        </a:rPr>
                        <a:t>doivent être utilisés pour garantir la recyclabilité des matériaux et réduire les effets nocifs sur l'environnement.</a:t>
                      </a:r>
                      <a:endParaRPr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graphicFrame>
        <p:nvGraphicFramePr>
          <p:cNvPr id="178" name="Google Shape;178;p13"/>
          <p:cNvGraphicFramePr/>
          <p:nvPr/>
        </p:nvGraphicFramePr>
        <p:xfrm>
          <a:off x="1212850" y="1844675"/>
          <a:ext cx="3000000" cy="3000000"/>
        </p:xfrm>
        <a:graphic>
          <a:graphicData uri="http://schemas.openxmlformats.org/drawingml/2006/table">
            <a:tbl>
              <a:tblPr bandRow="1" firstRow="1">
                <a:noFill/>
                <a:tableStyleId>{4BA51546-06B0-4F64-8BE3-34705E33EA13}</a:tableStyleId>
              </a:tblPr>
              <a:tblGrid>
                <a:gridCol w="5226475"/>
                <a:gridCol w="12451925"/>
              </a:tblGrid>
              <a:tr h="1123800">
                <a:tc rowSpan="3">
                  <a:txBody>
                    <a:bodyPr/>
                    <a:lstStyle/>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ctr">
                        <a:lnSpc>
                          <a:spcPct val="100000"/>
                        </a:lnSpc>
                        <a:spcBef>
                          <a:spcPts val="0"/>
                        </a:spcBef>
                        <a:spcAft>
                          <a:spcPts val="0"/>
                        </a:spcAft>
                        <a:buClr>
                          <a:srgbClr val="FDA800"/>
                        </a:buClr>
                        <a:buSzPts val="3600"/>
                        <a:buFont typeface="Roboto"/>
                        <a:buNone/>
                      </a:pPr>
                      <a:r>
                        <a:rPr b="1" lang="en-US" sz="3600" u="none" cap="none" strike="noStrike">
                          <a:solidFill>
                            <a:srgbClr val="FDA800"/>
                          </a:solidFill>
                          <a:latin typeface="Roboto"/>
                          <a:ea typeface="Roboto"/>
                          <a:cs typeface="Roboto"/>
                          <a:sym typeface="Roboto"/>
                        </a:rPr>
                        <a:t>3. Systèmes en boucle fermée</a:t>
                      </a:r>
                      <a:endParaRPr b="1" sz="3600" u="none" cap="none" strike="noStrike">
                        <a:solidFill>
                          <a:srgbClr val="FDA800"/>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Pour prolonger la durée de vie d'un produit, les marques devraient inclure des stratégies telles que la </a:t>
                      </a:r>
                      <a:r>
                        <a:rPr b="0" i="0" lang="en-US" sz="3600" u="none" cap="none" strike="noStrike">
                          <a:solidFill>
                            <a:srgbClr val="FDA800"/>
                          </a:solidFill>
                          <a:latin typeface="Roboto"/>
                          <a:ea typeface="Roboto"/>
                          <a:cs typeface="Roboto"/>
                          <a:sym typeface="Roboto"/>
                        </a:rPr>
                        <a:t>réparation, la revente, la refabrication </a:t>
                      </a:r>
                      <a:r>
                        <a:rPr b="0" i="0" lang="en-US" sz="3600" u="none" cap="none" strike="noStrike">
                          <a:solidFill>
                            <a:srgbClr val="2431DB"/>
                          </a:solidFill>
                          <a:latin typeface="Roboto"/>
                          <a:ea typeface="Roboto"/>
                          <a:cs typeface="Roboto"/>
                          <a:sym typeface="Roboto"/>
                        </a:rPr>
                        <a:t>et la </a:t>
                      </a:r>
                      <a:r>
                        <a:rPr b="0" i="0" lang="en-US" sz="3600" u="none" cap="none" strike="noStrike">
                          <a:solidFill>
                            <a:srgbClr val="FDA800"/>
                          </a:solidFill>
                          <a:latin typeface="Roboto"/>
                          <a:ea typeface="Roboto"/>
                          <a:cs typeface="Roboto"/>
                          <a:sym typeface="Roboto"/>
                        </a:rPr>
                        <a:t>réutilisation créative</a:t>
                      </a:r>
                      <a:r>
                        <a:rPr b="0" i="0" lang="en-US" sz="3600" u="none" cap="none" strike="noStrike">
                          <a:solidFill>
                            <a:srgbClr val="2431DB"/>
                          </a:solidFill>
                          <a:latin typeface="Roboto"/>
                          <a:ea typeface="Roboto"/>
                          <a:cs typeface="Roboto"/>
                          <a:sym typeface="Roboto"/>
                        </a:rPr>
                        <a:t>. Les marques peuvent proposer des services de réparation ou de vente de produits d'occasion pour prolonger la durée de vie des vêtements.</a:t>
                      </a:r>
                      <a:endParaRPr b="0"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428600">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À la fin de la vie d'un vêtement, les matériaux doivent </a:t>
                      </a:r>
                      <a:r>
                        <a:rPr b="0" i="0" lang="en-US" sz="3600" u="none" cap="none" strike="noStrike">
                          <a:solidFill>
                            <a:srgbClr val="FDA800"/>
                          </a:solidFill>
                          <a:latin typeface="Roboto"/>
                          <a:ea typeface="Roboto"/>
                          <a:cs typeface="Roboto"/>
                          <a:sym typeface="Roboto"/>
                        </a:rPr>
                        <a:t>pouvoir être facilement recyclés en nouveaux tissus</a:t>
                      </a:r>
                      <a:r>
                        <a:rPr b="0" i="0" lang="en-US" sz="3600" u="none" cap="none" strike="noStrike">
                          <a:solidFill>
                            <a:srgbClr val="2431DB"/>
                          </a:solidFill>
                          <a:latin typeface="Roboto"/>
                          <a:ea typeface="Roboto"/>
                          <a:cs typeface="Roboto"/>
                          <a:sym typeface="Roboto"/>
                        </a:rPr>
                        <a:t>, ce qui permet d'éviter les déchets et de réduire les besoins en nouvelles matières premières</a:t>
                      </a:r>
                      <a:r>
                        <a:rPr lang="en-US" sz="3600" u="none" cap="none" strike="noStrike">
                          <a:solidFill>
                            <a:srgbClr val="2431DB"/>
                          </a:solidFill>
                          <a:latin typeface="Roboto"/>
                          <a:ea typeface="Roboto"/>
                          <a:cs typeface="Roboto"/>
                          <a:sym typeface="Roboto"/>
                        </a:rPr>
                        <a:t>.</a:t>
                      </a:r>
                      <a:endParaRPr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428600">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Lorsque le recyclage n'est pas possible, les matériaux biodégradables peuvent être décomposés naturellement, ce qui permet de réduire les déchets dans les décharges.</a:t>
                      </a:r>
                      <a:endParaRPr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graphicFrame>
        <p:nvGraphicFramePr>
          <p:cNvPr id="183" name="Google Shape;183;p14"/>
          <p:cNvGraphicFramePr/>
          <p:nvPr/>
        </p:nvGraphicFramePr>
        <p:xfrm>
          <a:off x="1212850" y="1997075"/>
          <a:ext cx="3000000" cy="3000000"/>
        </p:xfrm>
        <a:graphic>
          <a:graphicData uri="http://schemas.openxmlformats.org/drawingml/2006/table">
            <a:tbl>
              <a:tblPr bandRow="1" firstRow="1">
                <a:noFill/>
                <a:tableStyleId>{4BA51546-06B0-4F64-8BE3-34705E33EA13}</a:tableStyleId>
              </a:tblPr>
              <a:tblGrid>
                <a:gridCol w="5226475"/>
                <a:gridCol w="12451925"/>
              </a:tblGrid>
              <a:tr h="1123800">
                <a:tc rowSpan="3">
                  <a:txBody>
                    <a:bodyPr/>
                    <a:lstStyle/>
                    <a:p>
                      <a:pPr indent="0" lvl="0" marL="0" marR="0" rtl="0" algn="l">
                        <a:lnSpc>
                          <a:spcPct val="100000"/>
                        </a:lnSpc>
                        <a:spcBef>
                          <a:spcPts val="0"/>
                        </a:spcBef>
                        <a:spcAft>
                          <a:spcPts val="0"/>
                        </a:spcAft>
                        <a:buClr>
                          <a:srgbClr val="000000"/>
                        </a:buClr>
                        <a:buSzPts val="3600"/>
                        <a:buFont typeface="Calibri"/>
                        <a:buNone/>
                      </a:pPr>
                      <a:r>
                        <a:t/>
                      </a:r>
                      <a:endParaRPr b="0" i="0" sz="3600" u="none" cap="none" strike="noStrike">
                        <a:solidFill>
                          <a:srgbClr val="FDA8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Calibri"/>
                        <a:buNone/>
                      </a:pPr>
                      <a:r>
                        <a:t/>
                      </a:r>
                      <a:endParaRPr b="0" i="0" sz="3600" u="none" cap="none" strike="noStrike">
                        <a:solidFill>
                          <a:srgbClr val="FDA800"/>
                        </a:solidFill>
                        <a:latin typeface="Roboto"/>
                        <a:ea typeface="Roboto"/>
                        <a:cs typeface="Roboto"/>
                        <a:sym typeface="Roboto"/>
                      </a:endParaRPr>
                    </a:p>
                    <a:p>
                      <a:pPr indent="0" lvl="0" marL="0" marR="0" rtl="0" algn="ctr">
                        <a:lnSpc>
                          <a:spcPct val="100000"/>
                        </a:lnSpc>
                        <a:spcBef>
                          <a:spcPts val="0"/>
                        </a:spcBef>
                        <a:spcAft>
                          <a:spcPts val="0"/>
                        </a:spcAft>
                        <a:buClr>
                          <a:srgbClr val="FDA800"/>
                        </a:buClr>
                        <a:buSzPts val="3600"/>
                        <a:buFont typeface="Roboto"/>
                        <a:buNone/>
                      </a:pPr>
                      <a:r>
                        <a:rPr b="1" i="0" lang="en-US" sz="3600" u="none" cap="none" strike="noStrike">
                          <a:solidFill>
                            <a:srgbClr val="FDA800"/>
                          </a:solidFill>
                          <a:latin typeface="Roboto"/>
                          <a:ea typeface="Roboto"/>
                          <a:cs typeface="Roboto"/>
                          <a:sym typeface="Roboto"/>
                        </a:rPr>
                        <a:t>4. Innovation du modèle d'entreprise</a:t>
                      </a:r>
                      <a:endParaRPr b="1" i="0" sz="3600" u="none" cap="none" strike="noStrike">
                        <a:solidFill>
                          <a:srgbClr val="FDA8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3600"/>
                        <a:buFont typeface="Calibri"/>
                        <a:buNone/>
                      </a:pPr>
                      <a:r>
                        <a:t/>
                      </a:r>
                      <a:endParaRPr b="1" sz="3600" u="none" cap="none" strike="noStrike">
                        <a:solidFill>
                          <a:srgbClr val="FDA800"/>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571500" lvl="0" marL="571500" marR="0" rtl="0" algn="l">
                        <a:lnSpc>
                          <a:spcPct val="100000"/>
                        </a:lnSpc>
                        <a:spcBef>
                          <a:spcPts val="0"/>
                        </a:spcBef>
                        <a:spcAft>
                          <a:spcPts val="0"/>
                        </a:spcAft>
                        <a:buClr>
                          <a:srgbClr val="2431DB"/>
                        </a:buClr>
                        <a:buSzPts val="3600"/>
                        <a:buFont typeface="Arial"/>
                        <a:buChar char="•"/>
                      </a:pPr>
                      <a:r>
                        <a:rPr b="0" lang="en-US" sz="3600" u="none" cap="none" strike="noStrike">
                          <a:solidFill>
                            <a:srgbClr val="2431DB"/>
                          </a:solidFill>
                          <a:latin typeface="Roboto"/>
                          <a:ea typeface="Roboto"/>
                          <a:cs typeface="Roboto"/>
                          <a:sym typeface="Roboto"/>
                        </a:rPr>
                        <a:t>Au lieu de posséder des vêtements, les consommateurs/trices peuvent les </a:t>
                      </a:r>
                      <a:r>
                        <a:rPr b="0" lang="en-US" sz="3600" u="none" cap="none" strike="noStrike">
                          <a:solidFill>
                            <a:srgbClr val="FDA800"/>
                          </a:solidFill>
                          <a:latin typeface="Roboto"/>
                          <a:ea typeface="Roboto"/>
                          <a:cs typeface="Roboto"/>
                          <a:sym typeface="Roboto"/>
                        </a:rPr>
                        <a:t>louer</a:t>
                      </a:r>
                      <a:r>
                        <a:rPr b="0" lang="en-US" sz="3600" u="none" cap="none" strike="noStrike">
                          <a:solidFill>
                            <a:srgbClr val="2431DB"/>
                          </a:solidFill>
                          <a:latin typeface="Roboto"/>
                          <a:ea typeface="Roboto"/>
                          <a:cs typeface="Roboto"/>
                          <a:sym typeface="Roboto"/>
                        </a:rPr>
                        <a:t>, ce qui garantit que les produits sont utilisés par de nombreuses personnes et maximise leur utilité.</a:t>
                      </a:r>
                      <a:endParaRPr b="0"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428600">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Des </a:t>
                      </a:r>
                      <a:r>
                        <a:rPr b="0" i="0" lang="en-US" sz="3600" u="none" cap="none" strike="noStrike">
                          <a:solidFill>
                            <a:srgbClr val="FDA800"/>
                          </a:solidFill>
                          <a:latin typeface="Roboto"/>
                          <a:ea typeface="Roboto"/>
                          <a:cs typeface="Roboto"/>
                          <a:sym typeface="Roboto"/>
                        </a:rPr>
                        <a:t>programmes de retour </a:t>
                      </a:r>
                      <a:r>
                        <a:rPr b="0" i="0" lang="en-US" sz="3600" u="none" cap="none" strike="noStrike">
                          <a:solidFill>
                            <a:srgbClr val="2431DB"/>
                          </a:solidFill>
                          <a:latin typeface="Roboto"/>
                          <a:ea typeface="Roboto"/>
                          <a:cs typeface="Roboto"/>
                          <a:sym typeface="Roboto"/>
                        </a:rPr>
                        <a:t>peuvent être mis en place, dans le cadre desquels les marques incitent leurs client(e)s à retourner les vêtements usagés en vue de leur recyclage ou de leur réutilisation, en leur offrant souvent des remises ou des récompenses.</a:t>
                      </a:r>
                      <a:endParaRPr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428600">
                <a:tc vMerge="1"/>
                <a:tc>
                  <a:txBody>
                    <a:bodyPr/>
                    <a:lstStyle/>
                    <a:p>
                      <a:pPr indent="-571500" lvl="0" marL="571500" marR="0" rtl="0" algn="l">
                        <a:lnSpc>
                          <a:spcPct val="100000"/>
                        </a:lnSpc>
                        <a:spcBef>
                          <a:spcPts val="0"/>
                        </a:spcBef>
                        <a:spcAft>
                          <a:spcPts val="0"/>
                        </a:spcAft>
                        <a:buClr>
                          <a:srgbClr val="FDA800"/>
                        </a:buClr>
                        <a:buSzPts val="3600"/>
                        <a:buFont typeface="Arial"/>
                        <a:buChar char="•"/>
                      </a:pPr>
                      <a:r>
                        <a:rPr b="0" i="0" lang="en-US" sz="3600" u="none" cap="none" strike="noStrike">
                          <a:solidFill>
                            <a:srgbClr val="FDA800"/>
                          </a:solidFill>
                          <a:latin typeface="Roboto"/>
                          <a:ea typeface="Roboto"/>
                          <a:cs typeface="Roboto"/>
                          <a:sym typeface="Roboto"/>
                        </a:rPr>
                        <a:t>Des modèles d'abonnement </a:t>
                      </a:r>
                      <a:r>
                        <a:rPr b="0" i="0" lang="en-US" sz="3600" u="none" cap="none" strike="noStrike">
                          <a:solidFill>
                            <a:srgbClr val="2431DB"/>
                          </a:solidFill>
                          <a:latin typeface="Roboto"/>
                          <a:ea typeface="Roboto"/>
                          <a:cs typeface="Roboto"/>
                          <a:sym typeface="Roboto"/>
                        </a:rPr>
                        <a:t>permettront aux consommateurs/trices de louer ou d'échanger régulièrement des vêtements, réduisant ainsi la consommation tout en actualisant leur garde-robe.</a:t>
                      </a:r>
                      <a:endParaRPr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graphicFrame>
        <p:nvGraphicFramePr>
          <p:cNvPr id="188" name="Google Shape;188;p15"/>
          <p:cNvGraphicFramePr/>
          <p:nvPr/>
        </p:nvGraphicFramePr>
        <p:xfrm>
          <a:off x="1212850" y="2911475"/>
          <a:ext cx="3000000" cy="3000000"/>
        </p:xfrm>
        <a:graphic>
          <a:graphicData uri="http://schemas.openxmlformats.org/drawingml/2006/table">
            <a:tbl>
              <a:tblPr bandRow="1" firstRow="1">
                <a:noFill/>
                <a:tableStyleId>{4BA51546-06B0-4F64-8BE3-34705E33EA13}</a:tableStyleId>
              </a:tblPr>
              <a:tblGrid>
                <a:gridCol w="5226475"/>
                <a:gridCol w="12451925"/>
              </a:tblGrid>
              <a:tr h="1123800">
                <a:tc rowSpan="3">
                  <a:txBody>
                    <a:bodyPr/>
                    <a:lstStyle/>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ctr">
                        <a:lnSpc>
                          <a:spcPct val="100000"/>
                        </a:lnSpc>
                        <a:spcBef>
                          <a:spcPts val="0"/>
                        </a:spcBef>
                        <a:spcAft>
                          <a:spcPts val="0"/>
                        </a:spcAft>
                        <a:buClr>
                          <a:srgbClr val="FDA800"/>
                        </a:buClr>
                        <a:buSzPts val="3600"/>
                        <a:buFont typeface="Roboto"/>
                        <a:buNone/>
                      </a:pPr>
                      <a:r>
                        <a:rPr b="1" lang="en-US" sz="3600" u="none" cap="none" strike="noStrike">
                          <a:solidFill>
                            <a:srgbClr val="FDA800"/>
                          </a:solidFill>
                          <a:latin typeface="Roboto"/>
                          <a:ea typeface="Roboto"/>
                          <a:cs typeface="Roboto"/>
                          <a:sym typeface="Roboto"/>
                        </a:rPr>
                        <a:t>5. Utilisation efficace des ressources </a:t>
                      </a:r>
                      <a:endParaRPr b="1" sz="3600" u="none" cap="none" strike="noStrike">
                        <a:solidFill>
                          <a:srgbClr val="FDA800"/>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Des processus de production efficaces </a:t>
                      </a:r>
                      <a:r>
                        <a:rPr b="0" i="0" lang="en-US" sz="3600" u="none" cap="none" strike="noStrike">
                          <a:solidFill>
                            <a:srgbClr val="FDA800"/>
                          </a:solidFill>
                          <a:latin typeface="Roboto"/>
                          <a:ea typeface="Roboto"/>
                          <a:cs typeface="Roboto"/>
                          <a:sym typeface="Roboto"/>
                        </a:rPr>
                        <a:t>permettent de réduire les déchets textiles </a:t>
                      </a:r>
                      <a:r>
                        <a:rPr b="0" i="0" lang="en-US" sz="3600" u="none" cap="none" strike="noStrike">
                          <a:solidFill>
                            <a:srgbClr val="2431DB"/>
                          </a:solidFill>
                          <a:latin typeface="Roboto"/>
                          <a:ea typeface="Roboto"/>
                          <a:cs typeface="Roboto"/>
                          <a:sym typeface="Roboto"/>
                        </a:rPr>
                        <a:t>lors de la fabrication. </a:t>
                      </a:r>
                      <a:endParaRPr b="0"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428600">
                <a:tc vMerge="1"/>
                <a:tc>
                  <a:txBody>
                    <a:bodyPr/>
                    <a:lstStyle/>
                    <a:p>
                      <a:pPr indent="-571500" lvl="0" marL="571500" marR="0" rtl="0" algn="l">
                        <a:lnSpc>
                          <a:spcPct val="100000"/>
                        </a:lnSpc>
                        <a:spcBef>
                          <a:spcPts val="0"/>
                        </a:spcBef>
                        <a:spcAft>
                          <a:spcPts val="0"/>
                        </a:spcAft>
                        <a:buClr>
                          <a:srgbClr val="FDA800"/>
                        </a:buClr>
                        <a:buSzPts val="3600"/>
                        <a:buFont typeface="Arial"/>
                        <a:buChar char="•"/>
                      </a:pPr>
                      <a:r>
                        <a:rPr b="0" i="0" lang="en-US" sz="3600" u="none" cap="none" strike="noStrike">
                          <a:solidFill>
                            <a:srgbClr val="FDA800"/>
                          </a:solidFill>
                          <a:latin typeface="Roboto"/>
                          <a:ea typeface="Roboto"/>
                          <a:cs typeface="Roboto"/>
                          <a:sym typeface="Roboto"/>
                        </a:rPr>
                        <a:t>La réduction de la consommation d'eau et d'énergie</a:t>
                      </a:r>
                      <a:r>
                        <a:rPr b="0" i="0" lang="en-US" sz="3600" u="none" cap="none" strike="noStrike">
                          <a:solidFill>
                            <a:srgbClr val="2431DB"/>
                          </a:solidFill>
                          <a:latin typeface="Roboto"/>
                          <a:ea typeface="Roboto"/>
                          <a:cs typeface="Roboto"/>
                          <a:sym typeface="Roboto"/>
                        </a:rPr>
                        <a:t>, tant au niveau de la production que tout au long de la chaîne d'approvisionnement, minimise l'empreinte écologique.</a:t>
                      </a:r>
                      <a:endParaRPr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428600">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lang="en-US" sz="3600" u="none" cap="none" strike="noStrike">
                          <a:solidFill>
                            <a:srgbClr val="2431DB"/>
                          </a:solidFill>
                          <a:latin typeface="Roboto"/>
                          <a:ea typeface="Roboto"/>
                          <a:cs typeface="Roboto"/>
                          <a:sym typeface="Roboto"/>
                        </a:rPr>
                        <a:t>La production de vêtements en fonction de la demande réelle plutôt que la surproduction permet d'éviter les stocks excédentaires et les déchets.</a:t>
                      </a:r>
                      <a:endParaRPr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graphicFrame>
        <p:nvGraphicFramePr>
          <p:cNvPr id="193" name="Google Shape;193;p16"/>
          <p:cNvGraphicFramePr/>
          <p:nvPr/>
        </p:nvGraphicFramePr>
        <p:xfrm>
          <a:off x="1212850" y="2911475"/>
          <a:ext cx="3000000" cy="3000000"/>
        </p:xfrm>
        <a:graphic>
          <a:graphicData uri="http://schemas.openxmlformats.org/drawingml/2006/table">
            <a:tbl>
              <a:tblPr bandRow="1" firstRow="1">
                <a:noFill/>
                <a:tableStyleId>{4BA51546-06B0-4F64-8BE3-34705E33EA13}</a:tableStyleId>
              </a:tblPr>
              <a:tblGrid>
                <a:gridCol w="5226475"/>
                <a:gridCol w="12451925"/>
              </a:tblGrid>
              <a:tr h="2286000">
                <a:tc rowSpan="2">
                  <a:txBody>
                    <a:bodyPr/>
                    <a:lstStyle/>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ctr">
                        <a:lnSpc>
                          <a:spcPct val="100000"/>
                        </a:lnSpc>
                        <a:spcBef>
                          <a:spcPts val="0"/>
                        </a:spcBef>
                        <a:spcAft>
                          <a:spcPts val="0"/>
                        </a:spcAft>
                        <a:buClr>
                          <a:srgbClr val="FDA800"/>
                        </a:buClr>
                        <a:buSzPts val="3600"/>
                        <a:buFont typeface="Roboto"/>
                        <a:buNone/>
                      </a:pPr>
                      <a:r>
                        <a:rPr b="1" lang="en-US" sz="3600" u="none" cap="none" strike="noStrike">
                          <a:solidFill>
                            <a:srgbClr val="FDA800"/>
                          </a:solidFill>
                          <a:latin typeface="Roboto"/>
                          <a:ea typeface="Roboto"/>
                          <a:cs typeface="Roboto"/>
                          <a:sym typeface="Roboto"/>
                        </a:rPr>
                        <a:t>6. Éducation et Engagement des consommateurs/trices</a:t>
                      </a:r>
                      <a:endParaRPr b="1" sz="3600" u="none" cap="none" strike="noStrike">
                        <a:solidFill>
                          <a:srgbClr val="FDA800"/>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Les marques </a:t>
                      </a:r>
                      <a:r>
                        <a:rPr b="0" i="0" lang="en-US" sz="3600" u="none" cap="none" strike="noStrike">
                          <a:solidFill>
                            <a:srgbClr val="FDA800"/>
                          </a:solidFill>
                          <a:latin typeface="Roboto"/>
                          <a:ea typeface="Roboto"/>
                          <a:cs typeface="Roboto"/>
                          <a:sym typeface="Roboto"/>
                        </a:rPr>
                        <a:t>peuvent promouvoir un comportement durable </a:t>
                      </a:r>
                      <a:r>
                        <a:rPr b="0" i="0" lang="en-US" sz="3600" u="none" cap="none" strike="noStrike">
                          <a:solidFill>
                            <a:srgbClr val="2431DB"/>
                          </a:solidFill>
                          <a:latin typeface="Roboto"/>
                          <a:ea typeface="Roboto"/>
                          <a:cs typeface="Roboto"/>
                          <a:sym typeface="Roboto"/>
                        </a:rPr>
                        <a:t>en encourageant les consommateurs/trices à prendre soin de leurs vêtements et à recycler ou donner leurs vieux vêtements.</a:t>
                      </a:r>
                      <a:endParaRPr b="0"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2406225">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Les marques doivent faire preuve de transparence en communiquant clairement sur les matériaux, les processus et les efforts de durabilité afin d'aider les consommateurs/trices à faire des choix éthiques</a:t>
                      </a:r>
                      <a:r>
                        <a:rPr lang="en-US" sz="3600">
                          <a:solidFill>
                            <a:srgbClr val="2431DB"/>
                          </a:solidFill>
                          <a:latin typeface="Roboto"/>
                          <a:ea typeface="Roboto"/>
                          <a:cs typeface="Roboto"/>
                          <a:sym typeface="Roboto"/>
                        </a:rPr>
                        <a:t> et </a:t>
                      </a:r>
                      <a:r>
                        <a:rPr lang="en-US" sz="3600">
                          <a:solidFill>
                            <a:srgbClr val="2431DB"/>
                          </a:solidFill>
                          <a:latin typeface="Roboto"/>
                          <a:ea typeface="Roboto"/>
                          <a:cs typeface="Roboto"/>
                          <a:sym typeface="Roboto"/>
                        </a:rPr>
                        <a:t>éclairés</a:t>
                      </a:r>
                      <a:r>
                        <a:rPr lang="en-US" sz="3600">
                          <a:solidFill>
                            <a:srgbClr val="2431DB"/>
                          </a:solidFill>
                          <a:latin typeface="Roboto"/>
                          <a:ea typeface="Roboto"/>
                          <a:cs typeface="Roboto"/>
                          <a:sym typeface="Roboto"/>
                        </a:rPr>
                        <a:t>.</a:t>
                      </a:r>
                      <a:endParaRPr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graphicFrame>
        <p:nvGraphicFramePr>
          <p:cNvPr id="198" name="Google Shape;198;p17"/>
          <p:cNvGraphicFramePr/>
          <p:nvPr/>
        </p:nvGraphicFramePr>
        <p:xfrm>
          <a:off x="1212850" y="2911475"/>
          <a:ext cx="3000000" cy="3000000"/>
        </p:xfrm>
        <a:graphic>
          <a:graphicData uri="http://schemas.openxmlformats.org/drawingml/2006/table">
            <a:tbl>
              <a:tblPr bandRow="1" firstRow="1">
                <a:noFill/>
                <a:tableStyleId>{4BA51546-06B0-4F64-8BE3-34705E33EA13}</a:tableStyleId>
              </a:tblPr>
              <a:tblGrid>
                <a:gridCol w="5226475"/>
                <a:gridCol w="12451925"/>
              </a:tblGrid>
              <a:tr h="2286000">
                <a:tc rowSpan="2">
                  <a:txBody>
                    <a:bodyPr/>
                    <a:lstStyle/>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3600"/>
                        <a:buFont typeface="Arial"/>
                        <a:buNone/>
                      </a:pPr>
                      <a:r>
                        <a:rPr b="1" lang="en-US" sz="3600" u="none" cap="none" strike="noStrike">
                          <a:solidFill>
                            <a:srgbClr val="FDA800"/>
                          </a:solidFill>
                          <a:latin typeface="Roboto"/>
                          <a:ea typeface="Roboto"/>
                          <a:cs typeface="Roboto"/>
                          <a:sym typeface="Roboto"/>
                        </a:rPr>
                        <a:t>7. Coopération tout au long de la chaîne d'approvisionnement</a:t>
                      </a:r>
                      <a:endParaRPr b="1" sz="3600" u="none" cap="none" strike="noStrike">
                        <a:solidFill>
                          <a:srgbClr val="FDA800"/>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FDA800"/>
                          </a:solidFill>
                          <a:latin typeface="Roboto"/>
                          <a:ea typeface="Roboto"/>
                          <a:cs typeface="Roboto"/>
                          <a:sym typeface="Roboto"/>
                        </a:rPr>
                        <a:t>La coopération </a:t>
                      </a:r>
                      <a:r>
                        <a:rPr b="0" i="0" lang="en-US" sz="3600" u="none" cap="none" strike="noStrike">
                          <a:solidFill>
                            <a:srgbClr val="2431DB"/>
                          </a:solidFill>
                          <a:latin typeface="Roboto"/>
                          <a:ea typeface="Roboto"/>
                          <a:cs typeface="Roboto"/>
                          <a:sym typeface="Roboto"/>
                        </a:rPr>
                        <a:t>entre les sociétés commerciales, les fabricant(e)s, les recycleurs/euses et les innovateurs/trices est essentielle pour créer des systèmes de recyclage, de réutilisation et de récupération des ressources.</a:t>
                      </a:r>
                      <a:endParaRPr b="0"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2406225">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Des concepteurs/trices aux consommateurs/trices, tous/toutes les acteurs</a:t>
                      </a:r>
                      <a:r>
                        <a:rPr lang="en-US" sz="3600">
                          <a:solidFill>
                            <a:srgbClr val="2431DB"/>
                          </a:solidFill>
                          <a:latin typeface="Roboto"/>
                          <a:ea typeface="Roboto"/>
                          <a:cs typeface="Roboto"/>
                          <a:sym typeface="Roboto"/>
                        </a:rPr>
                        <a:t>/actrices</a:t>
                      </a:r>
                      <a:r>
                        <a:rPr b="0" i="0" lang="en-US" sz="3600" u="none" cap="none" strike="noStrike">
                          <a:solidFill>
                            <a:srgbClr val="2431DB"/>
                          </a:solidFill>
                          <a:latin typeface="Roboto"/>
                          <a:ea typeface="Roboto"/>
                          <a:cs typeface="Roboto"/>
                          <a:sym typeface="Roboto"/>
                        </a:rPr>
                        <a:t> de la chaîne d'approvisionnement doivent contribuer à l'objectif de </a:t>
                      </a:r>
                      <a:r>
                        <a:rPr b="0" i="0" lang="en-US" sz="3600" u="none" cap="none" strike="noStrike">
                          <a:solidFill>
                            <a:srgbClr val="FDA800"/>
                          </a:solidFill>
                          <a:latin typeface="Roboto"/>
                          <a:ea typeface="Roboto"/>
                          <a:cs typeface="Roboto"/>
                          <a:sym typeface="Roboto"/>
                        </a:rPr>
                        <a:t>réduction des déchets et de maximisation de la valeur, ce qui </a:t>
                      </a:r>
                      <a:r>
                        <a:rPr b="0" i="0" lang="en-US" sz="3600" u="none" cap="none" strike="noStrike">
                          <a:solidFill>
                            <a:srgbClr val="2431DB"/>
                          </a:solidFill>
                          <a:latin typeface="Roboto"/>
                          <a:ea typeface="Roboto"/>
                          <a:cs typeface="Roboto"/>
                          <a:sym typeface="Roboto"/>
                        </a:rPr>
                        <a:t>constitue une responsabilité partagée.</a:t>
                      </a:r>
                      <a:endParaRPr b="0" sz="3600" u="none" cap="none" strike="noStrike">
                        <a:solidFill>
                          <a:srgbClr val="FDA800"/>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graphicFrame>
        <p:nvGraphicFramePr>
          <p:cNvPr id="203" name="Google Shape;203;p18"/>
          <p:cNvGraphicFramePr/>
          <p:nvPr/>
        </p:nvGraphicFramePr>
        <p:xfrm>
          <a:off x="1365250" y="2911475"/>
          <a:ext cx="3000000" cy="3000000"/>
        </p:xfrm>
        <a:graphic>
          <a:graphicData uri="http://schemas.openxmlformats.org/drawingml/2006/table">
            <a:tbl>
              <a:tblPr bandRow="1" firstRow="1">
                <a:noFill/>
                <a:tableStyleId>{4BA51546-06B0-4F64-8BE3-34705E33EA13}</a:tableStyleId>
              </a:tblPr>
              <a:tblGrid>
                <a:gridCol w="5226475"/>
                <a:gridCol w="12451925"/>
              </a:tblGrid>
              <a:tr h="2286000">
                <a:tc rowSpan="2">
                  <a:txBody>
                    <a:bodyPr/>
                    <a:lstStyle/>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3600"/>
                        <a:buFont typeface="Arial"/>
                        <a:buNone/>
                      </a:pPr>
                      <a:r>
                        <a:rPr b="1" lang="en-US" sz="3600" u="none" cap="none" strike="noStrike">
                          <a:solidFill>
                            <a:srgbClr val="FDA800"/>
                          </a:solidFill>
                          <a:latin typeface="Roboto"/>
                          <a:ea typeface="Roboto"/>
                          <a:cs typeface="Roboto"/>
                          <a:sym typeface="Roboto"/>
                        </a:rPr>
                        <a:t>8. Pratiques régénératrices</a:t>
                      </a:r>
                      <a:endParaRPr b="1" sz="3600" u="none" cap="none" strike="noStrike">
                        <a:solidFill>
                          <a:srgbClr val="FDA800"/>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Pour les fibres naturelles telles que le coton ou la laine, l'adoption de </a:t>
                      </a:r>
                      <a:r>
                        <a:rPr b="0" i="0" lang="en-US" sz="3600" u="none" cap="none" strike="noStrike">
                          <a:solidFill>
                            <a:srgbClr val="FDA800"/>
                          </a:solidFill>
                          <a:latin typeface="Roboto"/>
                          <a:ea typeface="Roboto"/>
                          <a:cs typeface="Roboto"/>
                          <a:sym typeface="Roboto"/>
                        </a:rPr>
                        <a:t>pratiques </a:t>
                      </a:r>
                      <a:r>
                        <a:rPr b="0" lang="en-US" sz="3600" u="none" cap="none" strike="noStrike">
                          <a:solidFill>
                            <a:srgbClr val="2431DB"/>
                          </a:solidFill>
                          <a:latin typeface="Roboto"/>
                          <a:ea typeface="Roboto"/>
                          <a:cs typeface="Roboto"/>
                          <a:sym typeface="Roboto"/>
                        </a:rPr>
                        <a:t>agricoles</a:t>
                      </a:r>
                      <a:r>
                        <a:rPr b="0" i="0" lang="en-US" sz="3600" u="none" cap="none" strike="noStrike">
                          <a:solidFill>
                            <a:srgbClr val="FDA800"/>
                          </a:solidFill>
                          <a:latin typeface="Roboto"/>
                          <a:ea typeface="Roboto"/>
                          <a:cs typeface="Roboto"/>
                          <a:sym typeface="Roboto"/>
                        </a:rPr>
                        <a:t> régénératrices </a:t>
                      </a:r>
                      <a:r>
                        <a:rPr b="0" i="0" lang="en-US" sz="3600" u="none" cap="none" strike="noStrike">
                          <a:solidFill>
                            <a:srgbClr val="2431DB"/>
                          </a:solidFill>
                          <a:latin typeface="Roboto"/>
                          <a:ea typeface="Roboto"/>
                          <a:cs typeface="Roboto"/>
                          <a:sym typeface="Roboto"/>
                        </a:rPr>
                        <a:t>améliore la santé des sols, séquestre le carbone et renforce la biodiversité.</a:t>
                      </a:r>
                      <a:endParaRPr b="0"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2406225">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Un </a:t>
                      </a:r>
                      <a:r>
                        <a:rPr b="0" i="0" lang="en-US" sz="3600" u="none" cap="none" strike="noStrike">
                          <a:solidFill>
                            <a:srgbClr val="FDA800"/>
                          </a:solidFill>
                          <a:latin typeface="Roboto"/>
                          <a:ea typeface="Roboto"/>
                          <a:cs typeface="Roboto"/>
                          <a:sym typeface="Roboto"/>
                        </a:rPr>
                        <a:t>écosystème régénératif </a:t>
                      </a:r>
                      <a:r>
                        <a:rPr b="0" i="0" lang="en-US" sz="3600" u="none" cap="none" strike="noStrike">
                          <a:solidFill>
                            <a:srgbClr val="2431DB"/>
                          </a:solidFill>
                          <a:latin typeface="Roboto"/>
                          <a:ea typeface="Roboto"/>
                          <a:cs typeface="Roboto"/>
                          <a:sym typeface="Roboto"/>
                        </a:rPr>
                        <a:t>garantit que les processus de production restaurent l'environnement au lieu de le dégrader. Cela peut </a:t>
                      </a:r>
                      <a:r>
                        <a:rPr b="0" lang="en-US" sz="3600" u="none" cap="none" strike="noStrike">
                          <a:solidFill>
                            <a:srgbClr val="2431DB"/>
                          </a:solidFill>
                          <a:latin typeface="Roboto"/>
                          <a:ea typeface="Roboto"/>
                          <a:cs typeface="Roboto"/>
                          <a:sym typeface="Roboto"/>
                        </a:rPr>
                        <a:t>être</a:t>
                      </a:r>
                      <a:r>
                        <a:rPr b="0" i="0" lang="en-US" sz="3600" u="none" cap="none" strike="noStrike">
                          <a:solidFill>
                            <a:srgbClr val="2431DB"/>
                          </a:solidFill>
                          <a:latin typeface="Roboto"/>
                          <a:ea typeface="Roboto"/>
                          <a:cs typeface="Roboto"/>
                          <a:sym typeface="Roboto"/>
                        </a:rPr>
                        <a:t> considéré comme la clé de la durabilité à long terme.</a:t>
                      </a:r>
                      <a:endParaRPr b="0"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graphicFrame>
        <p:nvGraphicFramePr>
          <p:cNvPr id="208" name="Google Shape;208;p19"/>
          <p:cNvGraphicFramePr/>
          <p:nvPr/>
        </p:nvGraphicFramePr>
        <p:xfrm>
          <a:off x="1365250" y="2911475"/>
          <a:ext cx="3000000" cy="3000000"/>
        </p:xfrm>
        <a:graphic>
          <a:graphicData uri="http://schemas.openxmlformats.org/drawingml/2006/table">
            <a:tbl>
              <a:tblPr bandRow="1" firstRow="1">
                <a:noFill/>
                <a:tableStyleId>{4BA51546-06B0-4F64-8BE3-34705E33EA13}</a:tableStyleId>
              </a:tblPr>
              <a:tblGrid>
                <a:gridCol w="5226475"/>
                <a:gridCol w="12451925"/>
              </a:tblGrid>
              <a:tr h="2286000">
                <a:tc rowSpan="2">
                  <a:txBody>
                    <a:bodyPr/>
                    <a:lstStyle/>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3600"/>
                        <a:buFont typeface="Arial"/>
                        <a:buNone/>
                      </a:pPr>
                      <a:r>
                        <a:rPr b="1" lang="en-US" sz="3600" u="none" cap="none" strike="noStrike">
                          <a:solidFill>
                            <a:srgbClr val="FDA800"/>
                          </a:solidFill>
                          <a:latin typeface="Roboto"/>
                          <a:ea typeface="Roboto"/>
                          <a:cs typeface="Roboto"/>
                          <a:sym typeface="Roboto"/>
                        </a:rPr>
                        <a:t>9. Données &amp; Outils numériques</a:t>
                      </a:r>
                      <a:endParaRPr b="1" sz="3600" u="none" cap="none" strike="noStrike">
                        <a:solidFill>
                          <a:srgbClr val="FDA800"/>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FDA800"/>
                          </a:solidFill>
                          <a:latin typeface="Roboto"/>
                          <a:ea typeface="Roboto"/>
                          <a:cs typeface="Roboto"/>
                          <a:sym typeface="Roboto"/>
                        </a:rPr>
                        <a:t>Les outils numériques </a:t>
                      </a:r>
                      <a:r>
                        <a:rPr b="0" i="0" lang="en-US" sz="3600" u="none" cap="none" strike="noStrike">
                          <a:solidFill>
                            <a:srgbClr val="2431DB"/>
                          </a:solidFill>
                          <a:latin typeface="Roboto"/>
                          <a:ea typeface="Roboto"/>
                          <a:cs typeface="Roboto"/>
                          <a:sym typeface="Roboto"/>
                        </a:rPr>
                        <a:t>permettent de suivre le cycle de vie d'un produit, de vérifier les sources des matériaux et d'</a:t>
                      </a:r>
                      <a:r>
                        <a:rPr b="0" i="0" lang="en-US" sz="3600" u="none" cap="none" strike="noStrike">
                          <a:solidFill>
                            <a:srgbClr val="FDA800"/>
                          </a:solidFill>
                          <a:latin typeface="Roboto"/>
                          <a:ea typeface="Roboto"/>
                          <a:cs typeface="Roboto"/>
                          <a:sym typeface="Roboto"/>
                        </a:rPr>
                        <a:t>assurer la transparence </a:t>
                      </a:r>
                      <a:r>
                        <a:rPr b="0" i="0" lang="en-US" sz="3600" u="none" cap="none" strike="noStrike">
                          <a:solidFill>
                            <a:srgbClr val="2431DB"/>
                          </a:solidFill>
                          <a:latin typeface="Roboto"/>
                          <a:ea typeface="Roboto"/>
                          <a:cs typeface="Roboto"/>
                          <a:sym typeface="Roboto"/>
                        </a:rPr>
                        <a:t>du recyclage et de la gestion des déchets.</a:t>
                      </a:r>
                      <a:endParaRPr b="0" sz="3600" u="none" cap="none" strike="noStrike">
                        <a:solidFill>
                          <a:srgbClr val="2431DB"/>
                        </a:solidFill>
                        <a:latin typeface="Roboto"/>
                        <a:ea typeface="Roboto"/>
                        <a:cs typeface="Roboto"/>
                        <a:sym typeface="Roboto"/>
                      </a:endParaRPr>
                    </a:p>
                    <a:p>
                      <a:pPr indent="-342900" lvl="0" marL="571500" marR="0" rtl="0" algn="l">
                        <a:lnSpc>
                          <a:spcPct val="100000"/>
                        </a:lnSpc>
                        <a:spcBef>
                          <a:spcPts val="0"/>
                        </a:spcBef>
                        <a:spcAft>
                          <a:spcPts val="0"/>
                        </a:spcAft>
                        <a:buClr>
                          <a:srgbClr val="000000"/>
                        </a:buClr>
                        <a:buSzPts val="3600"/>
                        <a:buFont typeface="Arial"/>
                        <a:buNone/>
                      </a:pPr>
                      <a:r>
                        <a:t/>
                      </a:r>
                      <a:endParaRPr b="0"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2406225">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FDA800"/>
                          </a:solidFill>
                          <a:latin typeface="Roboto"/>
                          <a:ea typeface="Roboto"/>
                          <a:cs typeface="Roboto"/>
                          <a:sym typeface="Roboto"/>
                        </a:rPr>
                        <a:t>La conception axée sur les données </a:t>
                      </a:r>
                      <a:r>
                        <a:rPr b="0" i="0" lang="en-US" sz="3600" u="none" cap="none" strike="noStrike">
                          <a:solidFill>
                            <a:srgbClr val="2431DB"/>
                          </a:solidFill>
                          <a:latin typeface="Roboto"/>
                          <a:ea typeface="Roboto"/>
                          <a:cs typeface="Roboto"/>
                          <a:sym typeface="Roboto"/>
                        </a:rPr>
                        <a:t>et l'</a:t>
                      </a:r>
                      <a:r>
                        <a:rPr b="0" i="0" lang="en-US" sz="3600" u="none" cap="none" strike="noStrike">
                          <a:solidFill>
                            <a:srgbClr val="FDA800"/>
                          </a:solidFill>
                          <a:latin typeface="Roboto"/>
                          <a:ea typeface="Roboto"/>
                          <a:cs typeface="Roboto"/>
                          <a:sym typeface="Roboto"/>
                        </a:rPr>
                        <a:t>IA </a:t>
                      </a:r>
                      <a:r>
                        <a:rPr b="0" i="0" lang="en-US" sz="3600" u="none" cap="none" strike="noStrike">
                          <a:solidFill>
                            <a:srgbClr val="2431DB"/>
                          </a:solidFill>
                          <a:latin typeface="Roboto"/>
                          <a:ea typeface="Roboto"/>
                          <a:cs typeface="Roboto"/>
                          <a:sym typeface="Roboto"/>
                        </a:rPr>
                        <a:t>peuvent aider à </a:t>
                      </a:r>
                      <a:r>
                        <a:rPr b="0" i="0" lang="en-US" sz="3600" u="none" cap="none" strike="noStrike">
                          <a:solidFill>
                            <a:srgbClr val="FDA800"/>
                          </a:solidFill>
                          <a:latin typeface="Roboto"/>
                          <a:ea typeface="Roboto"/>
                          <a:cs typeface="Roboto"/>
                          <a:sym typeface="Roboto"/>
                        </a:rPr>
                        <a:t>prévoir la demande </a:t>
                      </a:r>
                      <a:r>
                        <a:rPr b="0" i="0" lang="en-US" sz="3600" u="none" cap="none" strike="noStrike">
                          <a:solidFill>
                            <a:srgbClr val="2431DB"/>
                          </a:solidFill>
                          <a:latin typeface="Roboto"/>
                          <a:ea typeface="Roboto"/>
                          <a:cs typeface="Roboto"/>
                          <a:sym typeface="Roboto"/>
                        </a:rPr>
                        <a:t>et l'automatisation de la production peut optimiser l'utilisation des matériaux et </a:t>
                      </a:r>
                      <a:r>
                        <a:rPr b="0" i="0" lang="en-US" sz="3600" u="none" cap="none" strike="noStrike">
                          <a:solidFill>
                            <a:srgbClr val="FDA800"/>
                          </a:solidFill>
                          <a:latin typeface="Roboto"/>
                          <a:ea typeface="Roboto"/>
                          <a:cs typeface="Roboto"/>
                          <a:sym typeface="Roboto"/>
                        </a:rPr>
                        <a:t>minimiser les excès</a:t>
                      </a:r>
                      <a:r>
                        <a:rPr b="0" lang="en-US" sz="3600" u="none" cap="none" strike="noStrike">
                          <a:solidFill>
                            <a:srgbClr val="2431DB"/>
                          </a:solidFill>
                          <a:latin typeface="Roboto"/>
                          <a:ea typeface="Roboto"/>
                          <a:cs typeface="Roboto"/>
                          <a:sym typeface="Roboto"/>
                        </a:rPr>
                        <a:t>.</a:t>
                      </a:r>
                      <a:endParaRPr b="0" sz="3600" u="none" cap="none" strike="noStrike">
                        <a:solidFill>
                          <a:srgbClr val="2431DB"/>
                        </a:solidFill>
                        <a:latin typeface="Roboto"/>
                        <a:ea typeface="Roboto"/>
                        <a:cs typeface="Roboto"/>
                        <a:sym typeface="Roboto"/>
                      </a:endParaRPr>
                    </a:p>
                    <a:p>
                      <a:pPr indent="-342900" lvl="0" marL="571500" marR="0" rtl="0" algn="l">
                        <a:lnSpc>
                          <a:spcPct val="100000"/>
                        </a:lnSpc>
                        <a:spcBef>
                          <a:spcPts val="0"/>
                        </a:spcBef>
                        <a:spcAft>
                          <a:spcPts val="0"/>
                        </a:spcAft>
                        <a:buClr>
                          <a:srgbClr val="000000"/>
                        </a:buClr>
                        <a:buSzPts val="3600"/>
                        <a:buFont typeface="Arial"/>
                        <a:buNone/>
                      </a:pPr>
                      <a:r>
                        <a:t/>
                      </a:r>
                      <a:endParaRPr b="0"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4" name="Shape 74"/>
        <p:cNvGrpSpPr/>
        <p:nvPr/>
      </p:nvGrpSpPr>
      <p:grpSpPr>
        <a:xfrm>
          <a:off x="0" y="0"/>
          <a:ext cx="0" cy="0"/>
          <a:chOff x="0" y="0"/>
          <a:chExt cx="0" cy="0"/>
        </a:xfrm>
      </p:grpSpPr>
      <p:grpSp>
        <p:nvGrpSpPr>
          <p:cNvPr id="75" name="Google Shape;75;p2"/>
          <p:cNvGrpSpPr/>
          <p:nvPr/>
        </p:nvGrpSpPr>
        <p:grpSpPr>
          <a:xfrm>
            <a:off x="10890087" y="0"/>
            <a:ext cx="9211945" cy="11308715"/>
            <a:chOff x="10890087" y="0"/>
            <a:chExt cx="9211945" cy="11308715"/>
          </a:xfrm>
        </p:grpSpPr>
        <p:sp>
          <p:nvSpPr>
            <p:cNvPr id="76" name="Google Shape;76;p2"/>
            <p:cNvSpPr/>
            <p:nvPr/>
          </p:nvSpPr>
          <p:spPr>
            <a:xfrm>
              <a:off x="10890087" y="0"/>
              <a:ext cx="9211945" cy="11308715"/>
            </a:xfrm>
            <a:custGeom>
              <a:rect b="b" l="l" r="r" t="t"/>
              <a:pathLst>
                <a:path extrusionOk="0" h="11308715" w="9211944">
                  <a:moveTo>
                    <a:pt x="9211604" y="0"/>
                  </a:moveTo>
                  <a:lnTo>
                    <a:pt x="0" y="0"/>
                  </a:lnTo>
                  <a:lnTo>
                    <a:pt x="0" y="11308556"/>
                  </a:lnTo>
                  <a:lnTo>
                    <a:pt x="9211604" y="11308556"/>
                  </a:lnTo>
                  <a:lnTo>
                    <a:pt x="9211604" y="0"/>
                  </a:lnTo>
                  <a:close/>
                </a:path>
              </a:pathLst>
            </a:custGeom>
            <a:solidFill>
              <a:srgbClr val="2C34D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 name="Google Shape;77;p2"/>
            <p:cNvSpPr/>
            <p:nvPr/>
          </p:nvSpPr>
          <p:spPr>
            <a:xfrm>
              <a:off x="13314680" y="7051675"/>
              <a:ext cx="4433570" cy="2413000"/>
            </a:xfrm>
            <a:custGeom>
              <a:rect b="b" l="l" r="r" t="t"/>
              <a:pathLst>
                <a:path extrusionOk="0" h="2413000" w="4433569">
                  <a:moveTo>
                    <a:pt x="320929" y="1376006"/>
                  </a:moveTo>
                  <a:lnTo>
                    <a:pt x="318554" y="1349413"/>
                  </a:lnTo>
                  <a:lnTo>
                    <a:pt x="311416" y="1325765"/>
                  </a:lnTo>
                  <a:lnTo>
                    <a:pt x="309918" y="1323162"/>
                  </a:lnTo>
                  <a:lnTo>
                    <a:pt x="299504" y="1305064"/>
                  </a:lnTo>
                  <a:lnTo>
                    <a:pt x="282829" y="1287284"/>
                  </a:lnTo>
                  <a:lnTo>
                    <a:pt x="262039" y="1273009"/>
                  </a:lnTo>
                  <a:lnTo>
                    <a:pt x="237832" y="1262811"/>
                  </a:lnTo>
                  <a:lnTo>
                    <a:pt x="234048" y="1261973"/>
                  </a:lnTo>
                  <a:lnTo>
                    <a:pt x="234048" y="1370139"/>
                  </a:lnTo>
                  <a:lnTo>
                    <a:pt x="234048" y="1550212"/>
                  </a:lnTo>
                  <a:lnTo>
                    <a:pt x="209575" y="1589468"/>
                  </a:lnTo>
                  <a:lnTo>
                    <a:pt x="179146" y="1597177"/>
                  </a:lnTo>
                  <a:lnTo>
                    <a:pt x="90195" y="1597177"/>
                  </a:lnTo>
                  <a:lnTo>
                    <a:pt x="87655" y="1595005"/>
                  </a:lnTo>
                  <a:lnTo>
                    <a:pt x="87655" y="1325346"/>
                  </a:lnTo>
                  <a:lnTo>
                    <a:pt x="90195" y="1323162"/>
                  </a:lnTo>
                  <a:lnTo>
                    <a:pt x="179146" y="1323162"/>
                  </a:lnTo>
                  <a:lnTo>
                    <a:pt x="217639" y="1337183"/>
                  </a:lnTo>
                  <a:lnTo>
                    <a:pt x="234048" y="1370139"/>
                  </a:lnTo>
                  <a:lnTo>
                    <a:pt x="234048" y="1261973"/>
                  </a:lnTo>
                  <a:lnTo>
                    <a:pt x="210197" y="1256690"/>
                  </a:lnTo>
                  <a:lnTo>
                    <a:pt x="179146" y="1254658"/>
                  </a:lnTo>
                  <a:lnTo>
                    <a:pt x="2514" y="1254658"/>
                  </a:lnTo>
                  <a:lnTo>
                    <a:pt x="0" y="1256830"/>
                  </a:lnTo>
                  <a:lnTo>
                    <a:pt x="0" y="1663509"/>
                  </a:lnTo>
                  <a:lnTo>
                    <a:pt x="2514" y="1665693"/>
                  </a:lnTo>
                  <a:lnTo>
                    <a:pt x="179146" y="1665693"/>
                  </a:lnTo>
                  <a:lnTo>
                    <a:pt x="237832" y="1657540"/>
                  </a:lnTo>
                  <a:lnTo>
                    <a:pt x="282829" y="1633067"/>
                  </a:lnTo>
                  <a:lnTo>
                    <a:pt x="309918" y="1597177"/>
                  </a:lnTo>
                  <a:lnTo>
                    <a:pt x="311416" y="1594573"/>
                  </a:lnTo>
                  <a:lnTo>
                    <a:pt x="318554" y="1570926"/>
                  </a:lnTo>
                  <a:lnTo>
                    <a:pt x="320929" y="1544332"/>
                  </a:lnTo>
                  <a:lnTo>
                    <a:pt x="320929" y="1376006"/>
                  </a:lnTo>
                  <a:close/>
                </a:path>
                <a:path extrusionOk="0" h="2413000" w="4433569">
                  <a:moveTo>
                    <a:pt x="575056" y="2171"/>
                  </a:moveTo>
                  <a:lnTo>
                    <a:pt x="572503" y="0"/>
                  </a:lnTo>
                  <a:lnTo>
                    <a:pt x="293230" y="0"/>
                  </a:lnTo>
                  <a:lnTo>
                    <a:pt x="290715" y="2171"/>
                  </a:lnTo>
                  <a:lnTo>
                    <a:pt x="290715" y="408889"/>
                  </a:lnTo>
                  <a:lnTo>
                    <a:pt x="293230" y="411035"/>
                  </a:lnTo>
                  <a:lnTo>
                    <a:pt x="375818" y="411035"/>
                  </a:lnTo>
                  <a:lnTo>
                    <a:pt x="378358" y="408889"/>
                  </a:lnTo>
                  <a:lnTo>
                    <a:pt x="378358" y="239014"/>
                  </a:lnTo>
                  <a:lnTo>
                    <a:pt x="380923" y="236842"/>
                  </a:lnTo>
                  <a:lnTo>
                    <a:pt x="539724" y="236842"/>
                  </a:lnTo>
                  <a:lnTo>
                    <a:pt x="542277" y="234657"/>
                  </a:lnTo>
                  <a:lnTo>
                    <a:pt x="542277" y="170510"/>
                  </a:lnTo>
                  <a:lnTo>
                    <a:pt x="539724" y="168325"/>
                  </a:lnTo>
                  <a:lnTo>
                    <a:pt x="380923" y="168325"/>
                  </a:lnTo>
                  <a:lnTo>
                    <a:pt x="378358" y="166179"/>
                  </a:lnTo>
                  <a:lnTo>
                    <a:pt x="378358" y="70688"/>
                  </a:lnTo>
                  <a:lnTo>
                    <a:pt x="380923" y="68503"/>
                  </a:lnTo>
                  <a:lnTo>
                    <a:pt x="567436" y="68503"/>
                  </a:lnTo>
                  <a:lnTo>
                    <a:pt x="572503" y="68503"/>
                  </a:lnTo>
                  <a:lnTo>
                    <a:pt x="575056" y="66357"/>
                  </a:lnTo>
                  <a:lnTo>
                    <a:pt x="575056" y="2171"/>
                  </a:lnTo>
                  <a:close/>
                </a:path>
                <a:path extrusionOk="0" h="2413000" w="4433569">
                  <a:moveTo>
                    <a:pt x="690689" y="1256842"/>
                  </a:moveTo>
                  <a:lnTo>
                    <a:pt x="688124" y="1254645"/>
                  </a:lnTo>
                  <a:lnTo>
                    <a:pt x="408863" y="1254645"/>
                  </a:lnTo>
                  <a:lnTo>
                    <a:pt x="406336" y="1256842"/>
                  </a:lnTo>
                  <a:lnTo>
                    <a:pt x="406336" y="1663509"/>
                  </a:lnTo>
                  <a:lnTo>
                    <a:pt x="408863" y="1665693"/>
                  </a:lnTo>
                  <a:lnTo>
                    <a:pt x="683056" y="1665693"/>
                  </a:lnTo>
                  <a:lnTo>
                    <a:pt x="688124" y="1665693"/>
                  </a:lnTo>
                  <a:lnTo>
                    <a:pt x="690689" y="1663509"/>
                  </a:lnTo>
                  <a:lnTo>
                    <a:pt x="690689" y="1599361"/>
                  </a:lnTo>
                  <a:lnTo>
                    <a:pt x="688124" y="1597177"/>
                  </a:lnTo>
                  <a:lnTo>
                    <a:pt x="496544" y="1597177"/>
                  </a:lnTo>
                  <a:lnTo>
                    <a:pt x="493991" y="1595005"/>
                  </a:lnTo>
                  <a:lnTo>
                    <a:pt x="493991" y="1493672"/>
                  </a:lnTo>
                  <a:lnTo>
                    <a:pt x="496544" y="1491500"/>
                  </a:lnTo>
                  <a:lnTo>
                    <a:pt x="655345" y="1491500"/>
                  </a:lnTo>
                  <a:lnTo>
                    <a:pt x="657898" y="1489316"/>
                  </a:lnTo>
                  <a:lnTo>
                    <a:pt x="657898" y="1425168"/>
                  </a:lnTo>
                  <a:lnTo>
                    <a:pt x="655345" y="1422984"/>
                  </a:lnTo>
                  <a:lnTo>
                    <a:pt x="496544" y="1422984"/>
                  </a:lnTo>
                  <a:lnTo>
                    <a:pt x="493991" y="1420799"/>
                  </a:lnTo>
                  <a:lnTo>
                    <a:pt x="493991" y="1325346"/>
                  </a:lnTo>
                  <a:lnTo>
                    <a:pt x="496544" y="1323162"/>
                  </a:lnTo>
                  <a:lnTo>
                    <a:pt x="688124" y="1323162"/>
                  </a:lnTo>
                  <a:lnTo>
                    <a:pt x="690689" y="1320977"/>
                  </a:lnTo>
                  <a:lnTo>
                    <a:pt x="690689" y="1256842"/>
                  </a:lnTo>
                  <a:close/>
                </a:path>
                <a:path extrusionOk="0" h="2413000" w="4433569">
                  <a:moveTo>
                    <a:pt x="955471" y="2171"/>
                  </a:moveTo>
                  <a:lnTo>
                    <a:pt x="952906" y="0"/>
                  </a:lnTo>
                  <a:lnTo>
                    <a:pt x="870331" y="0"/>
                  </a:lnTo>
                  <a:lnTo>
                    <a:pt x="867778" y="2171"/>
                  </a:lnTo>
                  <a:lnTo>
                    <a:pt x="867778" y="302094"/>
                  </a:lnTo>
                  <a:lnTo>
                    <a:pt x="866800" y="311772"/>
                  </a:lnTo>
                  <a:lnTo>
                    <a:pt x="834720" y="345719"/>
                  </a:lnTo>
                  <a:lnTo>
                    <a:pt x="813650" y="349072"/>
                  </a:lnTo>
                  <a:lnTo>
                    <a:pt x="776325" y="349072"/>
                  </a:lnTo>
                  <a:lnTo>
                    <a:pt x="737425" y="335368"/>
                  </a:lnTo>
                  <a:lnTo>
                    <a:pt x="721423" y="302094"/>
                  </a:lnTo>
                  <a:lnTo>
                    <a:pt x="721423" y="2171"/>
                  </a:lnTo>
                  <a:lnTo>
                    <a:pt x="718870" y="0"/>
                  </a:lnTo>
                  <a:lnTo>
                    <a:pt x="637057" y="0"/>
                  </a:lnTo>
                  <a:lnTo>
                    <a:pt x="634504" y="2171"/>
                  </a:lnTo>
                  <a:lnTo>
                    <a:pt x="634504" y="302094"/>
                  </a:lnTo>
                  <a:lnTo>
                    <a:pt x="635127" y="314833"/>
                  </a:lnTo>
                  <a:lnTo>
                    <a:pt x="649935" y="359613"/>
                  </a:lnTo>
                  <a:lnTo>
                    <a:pt x="682815" y="392696"/>
                  </a:lnTo>
                  <a:lnTo>
                    <a:pt x="717981" y="409105"/>
                  </a:lnTo>
                  <a:lnTo>
                    <a:pt x="760666" y="417055"/>
                  </a:lnTo>
                  <a:lnTo>
                    <a:pt x="776325" y="417588"/>
                  </a:lnTo>
                  <a:lnTo>
                    <a:pt x="813650" y="417588"/>
                  </a:lnTo>
                  <a:lnTo>
                    <a:pt x="858481" y="412800"/>
                  </a:lnTo>
                  <a:lnTo>
                    <a:pt x="896277" y="398983"/>
                  </a:lnTo>
                  <a:lnTo>
                    <a:pt x="932878" y="369062"/>
                  </a:lnTo>
                  <a:lnTo>
                    <a:pt x="952893" y="326961"/>
                  </a:lnTo>
                  <a:lnTo>
                    <a:pt x="955471" y="302094"/>
                  </a:lnTo>
                  <a:lnTo>
                    <a:pt x="955471" y="2171"/>
                  </a:lnTo>
                  <a:close/>
                </a:path>
                <a:path extrusionOk="0" h="2413000" w="4433569">
                  <a:moveTo>
                    <a:pt x="1052817" y="1556715"/>
                  </a:moveTo>
                  <a:lnTo>
                    <a:pt x="1045565" y="1513344"/>
                  </a:lnTo>
                  <a:lnTo>
                    <a:pt x="1023442" y="1478445"/>
                  </a:lnTo>
                  <a:lnTo>
                    <a:pt x="986116" y="1449400"/>
                  </a:lnTo>
                  <a:lnTo>
                    <a:pt x="947851" y="1430248"/>
                  </a:lnTo>
                  <a:lnTo>
                    <a:pt x="889000" y="1407134"/>
                  </a:lnTo>
                  <a:lnTo>
                    <a:pt x="881748" y="1403972"/>
                  </a:lnTo>
                  <a:lnTo>
                    <a:pt x="846848" y="1377975"/>
                  </a:lnTo>
                  <a:lnTo>
                    <a:pt x="844664" y="1371422"/>
                  </a:lnTo>
                  <a:lnTo>
                    <a:pt x="844664" y="1363599"/>
                  </a:lnTo>
                  <a:lnTo>
                    <a:pt x="869619" y="1324165"/>
                  </a:lnTo>
                  <a:lnTo>
                    <a:pt x="899566" y="1316621"/>
                  </a:lnTo>
                  <a:lnTo>
                    <a:pt x="910996" y="1316621"/>
                  </a:lnTo>
                  <a:lnTo>
                    <a:pt x="951217" y="1335392"/>
                  </a:lnTo>
                  <a:lnTo>
                    <a:pt x="962088" y="1349248"/>
                  </a:lnTo>
                  <a:lnTo>
                    <a:pt x="966381" y="1354683"/>
                  </a:lnTo>
                  <a:lnTo>
                    <a:pt x="1045184" y="1329029"/>
                  </a:lnTo>
                  <a:lnTo>
                    <a:pt x="1046695" y="1327277"/>
                  </a:lnTo>
                  <a:lnTo>
                    <a:pt x="1046695" y="1322946"/>
                  </a:lnTo>
                  <a:lnTo>
                    <a:pt x="1023962" y="1290320"/>
                  </a:lnTo>
                  <a:lnTo>
                    <a:pt x="979322" y="1260233"/>
                  </a:lnTo>
                  <a:lnTo>
                    <a:pt x="935863" y="1249489"/>
                  </a:lnTo>
                  <a:lnTo>
                    <a:pt x="910996" y="1248143"/>
                  </a:lnTo>
                  <a:lnTo>
                    <a:pt x="899566" y="1248143"/>
                  </a:lnTo>
                  <a:lnTo>
                    <a:pt x="854760" y="1252715"/>
                  </a:lnTo>
                  <a:lnTo>
                    <a:pt x="816940" y="1266228"/>
                  </a:lnTo>
                  <a:lnTo>
                    <a:pt x="780351" y="1296568"/>
                  </a:lnTo>
                  <a:lnTo>
                    <a:pt x="760349" y="1338732"/>
                  </a:lnTo>
                  <a:lnTo>
                    <a:pt x="757783" y="1363599"/>
                  </a:lnTo>
                  <a:lnTo>
                    <a:pt x="758278" y="1375308"/>
                  </a:lnTo>
                  <a:lnTo>
                    <a:pt x="770267" y="1414932"/>
                  </a:lnTo>
                  <a:lnTo>
                    <a:pt x="798271" y="1446174"/>
                  </a:lnTo>
                  <a:lnTo>
                    <a:pt x="841717" y="1472742"/>
                  </a:lnTo>
                  <a:lnTo>
                    <a:pt x="925195" y="1509318"/>
                  </a:lnTo>
                  <a:lnTo>
                    <a:pt x="931951" y="1512608"/>
                  </a:lnTo>
                  <a:lnTo>
                    <a:pt x="963980" y="1541386"/>
                  </a:lnTo>
                  <a:lnTo>
                    <a:pt x="965898" y="1548485"/>
                  </a:lnTo>
                  <a:lnTo>
                    <a:pt x="965898" y="1556715"/>
                  </a:lnTo>
                  <a:lnTo>
                    <a:pt x="940955" y="1595996"/>
                  </a:lnTo>
                  <a:lnTo>
                    <a:pt x="910996" y="1603692"/>
                  </a:lnTo>
                  <a:lnTo>
                    <a:pt x="880516" y="1603692"/>
                  </a:lnTo>
                  <a:lnTo>
                    <a:pt x="843343" y="1589684"/>
                  </a:lnTo>
                  <a:lnTo>
                    <a:pt x="825614" y="1562277"/>
                  </a:lnTo>
                  <a:lnTo>
                    <a:pt x="823595" y="1560652"/>
                  </a:lnTo>
                  <a:lnTo>
                    <a:pt x="819531" y="1560652"/>
                  </a:lnTo>
                  <a:lnTo>
                    <a:pt x="818248" y="1560868"/>
                  </a:lnTo>
                  <a:lnTo>
                    <a:pt x="747852" y="1590662"/>
                  </a:lnTo>
                  <a:lnTo>
                    <a:pt x="746315" y="1592173"/>
                  </a:lnTo>
                  <a:lnTo>
                    <a:pt x="746315" y="1597393"/>
                  </a:lnTo>
                  <a:lnTo>
                    <a:pt x="772566" y="1633334"/>
                  </a:lnTo>
                  <a:lnTo>
                    <a:pt x="823328" y="1664550"/>
                  </a:lnTo>
                  <a:lnTo>
                    <a:pt x="880516" y="1672209"/>
                  </a:lnTo>
                  <a:lnTo>
                    <a:pt x="910996" y="1672209"/>
                  </a:lnTo>
                  <a:lnTo>
                    <a:pt x="955827" y="1667433"/>
                  </a:lnTo>
                  <a:lnTo>
                    <a:pt x="993711" y="1653616"/>
                  </a:lnTo>
                  <a:lnTo>
                    <a:pt x="1030795" y="1623682"/>
                  </a:lnTo>
                  <a:lnTo>
                    <a:pt x="1050328" y="1581607"/>
                  </a:lnTo>
                  <a:lnTo>
                    <a:pt x="1052195" y="1569478"/>
                  </a:lnTo>
                  <a:lnTo>
                    <a:pt x="1052817" y="1556715"/>
                  </a:lnTo>
                  <a:close/>
                </a:path>
                <a:path extrusionOk="0" h="2413000" w="4433569">
                  <a:moveTo>
                    <a:pt x="1206004" y="1256842"/>
                  </a:moveTo>
                  <a:lnTo>
                    <a:pt x="1203439" y="1254645"/>
                  </a:lnTo>
                  <a:lnTo>
                    <a:pt x="1120863" y="1254645"/>
                  </a:lnTo>
                  <a:lnTo>
                    <a:pt x="1118349" y="1256842"/>
                  </a:lnTo>
                  <a:lnTo>
                    <a:pt x="1118349" y="1663509"/>
                  </a:lnTo>
                  <a:lnTo>
                    <a:pt x="1120863" y="1665693"/>
                  </a:lnTo>
                  <a:lnTo>
                    <a:pt x="1198372" y="1665693"/>
                  </a:lnTo>
                  <a:lnTo>
                    <a:pt x="1203439" y="1665693"/>
                  </a:lnTo>
                  <a:lnTo>
                    <a:pt x="1206004" y="1663509"/>
                  </a:lnTo>
                  <a:lnTo>
                    <a:pt x="1206004" y="1256842"/>
                  </a:lnTo>
                  <a:close/>
                </a:path>
                <a:path extrusionOk="0" h="2413000" w="4433569">
                  <a:moveTo>
                    <a:pt x="1290904" y="2171"/>
                  </a:moveTo>
                  <a:lnTo>
                    <a:pt x="1288351" y="0"/>
                  </a:lnTo>
                  <a:lnTo>
                    <a:pt x="1009840" y="0"/>
                  </a:lnTo>
                  <a:lnTo>
                    <a:pt x="1007300" y="2171"/>
                  </a:lnTo>
                  <a:lnTo>
                    <a:pt x="1007300" y="66357"/>
                  </a:lnTo>
                  <a:lnTo>
                    <a:pt x="1009840" y="68503"/>
                  </a:lnTo>
                  <a:lnTo>
                    <a:pt x="1103083" y="68503"/>
                  </a:lnTo>
                  <a:lnTo>
                    <a:pt x="1105636" y="70688"/>
                  </a:lnTo>
                  <a:lnTo>
                    <a:pt x="1105636" y="408889"/>
                  </a:lnTo>
                  <a:lnTo>
                    <a:pt x="1108189" y="411035"/>
                  </a:lnTo>
                  <a:lnTo>
                    <a:pt x="1190002" y="411035"/>
                  </a:lnTo>
                  <a:lnTo>
                    <a:pt x="1192555" y="408889"/>
                  </a:lnTo>
                  <a:lnTo>
                    <a:pt x="1192555" y="70688"/>
                  </a:lnTo>
                  <a:lnTo>
                    <a:pt x="1195108" y="68503"/>
                  </a:lnTo>
                  <a:lnTo>
                    <a:pt x="1283284" y="68503"/>
                  </a:lnTo>
                  <a:lnTo>
                    <a:pt x="1288351" y="68503"/>
                  </a:lnTo>
                  <a:lnTo>
                    <a:pt x="1290904" y="66357"/>
                  </a:lnTo>
                  <a:lnTo>
                    <a:pt x="1290904" y="2171"/>
                  </a:lnTo>
                  <a:close/>
                </a:path>
                <a:path extrusionOk="0" h="2413000" w="4433569">
                  <a:moveTo>
                    <a:pt x="1326032" y="1884146"/>
                  </a:moveTo>
                  <a:lnTo>
                    <a:pt x="1323479" y="1881962"/>
                  </a:lnTo>
                  <a:lnTo>
                    <a:pt x="1044206" y="1881962"/>
                  </a:lnTo>
                  <a:lnTo>
                    <a:pt x="1041679" y="1884146"/>
                  </a:lnTo>
                  <a:lnTo>
                    <a:pt x="1041679" y="2290864"/>
                  </a:lnTo>
                  <a:lnTo>
                    <a:pt x="1044206" y="2293010"/>
                  </a:lnTo>
                  <a:lnTo>
                    <a:pt x="1318412" y="2293010"/>
                  </a:lnTo>
                  <a:lnTo>
                    <a:pt x="1323479" y="2293010"/>
                  </a:lnTo>
                  <a:lnTo>
                    <a:pt x="1326032" y="2290864"/>
                  </a:lnTo>
                  <a:lnTo>
                    <a:pt x="1326032" y="2226678"/>
                  </a:lnTo>
                  <a:lnTo>
                    <a:pt x="1323479" y="2224494"/>
                  </a:lnTo>
                  <a:lnTo>
                    <a:pt x="1131887" y="2224494"/>
                  </a:lnTo>
                  <a:lnTo>
                    <a:pt x="1129334" y="2222347"/>
                  </a:lnTo>
                  <a:lnTo>
                    <a:pt x="1129334" y="2120989"/>
                  </a:lnTo>
                  <a:lnTo>
                    <a:pt x="1131887" y="2118817"/>
                  </a:lnTo>
                  <a:lnTo>
                    <a:pt x="1290688" y="2118817"/>
                  </a:lnTo>
                  <a:lnTo>
                    <a:pt x="1293241" y="2116620"/>
                  </a:lnTo>
                  <a:lnTo>
                    <a:pt x="1293241" y="2052485"/>
                  </a:lnTo>
                  <a:lnTo>
                    <a:pt x="1290688" y="2050288"/>
                  </a:lnTo>
                  <a:lnTo>
                    <a:pt x="1131887" y="2050288"/>
                  </a:lnTo>
                  <a:lnTo>
                    <a:pt x="1129334" y="2048141"/>
                  </a:lnTo>
                  <a:lnTo>
                    <a:pt x="1129334" y="1952663"/>
                  </a:lnTo>
                  <a:lnTo>
                    <a:pt x="1131887" y="1950466"/>
                  </a:lnTo>
                  <a:lnTo>
                    <a:pt x="1323479" y="1950466"/>
                  </a:lnTo>
                  <a:lnTo>
                    <a:pt x="1326032" y="1948319"/>
                  </a:lnTo>
                  <a:lnTo>
                    <a:pt x="1326032" y="1884146"/>
                  </a:lnTo>
                  <a:close/>
                </a:path>
                <a:path extrusionOk="0" h="2413000" w="4433569">
                  <a:moveTo>
                    <a:pt x="1335239" y="1031836"/>
                  </a:moveTo>
                  <a:lnTo>
                    <a:pt x="1334985" y="1030770"/>
                  </a:lnTo>
                  <a:lnTo>
                    <a:pt x="1334465" y="1029893"/>
                  </a:lnTo>
                  <a:lnTo>
                    <a:pt x="1267587" y="864184"/>
                  </a:lnTo>
                  <a:lnTo>
                    <a:pt x="1262049" y="850480"/>
                  </a:lnTo>
                  <a:lnTo>
                    <a:pt x="1262049" y="846785"/>
                  </a:lnTo>
                  <a:lnTo>
                    <a:pt x="1265618" y="843407"/>
                  </a:lnTo>
                  <a:lnTo>
                    <a:pt x="1279829" y="836002"/>
                  </a:lnTo>
                  <a:lnTo>
                    <a:pt x="1286687" y="831126"/>
                  </a:lnTo>
                  <a:lnTo>
                    <a:pt x="1316189" y="796315"/>
                  </a:lnTo>
                  <a:lnTo>
                    <a:pt x="1316507" y="795667"/>
                  </a:lnTo>
                  <a:lnTo>
                    <a:pt x="1320850" y="786904"/>
                  </a:lnTo>
                  <a:lnTo>
                    <a:pt x="1324178" y="776909"/>
                  </a:lnTo>
                  <a:lnTo>
                    <a:pt x="1326184" y="766343"/>
                  </a:lnTo>
                  <a:lnTo>
                    <a:pt x="1326845" y="755205"/>
                  </a:lnTo>
                  <a:lnTo>
                    <a:pt x="1326845" y="748690"/>
                  </a:lnTo>
                  <a:lnTo>
                    <a:pt x="1317320" y="698461"/>
                  </a:lnTo>
                  <a:lnTo>
                    <a:pt x="1288745" y="659968"/>
                  </a:lnTo>
                  <a:lnTo>
                    <a:pt x="1243749" y="635495"/>
                  </a:lnTo>
                  <a:lnTo>
                    <a:pt x="1239964" y="634669"/>
                  </a:lnTo>
                  <a:lnTo>
                    <a:pt x="1239964" y="742823"/>
                  </a:lnTo>
                  <a:lnTo>
                    <a:pt x="1239964" y="748690"/>
                  </a:lnTo>
                  <a:lnTo>
                    <a:pt x="1214996" y="787958"/>
                  </a:lnTo>
                  <a:lnTo>
                    <a:pt x="1185062" y="795667"/>
                  </a:lnTo>
                  <a:lnTo>
                    <a:pt x="1096111" y="795667"/>
                  </a:lnTo>
                  <a:lnTo>
                    <a:pt x="1093571" y="793483"/>
                  </a:lnTo>
                  <a:lnTo>
                    <a:pt x="1093571" y="698030"/>
                  </a:lnTo>
                  <a:lnTo>
                    <a:pt x="1096111" y="695858"/>
                  </a:lnTo>
                  <a:lnTo>
                    <a:pt x="1185062" y="695858"/>
                  </a:lnTo>
                  <a:lnTo>
                    <a:pt x="1223556" y="709866"/>
                  </a:lnTo>
                  <a:lnTo>
                    <a:pt x="1239964" y="742823"/>
                  </a:lnTo>
                  <a:lnTo>
                    <a:pt x="1239964" y="634669"/>
                  </a:lnTo>
                  <a:lnTo>
                    <a:pt x="1216113" y="629386"/>
                  </a:lnTo>
                  <a:lnTo>
                    <a:pt x="1185062" y="627341"/>
                  </a:lnTo>
                  <a:lnTo>
                    <a:pt x="1008430" y="627341"/>
                  </a:lnTo>
                  <a:lnTo>
                    <a:pt x="1005916" y="629526"/>
                  </a:lnTo>
                  <a:lnTo>
                    <a:pt x="1005916" y="1036205"/>
                  </a:lnTo>
                  <a:lnTo>
                    <a:pt x="1008430" y="1038377"/>
                  </a:lnTo>
                  <a:lnTo>
                    <a:pt x="1091006" y="1038377"/>
                  </a:lnTo>
                  <a:lnTo>
                    <a:pt x="1093571" y="1036205"/>
                  </a:lnTo>
                  <a:lnTo>
                    <a:pt x="1093571" y="866355"/>
                  </a:lnTo>
                  <a:lnTo>
                    <a:pt x="1096111" y="864184"/>
                  </a:lnTo>
                  <a:lnTo>
                    <a:pt x="1169047" y="864184"/>
                  </a:lnTo>
                  <a:lnTo>
                    <a:pt x="1175131" y="868083"/>
                  </a:lnTo>
                  <a:lnTo>
                    <a:pt x="1242237" y="1033805"/>
                  </a:lnTo>
                  <a:lnTo>
                    <a:pt x="1244269" y="1036853"/>
                  </a:lnTo>
                  <a:lnTo>
                    <a:pt x="1246530" y="1038377"/>
                  </a:lnTo>
                  <a:lnTo>
                    <a:pt x="1332674" y="1038377"/>
                  </a:lnTo>
                  <a:lnTo>
                    <a:pt x="1335239" y="1036624"/>
                  </a:lnTo>
                  <a:lnTo>
                    <a:pt x="1335239" y="1031836"/>
                  </a:lnTo>
                  <a:close/>
                </a:path>
                <a:path extrusionOk="0" h="2413000" w="4433569">
                  <a:moveTo>
                    <a:pt x="1619211" y="1322959"/>
                  </a:moveTo>
                  <a:lnTo>
                    <a:pt x="1597253" y="1290320"/>
                  </a:lnTo>
                  <a:lnTo>
                    <a:pt x="1552613" y="1260233"/>
                  </a:lnTo>
                  <a:lnTo>
                    <a:pt x="1509153" y="1249476"/>
                  </a:lnTo>
                  <a:lnTo>
                    <a:pt x="1484274" y="1248143"/>
                  </a:lnTo>
                  <a:lnTo>
                    <a:pt x="1433982" y="1248143"/>
                  </a:lnTo>
                  <a:lnTo>
                    <a:pt x="1389164" y="1252715"/>
                  </a:lnTo>
                  <a:lnTo>
                    <a:pt x="1351368" y="1266228"/>
                  </a:lnTo>
                  <a:lnTo>
                    <a:pt x="1314767" y="1296568"/>
                  </a:lnTo>
                  <a:lnTo>
                    <a:pt x="1294752" y="1338732"/>
                  </a:lnTo>
                  <a:lnTo>
                    <a:pt x="1292174" y="1363586"/>
                  </a:lnTo>
                  <a:lnTo>
                    <a:pt x="1292174" y="1556715"/>
                  </a:lnTo>
                  <a:lnTo>
                    <a:pt x="1302092" y="1604035"/>
                  </a:lnTo>
                  <a:lnTo>
                    <a:pt x="1330667" y="1640255"/>
                  </a:lnTo>
                  <a:lnTo>
                    <a:pt x="1375638" y="1663725"/>
                  </a:lnTo>
                  <a:lnTo>
                    <a:pt x="1418336" y="1671675"/>
                  </a:lnTo>
                  <a:lnTo>
                    <a:pt x="1433982" y="1672209"/>
                  </a:lnTo>
                  <a:lnTo>
                    <a:pt x="1471320" y="1672209"/>
                  </a:lnTo>
                  <a:lnTo>
                    <a:pt x="1516151" y="1667433"/>
                  </a:lnTo>
                  <a:lnTo>
                    <a:pt x="1553946" y="1653616"/>
                  </a:lnTo>
                  <a:lnTo>
                    <a:pt x="1590548" y="1623695"/>
                  </a:lnTo>
                  <a:lnTo>
                    <a:pt x="1610550" y="1581607"/>
                  </a:lnTo>
                  <a:lnTo>
                    <a:pt x="1613128" y="1453210"/>
                  </a:lnTo>
                  <a:lnTo>
                    <a:pt x="1441081" y="1451038"/>
                  </a:lnTo>
                  <a:lnTo>
                    <a:pt x="1438529" y="1517370"/>
                  </a:lnTo>
                  <a:lnTo>
                    <a:pt x="1522907" y="1519542"/>
                  </a:lnTo>
                  <a:lnTo>
                    <a:pt x="1525447" y="1521726"/>
                  </a:lnTo>
                  <a:lnTo>
                    <a:pt x="1524469" y="1566405"/>
                  </a:lnTo>
                  <a:lnTo>
                    <a:pt x="1492389" y="1600352"/>
                  </a:lnTo>
                  <a:lnTo>
                    <a:pt x="1471320" y="1603692"/>
                  </a:lnTo>
                  <a:lnTo>
                    <a:pt x="1433982" y="1603692"/>
                  </a:lnTo>
                  <a:lnTo>
                    <a:pt x="1395095" y="1589989"/>
                  </a:lnTo>
                  <a:lnTo>
                    <a:pt x="1379093" y="1556715"/>
                  </a:lnTo>
                  <a:lnTo>
                    <a:pt x="1379093" y="1363586"/>
                  </a:lnTo>
                  <a:lnTo>
                    <a:pt x="1403527" y="1324330"/>
                  </a:lnTo>
                  <a:lnTo>
                    <a:pt x="1433982" y="1316621"/>
                  </a:lnTo>
                  <a:lnTo>
                    <a:pt x="1484274" y="1316621"/>
                  </a:lnTo>
                  <a:lnTo>
                    <a:pt x="1523555" y="1334655"/>
                  </a:lnTo>
                  <a:lnTo>
                    <a:pt x="1540192" y="1358061"/>
                  </a:lnTo>
                  <a:lnTo>
                    <a:pt x="1541983" y="1359052"/>
                  </a:lnTo>
                  <a:lnTo>
                    <a:pt x="1546034" y="1359052"/>
                  </a:lnTo>
                  <a:lnTo>
                    <a:pt x="1547291" y="1358836"/>
                  </a:lnTo>
                  <a:lnTo>
                    <a:pt x="1617713" y="1329042"/>
                  </a:lnTo>
                  <a:lnTo>
                    <a:pt x="1619211" y="1327277"/>
                  </a:lnTo>
                  <a:lnTo>
                    <a:pt x="1619211" y="1325105"/>
                  </a:lnTo>
                  <a:lnTo>
                    <a:pt x="1619211" y="1322959"/>
                  </a:lnTo>
                  <a:close/>
                </a:path>
                <a:path extrusionOk="0" h="2413000" w="4433569">
                  <a:moveTo>
                    <a:pt x="1663687" y="2171"/>
                  </a:moveTo>
                  <a:lnTo>
                    <a:pt x="1661134" y="0"/>
                  </a:lnTo>
                  <a:lnTo>
                    <a:pt x="1578546" y="0"/>
                  </a:lnTo>
                  <a:lnTo>
                    <a:pt x="1576006" y="2171"/>
                  </a:lnTo>
                  <a:lnTo>
                    <a:pt x="1576006" y="302094"/>
                  </a:lnTo>
                  <a:lnTo>
                    <a:pt x="1575028" y="311772"/>
                  </a:lnTo>
                  <a:lnTo>
                    <a:pt x="1542948" y="345719"/>
                  </a:lnTo>
                  <a:lnTo>
                    <a:pt x="1521879" y="349072"/>
                  </a:lnTo>
                  <a:lnTo>
                    <a:pt x="1484541" y="349072"/>
                  </a:lnTo>
                  <a:lnTo>
                    <a:pt x="1445641" y="335368"/>
                  </a:lnTo>
                  <a:lnTo>
                    <a:pt x="1429651" y="302094"/>
                  </a:lnTo>
                  <a:lnTo>
                    <a:pt x="1429651" y="2171"/>
                  </a:lnTo>
                  <a:lnTo>
                    <a:pt x="1427086" y="0"/>
                  </a:lnTo>
                  <a:lnTo>
                    <a:pt x="1345285" y="0"/>
                  </a:lnTo>
                  <a:lnTo>
                    <a:pt x="1342732" y="2171"/>
                  </a:lnTo>
                  <a:lnTo>
                    <a:pt x="1342732" y="302094"/>
                  </a:lnTo>
                  <a:lnTo>
                    <a:pt x="1343355" y="314833"/>
                  </a:lnTo>
                  <a:lnTo>
                    <a:pt x="1358150" y="359613"/>
                  </a:lnTo>
                  <a:lnTo>
                    <a:pt x="1391043" y="392696"/>
                  </a:lnTo>
                  <a:lnTo>
                    <a:pt x="1426197" y="409105"/>
                  </a:lnTo>
                  <a:lnTo>
                    <a:pt x="1468894" y="417055"/>
                  </a:lnTo>
                  <a:lnTo>
                    <a:pt x="1484541" y="417588"/>
                  </a:lnTo>
                  <a:lnTo>
                    <a:pt x="1521879" y="417588"/>
                  </a:lnTo>
                  <a:lnTo>
                    <a:pt x="1566697" y="412800"/>
                  </a:lnTo>
                  <a:lnTo>
                    <a:pt x="1604492" y="398983"/>
                  </a:lnTo>
                  <a:lnTo>
                    <a:pt x="1641106" y="369062"/>
                  </a:lnTo>
                  <a:lnTo>
                    <a:pt x="1661109" y="326961"/>
                  </a:lnTo>
                  <a:lnTo>
                    <a:pt x="1663687" y="302094"/>
                  </a:lnTo>
                  <a:lnTo>
                    <a:pt x="1663687" y="2171"/>
                  </a:lnTo>
                  <a:close/>
                </a:path>
                <a:path extrusionOk="0" h="2413000" w="4433569">
                  <a:moveTo>
                    <a:pt x="1676057" y="629526"/>
                  </a:moveTo>
                  <a:lnTo>
                    <a:pt x="1673504" y="627329"/>
                  </a:lnTo>
                  <a:lnTo>
                    <a:pt x="1394231" y="627329"/>
                  </a:lnTo>
                  <a:lnTo>
                    <a:pt x="1391716" y="629526"/>
                  </a:lnTo>
                  <a:lnTo>
                    <a:pt x="1391716" y="1036205"/>
                  </a:lnTo>
                  <a:lnTo>
                    <a:pt x="1394231" y="1038377"/>
                  </a:lnTo>
                  <a:lnTo>
                    <a:pt x="1668437" y="1038377"/>
                  </a:lnTo>
                  <a:lnTo>
                    <a:pt x="1673504" y="1038377"/>
                  </a:lnTo>
                  <a:lnTo>
                    <a:pt x="1676057" y="1036205"/>
                  </a:lnTo>
                  <a:lnTo>
                    <a:pt x="1676057" y="972045"/>
                  </a:lnTo>
                  <a:lnTo>
                    <a:pt x="1673504" y="969873"/>
                  </a:lnTo>
                  <a:lnTo>
                    <a:pt x="1481924" y="969873"/>
                  </a:lnTo>
                  <a:lnTo>
                    <a:pt x="1479359" y="967689"/>
                  </a:lnTo>
                  <a:lnTo>
                    <a:pt x="1479359" y="866368"/>
                  </a:lnTo>
                  <a:lnTo>
                    <a:pt x="1481924" y="864184"/>
                  </a:lnTo>
                  <a:lnTo>
                    <a:pt x="1640725" y="864184"/>
                  </a:lnTo>
                  <a:lnTo>
                    <a:pt x="1643278" y="861999"/>
                  </a:lnTo>
                  <a:lnTo>
                    <a:pt x="1643278" y="797852"/>
                  </a:lnTo>
                  <a:lnTo>
                    <a:pt x="1640725" y="795667"/>
                  </a:lnTo>
                  <a:lnTo>
                    <a:pt x="1481924" y="795667"/>
                  </a:lnTo>
                  <a:lnTo>
                    <a:pt x="1479359" y="793483"/>
                  </a:lnTo>
                  <a:lnTo>
                    <a:pt x="1479359" y="698030"/>
                  </a:lnTo>
                  <a:lnTo>
                    <a:pt x="1481924" y="695845"/>
                  </a:lnTo>
                  <a:lnTo>
                    <a:pt x="1673504" y="695845"/>
                  </a:lnTo>
                  <a:lnTo>
                    <a:pt x="1676057" y="693674"/>
                  </a:lnTo>
                  <a:lnTo>
                    <a:pt x="1676057" y="629526"/>
                  </a:lnTo>
                  <a:close/>
                </a:path>
                <a:path extrusionOk="0" h="2413000" w="4433569">
                  <a:moveTo>
                    <a:pt x="1727022" y="2003310"/>
                  </a:moveTo>
                  <a:lnTo>
                    <a:pt x="1717497" y="1953094"/>
                  </a:lnTo>
                  <a:lnTo>
                    <a:pt x="1688922" y="1914601"/>
                  </a:lnTo>
                  <a:lnTo>
                    <a:pt x="1643926" y="1890128"/>
                  </a:lnTo>
                  <a:lnTo>
                    <a:pt x="1640141" y="1889290"/>
                  </a:lnTo>
                  <a:lnTo>
                    <a:pt x="1640141" y="1997456"/>
                  </a:lnTo>
                  <a:lnTo>
                    <a:pt x="1640141" y="2177516"/>
                  </a:lnTo>
                  <a:lnTo>
                    <a:pt x="1615668" y="2216797"/>
                  </a:lnTo>
                  <a:lnTo>
                    <a:pt x="1585239" y="2224494"/>
                  </a:lnTo>
                  <a:lnTo>
                    <a:pt x="1496288" y="2224494"/>
                  </a:lnTo>
                  <a:lnTo>
                    <a:pt x="1493748" y="2222347"/>
                  </a:lnTo>
                  <a:lnTo>
                    <a:pt x="1493748" y="1952663"/>
                  </a:lnTo>
                  <a:lnTo>
                    <a:pt x="1496288" y="1950478"/>
                  </a:lnTo>
                  <a:lnTo>
                    <a:pt x="1585239" y="1950478"/>
                  </a:lnTo>
                  <a:lnTo>
                    <a:pt x="1623733" y="1964524"/>
                  </a:lnTo>
                  <a:lnTo>
                    <a:pt x="1640141" y="1997456"/>
                  </a:lnTo>
                  <a:lnTo>
                    <a:pt x="1640141" y="1889290"/>
                  </a:lnTo>
                  <a:lnTo>
                    <a:pt x="1616290" y="1884006"/>
                  </a:lnTo>
                  <a:lnTo>
                    <a:pt x="1585239" y="1881962"/>
                  </a:lnTo>
                  <a:lnTo>
                    <a:pt x="1408607" y="1881962"/>
                  </a:lnTo>
                  <a:lnTo>
                    <a:pt x="1406093" y="1884146"/>
                  </a:lnTo>
                  <a:lnTo>
                    <a:pt x="1406093" y="2290851"/>
                  </a:lnTo>
                  <a:lnTo>
                    <a:pt x="1408607" y="2292997"/>
                  </a:lnTo>
                  <a:lnTo>
                    <a:pt x="1585239" y="2292997"/>
                  </a:lnTo>
                  <a:lnTo>
                    <a:pt x="1643926" y="2284857"/>
                  </a:lnTo>
                  <a:lnTo>
                    <a:pt x="1688922" y="2260371"/>
                  </a:lnTo>
                  <a:lnTo>
                    <a:pt x="1716011" y="2224494"/>
                  </a:lnTo>
                  <a:lnTo>
                    <a:pt x="1727022" y="2171662"/>
                  </a:lnTo>
                  <a:lnTo>
                    <a:pt x="1727022" y="2003310"/>
                  </a:lnTo>
                  <a:close/>
                </a:path>
                <a:path extrusionOk="0" h="2413000" w="4433569">
                  <a:moveTo>
                    <a:pt x="2011832" y="2382786"/>
                  </a:moveTo>
                  <a:lnTo>
                    <a:pt x="290715" y="2382786"/>
                  </a:lnTo>
                  <a:lnTo>
                    <a:pt x="290715" y="2412987"/>
                  </a:lnTo>
                  <a:lnTo>
                    <a:pt x="2011832" y="2412987"/>
                  </a:lnTo>
                  <a:lnTo>
                    <a:pt x="2011832" y="2382786"/>
                  </a:lnTo>
                  <a:close/>
                </a:path>
                <a:path extrusionOk="0" h="2413000" w="4433569">
                  <a:moveTo>
                    <a:pt x="2011832" y="1761998"/>
                  </a:moveTo>
                  <a:lnTo>
                    <a:pt x="290715" y="1761998"/>
                  </a:lnTo>
                  <a:lnTo>
                    <a:pt x="290715" y="1792198"/>
                  </a:lnTo>
                  <a:lnTo>
                    <a:pt x="2011832" y="1792198"/>
                  </a:lnTo>
                  <a:lnTo>
                    <a:pt x="2011832" y="1761998"/>
                  </a:lnTo>
                  <a:close/>
                </a:path>
                <a:path extrusionOk="0" h="2413000" w="4433569">
                  <a:moveTo>
                    <a:pt x="2011832" y="1256842"/>
                  </a:moveTo>
                  <a:lnTo>
                    <a:pt x="2009279" y="1254645"/>
                  </a:lnTo>
                  <a:lnTo>
                    <a:pt x="1928990" y="1254645"/>
                  </a:lnTo>
                  <a:lnTo>
                    <a:pt x="1926450" y="1256842"/>
                  </a:lnTo>
                  <a:lnTo>
                    <a:pt x="1929523" y="1522793"/>
                  </a:lnTo>
                  <a:lnTo>
                    <a:pt x="1773974" y="1257909"/>
                  </a:lnTo>
                  <a:lnTo>
                    <a:pt x="1767116" y="1254645"/>
                  </a:lnTo>
                  <a:lnTo>
                    <a:pt x="1697990" y="1254645"/>
                  </a:lnTo>
                  <a:lnTo>
                    <a:pt x="1695475" y="1256842"/>
                  </a:lnTo>
                  <a:lnTo>
                    <a:pt x="1695475" y="1663509"/>
                  </a:lnTo>
                  <a:lnTo>
                    <a:pt x="1697990" y="1665693"/>
                  </a:lnTo>
                  <a:lnTo>
                    <a:pt x="1779066" y="1665693"/>
                  </a:lnTo>
                  <a:lnTo>
                    <a:pt x="1781619" y="1663509"/>
                  </a:lnTo>
                  <a:lnTo>
                    <a:pt x="1777771" y="1400149"/>
                  </a:lnTo>
                  <a:lnTo>
                    <a:pt x="1934057" y="1662442"/>
                  </a:lnTo>
                  <a:lnTo>
                    <a:pt x="1940953" y="1665693"/>
                  </a:lnTo>
                  <a:lnTo>
                    <a:pt x="2004212" y="1665693"/>
                  </a:lnTo>
                  <a:lnTo>
                    <a:pt x="2009279" y="1665693"/>
                  </a:lnTo>
                  <a:lnTo>
                    <a:pt x="2011832" y="1663509"/>
                  </a:lnTo>
                  <a:lnTo>
                    <a:pt x="2011832" y="1256842"/>
                  </a:lnTo>
                  <a:close/>
                </a:path>
                <a:path extrusionOk="0" h="2413000" w="4433569">
                  <a:moveTo>
                    <a:pt x="2011832" y="1131404"/>
                  </a:moveTo>
                  <a:lnTo>
                    <a:pt x="290715" y="1131404"/>
                  </a:lnTo>
                  <a:lnTo>
                    <a:pt x="290715" y="1161605"/>
                  </a:lnTo>
                  <a:lnTo>
                    <a:pt x="2011832" y="1161605"/>
                  </a:lnTo>
                  <a:lnTo>
                    <a:pt x="2011832" y="1131404"/>
                  </a:lnTo>
                  <a:close/>
                </a:path>
                <a:path extrusionOk="0" h="2413000" w="4433569">
                  <a:moveTo>
                    <a:pt x="2011832" y="491248"/>
                  </a:moveTo>
                  <a:lnTo>
                    <a:pt x="290715" y="491248"/>
                  </a:lnTo>
                  <a:lnTo>
                    <a:pt x="290715" y="521449"/>
                  </a:lnTo>
                  <a:lnTo>
                    <a:pt x="2011832" y="521449"/>
                  </a:lnTo>
                  <a:lnTo>
                    <a:pt x="2011832" y="491248"/>
                  </a:lnTo>
                  <a:close/>
                </a:path>
                <a:path extrusionOk="0" h="2413000" w="4433569">
                  <a:moveTo>
                    <a:pt x="2025129" y="1883714"/>
                  </a:moveTo>
                  <a:lnTo>
                    <a:pt x="2022335" y="1881962"/>
                  </a:lnTo>
                  <a:lnTo>
                    <a:pt x="1968715" y="1881962"/>
                  </a:lnTo>
                  <a:lnTo>
                    <a:pt x="1965159" y="1883283"/>
                  </a:lnTo>
                  <a:lnTo>
                    <a:pt x="1962873" y="1884578"/>
                  </a:lnTo>
                  <a:lnTo>
                    <a:pt x="1961870" y="1885899"/>
                  </a:lnTo>
                  <a:lnTo>
                    <a:pt x="1762874" y="2283879"/>
                  </a:lnTo>
                  <a:lnTo>
                    <a:pt x="1761871" y="2285631"/>
                  </a:lnTo>
                  <a:lnTo>
                    <a:pt x="1761337" y="2286927"/>
                  </a:lnTo>
                  <a:lnTo>
                    <a:pt x="1761337" y="2291296"/>
                  </a:lnTo>
                  <a:lnTo>
                    <a:pt x="1764169" y="2293010"/>
                  </a:lnTo>
                  <a:lnTo>
                    <a:pt x="1817776" y="2293010"/>
                  </a:lnTo>
                  <a:lnTo>
                    <a:pt x="1821307" y="2292578"/>
                  </a:lnTo>
                  <a:lnTo>
                    <a:pt x="1823618" y="2291296"/>
                  </a:lnTo>
                  <a:lnTo>
                    <a:pt x="2023618" y="1891118"/>
                  </a:lnTo>
                  <a:lnTo>
                    <a:pt x="2024634" y="1889366"/>
                  </a:lnTo>
                  <a:lnTo>
                    <a:pt x="2025129" y="1888083"/>
                  </a:lnTo>
                  <a:lnTo>
                    <a:pt x="2025129" y="1887181"/>
                  </a:lnTo>
                  <a:lnTo>
                    <a:pt x="2025129" y="1883714"/>
                  </a:lnTo>
                  <a:close/>
                </a:path>
                <a:path extrusionOk="0" h="2413000" w="4433569">
                  <a:moveTo>
                    <a:pt x="2030780" y="929411"/>
                  </a:moveTo>
                  <a:lnTo>
                    <a:pt x="2023529" y="886028"/>
                  </a:lnTo>
                  <a:lnTo>
                    <a:pt x="2001418" y="851128"/>
                  </a:lnTo>
                  <a:lnTo>
                    <a:pt x="1964080" y="822096"/>
                  </a:lnTo>
                  <a:lnTo>
                    <a:pt x="1925828" y="802932"/>
                  </a:lnTo>
                  <a:lnTo>
                    <a:pt x="1866976" y="779818"/>
                  </a:lnTo>
                  <a:lnTo>
                    <a:pt x="1859724" y="776655"/>
                  </a:lnTo>
                  <a:lnTo>
                    <a:pt x="1824824" y="750658"/>
                  </a:lnTo>
                  <a:lnTo>
                    <a:pt x="1822627" y="744118"/>
                  </a:lnTo>
                  <a:lnTo>
                    <a:pt x="1822627" y="736282"/>
                  </a:lnTo>
                  <a:lnTo>
                    <a:pt x="1847596" y="696849"/>
                  </a:lnTo>
                  <a:lnTo>
                    <a:pt x="1877542" y="689305"/>
                  </a:lnTo>
                  <a:lnTo>
                    <a:pt x="1888972" y="689305"/>
                  </a:lnTo>
                  <a:lnTo>
                    <a:pt x="1929180" y="708075"/>
                  </a:lnTo>
                  <a:lnTo>
                    <a:pt x="1940052" y="721931"/>
                  </a:lnTo>
                  <a:lnTo>
                    <a:pt x="1944357" y="727367"/>
                  </a:lnTo>
                  <a:lnTo>
                    <a:pt x="2023160" y="701713"/>
                  </a:lnTo>
                  <a:lnTo>
                    <a:pt x="2024672" y="699973"/>
                  </a:lnTo>
                  <a:lnTo>
                    <a:pt x="2024672" y="695629"/>
                  </a:lnTo>
                  <a:lnTo>
                    <a:pt x="2001939" y="663003"/>
                  </a:lnTo>
                  <a:lnTo>
                    <a:pt x="1957298" y="632917"/>
                  </a:lnTo>
                  <a:lnTo>
                    <a:pt x="1913839" y="622173"/>
                  </a:lnTo>
                  <a:lnTo>
                    <a:pt x="1888972" y="620826"/>
                  </a:lnTo>
                  <a:lnTo>
                    <a:pt x="1877542" y="620826"/>
                  </a:lnTo>
                  <a:lnTo>
                    <a:pt x="1832737" y="625398"/>
                  </a:lnTo>
                  <a:lnTo>
                    <a:pt x="1794916" y="638924"/>
                  </a:lnTo>
                  <a:lnTo>
                    <a:pt x="1758327" y="669251"/>
                  </a:lnTo>
                  <a:lnTo>
                    <a:pt x="1738325" y="711415"/>
                  </a:lnTo>
                  <a:lnTo>
                    <a:pt x="1735759" y="736282"/>
                  </a:lnTo>
                  <a:lnTo>
                    <a:pt x="1736255" y="747991"/>
                  </a:lnTo>
                  <a:lnTo>
                    <a:pt x="1748243" y="787615"/>
                  </a:lnTo>
                  <a:lnTo>
                    <a:pt x="1776234" y="818870"/>
                  </a:lnTo>
                  <a:lnTo>
                    <a:pt x="1819694" y="845439"/>
                  </a:lnTo>
                  <a:lnTo>
                    <a:pt x="1903171" y="882002"/>
                  </a:lnTo>
                  <a:lnTo>
                    <a:pt x="1909927" y="885291"/>
                  </a:lnTo>
                  <a:lnTo>
                    <a:pt x="1941957" y="914082"/>
                  </a:lnTo>
                  <a:lnTo>
                    <a:pt x="1943862" y="921181"/>
                  </a:lnTo>
                  <a:lnTo>
                    <a:pt x="1943862" y="929411"/>
                  </a:lnTo>
                  <a:lnTo>
                    <a:pt x="1918919" y="968679"/>
                  </a:lnTo>
                  <a:lnTo>
                    <a:pt x="1888972" y="976376"/>
                  </a:lnTo>
                  <a:lnTo>
                    <a:pt x="1858479" y="976376"/>
                  </a:lnTo>
                  <a:lnTo>
                    <a:pt x="1821319" y="962367"/>
                  </a:lnTo>
                  <a:lnTo>
                    <a:pt x="1803590" y="934961"/>
                  </a:lnTo>
                  <a:lnTo>
                    <a:pt x="1801558" y="933348"/>
                  </a:lnTo>
                  <a:lnTo>
                    <a:pt x="1797507" y="933348"/>
                  </a:lnTo>
                  <a:lnTo>
                    <a:pt x="1796211" y="933551"/>
                  </a:lnTo>
                  <a:lnTo>
                    <a:pt x="1725828" y="963358"/>
                  </a:lnTo>
                  <a:lnTo>
                    <a:pt x="1724291" y="964857"/>
                  </a:lnTo>
                  <a:lnTo>
                    <a:pt x="1724291" y="970089"/>
                  </a:lnTo>
                  <a:lnTo>
                    <a:pt x="1750529" y="1006017"/>
                  </a:lnTo>
                  <a:lnTo>
                    <a:pt x="1801291" y="1037234"/>
                  </a:lnTo>
                  <a:lnTo>
                    <a:pt x="1858479" y="1044892"/>
                  </a:lnTo>
                  <a:lnTo>
                    <a:pt x="1888972" y="1044892"/>
                  </a:lnTo>
                  <a:lnTo>
                    <a:pt x="1933803" y="1040130"/>
                  </a:lnTo>
                  <a:lnTo>
                    <a:pt x="1971687" y="1026299"/>
                  </a:lnTo>
                  <a:lnTo>
                    <a:pt x="2008759" y="996378"/>
                  </a:lnTo>
                  <a:lnTo>
                    <a:pt x="2028304" y="954303"/>
                  </a:lnTo>
                  <a:lnTo>
                    <a:pt x="2030158" y="942162"/>
                  </a:lnTo>
                  <a:lnTo>
                    <a:pt x="2030780" y="929411"/>
                  </a:lnTo>
                  <a:close/>
                </a:path>
                <a:path extrusionOk="0" h="2413000" w="4433569">
                  <a:moveTo>
                    <a:pt x="3830548" y="800442"/>
                  </a:moveTo>
                  <a:lnTo>
                    <a:pt x="3541369" y="812419"/>
                  </a:lnTo>
                  <a:lnTo>
                    <a:pt x="3159963" y="1508709"/>
                  </a:lnTo>
                  <a:lnTo>
                    <a:pt x="3453434" y="1501419"/>
                  </a:lnTo>
                  <a:lnTo>
                    <a:pt x="3830548" y="800442"/>
                  </a:lnTo>
                  <a:close/>
                </a:path>
                <a:path extrusionOk="0" h="2413000" w="4433569">
                  <a:moveTo>
                    <a:pt x="4432986" y="1154557"/>
                  </a:moveTo>
                  <a:lnTo>
                    <a:pt x="4431919" y="1101559"/>
                  </a:lnTo>
                  <a:lnTo>
                    <a:pt x="4428756" y="1049731"/>
                  </a:lnTo>
                  <a:lnTo>
                    <a:pt x="4423486" y="998575"/>
                  </a:lnTo>
                  <a:lnTo>
                    <a:pt x="4416171" y="948321"/>
                  </a:lnTo>
                  <a:lnTo>
                    <a:pt x="4406798" y="899045"/>
                  </a:lnTo>
                  <a:lnTo>
                    <a:pt x="4395406" y="850811"/>
                  </a:lnTo>
                  <a:lnTo>
                    <a:pt x="4382033" y="803668"/>
                  </a:lnTo>
                  <a:lnTo>
                    <a:pt x="4366679" y="757682"/>
                  </a:lnTo>
                  <a:lnTo>
                    <a:pt x="4349369" y="712901"/>
                  </a:lnTo>
                  <a:lnTo>
                    <a:pt x="4330141" y="669404"/>
                  </a:lnTo>
                  <a:lnTo>
                    <a:pt x="4309008" y="627240"/>
                  </a:lnTo>
                  <a:lnTo>
                    <a:pt x="4285996" y="586460"/>
                  </a:lnTo>
                  <a:lnTo>
                    <a:pt x="4261129" y="547141"/>
                  </a:lnTo>
                  <a:lnTo>
                    <a:pt x="4234421" y="509333"/>
                  </a:lnTo>
                  <a:lnTo>
                    <a:pt x="4205909" y="473100"/>
                  </a:lnTo>
                  <a:lnTo>
                    <a:pt x="4178566" y="441909"/>
                  </a:lnTo>
                  <a:lnTo>
                    <a:pt x="4178566" y="1154557"/>
                  </a:lnTo>
                  <a:lnTo>
                    <a:pt x="4177334" y="1201191"/>
                  </a:lnTo>
                  <a:lnTo>
                    <a:pt x="4173664" y="1246949"/>
                  </a:lnTo>
                  <a:lnTo>
                    <a:pt x="4167555" y="1291780"/>
                  </a:lnTo>
                  <a:lnTo>
                    <a:pt x="4159046" y="1335595"/>
                  </a:lnTo>
                  <a:lnTo>
                    <a:pt x="4148124" y="1378356"/>
                  </a:lnTo>
                  <a:lnTo>
                    <a:pt x="4134828" y="1419974"/>
                  </a:lnTo>
                  <a:lnTo>
                    <a:pt x="4119181" y="1460385"/>
                  </a:lnTo>
                  <a:lnTo>
                    <a:pt x="4101173" y="1499527"/>
                  </a:lnTo>
                  <a:lnTo>
                    <a:pt x="4080840" y="1537322"/>
                  </a:lnTo>
                  <a:lnTo>
                    <a:pt x="4058196" y="1573733"/>
                  </a:lnTo>
                  <a:lnTo>
                    <a:pt x="4033253" y="1608658"/>
                  </a:lnTo>
                  <a:lnTo>
                    <a:pt x="4006024" y="1642046"/>
                  </a:lnTo>
                  <a:lnTo>
                    <a:pt x="3976547" y="1673834"/>
                  </a:lnTo>
                  <a:lnTo>
                    <a:pt x="3944810" y="1703959"/>
                  </a:lnTo>
                  <a:lnTo>
                    <a:pt x="3910850" y="1732330"/>
                  </a:lnTo>
                  <a:lnTo>
                    <a:pt x="3874681" y="1758911"/>
                  </a:lnTo>
                  <a:lnTo>
                    <a:pt x="3836314" y="1783613"/>
                  </a:lnTo>
                  <a:lnTo>
                    <a:pt x="3795776" y="1806371"/>
                  </a:lnTo>
                  <a:lnTo>
                    <a:pt x="3753066" y="1827136"/>
                  </a:lnTo>
                  <a:lnTo>
                    <a:pt x="3708209" y="1845830"/>
                  </a:lnTo>
                  <a:lnTo>
                    <a:pt x="3661219" y="1862378"/>
                  </a:lnTo>
                  <a:lnTo>
                    <a:pt x="3612121" y="1876717"/>
                  </a:lnTo>
                  <a:lnTo>
                    <a:pt x="3560927" y="1888794"/>
                  </a:lnTo>
                  <a:lnTo>
                    <a:pt x="3507663" y="1898535"/>
                  </a:lnTo>
                  <a:lnTo>
                    <a:pt x="3452330" y="1905863"/>
                  </a:lnTo>
                  <a:lnTo>
                    <a:pt x="3394951" y="1910715"/>
                  </a:lnTo>
                  <a:lnTo>
                    <a:pt x="2959963" y="1905508"/>
                  </a:lnTo>
                  <a:lnTo>
                    <a:pt x="2959963" y="1271549"/>
                  </a:lnTo>
                  <a:lnTo>
                    <a:pt x="3368535" y="544398"/>
                  </a:lnTo>
                  <a:lnTo>
                    <a:pt x="2959963" y="544398"/>
                  </a:lnTo>
                  <a:lnTo>
                    <a:pt x="2959963" y="397446"/>
                  </a:lnTo>
                  <a:lnTo>
                    <a:pt x="3270427" y="397446"/>
                  </a:lnTo>
                  <a:lnTo>
                    <a:pt x="3401161" y="398399"/>
                  </a:lnTo>
                  <a:lnTo>
                    <a:pt x="3465372" y="398373"/>
                  </a:lnTo>
                  <a:lnTo>
                    <a:pt x="3516325" y="400786"/>
                  </a:lnTo>
                  <a:lnTo>
                    <a:pt x="3570859" y="406412"/>
                  </a:lnTo>
                  <a:lnTo>
                    <a:pt x="3623322" y="414972"/>
                  </a:lnTo>
                  <a:lnTo>
                    <a:pt x="3673716" y="426466"/>
                  </a:lnTo>
                  <a:lnTo>
                    <a:pt x="3721989" y="440867"/>
                  </a:lnTo>
                  <a:lnTo>
                    <a:pt x="3768140" y="458190"/>
                  </a:lnTo>
                  <a:lnTo>
                    <a:pt x="3812133" y="478396"/>
                  </a:lnTo>
                  <a:lnTo>
                    <a:pt x="3853942" y="501484"/>
                  </a:lnTo>
                  <a:lnTo>
                    <a:pt x="3893566" y="527456"/>
                  </a:lnTo>
                  <a:lnTo>
                    <a:pt x="3930967" y="556285"/>
                  </a:lnTo>
                  <a:lnTo>
                    <a:pt x="3966121" y="587971"/>
                  </a:lnTo>
                  <a:lnTo>
                    <a:pt x="3996639" y="619912"/>
                  </a:lnTo>
                  <a:lnTo>
                    <a:pt x="4024934" y="654164"/>
                  </a:lnTo>
                  <a:lnTo>
                    <a:pt x="4050957" y="690638"/>
                  </a:lnTo>
                  <a:lnTo>
                    <a:pt x="4074693" y="729208"/>
                  </a:lnTo>
                  <a:lnTo>
                    <a:pt x="4096093" y="769785"/>
                  </a:lnTo>
                  <a:lnTo>
                    <a:pt x="4115104" y="812266"/>
                  </a:lnTo>
                  <a:lnTo>
                    <a:pt x="4131716" y="856564"/>
                  </a:lnTo>
                  <a:lnTo>
                    <a:pt x="4145877" y="902563"/>
                  </a:lnTo>
                  <a:lnTo>
                    <a:pt x="4157548" y="950163"/>
                  </a:lnTo>
                  <a:lnTo>
                    <a:pt x="4166679" y="999261"/>
                  </a:lnTo>
                  <a:lnTo>
                    <a:pt x="4173258" y="1049756"/>
                  </a:lnTo>
                  <a:lnTo>
                    <a:pt x="4177246" y="1101737"/>
                  </a:lnTo>
                  <a:lnTo>
                    <a:pt x="4178566" y="1154557"/>
                  </a:lnTo>
                  <a:lnTo>
                    <a:pt x="4178566" y="441909"/>
                  </a:lnTo>
                  <a:lnTo>
                    <a:pt x="4175595" y="438505"/>
                  </a:lnTo>
                  <a:lnTo>
                    <a:pt x="4143527" y="405599"/>
                  </a:lnTo>
                  <a:lnTo>
                    <a:pt x="4135399" y="398106"/>
                  </a:lnTo>
                  <a:lnTo>
                    <a:pt x="4134675" y="397446"/>
                  </a:lnTo>
                  <a:lnTo>
                    <a:pt x="4108920" y="373735"/>
                  </a:lnTo>
                  <a:lnTo>
                    <a:pt x="4072686" y="343877"/>
                  </a:lnTo>
                  <a:lnTo>
                    <a:pt x="4034866" y="316039"/>
                  </a:lnTo>
                  <a:lnTo>
                    <a:pt x="3995496" y="290220"/>
                  </a:lnTo>
                  <a:lnTo>
                    <a:pt x="3954602" y="266446"/>
                  </a:lnTo>
                  <a:lnTo>
                    <a:pt x="3912247" y="244729"/>
                  </a:lnTo>
                  <a:lnTo>
                    <a:pt x="3868458" y="225082"/>
                  </a:lnTo>
                  <a:lnTo>
                    <a:pt x="3823258" y="207530"/>
                  </a:lnTo>
                  <a:lnTo>
                    <a:pt x="3776700" y="192062"/>
                  </a:lnTo>
                  <a:lnTo>
                    <a:pt x="3728821" y="178701"/>
                  </a:lnTo>
                  <a:lnTo>
                    <a:pt x="3679660" y="167474"/>
                  </a:lnTo>
                  <a:lnTo>
                    <a:pt x="3629253" y="158381"/>
                  </a:lnTo>
                  <a:lnTo>
                    <a:pt x="3577640" y="151434"/>
                  </a:lnTo>
                  <a:lnTo>
                    <a:pt x="3524859" y="146659"/>
                  </a:lnTo>
                  <a:lnTo>
                    <a:pt x="3435108" y="143027"/>
                  </a:lnTo>
                  <a:lnTo>
                    <a:pt x="2705544" y="146850"/>
                  </a:lnTo>
                  <a:lnTo>
                    <a:pt x="2705544" y="975918"/>
                  </a:lnTo>
                  <a:lnTo>
                    <a:pt x="2303475" y="1679943"/>
                  </a:lnTo>
                  <a:lnTo>
                    <a:pt x="2705544" y="1679943"/>
                  </a:lnTo>
                  <a:lnTo>
                    <a:pt x="2705544" y="2150580"/>
                  </a:lnTo>
                  <a:lnTo>
                    <a:pt x="3461054" y="2148916"/>
                  </a:lnTo>
                  <a:lnTo>
                    <a:pt x="3516896" y="2144509"/>
                  </a:lnTo>
                  <a:lnTo>
                    <a:pt x="3571227" y="2137867"/>
                  </a:lnTo>
                  <a:lnTo>
                    <a:pt x="3624021" y="2129040"/>
                  </a:lnTo>
                  <a:lnTo>
                    <a:pt x="3675265" y="2118093"/>
                  </a:lnTo>
                  <a:lnTo>
                    <a:pt x="3724960" y="2105088"/>
                  </a:lnTo>
                  <a:lnTo>
                    <a:pt x="3773093" y="2090102"/>
                  </a:lnTo>
                  <a:lnTo>
                    <a:pt x="3819639" y="2073160"/>
                  </a:lnTo>
                  <a:lnTo>
                    <a:pt x="3864584" y="2054364"/>
                  </a:lnTo>
                  <a:lnTo>
                    <a:pt x="3907929" y="2033739"/>
                  </a:lnTo>
                  <a:lnTo>
                    <a:pt x="3949649" y="2011375"/>
                  </a:lnTo>
                  <a:lnTo>
                    <a:pt x="3989743" y="1987321"/>
                  </a:lnTo>
                  <a:lnTo>
                    <a:pt x="4028186" y="1961642"/>
                  </a:lnTo>
                  <a:lnTo>
                    <a:pt x="4064978" y="1934387"/>
                  </a:lnTo>
                  <a:lnTo>
                    <a:pt x="4100093" y="1905622"/>
                  </a:lnTo>
                  <a:lnTo>
                    <a:pt x="4133519" y="1875421"/>
                  </a:lnTo>
                  <a:lnTo>
                    <a:pt x="4165257" y="1843836"/>
                  </a:lnTo>
                  <a:lnTo>
                    <a:pt x="4195292" y="1810931"/>
                  </a:lnTo>
                  <a:lnTo>
                    <a:pt x="4223601" y="1776768"/>
                  </a:lnTo>
                  <a:lnTo>
                    <a:pt x="4250169" y="1741398"/>
                  </a:lnTo>
                  <a:lnTo>
                    <a:pt x="4274998" y="1704886"/>
                  </a:lnTo>
                  <a:lnTo>
                    <a:pt x="4298061" y="1667306"/>
                  </a:lnTo>
                  <a:lnTo>
                    <a:pt x="4319359" y="1628698"/>
                  </a:lnTo>
                  <a:lnTo>
                    <a:pt x="4338866" y="1589151"/>
                  </a:lnTo>
                  <a:lnTo>
                    <a:pt x="4356582" y="1548701"/>
                  </a:lnTo>
                  <a:lnTo>
                    <a:pt x="4372483" y="1507426"/>
                  </a:lnTo>
                  <a:lnTo>
                    <a:pt x="4386554" y="1465364"/>
                  </a:lnTo>
                  <a:lnTo>
                    <a:pt x="4398797" y="1422603"/>
                  </a:lnTo>
                  <a:lnTo>
                    <a:pt x="4409198" y="1379194"/>
                  </a:lnTo>
                  <a:lnTo>
                    <a:pt x="4417733" y="1335201"/>
                  </a:lnTo>
                  <a:lnTo>
                    <a:pt x="4424388" y="1290675"/>
                  </a:lnTo>
                  <a:lnTo>
                    <a:pt x="4429163" y="1245679"/>
                  </a:lnTo>
                  <a:lnTo>
                    <a:pt x="4432033" y="1200289"/>
                  </a:lnTo>
                  <a:lnTo>
                    <a:pt x="4432986" y="1154557"/>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78" name="Google Shape;78;p2"/>
          <p:cNvSpPr txBox="1"/>
          <p:nvPr/>
        </p:nvSpPr>
        <p:spPr>
          <a:xfrm>
            <a:off x="801678" y="4115150"/>
            <a:ext cx="9443400" cy="3879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3600"/>
              <a:buFont typeface="Arial"/>
              <a:buNone/>
            </a:pPr>
            <a:r>
              <a:rPr b="1" i="0" lang="en-US" sz="3600" u="none" cap="none" strike="noStrike">
                <a:solidFill>
                  <a:srgbClr val="2431DB"/>
                </a:solidFill>
                <a:latin typeface="Roboto"/>
                <a:ea typeface="Roboto"/>
                <a:cs typeface="Roboto"/>
                <a:sym typeface="Roboto"/>
              </a:rPr>
              <a:t>4.1 </a:t>
            </a:r>
            <a:r>
              <a:rPr b="0" i="0" lang="en-US" sz="3600" u="none" cap="none" strike="noStrike">
                <a:solidFill>
                  <a:srgbClr val="2431DB"/>
                </a:solidFill>
                <a:latin typeface="Roboto"/>
                <a:ea typeface="Roboto"/>
                <a:cs typeface="Roboto"/>
                <a:sym typeface="Roboto"/>
              </a:rPr>
              <a:t>La </a:t>
            </a:r>
            <a:r>
              <a:rPr lang="en-US" sz="3600">
                <a:solidFill>
                  <a:srgbClr val="2431DB"/>
                </a:solidFill>
                <a:latin typeface="Roboto"/>
                <a:ea typeface="Roboto"/>
                <a:cs typeface="Roboto"/>
                <a:sym typeface="Roboto"/>
              </a:rPr>
              <a:t>M</a:t>
            </a:r>
            <a:r>
              <a:rPr b="0" i="0" lang="en-US" sz="3600" u="none" cap="none" strike="noStrike">
                <a:solidFill>
                  <a:srgbClr val="2431DB"/>
                </a:solidFill>
                <a:latin typeface="Roboto"/>
                <a:ea typeface="Roboto"/>
                <a:cs typeface="Roboto"/>
                <a:sym typeface="Roboto"/>
              </a:rPr>
              <a:t>ode </a:t>
            </a:r>
            <a:r>
              <a:rPr lang="en-US" sz="3600">
                <a:solidFill>
                  <a:srgbClr val="2431DB"/>
                </a:solidFill>
                <a:latin typeface="Roboto"/>
                <a:ea typeface="Roboto"/>
                <a:cs typeface="Roboto"/>
                <a:sym typeface="Roboto"/>
              </a:rPr>
              <a:t>C</a:t>
            </a:r>
            <a:r>
              <a:rPr b="0" i="0" lang="en-US" sz="3600" u="none" cap="none" strike="noStrike">
                <a:solidFill>
                  <a:srgbClr val="2431DB"/>
                </a:solidFill>
                <a:latin typeface="Roboto"/>
                <a:ea typeface="Roboto"/>
                <a:cs typeface="Roboto"/>
                <a:sym typeface="Roboto"/>
              </a:rPr>
              <a:t>irculaire</a:t>
            </a:r>
            <a:endParaRPr b="0" i="0" sz="3600" u="none" cap="none" strike="noStrike">
              <a:solidFill>
                <a:srgbClr val="2431DB"/>
              </a:solidFill>
              <a:latin typeface="Roboto"/>
              <a:ea typeface="Roboto"/>
              <a:cs typeface="Roboto"/>
              <a:sym typeface="Roboto"/>
            </a:endParaRPr>
          </a:p>
          <a:p>
            <a:pPr indent="0" lvl="0" marL="0" marR="0" rtl="0" algn="l">
              <a:lnSpc>
                <a:spcPct val="150000"/>
              </a:lnSpc>
              <a:spcBef>
                <a:spcPts val="0"/>
              </a:spcBef>
              <a:spcAft>
                <a:spcPts val="0"/>
              </a:spcAft>
              <a:buClr>
                <a:srgbClr val="000000"/>
              </a:buClr>
              <a:buSzPts val="3600"/>
              <a:buFont typeface="Arial"/>
              <a:buNone/>
            </a:pPr>
            <a:r>
              <a:rPr b="1" i="0" lang="en-US" sz="3600" u="none" cap="none" strike="noStrike">
                <a:solidFill>
                  <a:srgbClr val="2431DB"/>
                </a:solidFill>
                <a:latin typeface="Roboto"/>
                <a:ea typeface="Roboto"/>
                <a:cs typeface="Roboto"/>
                <a:sym typeface="Roboto"/>
              </a:rPr>
              <a:t>4.2 </a:t>
            </a:r>
            <a:r>
              <a:rPr b="0" i="0" lang="en-US" sz="3600" u="none" cap="none" strike="noStrike">
                <a:solidFill>
                  <a:srgbClr val="2431DB"/>
                </a:solidFill>
                <a:latin typeface="Roboto"/>
                <a:ea typeface="Roboto"/>
                <a:cs typeface="Roboto"/>
                <a:sym typeface="Roboto"/>
              </a:rPr>
              <a:t>Principes de </a:t>
            </a:r>
            <a:r>
              <a:rPr lang="en-US" sz="3600">
                <a:solidFill>
                  <a:srgbClr val="2431DB"/>
                </a:solidFill>
                <a:latin typeface="Roboto"/>
                <a:ea typeface="Roboto"/>
                <a:cs typeface="Roboto"/>
                <a:sym typeface="Roboto"/>
              </a:rPr>
              <a:t>B</a:t>
            </a:r>
            <a:r>
              <a:rPr b="0" i="0" lang="en-US" sz="3600" u="none" cap="none" strike="noStrike">
                <a:solidFill>
                  <a:srgbClr val="2431DB"/>
                </a:solidFill>
                <a:latin typeface="Roboto"/>
                <a:ea typeface="Roboto"/>
                <a:cs typeface="Roboto"/>
                <a:sym typeface="Roboto"/>
              </a:rPr>
              <a:t>ase de </a:t>
            </a:r>
            <a:r>
              <a:rPr lang="en-US" sz="3600">
                <a:solidFill>
                  <a:srgbClr val="2431DB"/>
                </a:solidFill>
                <a:latin typeface="Roboto"/>
                <a:ea typeface="Roboto"/>
                <a:cs typeface="Roboto"/>
                <a:sym typeface="Roboto"/>
              </a:rPr>
              <a:t>l'Économie</a:t>
            </a:r>
            <a:r>
              <a:rPr b="0" i="0" lang="en-US" sz="3600" u="none" cap="none" strike="noStrike">
                <a:solidFill>
                  <a:srgbClr val="2431DB"/>
                </a:solidFill>
                <a:latin typeface="Roboto"/>
                <a:ea typeface="Roboto"/>
                <a:cs typeface="Roboto"/>
                <a:sym typeface="Roboto"/>
              </a:rPr>
              <a:t> </a:t>
            </a:r>
            <a:r>
              <a:rPr lang="en-US" sz="3600">
                <a:solidFill>
                  <a:srgbClr val="2431DB"/>
                </a:solidFill>
                <a:latin typeface="Roboto"/>
                <a:ea typeface="Roboto"/>
                <a:cs typeface="Roboto"/>
                <a:sym typeface="Roboto"/>
              </a:rPr>
              <a:t>C</a:t>
            </a:r>
            <a:r>
              <a:rPr b="0" i="0" lang="en-US" sz="3600" u="none" cap="none" strike="noStrike">
                <a:solidFill>
                  <a:srgbClr val="2431DB"/>
                </a:solidFill>
                <a:latin typeface="Roboto"/>
                <a:ea typeface="Roboto"/>
                <a:cs typeface="Roboto"/>
                <a:sym typeface="Roboto"/>
              </a:rPr>
              <a:t>irculaire</a:t>
            </a:r>
            <a:endParaRPr b="0" i="0" sz="3600" u="none" cap="none" strike="noStrike">
              <a:solidFill>
                <a:srgbClr val="2431DB"/>
              </a:solidFill>
              <a:latin typeface="Roboto"/>
              <a:ea typeface="Roboto"/>
              <a:cs typeface="Roboto"/>
              <a:sym typeface="Roboto"/>
            </a:endParaRPr>
          </a:p>
          <a:p>
            <a:pPr indent="0" lvl="0" marL="0" marR="0" rtl="0" algn="l">
              <a:lnSpc>
                <a:spcPct val="150000"/>
              </a:lnSpc>
              <a:spcBef>
                <a:spcPts val="0"/>
              </a:spcBef>
              <a:spcAft>
                <a:spcPts val="0"/>
              </a:spcAft>
              <a:buClr>
                <a:srgbClr val="000000"/>
              </a:buClr>
              <a:buSzPts val="3600"/>
              <a:buFont typeface="Arial"/>
              <a:buNone/>
            </a:pPr>
            <a:r>
              <a:rPr b="1" i="0" lang="en-US" sz="3600" u="none" cap="none" strike="noStrike">
                <a:solidFill>
                  <a:srgbClr val="2431DB"/>
                </a:solidFill>
                <a:latin typeface="Roboto"/>
                <a:ea typeface="Roboto"/>
                <a:cs typeface="Roboto"/>
                <a:sym typeface="Roboto"/>
              </a:rPr>
              <a:t>4.3 </a:t>
            </a:r>
            <a:r>
              <a:rPr b="0" i="0" lang="en-US" sz="3600" u="none" cap="none" strike="noStrike">
                <a:solidFill>
                  <a:srgbClr val="2431DB"/>
                </a:solidFill>
                <a:latin typeface="Roboto"/>
                <a:ea typeface="Roboto"/>
                <a:cs typeface="Roboto"/>
                <a:sym typeface="Roboto"/>
              </a:rPr>
              <a:t>Systèmes en </a:t>
            </a:r>
            <a:r>
              <a:rPr lang="en-US" sz="3600">
                <a:solidFill>
                  <a:srgbClr val="2431DB"/>
                </a:solidFill>
                <a:latin typeface="Roboto"/>
                <a:ea typeface="Roboto"/>
                <a:cs typeface="Roboto"/>
                <a:sym typeface="Roboto"/>
              </a:rPr>
              <a:t>B</a:t>
            </a:r>
            <a:r>
              <a:rPr b="0" i="0" lang="en-US" sz="3600" u="none" cap="none" strike="noStrike">
                <a:solidFill>
                  <a:srgbClr val="2431DB"/>
                </a:solidFill>
                <a:latin typeface="Roboto"/>
                <a:ea typeface="Roboto"/>
                <a:cs typeface="Roboto"/>
                <a:sym typeface="Roboto"/>
              </a:rPr>
              <a:t>oucle </a:t>
            </a:r>
            <a:r>
              <a:rPr lang="en-US" sz="3600">
                <a:solidFill>
                  <a:srgbClr val="2431DB"/>
                </a:solidFill>
                <a:latin typeface="Roboto"/>
                <a:ea typeface="Roboto"/>
                <a:cs typeface="Roboto"/>
                <a:sym typeface="Roboto"/>
              </a:rPr>
              <a:t>F</a:t>
            </a:r>
            <a:r>
              <a:rPr b="0" i="0" lang="en-US" sz="3600" u="none" cap="none" strike="noStrike">
                <a:solidFill>
                  <a:srgbClr val="2431DB"/>
                </a:solidFill>
                <a:latin typeface="Roboto"/>
                <a:ea typeface="Roboto"/>
                <a:cs typeface="Roboto"/>
                <a:sym typeface="Roboto"/>
              </a:rPr>
              <a:t>ermée</a:t>
            </a:r>
            <a:endParaRPr b="0" i="0" sz="3600" u="none" cap="none" strike="noStrike">
              <a:solidFill>
                <a:srgbClr val="2431DB"/>
              </a:solidFill>
              <a:latin typeface="Roboto"/>
              <a:ea typeface="Roboto"/>
              <a:cs typeface="Roboto"/>
              <a:sym typeface="Roboto"/>
            </a:endParaRPr>
          </a:p>
          <a:p>
            <a:pPr indent="0" lvl="0" marL="0" marR="0" rtl="0" algn="l">
              <a:lnSpc>
                <a:spcPct val="150000"/>
              </a:lnSpc>
              <a:spcBef>
                <a:spcPts val="0"/>
              </a:spcBef>
              <a:spcAft>
                <a:spcPts val="0"/>
              </a:spcAft>
              <a:buClr>
                <a:srgbClr val="000000"/>
              </a:buClr>
              <a:buSzPts val="3600"/>
              <a:buFont typeface="Arial"/>
              <a:buNone/>
            </a:pPr>
            <a:r>
              <a:rPr b="1" i="0" lang="en-US" sz="3600" u="none" cap="none" strike="noStrike">
                <a:solidFill>
                  <a:srgbClr val="2431DB"/>
                </a:solidFill>
                <a:latin typeface="Roboto"/>
                <a:ea typeface="Roboto"/>
                <a:cs typeface="Roboto"/>
                <a:sym typeface="Roboto"/>
              </a:rPr>
              <a:t>4.4 </a:t>
            </a:r>
            <a:r>
              <a:rPr b="0" i="0" lang="en-US" sz="3600" u="none" cap="none" strike="noStrike">
                <a:solidFill>
                  <a:srgbClr val="2431DB"/>
                </a:solidFill>
                <a:latin typeface="Roboto"/>
                <a:ea typeface="Roboto"/>
                <a:cs typeface="Roboto"/>
                <a:sym typeface="Roboto"/>
              </a:rPr>
              <a:t>Conception de </a:t>
            </a:r>
            <a:r>
              <a:rPr lang="en-US" sz="3600">
                <a:solidFill>
                  <a:srgbClr val="2431DB"/>
                </a:solidFill>
                <a:latin typeface="Roboto"/>
                <a:ea typeface="Roboto"/>
                <a:cs typeface="Roboto"/>
                <a:sym typeface="Roboto"/>
              </a:rPr>
              <a:t>V</a:t>
            </a:r>
            <a:r>
              <a:rPr b="0" i="0" lang="en-US" sz="3600" u="none" cap="none" strike="noStrike">
                <a:solidFill>
                  <a:srgbClr val="2431DB"/>
                </a:solidFill>
                <a:latin typeface="Roboto"/>
                <a:ea typeface="Roboto"/>
                <a:cs typeface="Roboto"/>
                <a:sym typeface="Roboto"/>
              </a:rPr>
              <a:t>êtements </a:t>
            </a:r>
            <a:r>
              <a:rPr lang="en-US" sz="3600">
                <a:solidFill>
                  <a:srgbClr val="2431DB"/>
                </a:solidFill>
                <a:latin typeface="Roboto"/>
                <a:ea typeface="Roboto"/>
                <a:cs typeface="Roboto"/>
                <a:sym typeface="Roboto"/>
              </a:rPr>
              <a:t>D</a:t>
            </a:r>
            <a:r>
              <a:rPr b="0" i="0" lang="en-US" sz="3600" u="none" cap="none" strike="noStrike">
                <a:solidFill>
                  <a:srgbClr val="2431DB"/>
                </a:solidFill>
                <a:latin typeface="Roboto"/>
                <a:ea typeface="Roboto"/>
                <a:cs typeface="Roboto"/>
                <a:sym typeface="Roboto"/>
              </a:rPr>
              <a:t>urables et </a:t>
            </a:r>
            <a:r>
              <a:rPr lang="en-US" sz="3600">
                <a:solidFill>
                  <a:srgbClr val="2431DB"/>
                </a:solidFill>
                <a:latin typeface="Roboto"/>
                <a:ea typeface="Roboto"/>
                <a:cs typeface="Roboto"/>
                <a:sym typeface="Roboto"/>
              </a:rPr>
              <a:t>A</a:t>
            </a:r>
            <a:r>
              <a:rPr b="0" i="0" lang="en-US" sz="3600" u="none" cap="none" strike="noStrike">
                <a:solidFill>
                  <a:srgbClr val="2431DB"/>
                </a:solidFill>
                <a:latin typeface="Roboto"/>
                <a:ea typeface="Roboto"/>
                <a:cs typeface="Roboto"/>
                <a:sym typeface="Roboto"/>
              </a:rPr>
              <a:t>daptables</a:t>
            </a:r>
            <a:endParaRPr b="0" i="0" sz="3600" u="none" cap="none" strike="noStrike">
              <a:solidFill>
                <a:srgbClr val="2431DB"/>
              </a:solidFill>
              <a:latin typeface="Roboto"/>
              <a:ea typeface="Roboto"/>
              <a:cs typeface="Roboto"/>
              <a:sym typeface="Roboto"/>
            </a:endParaRPr>
          </a:p>
        </p:txBody>
      </p:sp>
      <p:sp>
        <p:nvSpPr>
          <p:cNvPr id="79" name="Google Shape;79;p2"/>
          <p:cNvSpPr txBox="1"/>
          <p:nvPr>
            <p:ph type="title"/>
          </p:nvPr>
        </p:nvSpPr>
        <p:spPr>
          <a:xfrm>
            <a:off x="801675" y="4997"/>
            <a:ext cx="9888000" cy="5541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b="1" lang="en-US" sz="5400">
                <a:solidFill>
                  <a:srgbClr val="2330DC"/>
                </a:solidFill>
                <a:latin typeface="Roboto"/>
                <a:ea typeface="Roboto"/>
                <a:cs typeface="Roboto"/>
                <a:sym typeface="Roboto"/>
              </a:rPr>
              <a:t>Conception de </a:t>
            </a:r>
            <a:r>
              <a:rPr b="1" lang="en-US" sz="5400">
                <a:solidFill>
                  <a:srgbClr val="2330DC"/>
                </a:solidFill>
              </a:rPr>
              <a:t>M</a:t>
            </a:r>
            <a:r>
              <a:rPr b="1" lang="en-US" sz="5400">
                <a:solidFill>
                  <a:srgbClr val="2330DC"/>
                </a:solidFill>
                <a:latin typeface="Roboto"/>
                <a:ea typeface="Roboto"/>
                <a:cs typeface="Roboto"/>
                <a:sym typeface="Roboto"/>
              </a:rPr>
              <a:t>ode </a:t>
            </a:r>
            <a:r>
              <a:rPr b="1" lang="en-US" sz="5400">
                <a:solidFill>
                  <a:srgbClr val="2330DC"/>
                </a:solidFill>
              </a:rPr>
              <a:t>D</a:t>
            </a:r>
            <a:r>
              <a:rPr b="1" lang="en-US" sz="5400">
                <a:solidFill>
                  <a:srgbClr val="2330DC"/>
                </a:solidFill>
                <a:latin typeface="Roboto"/>
                <a:ea typeface="Roboto"/>
                <a:cs typeface="Roboto"/>
                <a:sym typeface="Roboto"/>
              </a:rPr>
              <a:t>urable</a:t>
            </a:r>
            <a:endParaRPr b="1" sz="5400"/>
          </a:p>
          <a:p>
            <a:pPr indent="0" lvl="0" marL="0" rtl="0" algn="l">
              <a:lnSpc>
                <a:spcPct val="100000"/>
              </a:lnSpc>
              <a:spcBef>
                <a:spcPts val="0"/>
              </a:spcBef>
              <a:spcAft>
                <a:spcPts val="0"/>
              </a:spcAft>
              <a:buSzPts val="1400"/>
              <a:buNone/>
            </a:pPr>
            <a:br>
              <a:rPr b="0" lang="en-US" sz="5400"/>
            </a:br>
            <a:r>
              <a:rPr b="0" i="0" lang="en-US" sz="4800" u="none" strike="noStrike">
                <a:solidFill>
                  <a:srgbClr val="2330DC"/>
                </a:solidFill>
                <a:latin typeface="Roboto"/>
                <a:ea typeface="Roboto"/>
                <a:cs typeface="Roboto"/>
                <a:sym typeface="Roboto"/>
              </a:rPr>
              <a:t>Module </a:t>
            </a:r>
            <a:r>
              <a:rPr lang="en-US" sz="4800">
                <a:solidFill>
                  <a:srgbClr val="2330DC"/>
                </a:solidFill>
              </a:rPr>
              <a:t>4 : Mode Circulaire -</a:t>
            </a:r>
            <a:br>
              <a:rPr lang="en-US" sz="4800">
                <a:solidFill>
                  <a:srgbClr val="2330DC"/>
                </a:solidFill>
              </a:rPr>
            </a:br>
            <a:r>
              <a:rPr lang="en-US" sz="4800">
                <a:solidFill>
                  <a:srgbClr val="2330DC"/>
                </a:solidFill>
              </a:rPr>
              <a:t>Conception pour la Longévité et la Réutilisation</a:t>
            </a:r>
            <a:endParaRPr b="0" sz="4800"/>
          </a:p>
          <a:p>
            <a:pPr indent="0" lvl="0" marL="0" rtl="0" algn="l">
              <a:lnSpc>
                <a:spcPct val="100000"/>
              </a:lnSpc>
              <a:spcBef>
                <a:spcPts val="0"/>
              </a:spcBef>
              <a:spcAft>
                <a:spcPts val="0"/>
              </a:spcAft>
              <a:buSzPts val="1400"/>
              <a:buNone/>
            </a:pPr>
            <a:br>
              <a:rPr b="0" lang="en-US" sz="5400"/>
            </a:br>
            <a:endParaRPr sz="5400"/>
          </a:p>
        </p:txBody>
      </p:sp>
      <p:pic>
        <p:nvPicPr>
          <p:cNvPr descr="279A45AE-D265-492E-93B7-E685D366C955" id="80" name="Google Shape;80;p2"/>
          <p:cNvPicPr preferRelativeResize="0"/>
          <p:nvPr/>
        </p:nvPicPr>
        <p:blipFill rotWithShape="1">
          <a:blip r:embed="rId3">
            <a:alphaModFix/>
          </a:blip>
          <a:srcRect b="0" l="0" r="0" t="0"/>
          <a:stretch/>
        </p:blipFill>
        <p:spPr>
          <a:xfrm>
            <a:off x="512022" y="9859582"/>
            <a:ext cx="3889950" cy="824293"/>
          </a:xfrm>
          <a:prstGeom prst="rect">
            <a:avLst/>
          </a:prstGeom>
          <a:noFill/>
          <a:ln>
            <a:noFill/>
          </a:ln>
        </p:spPr>
      </p:pic>
      <p:sp>
        <p:nvSpPr>
          <p:cNvPr id="81" name="Google Shape;81;p2"/>
          <p:cNvSpPr/>
          <p:nvPr/>
        </p:nvSpPr>
        <p:spPr>
          <a:xfrm>
            <a:off x="587828" y="9236075"/>
            <a:ext cx="5104667"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2330DC"/>
                </a:solidFill>
                <a:latin typeface="Roboto"/>
                <a:ea typeface="Roboto"/>
                <a:cs typeface="Roboto"/>
                <a:sym typeface="Roboto"/>
              </a:rPr>
              <a:t>2023-1-CY01-KA220-HED-000160668</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rgbClr val="000000"/>
                </a:solidFill>
                <a:latin typeface="Arial"/>
                <a:ea typeface="Arial"/>
                <a:cs typeface="Arial"/>
                <a:sym typeface="Arial"/>
              </a:rPr>
            </a:br>
            <a:endParaRPr b="0" i="0" sz="1800" u="none" cap="none" strike="noStrike">
              <a:solidFill>
                <a:srgbClr val="000000"/>
              </a:solidFill>
              <a:latin typeface="Arial"/>
              <a:ea typeface="Arial"/>
              <a:cs typeface="Arial"/>
              <a:sym typeface="Arial"/>
            </a:endParaRPr>
          </a:p>
        </p:txBody>
      </p:sp>
      <p:pic>
        <p:nvPicPr>
          <p:cNvPr descr="https://lh7-rt.googleusercontent.com/slidesz/AGV_vUffSp5bllk2jB8Mwq76zoIQ01fRSpNs5_DCTPNm8ODP69441V8lnW5q8JnDzOQlirFxu4dIlzQ4TuqNLqYCzr04LLPcCsNuS9lfYxSbmVPpkzigG5QocTgeoNODXiJs8x3zSDDKudw59XMQOipYEl8=s2048?key=9qSaRybv1hlA63CeB85maj2S" id="82" name="Google Shape;82;p2"/>
          <p:cNvPicPr preferRelativeResize="0"/>
          <p:nvPr/>
        </p:nvPicPr>
        <p:blipFill rotWithShape="1">
          <a:blip r:embed="rId4">
            <a:alphaModFix/>
          </a:blip>
          <a:srcRect b="0" l="0" r="0" t="0"/>
          <a:stretch/>
        </p:blipFill>
        <p:spPr>
          <a:xfrm>
            <a:off x="4565650" y="9769475"/>
            <a:ext cx="3025321" cy="1080981"/>
          </a:xfrm>
          <a:prstGeom prst="rect">
            <a:avLst/>
          </a:prstGeom>
          <a:noFill/>
          <a:ln>
            <a:noFill/>
          </a:ln>
        </p:spPr>
      </p:pic>
      <p:pic>
        <p:nvPicPr>
          <p:cNvPr id="83" name="Google Shape;83;p2"/>
          <p:cNvPicPr preferRelativeResize="0"/>
          <p:nvPr/>
        </p:nvPicPr>
        <p:blipFill rotWithShape="1">
          <a:blip r:embed="rId5">
            <a:alphaModFix/>
          </a:blip>
          <a:srcRect b="0" l="0" r="0" t="0"/>
          <a:stretch/>
        </p:blipFill>
        <p:spPr>
          <a:xfrm>
            <a:off x="7766050" y="9769475"/>
            <a:ext cx="2923491" cy="106773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graphicFrame>
        <p:nvGraphicFramePr>
          <p:cNvPr id="213" name="Google Shape;213;p20"/>
          <p:cNvGraphicFramePr/>
          <p:nvPr/>
        </p:nvGraphicFramePr>
        <p:xfrm>
          <a:off x="1365250" y="2911475"/>
          <a:ext cx="3000000" cy="3000000"/>
        </p:xfrm>
        <a:graphic>
          <a:graphicData uri="http://schemas.openxmlformats.org/drawingml/2006/table">
            <a:tbl>
              <a:tblPr bandRow="1" firstRow="1">
                <a:noFill/>
                <a:tableStyleId>{4BA51546-06B0-4F64-8BE3-34705E33EA13}</a:tableStyleId>
              </a:tblPr>
              <a:tblGrid>
                <a:gridCol w="5226475"/>
                <a:gridCol w="12451925"/>
              </a:tblGrid>
              <a:tr h="2286000">
                <a:tc rowSpan="2">
                  <a:txBody>
                    <a:bodyPr/>
                    <a:lstStyle/>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sz="3600" u="none" cap="none" strike="noStrike">
                        <a:solidFill>
                          <a:srgbClr val="FDA8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3600"/>
                        <a:buFont typeface="Arial"/>
                        <a:buNone/>
                      </a:pPr>
                      <a:r>
                        <a:rPr b="1" lang="en-US" sz="3600" u="none" cap="none" strike="noStrike">
                          <a:solidFill>
                            <a:srgbClr val="FDA800"/>
                          </a:solidFill>
                          <a:latin typeface="Roboto"/>
                          <a:ea typeface="Roboto"/>
                          <a:cs typeface="Roboto"/>
                          <a:sym typeface="Roboto"/>
                        </a:rPr>
                        <a:t>9. Mesures de la cyclicité &amp; Responsabilité</a:t>
                      </a:r>
                      <a:endParaRPr b="1" sz="3600" u="none" cap="none" strike="noStrike">
                        <a:solidFill>
                          <a:srgbClr val="FDA800"/>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571500" lvl="0" marL="571500" marR="0" rtl="0" algn="l">
                        <a:lnSpc>
                          <a:spcPct val="100000"/>
                        </a:lnSpc>
                        <a:spcBef>
                          <a:spcPts val="0"/>
                        </a:spcBef>
                        <a:spcAft>
                          <a:spcPts val="0"/>
                        </a:spcAft>
                        <a:buClr>
                          <a:srgbClr val="2431DB"/>
                        </a:buClr>
                        <a:buSzPts val="3600"/>
                        <a:buFont typeface="Arial"/>
                        <a:buChar char="•"/>
                      </a:pPr>
                      <a:r>
                        <a:rPr b="0" lang="en-US" sz="3600" u="none" cap="none" strike="noStrike">
                          <a:solidFill>
                            <a:srgbClr val="2431DB"/>
                          </a:solidFill>
                          <a:latin typeface="Roboto"/>
                          <a:ea typeface="Roboto"/>
                          <a:cs typeface="Roboto"/>
                          <a:sym typeface="Roboto"/>
                        </a:rPr>
                        <a:t>Les entreprises doivent surveiller des indicateurs clés tels que l'utilisation des matériaux, la recyclabilité, l'empreinte carbone et la consommation d'eau, et fixer des objectifs clairs en matière de cyclicité.</a:t>
                      </a:r>
                      <a:endParaRPr b="0" sz="3600" u="none" cap="none" strike="noStrike">
                        <a:solidFill>
                          <a:srgbClr val="2431DB"/>
                        </a:solidFill>
                        <a:latin typeface="Roboto"/>
                        <a:ea typeface="Roboto"/>
                        <a:cs typeface="Roboto"/>
                        <a:sym typeface="Roboto"/>
                      </a:endParaRPr>
                    </a:p>
                    <a:p>
                      <a:pPr indent="-342900" lvl="0" marL="571500" marR="0" rtl="0" algn="l">
                        <a:lnSpc>
                          <a:spcPct val="100000"/>
                        </a:lnSpc>
                        <a:spcBef>
                          <a:spcPts val="0"/>
                        </a:spcBef>
                        <a:spcAft>
                          <a:spcPts val="0"/>
                        </a:spcAft>
                        <a:buClr>
                          <a:srgbClr val="000000"/>
                        </a:buClr>
                        <a:buSzPts val="3600"/>
                        <a:buFont typeface="Arial"/>
                        <a:buNone/>
                      </a:pPr>
                      <a:r>
                        <a:t/>
                      </a:r>
                      <a:endParaRPr b="0"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2406225">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Les marques sont responsables non seulement de la vente de leurs vêtements, mais aussi de la gestion de leur fin de vie en promouvant une approche fondée sur le </a:t>
                      </a:r>
                      <a:r>
                        <a:rPr b="0" lang="en-US" sz="3600" u="none" cap="none" strike="noStrike">
                          <a:solidFill>
                            <a:srgbClr val="2431DB"/>
                          </a:solidFill>
                          <a:latin typeface="Roboto"/>
                          <a:ea typeface="Roboto"/>
                          <a:cs typeface="Roboto"/>
                          <a:sym typeface="Roboto"/>
                        </a:rPr>
                        <a:t>cycle</a:t>
                      </a:r>
                      <a:r>
                        <a:rPr b="0" i="0" lang="en-US" sz="3600" u="none" cap="none" strike="noStrike">
                          <a:solidFill>
                            <a:srgbClr val="2431DB"/>
                          </a:solidFill>
                          <a:latin typeface="Roboto"/>
                          <a:ea typeface="Roboto"/>
                          <a:cs typeface="Roboto"/>
                          <a:sym typeface="Roboto"/>
                        </a:rPr>
                        <a:t> de vie complet.</a:t>
                      </a:r>
                      <a:endParaRPr b="0" sz="3600" u="none" cap="none" strike="noStrike">
                        <a:solidFill>
                          <a:srgbClr val="2431DB"/>
                        </a:solidFill>
                        <a:latin typeface="Roboto"/>
                        <a:ea typeface="Roboto"/>
                        <a:cs typeface="Roboto"/>
                        <a:sym typeface="Roboto"/>
                      </a:endParaRPr>
                    </a:p>
                    <a:p>
                      <a:pPr indent="0" lvl="0" marL="228600" marR="0" rtl="0" algn="l">
                        <a:lnSpc>
                          <a:spcPct val="100000"/>
                        </a:lnSpc>
                        <a:spcBef>
                          <a:spcPts val="0"/>
                        </a:spcBef>
                        <a:spcAft>
                          <a:spcPts val="0"/>
                        </a:spcAft>
                        <a:buClr>
                          <a:srgbClr val="000000"/>
                        </a:buClr>
                        <a:buSzPts val="3600"/>
                        <a:buFont typeface="Arial"/>
                        <a:buNone/>
                      </a:pPr>
                      <a:r>
                        <a:t/>
                      </a:r>
                      <a:endParaRPr b="0" sz="3600" u="none" cap="none" strike="noStrike">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1"/>
          <p:cNvSpPr txBox="1"/>
          <p:nvPr>
            <p:ph idx="1" type="body"/>
          </p:nvPr>
        </p:nvSpPr>
        <p:spPr>
          <a:xfrm>
            <a:off x="1289050" y="2773713"/>
            <a:ext cx="17581200" cy="79425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3600">
                <a:solidFill>
                  <a:srgbClr val="FFFFFF"/>
                </a:solidFill>
                <a:latin typeface="Roboto"/>
                <a:ea typeface="Roboto"/>
                <a:cs typeface="Roboto"/>
                <a:sym typeface="Roboto"/>
              </a:rPr>
              <a:t>Les principes fondamentaux de l'économie circulaire dans la mode reposent sur la création de systèmes dans lesquels </a:t>
            </a:r>
            <a:r>
              <a:rPr b="1" lang="en-US" sz="3600">
                <a:solidFill>
                  <a:srgbClr val="FFFFFF"/>
                </a:solidFill>
                <a:latin typeface="Roboto"/>
                <a:ea typeface="Roboto"/>
                <a:cs typeface="Roboto"/>
                <a:sym typeface="Roboto"/>
              </a:rPr>
              <a:t>les ressources sont réutilisées en permanence</a:t>
            </a:r>
            <a:r>
              <a:rPr lang="en-US" sz="3600">
                <a:solidFill>
                  <a:srgbClr val="FFFFFF"/>
                </a:solidFill>
                <a:latin typeface="Roboto"/>
                <a:ea typeface="Roboto"/>
                <a:cs typeface="Roboto"/>
                <a:sym typeface="Roboto"/>
              </a:rPr>
              <a:t>, les </a:t>
            </a:r>
            <a:r>
              <a:rPr b="1" lang="en-US" sz="3600">
                <a:solidFill>
                  <a:srgbClr val="FFFFFF"/>
                </a:solidFill>
                <a:latin typeface="Roboto"/>
                <a:ea typeface="Roboto"/>
                <a:cs typeface="Roboto"/>
                <a:sym typeface="Roboto"/>
              </a:rPr>
              <a:t>déchets sont réduits au minimum </a:t>
            </a:r>
            <a:r>
              <a:rPr lang="en-US" sz="3600">
                <a:solidFill>
                  <a:srgbClr val="FFFFFF"/>
                </a:solidFill>
                <a:latin typeface="Roboto"/>
                <a:ea typeface="Roboto"/>
                <a:cs typeface="Roboto"/>
                <a:sym typeface="Roboto"/>
              </a:rPr>
              <a:t>et les produits sont conçus pour </a:t>
            </a:r>
            <a:r>
              <a:rPr b="1" lang="en-US" sz="3600">
                <a:solidFill>
                  <a:srgbClr val="FFFFFF"/>
                </a:solidFill>
                <a:latin typeface="Roboto"/>
                <a:ea typeface="Roboto"/>
                <a:cs typeface="Roboto"/>
                <a:sym typeface="Roboto"/>
              </a:rPr>
              <a:t>durer, être recyclables et se régénérer</a:t>
            </a:r>
            <a:r>
              <a:rPr lang="en-US" sz="3600">
                <a:solidFill>
                  <a:srgbClr val="FFFFFF"/>
                </a:solidFill>
                <a:latin typeface="Roboto"/>
                <a:ea typeface="Roboto"/>
                <a:cs typeface="Roboto"/>
                <a:sym typeface="Roboto"/>
              </a:rPr>
              <a:t>. Cela nécessite de l'innovation, de la collaboration et une évolution des </a:t>
            </a:r>
            <a:r>
              <a:rPr b="1" lang="en-US" sz="3600">
                <a:solidFill>
                  <a:srgbClr val="FFFFFF"/>
                </a:solidFill>
                <a:latin typeface="Roboto"/>
                <a:ea typeface="Roboto"/>
                <a:cs typeface="Roboto"/>
                <a:sym typeface="Roboto"/>
              </a:rPr>
              <a:t>mentalités des consommateurs/trices </a:t>
            </a:r>
            <a:r>
              <a:rPr lang="en-US" sz="3600">
                <a:solidFill>
                  <a:srgbClr val="FFFFFF"/>
                </a:solidFill>
                <a:latin typeface="Roboto"/>
                <a:ea typeface="Roboto"/>
                <a:cs typeface="Roboto"/>
                <a:sym typeface="Roboto"/>
              </a:rPr>
              <a:t>et des pratiques </a:t>
            </a:r>
            <a:r>
              <a:rPr b="1" lang="en-US" sz="3600">
                <a:solidFill>
                  <a:srgbClr val="FFFFFF"/>
                </a:solidFill>
                <a:latin typeface="Roboto"/>
                <a:ea typeface="Roboto"/>
                <a:cs typeface="Roboto"/>
                <a:sym typeface="Roboto"/>
              </a:rPr>
              <a:t>commerciales </a:t>
            </a:r>
            <a:r>
              <a:rPr lang="en-US" sz="3600">
                <a:solidFill>
                  <a:srgbClr val="FFFFFF"/>
                </a:solidFill>
                <a:latin typeface="Roboto"/>
                <a:ea typeface="Roboto"/>
                <a:cs typeface="Roboto"/>
                <a:sym typeface="Roboto"/>
              </a:rPr>
              <a:t>vers un avenir plus durable</a:t>
            </a:r>
            <a:r>
              <a:rPr lang="en-US" sz="3600">
                <a:solidFill>
                  <a:schemeClr val="lt1"/>
                </a:solidFill>
                <a:latin typeface="Roboto"/>
                <a:ea typeface="Roboto"/>
                <a:cs typeface="Roboto"/>
                <a:sym typeface="Roboto"/>
              </a:rPr>
              <a:t>.</a:t>
            </a:r>
            <a:endParaRPr sz="3600">
              <a:solidFill>
                <a:schemeClr val="lt1"/>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chemeClr val="lt1"/>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chemeClr val="lt1"/>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chemeClr val="lt1"/>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chemeClr val="lt1"/>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chemeClr val="lt1"/>
              </a:solidFill>
              <a:latin typeface="Roboto"/>
              <a:ea typeface="Roboto"/>
              <a:cs typeface="Roboto"/>
              <a:sym typeface="Roboto"/>
            </a:endParaRPr>
          </a:p>
          <a:p>
            <a:pPr indent="0" lvl="0" marL="0" rtl="0" algn="l">
              <a:lnSpc>
                <a:spcPct val="100000"/>
              </a:lnSpc>
              <a:spcBef>
                <a:spcPts val="0"/>
              </a:spcBef>
              <a:spcAft>
                <a:spcPts val="0"/>
              </a:spcAft>
              <a:buSzPts val="1400"/>
              <a:buNone/>
            </a:pPr>
            <a:r>
              <a:rPr lang="en-US" sz="2800">
                <a:solidFill>
                  <a:srgbClr val="FDA800"/>
                </a:solidFill>
                <a:latin typeface="Roboto"/>
                <a:ea typeface="Roboto"/>
                <a:cs typeface="Roboto"/>
                <a:sym typeface="Roboto"/>
              </a:rPr>
              <a:t>Lecture obligatoire : </a:t>
            </a:r>
            <a:r>
              <a:rPr i="1" lang="en-US" sz="2800">
                <a:solidFill>
                  <a:srgbClr val="FDA800"/>
                </a:solidFill>
                <a:latin typeface="Roboto"/>
                <a:ea typeface="Roboto"/>
                <a:cs typeface="Roboto"/>
                <a:sym typeface="Roboto"/>
              </a:rPr>
              <a:t>Stella McCartney sur la volonté de rendre la mode plus durable</a:t>
            </a:r>
            <a:endParaRPr/>
          </a:p>
          <a:p>
            <a:pPr indent="0" lvl="0" marL="0" rtl="0" algn="l">
              <a:lnSpc>
                <a:spcPct val="100000"/>
              </a:lnSpc>
              <a:spcBef>
                <a:spcPts val="0"/>
              </a:spcBef>
              <a:spcAft>
                <a:spcPts val="0"/>
              </a:spcAft>
              <a:buSzPts val="1400"/>
              <a:buNone/>
            </a:pPr>
            <a:r>
              <a:rPr lang="en-US" sz="2800">
                <a:solidFill>
                  <a:srgbClr val="FDA800"/>
                </a:solidFill>
                <a:latin typeface="Roboto"/>
                <a:ea typeface="Roboto"/>
                <a:cs typeface="Roboto"/>
                <a:sym typeface="Roboto"/>
              </a:rPr>
              <a:t>Pour en savoir plus</a:t>
            </a:r>
            <a:r>
              <a:rPr i="1" lang="en-US" sz="2800">
                <a:solidFill>
                  <a:srgbClr val="FDA800"/>
                </a:solidFill>
                <a:latin typeface="Roboto"/>
                <a:ea typeface="Roboto"/>
                <a:cs typeface="Roboto"/>
                <a:sym typeface="Roboto"/>
              </a:rPr>
              <a:t>.</a:t>
            </a:r>
            <a:endParaRPr sz="2800">
              <a:solidFill>
                <a:srgbClr val="FDA800"/>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2800">
              <a:solidFill>
                <a:schemeClr val="lt1"/>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chemeClr val="lt1"/>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2"/>
          <p:cNvSpPr txBox="1"/>
          <p:nvPr>
            <p:ph idx="1" type="body"/>
          </p:nvPr>
        </p:nvSpPr>
        <p:spPr>
          <a:xfrm>
            <a:off x="998855" y="3216275"/>
            <a:ext cx="18093690" cy="8309967"/>
          </a:xfrm>
          <a:prstGeom prst="rect">
            <a:avLst/>
          </a:prstGeom>
          <a:noFill/>
          <a:ln>
            <a:noFill/>
          </a:ln>
        </p:spPr>
        <p:txBody>
          <a:bodyPr anchorCtr="0" anchor="t" bIns="0" lIns="0" spcFirstLastPara="1" rIns="0" wrap="square" tIns="0">
            <a:spAutoFit/>
          </a:bodyPr>
          <a:lstStyle/>
          <a:p>
            <a:pPr indent="-571500" lvl="0" marL="571500" rtl="0" algn="l">
              <a:lnSpc>
                <a:spcPct val="100000"/>
              </a:lnSpc>
              <a:spcBef>
                <a:spcPts val="0"/>
              </a:spcBef>
              <a:spcAft>
                <a:spcPts val="0"/>
              </a:spcAft>
              <a:buClr>
                <a:schemeClr val="lt1"/>
              </a:buClr>
              <a:buSzPts val="3600"/>
              <a:buFont typeface="Arial"/>
              <a:buChar char="•"/>
            </a:pPr>
            <a:r>
              <a:rPr lang="en-US" sz="3600">
                <a:solidFill>
                  <a:schemeClr val="lt1"/>
                </a:solidFill>
                <a:latin typeface="Roboto"/>
                <a:ea typeface="Roboto"/>
                <a:cs typeface="Roboto"/>
                <a:sym typeface="Roboto"/>
              </a:rPr>
              <a:t>La stratégie de l'UE pour des textiles durables et circulaires reconnaît l'importance du secteur textile, mais aussi l'urgence des mesures à prendre, car l'impact sur l'environnement ne cesse de croître.</a:t>
            </a:r>
            <a:endParaRPr sz="3600">
              <a:solidFill>
                <a:schemeClr val="lt1"/>
              </a:solidFill>
              <a:latin typeface="Roboto"/>
              <a:ea typeface="Roboto"/>
              <a:cs typeface="Roboto"/>
              <a:sym typeface="Roboto"/>
            </a:endParaRPr>
          </a:p>
          <a:p>
            <a:pPr indent="-342900" lvl="0" marL="571500" rtl="0" algn="l">
              <a:lnSpc>
                <a:spcPct val="100000"/>
              </a:lnSpc>
              <a:spcBef>
                <a:spcPts val="0"/>
              </a:spcBef>
              <a:spcAft>
                <a:spcPts val="0"/>
              </a:spcAft>
              <a:buSzPts val="3600"/>
              <a:buFont typeface="Arial"/>
              <a:buNone/>
            </a:pPr>
            <a:r>
              <a:t/>
            </a:r>
            <a:endParaRPr sz="3600">
              <a:solidFill>
                <a:schemeClr val="lt1"/>
              </a:solidFill>
              <a:latin typeface="Roboto"/>
              <a:ea typeface="Roboto"/>
              <a:cs typeface="Roboto"/>
              <a:sym typeface="Roboto"/>
            </a:endParaRPr>
          </a:p>
          <a:p>
            <a:pPr indent="-571500" lvl="0" marL="571500" rtl="0" algn="l">
              <a:lnSpc>
                <a:spcPct val="100000"/>
              </a:lnSpc>
              <a:spcBef>
                <a:spcPts val="0"/>
              </a:spcBef>
              <a:spcAft>
                <a:spcPts val="0"/>
              </a:spcAft>
              <a:buClr>
                <a:srgbClr val="FFFFFF"/>
              </a:buClr>
              <a:buSzPts val="3600"/>
              <a:buFont typeface="Arial"/>
              <a:buChar char="•"/>
            </a:pPr>
            <a:r>
              <a:rPr lang="en-US" sz="3600">
                <a:solidFill>
                  <a:srgbClr val="FFFFFF"/>
                </a:solidFill>
                <a:latin typeface="Roboto"/>
                <a:ea typeface="Roboto"/>
                <a:cs typeface="Roboto"/>
                <a:sym typeface="Roboto"/>
              </a:rPr>
              <a:t>La stratégie de l'UE propose des actions à mettre en œuvre pour changer la façon dont nous produisons et consommons les textiles.</a:t>
            </a:r>
            <a:endParaRPr sz="3600">
              <a:solidFill>
                <a:schemeClr val="lt1"/>
              </a:solidFill>
              <a:latin typeface="Roboto"/>
              <a:ea typeface="Roboto"/>
              <a:cs typeface="Roboto"/>
              <a:sym typeface="Roboto"/>
            </a:endParaRPr>
          </a:p>
          <a:p>
            <a:pPr indent="-342900" lvl="0" marL="571500" rtl="0" algn="l">
              <a:lnSpc>
                <a:spcPct val="100000"/>
              </a:lnSpc>
              <a:spcBef>
                <a:spcPts val="0"/>
              </a:spcBef>
              <a:spcAft>
                <a:spcPts val="0"/>
              </a:spcAft>
              <a:buSzPts val="3600"/>
              <a:buFont typeface="Arial"/>
              <a:buNone/>
            </a:pPr>
            <a:r>
              <a:t/>
            </a:r>
            <a:endParaRPr sz="3600">
              <a:solidFill>
                <a:schemeClr val="lt1"/>
              </a:solidFill>
              <a:latin typeface="Roboto"/>
              <a:ea typeface="Roboto"/>
              <a:cs typeface="Roboto"/>
              <a:sym typeface="Roboto"/>
            </a:endParaRPr>
          </a:p>
          <a:p>
            <a:pPr indent="-571500" lvl="0" marL="571500" rtl="0" algn="l">
              <a:lnSpc>
                <a:spcPct val="100000"/>
              </a:lnSpc>
              <a:spcBef>
                <a:spcPts val="0"/>
              </a:spcBef>
              <a:spcAft>
                <a:spcPts val="0"/>
              </a:spcAft>
              <a:buClr>
                <a:srgbClr val="FFFFFF"/>
              </a:buClr>
              <a:buSzPts val="3600"/>
              <a:buFont typeface="Arial"/>
              <a:buChar char="•"/>
            </a:pPr>
            <a:r>
              <a:rPr i="1" lang="en-US" sz="3600">
                <a:solidFill>
                  <a:srgbClr val="FFFFFF"/>
                </a:solidFill>
                <a:latin typeface="Roboto"/>
                <a:ea typeface="Roboto"/>
                <a:cs typeface="Roboto"/>
                <a:sym typeface="Roboto"/>
              </a:rPr>
              <a:t>"La consommation de textile dans l'UE a, en moyenne, le quatrième impact négatif sur l'environnement et le changement climatique, après l'alimentation, le logement et la mobilité. </a:t>
            </a:r>
            <a:r>
              <a:rPr i="1" lang="en-US" sz="3600">
                <a:solidFill>
                  <a:schemeClr val="lt1"/>
                </a:solidFill>
                <a:latin typeface="Roboto"/>
                <a:ea typeface="Roboto"/>
                <a:cs typeface="Roboto"/>
                <a:sym typeface="Roboto"/>
              </a:rPr>
              <a:t>C</a:t>
            </a:r>
            <a:r>
              <a:rPr i="1" lang="en-US" sz="3600">
                <a:solidFill>
                  <a:srgbClr val="FFFFFF"/>
                </a:solidFill>
                <a:latin typeface="Roboto"/>
                <a:ea typeface="Roboto"/>
                <a:cs typeface="Roboto"/>
                <a:sym typeface="Roboto"/>
              </a:rPr>
              <a:t>'est également le troisième secteur le plus consommateur en termes d'utilisation de l'eau et des sols et le cinquième en termes d'utilisation de matières premières primaires et d'émissions de gaz à effet de serre." </a:t>
            </a:r>
            <a:r>
              <a:rPr lang="en-US" sz="2800">
                <a:solidFill>
                  <a:srgbClr val="FDA800"/>
                </a:solidFill>
                <a:latin typeface="Roboto"/>
                <a:ea typeface="Roboto"/>
                <a:cs typeface="Roboto"/>
                <a:sym typeface="Roboto"/>
              </a:rPr>
              <a:t>(Commission européenne)</a:t>
            </a:r>
            <a:endParaRPr sz="2800">
              <a:solidFill>
                <a:srgbClr val="FDA800"/>
              </a:solidFill>
              <a:latin typeface="Roboto"/>
              <a:ea typeface="Roboto"/>
              <a:cs typeface="Roboto"/>
              <a:sym typeface="Roboto"/>
            </a:endParaRPr>
          </a:p>
          <a:p>
            <a:pPr indent="-342900" lvl="0" marL="571500" rtl="0" algn="l">
              <a:lnSpc>
                <a:spcPct val="100000"/>
              </a:lnSpc>
              <a:spcBef>
                <a:spcPts val="0"/>
              </a:spcBef>
              <a:spcAft>
                <a:spcPts val="0"/>
              </a:spcAft>
              <a:buSzPts val="3600"/>
              <a:buFont typeface="Arial"/>
              <a:buNone/>
            </a:pPr>
            <a:r>
              <a:t/>
            </a:r>
            <a:endParaRPr sz="3600">
              <a:solidFill>
                <a:schemeClr val="lt1"/>
              </a:solidFill>
              <a:latin typeface="Roboto"/>
              <a:ea typeface="Roboto"/>
              <a:cs typeface="Roboto"/>
              <a:sym typeface="Roboto"/>
            </a:endParaRPr>
          </a:p>
        </p:txBody>
      </p:sp>
      <p:sp>
        <p:nvSpPr>
          <p:cNvPr id="224" name="Google Shape;224;p22"/>
          <p:cNvSpPr txBox="1"/>
          <p:nvPr>
            <p:ph type="title"/>
          </p:nvPr>
        </p:nvSpPr>
        <p:spPr>
          <a:xfrm>
            <a:off x="1020626" y="777875"/>
            <a:ext cx="18087300" cy="831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5400">
                <a:solidFill>
                  <a:srgbClr val="FFFFFF"/>
                </a:solidFill>
              </a:rPr>
              <a:t>La stratégie de l'UE pour des textiles durables et circulaires</a:t>
            </a:r>
            <a:endParaRPr sz="54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3"/>
          <p:cNvSpPr txBox="1"/>
          <p:nvPr>
            <p:ph idx="1" type="subTitle"/>
          </p:nvPr>
        </p:nvSpPr>
        <p:spPr>
          <a:xfrm>
            <a:off x="1060450" y="625475"/>
            <a:ext cx="18135600" cy="105285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b="1" lang="en-US" sz="3600">
                <a:solidFill>
                  <a:srgbClr val="2431DB"/>
                </a:solidFill>
                <a:latin typeface="Roboto"/>
                <a:ea typeface="Roboto"/>
                <a:cs typeface="Roboto"/>
                <a:sym typeface="Roboto"/>
              </a:rPr>
              <a:t>LES OBJECTIFS DE L'UE </a:t>
            </a:r>
            <a:endParaRPr b="1"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b="1"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rPr lang="en-US" sz="3400">
                <a:solidFill>
                  <a:srgbClr val="2431DB"/>
                </a:solidFill>
                <a:latin typeface="Roboto"/>
                <a:ea typeface="Roboto"/>
                <a:cs typeface="Roboto"/>
                <a:sym typeface="Roboto"/>
              </a:rPr>
              <a:t>La vision de la Commission pour les textiles à l'horizon 2030 est la suivante :</a:t>
            </a:r>
            <a:endParaRPr sz="34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4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2431DB"/>
              </a:buClr>
              <a:buSzPts val="3400"/>
              <a:buFont typeface="Arial"/>
              <a:buChar char="•"/>
            </a:pPr>
            <a:r>
              <a:rPr lang="en-US" sz="3400">
                <a:solidFill>
                  <a:srgbClr val="2431DB"/>
                </a:solidFill>
                <a:latin typeface="Roboto"/>
                <a:ea typeface="Roboto"/>
                <a:cs typeface="Roboto"/>
                <a:sym typeface="Roboto"/>
              </a:rPr>
              <a:t>Tous les textiles mis sur le marché de l'UE sont </a:t>
            </a:r>
            <a:r>
              <a:rPr lang="en-US" sz="3400">
                <a:solidFill>
                  <a:srgbClr val="FDA800"/>
                </a:solidFill>
                <a:latin typeface="Roboto"/>
                <a:ea typeface="Roboto"/>
                <a:cs typeface="Roboto"/>
                <a:sym typeface="Roboto"/>
              </a:rPr>
              <a:t>durables, réparables et recyclables </a:t>
            </a:r>
            <a:r>
              <a:rPr lang="en-US" sz="3400">
                <a:solidFill>
                  <a:srgbClr val="2431DB"/>
                </a:solidFill>
                <a:latin typeface="Roboto"/>
                <a:ea typeface="Roboto"/>
                <a:cs typeface="Roboto"/>
                <a:sym typeface="Roboto"/>
              </a:rPr>
              <a:t>et fabriqués principalement à partir de fibres recyclées, sans substances dangereuses, dans le respect des droits sociaux et de l'environnement.</a:t>
            </a:r>
            <a:endParaRPr sz="3400">
              <a:solidFill>
                <a:srgbClr val="2431DB"/>
              </a:solidFill>
              <a:latin typeface="Roboto"/>
              <a:ea typeface="Roboto"/>
              <a:cs typeface="Roboto"/>
              <a:sym typeface="Roboto"/>
            </a:endParaRPr>
          </a:p>
          <a:p>
            <a:pPr indent="-355600" lvl="0" marL="571500" rtl="0" algn="l">
              <a:lnSpc>
                <a:spcPct val="100000"/>
              </a:lnSpc>
              <a:spcBef>
                <a:spcPts val="0"/>
              </a:spcBef>
              <a:spcAft>
                <a:spcPts val="0"/>
              </a:spcAft>
              <a:buSzPts val="3400"/>
              <a:buFont typeface="Arial"/>
              <a:buNone/>
            </a:pPr>
            <a:r>
              <a:t/>
            </a:r>
            <a:endParaRPr sz="34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FDA800"/>
              </a:buClr>
              <a:buSzPts val="3400"/>
              <a:buFont typeface="Arial"/>
              <a:buChar char="•"/>
            </a:pPr>
            <a:r>
              <a:rPr lang="en-US" sz="3400" u="sng">
                <a:solidFill>
                  <a:srgbClr val="FDA800"/>
                </a:solidFill>
                <a:latin typeface="Roboto"/>
                <a:ea typeface="Roboto"/>
                <a:cs typeface="Roboto"/>
                <a:sym typeface="Roboto"/>
                <a:hlinkClick r:id="rId3">
                  <a:extLst>
                    <a:ext uri="{A12FA001-AC4F-418D-AE19-62706E023703}">
                      <ahyp:hlinkClr val="tx"/>
                    </a:ext>
                  </a:extLst>
                </a:hlinkClick>
              </a:rPr>
              <a:t>La "fast fashion" n'est plus à la mode </a:t>
            </a:r>
            <a:r>
              <a:rPr lang="en-US" sz="3400">
                <a:solidFill>
                  <a:srgbClr val="2431DB"/>
                </a:solidFill>
                <a:latin typeface="Roboto"/>
                <a:ea typeface="Roboto"/>
                <a:cs typeface="Roboto"/>
                <a:sym typeface="Roboto"/>
              </a:rPr>
              <a:t>et les consommateurs/trices bénéficient davantage de textiles de haute qualité et abordables.</a:t>
            </a:r>
            <a:endParaRPr sz="3400">
              <a:solidFill>
                <a:srgbClr val="2431DB"/>
              </a:solidFill>
              <a:latin typeface="Roboto"/>
              <a:ea typeface="Roboto"/>
              <a:cs typeface="Roboto"/>
              <a:sym typeface="Roboto"/>
            </a:endParaRPr>
          </a:p>
          <a:p>
            <a:pPr indent="-355600" lvl="0" marL="571500" rtl="0" algn="l">
              <a:lnSpc>
                <a:spcPct val="100000"/>
              </a:lnSpc>
              <a:spcBef>
                <a:spcPts val="0"/>
              </a:spcBef>
              <a:spcAft>
                <a:spcPts val="0"/>
              </a:spcAft>
              <a:buSzPts val="3400"/>
              <a:buFont typeface="Arial"/>
              <a:buNone/>
            </a:pPr>
            <a:r>
              <a:t/>
            </a:r>
            <a:endParaRPr sz="34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2431DB"/>
              </a:buClr>
              <a:buSzPts val="3400"/>
              <a:buFont typeface="Arial"/>
              <a:buChar char="•"/>
            </a:pPr>
            <a:r>
              <a:rPr lang="en-US" sz="3400">
                <a:solidFill>
                  <a:srgbClr val="FDA800"/>
                </a:solidFill>
                <a:latin typeface="Roboto"/>
                <a:ea typeface="Roboto"/>
                <a:cs typeface="Roboto"/>
                <a:sym typeface="Roboto"/>
              </a:rPr>
              <a:t>Les services de réutilisation et de réparation </a:t>
            </a:r>
            <a:r>
              <a:rPr lang="en-US" sz="3400">
                <a:solidFill>
                  <a:srgbClr val="2431DB"/>
                </a:solidFill>
                <a:latin typeface="Roboto"/>
                <a:ea typeface="Roboto"/>
                <a:cs typeface="Roboto"/>
                <a:sym typeface="Roboto"/>
              </a:rPr>
              <a:t>rentables sont largement répandus.</a:t>
            </a:r>
            <a:endParaRPr sz="3400">
              <a:solidFill>
                <a:srgbClr val="2431DB"/>
              </a:solidFill>
              <a:latin typeface="Roboto"/>
              <a:ea typeface="Roboto"/>
              <a:cs typeface="Roboto"/>
              <a:sym typeface="Roboto"/>
            </a:endParaRPr>
          </a:p>
          <a:p>
            <a:pPr indent="-355600" lvl="0" marL="571500" rtl="0" algn="l">
              <a:lnSpc>
                <a:spcPct val="100000"/>
              </a:lnSpc>
              <a:spcBef>
                <a:spcPts val="0"/>
              </a:spcBef>
              <a:spcAft>
                <a:spcPts val="0"/>
              </a:spcAft>
              <a:buSzPts val="3400"/>
              <a:buFont typeface="Arial"/>
              <a:buNone/>
            </a:pPr>
            <a:r>
              <a:t/>
            </a:r>
            <a:endParaRPr sz="34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2431DB"/>
              </a:buClr>
              <a:buSzPts val="3400"/>
              <a:buFont typeface="Arial"/>
              <a:buChar char="•"/>
            </a:pPr>
            <a:r>
              <a:rPr lang="en-US" sz="3400">
                <a:solidFill>
                  <a:srgbClr val="2431DB"/>
                </a:solidFill>
                <a:latin typeface="Roboto"/>
                <a:ea typeface="Roboto"/>
                <a:cs typeface="Roboto"/>
                <a:sym typeface="Roboto"/>
              </a:rPr>
              <a:t>Le secteur textile est compétitif, résilient et innovant et les </a:t>
            </a:r>
            <a:r>
              <a:rPr lang="en-US" sz="3400">
                <a:solidFill>
                  <a:srgbClr val="FDA800"/>
                </a:solidFill>
                <a:latin typeface="Roboto"/>
                <a:ea typeface="Roboto"/>
                <a:cs typeface="Roboto"/>
                <a:sym typeface="Roboto"/>
              </a:rPr>
              <a:t>fabricants assument la responsabilité de leurs produits </a:t>
            </a:r>
            <a:r>
              <a:rPr lang="en-US" sz="3400">
                <a:solidFill>
                  <a:srgbClr val="2431DB"/>
                </a:solidFill>
                <a:latin typeface="Roboto"/>
                <a:ea typeface="Roboto"/>
                <a:cs typeface="Roboto"/>
                <a:sym typeface="Roboto"/>
              </a:rPr>
              <a:t>tout au long de la chaîne de valeur, avec une capacité de recyclage suffisante et une incinération et une mise en décharge minimales. </a:t>
            </a:r>
            <a:r>
              <a:rPr lang="en-US" sz="2800">
                <a:solidFill>
                  <a:srgbClr val="FDA800"/>
                </a:solidFill>
                <a:latin typeface="Roboto"/>
                <a:ea typeface="Roboto"/>
                <a:cs typeface="Roboto"/>
                <a:sym typeface="Roboto"/>
              </a:rPr>
              <a:t>(Commission européenne, 2024)</a:t>
            </a:r>
            <a:endParaRPr/>
          </a:p>
          <a:p>
            <a:pPr indent="-342900" lvl="0" marL="571500" rtl="0" algn="l">
              <a:lnSpc>
                <a:spcPct val="100000"/>
              </a:lnSpc>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342900" lvl="0" marL="571500" rtl="0" algn="l">
              <a:lnSpc>
                <a:spcPct val="100000"/>
              </a:lnSpc>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4"/>
          <p:cNvSpPr txBox="1"/>
          <p:nvPr>
            <p:ph type="ctrTitle"/>
          </p:nvPr>
        </p:nvSpPr>
        <p:spPr>
          <a:xfrm>
            <a:off x="915086" y="1082675"/>
            <a:ext cx="14166164" cy="553998"/>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b="1" lang="en-US" sz="3600">
                <a:solidFill>
                  <a:srgbClr val="2431DB"/>
                </a:solidFill>
              </a:rPr>
              <a:t>ACTIONS DÉSIGNÉES PAR LA COMMISSION EUROPÉENNE</a:t>
            </a:r>
            <a:endParaRPr b="1" sz="3600">
              <a:solidFill>
                <a:srgbClr val="2431DB"/>
              </a:solidFill>
            </a:endParaRPr>
          </a:p>
        </p:txBody>
      </p:sp>
      <p:sp>
        <p:nvSpPr>
          <p:cNvPr id="235" name="Google Shape;235;p24"/>
          <p:cNvSpPr txBox="1"/>
          <p:nvPr>
            <p:ph idx="1" type="subTitle"/>
          </p:nvPr>
        </p:nvSpPr>
        <p:spPr>
          <a:xfrm>
            <a:off x="755650" y="1920875"/>
            <a:ext cx="18669000" cy="8173500"/>
          </a:xfrm>
          <a:prstGeom prst="rect">
            <a:avLst/>
          </a:prstGeom>
          <a:noFill/>
          <a:ln>
            <a:noFill/>
          </a:ln>
        </p:spPr>
        <p:txBody>
          <a:bodyPr anchorCtr="0" anchor="t" bIns="0" lIns="0" spcFirstLastPara="1" rIns="0" wrap="square" tIns="0">
            <a:spAutoFit/>
          </a:bodyPr>
          <a:lstStyle/>
          <a:p>
            <a:pPr indent="-571500" lvl="0" marL="571500" rtl="0" algn="l">
              <a:lnSpc>
                <a:spcPct val="100000"/>
              </a:lnSpc>
              <a:spcBef>
                <a:spcPts val="0"/>
              </a:spcBef>
              <a:spcAft>
                <a:spcPts val="0"/>
              </a:spcAft>
              <a:buClr>
                <a:srgbClr val="2431DB"/>
              </a:buClr>
              <a:buSzPts val="3000"/>
              <a:buFont typeface="Arial"/>
              <a:buChar char="•"/>
            </a:pPr>
            <a:r>
              <a:rPr lang="en-US" sz="3000">
                <a:solidFill>
                  <a:srgbClr val="2431DB"/>
                </a:solidFill>
                <a:latin typeface="Roboto"/>
                <a:ea typeface="Roboto"/>
                <a:cs typeface="Roboto"/>
                <a:sym typeface="Roboto"/>
              </a:rPr>
              <a:t>Fixer des </a:t>
            </a:r>
            <a:r>
              <a:rPr lang="en-US" sz="3000">
                <a:solidFill>
                  <a:srgbClr val="FDA800"/>
                </a:solidFill>
                <a:latin typeface="Roboto"/>
                <a:ea typeface="Roboto"/>
                <a:cs typeface="Roboto"/>
                <a:sym typeface="Roboto"/>
              </a:rPr>
              <a:t>exigences de conception </a:t>
            </a:r>
            <a:r>
              <a:rPr lang="en-US" sz="3000">
                <a:solidFill>
                  <a:srgbClr val="2431DB"/>
                </a:solidFill>
                <a:latin typeface="Roboto"/>
                <a:ea typeface="Roboto"/>
                <a:cs typeface="Roboto"/>
                <a:sym typeface="Roboto"/>
              </a:rPr>
              <a:t>pour les textiles afin de les rendre plus durables, plus faciles à réparer et plus faciles à recycler, ainsi que des exigences en matière de contenu recyclé minimal.</a:t>
            </a:r>
            <a:endParaRPr sz="30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0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FDA800"/>
              </a:buClr>
              <a:buSzPts val="3000"/>
              <a:buFont typeface="Arial"/>
              <a:buChar char="•"/>
            </a:pPr>
            <a:r>
              <a:rPr lang="en-US" sz="3000">
                <a:solidFill>
                  <a:srgbClr val="FDA800"/>
                </a:solidFill>
                <a:latin typeface="Roboto"/>
                <a:ea typeface="Roboto"/>
                <a:cs typeface="Roboto"/>
                <a:sym typeface="Roboto"/>
              </a:rPr>
              <a:t>Inverser la surproduction </a:t>
            </a:r>
            <a:r>
              <a:rPr lang="en-US" sz="3000">
                <a:solidFill>
                  <a:srgbClr val="2431DB"/>
                </a:solidFill>
                <a:latin typeface="Roboto"/>
                <a:ea typeface="Roboto"/>
                <a:cs typeface="Roboto"/>
                <a:sym typeface="Roboto"/>
              </a:rPr>
              <a:t>et la </a:t>
            </a:r>
            <a:r>
              <a:rPr lang="en-US" sz="3000">
                <a:solidFill>
                  <a:srgbClr val="FDA800"/>
                </a:solidFill>
                <a:latin typeface="Roboto"/>
                <a:ea typeface="Roboto"/>
                <a:cs typeface="Roboto"/>
                <a:sym typeface="Roboto"/>
              </a:rPr>
              <a:t>surconsommation </a:t>
            </a:r>
            <a:r>
              <a:rPr lang="en-US" sz="3000">
                <a:solidFill>
                  <a:srgbClr val="2431DB"/>
                </a:solidFill>
                <a:latin typeface="Roboto"/>
                <a:ea typeface="Roboto"/>
                <a:cs typeface="Roboto"/>
                <a:sym typeface="Roboto"/>
              </a:rPr>
              <a:t>et décourager la destruction des textiles invendus ou retournés.  </a:t>
            </a:r>
            <a:endParaRPr/>
          </a:p>
          <a:p>
            <a:pPr indent="0" lvl="0" marL="0" rtl="0" algn="l">
              <a:lnSpc>
                <a:spcPct val="100000"/>
              </a:lnSpc>
              <a:spcBef>
                <a:spcPts val="0"/>
              </a:spcBef>
              <a:spcAft>
                <a:spcPts val="0"/>
              </a:spcAft>
              <a:buSzPts val="1400"/>
              <a:buNone/>
            </a:pPr>
            <a:r>
              <a:t/>
            </a:r>
            <a:endParaRPr sz="30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2431DB"/>
              </a:buClr>
              <a:buSzPts val="3000"/>
              <a:buFont typeface="Arial"/>
              <a:buChar char="•"/>
            </a:pPr>
            <a:r>
              <a:rPr lang="en-US" sz="3000">
                <a:solidFill>
                  <a:srgbClr val="2431DB"/>
                </a:solidFill>
                <a:latin typeface="Roboto"/>
                <a:ea typeface="Roboto"/>
                <a:cs typeface="Roboto"/>
                <a:sym typeface="Roboto"/>
              </a:rPr>
              <a:t>S'attaquer à la libération involontaire de </a:t>
            </a:r>
            <a:r>
              <a:rPr lang="en-US" sz="3000">
                <a:solidFill>
                  <a:srgbClr val="FDA800"/>
                </a:solidFill>
                <a:latin typeface="Roboto"/>
                <a:ea typeface="Roboto"/>
                <a:cs typeface="Roboto"/>
                <a:sym typeface="Roboto"/>
              </a:rPr>
              <a:t>microplastiques </a:t>
            </a:r>
            <a:r>
              <a:rPr lang="en-US" sz="3000">
                <a:solidFill>
                  <a:srgbClr val="2431DB"/>
                </a:solidFill>
                <a:latin typeface="Roboto"/>
                <a:ea typeface="Roboto"/>
                <a:cs typeface="Roboto"/>
                <a:sym typeface="Roboto"/>
              </a:rPr>
              <a:t>par les textiles synthétiques.  </a:t>
            </a:r>
            <a:endParaRPr/>
          </a:p>
          <a:p>
            <a:pPr indent="0" lvl="0" marL="0" rtl="0" algn="l">
              <a:lnSpc>
                <a:spcPct val="100000"/>
              </a:lnSpc>
              <a:spcBef>
                <a:spcPts val="0"/>
              </a:spcBef>
              <a:spcAft>
                <a:spcPts val="0"/>
              </a:spcAft>
              <a:buSzPts val="1400"/>
              <a:buNone/>
            </a:pPr>
            <a:r>
              <a:t/>
            </a:r>
            <a:endParaRPr sz="30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2431DB"/>
              </a:buClr>
              <a:buSzPts val="3000"/>
              <a:buFont typeface="Arial"/>
              <a:buChar char="•"/>
            </a:pPr>
            <a:r>
              <a:rPr lang="en-US" sz="3000">
                <a:solidFill>
                  <a:srgbClr val="2431DB"/>
                </a:solidFill>
                <a:latin typeface="Roboto"/>
                <a:ea typeface="Roboto"/>
                <a:cs typeface="Roboto"/>
                <a:sym typeface="Roboto"/>
              </a:rPr>
              <a:t>S'attaquer à l'</a:t>
            </a:r>
            <a:r>
              <a:rPr lang="en-US" sz="3000">
                <a:solidFill>
                  <a:srgbClr val="FDA800"/>
                </a:solidFill>
                <a:latin typeface="Roboto"/>
                <a:ea typeface="Roboto"/>
                <a:cs typeface="Roboto"/>
                <a:sym typeface="Roboto"/>
              </a:rPr>
              <a:t>écoblanchiment (greenwashing) </a:t>
            </a:r>
            <a:r>
              <a:rPr lang="en-US" sz="3000">
                <a:solidFill>
                  <a:srgbClr val="2431DB"/>
                </a:solidFill>
                <a:latin typeface="Roboto"/>
                <a:ea typeface="Roboto"/>
                <a:cs typeface="Roboto"/>
                <a:sym typeface="Roboto"/>
              </a:rPr>
              <a:t>pour responsabiliser les consommateurs/trices et les sensibiliser à la mode durable.</a:t>
            </a:r>
            <a:endParaRPr sz="30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0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2431DB"/>
              </a:buClr>
              <a:buSzPts val="3000"/>
              <a:buFont typeface="Arial"/>
              <a:buChar char="•"/>
            </a:pPr>
            <a:r>
              <a:rPr lang="en-US" sz="3000">
                <a:solidFill>
                  <a:srgbClr val="2431DB"/>
                </a:solidFill>
                <a:latin typeface="Roboto"/>
                <a:ea typeface="Roboto"/>
                <a:cs typeface="Roboto"/>
                <a:sym typeface="Roboto"/>
              </a:rPr>
              <a:t>Réduire les exportations de déchets textiles et </a:t>
            </a:r>
            <a:r>
              <a:rPr lang="en-US" sz="3000">
                <a:solidFill>
                  <a:srgbClr val="FDA800"/>
                </a:solidFill>
                <a:latin typeface="Roboto"/>
                <a:ea typeface="Roboto"/>
                <a:cs typeface="Roboto"/>
                <a:sym typeface="Roboto"/>
              </a:rPr>
              <a:t>promouvoir les textiles durables </a:t>
            </a:r>
            <a:r>
              <a:rPr lang="en-US" sz="3000">
                <a:solidFill>
                  <a:srgbClr val="2431DB"/>
                </a:solidFill>
                <a:latin typeface="Roboto"/>
                <a:ea typeface="Roboto"/>
                <a:cs typeface="Roboto"/>
                <a:sym typeface="Roboto"/>
              </a:rPr>
              <a:t>à l'échelle mondiale.</a:t>
            </a:r>
            <a:endParaRPr sz="3000">
              <a:solidFill>
                <a:srgbClr val="2431DB"/>
              </a:solidFill>
              <a:latin typeface="Roboto"/>
              <a:ea typeface="Roboto"/>
              <a:cs typeface="Roboto"/>
              <a:sym typeface="Roboto"/>
            </a:endParaRPr>
          </a:p>
          <a:p>
            <a:pPr indent="-381000" lvl="0" marL="571500" rtl="0" algn="l">
              <a:lnSpc>
                <a:spcPct val="100000"/>
              </a:lnSpc>
              <a:spcBef>
                <a:spcPts val="0"/>
              </a:spcBef>
              <a:spcAft>
                <a:spcPts val="0"/>
              </a:spcAft>
              <a:buSzPts val="3000"/>
              <a:buFont typeface="Arial"/>
              <a:buNone/>
            </a:pPr>
            <a:r>
              <a:t/>
            </a:r>
            <a:endParaRPr sz="30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FDA800"/>
              </a:buClr>
              <a:buSzPts val="3000"/>
              <a:buFont typeface="Arial"/>
              <a:buChar char="•"/>
            </a:pPr>
            <a:r>
              <a:rPr lang="en-US" sz="3000">
                <a:solidFill>
                  <a:srgbClr val="FDA800"/>
                </a:solidFill>
                <a:latin typeface="Roboto"/>
                <a:ea typeface="Roboto"/>
                <a:cs typeface="Roboto"/>
                <a:sym typeface="Roboto"/>
              </a:rPr>
              <a:t>Fournir des incitations pour les modèles d'entreprise circulaires</a:t>
            </a:r>
            <a:r>
              <a:rPr lang="en-US" sz="3000">
                <a:solidFill>
                  <a:srgbClr val="2431DB"/>
                </a:solidFill>
                <a:latin typeface="Roboto"/>
                <a:ea typeface="Roboto"/>
                <a:cs typeface="Roboto"/>
                <a:sym typeface="Roboto"/>
              </a:rPr>
              <a:t>, y compris les secteurs de la réutilisation et de la réparation.</a:t>
            </a:r>
            <a:endParaRPr sz="30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3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rPr lang="en-US" sz="2400">
                <a:solidFill>
                  <a:srgbClr val="FDA800"/>
                </a:solidFill>
                <a:latin typeface="Roboto"/>
                <a:ea typeface="Roboto"/>
                <a:cs typeface="Roboto"/>
                <a:sym typeface="Roboto"/>
              </a:rPr>
              <a:t>Pour obtenir la version complète des actions, veuillez consulter le document de lecture obligatoire : </a:t>
            </a:r>
            <a:r>
              <a:rPr i="1" lang="en-US" sz="2400">
                <a:solidFill>
                  <a:srgbClr val="FDA800"/>
                </a:solidFill>
                <a:latin typeface="Roboto"/>
                <a:ea typeface="Roboto"/>
                <a:cs typeface="Roboto"/>
                <a:sym typeface="Roboto"/>
              </a:rPr>
              <a:t>Stratégie de l'UE pour des textiles durables et circulaires.</a:t>
            </a:r>
            <a:endParaRPr sz="2400">
              <a:solidFill>
                <a:srgbClr val="FDA800"/>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25"/>
          <p:cNvSpPr txBox="1"/>
          <p:nvPr>
            <p:ph type="title"/>
          </p:nvPr>
        </p:nvSpPr>
        <p:spPr>
          <a:xfrm>
            <a:off x="1005205" y="939157"/>
            <a:ext cx="11660876" cy="830997"/>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5400">
                <a:solidFill>
                  <a:schemeClr val="lt1"/>
                </a:solidFill>
              </a:rPr>
              <a:t>4.3 Systèmes en boucle fermée</a:t>
            </a:r>
            <a:endParaRPr sz="5400">
              <a:solidFill>
                <a:schemeClr val="lt1"/>
              </a:solidFill>
            </a:endParaRPr>
          </a:p>
        </p:txBody>
      </p:sp>
      <p:sp>
        <p:nvSpPr>
          <p:cNvPr id="241" name="Google Shape;241;p25"/>
          <p:cNvSpPr txBox="1"/>
          <p:nvPr>
            <p:ph idx="1" type="body"/>
          </p:nvPr>
        </p:nvSpPr>
        <p:spPr>
          <a:xfrm>
            <a:off x="1005205" y="2601150"/>
            <a:ext cx="18093690" cy="7464171"/>
          </a:xfrm>
          <a:prstGeom prst="rect">
            <a:avLst/>
          </a:prstGeom>
          <a:noFill/>
          <a:ln>
            <a:noFill/>
          </a:ln>
        </p:spPr>
        <p:txBody>
          <a:bodyPr anchorCtr="0" anchor="t" bIns="0" lIns="0" spcFirstLastPara="1" rIns="0" wrap="square" tIns="0">
            <a:normAutofit/>
          </a:bodyPr>
          <a:lstStyle/>
          <a:p>
            <a:pPr indent="-571500" lvl="0" marL="571500" rtl="0" algn="l">
              <a:lnSpc>
                <a:spcPct val="100000"/>
              </a:lnSpc>
              <a:spcBef>
                <a:spcPts val="0"/>
              </a:spcBef>
              <a:spcAft>
                <a:spcPts val="0"/>
              </a:spcAft>
              <a:buClr>
                <a:srgbClr val="FFFFFF"/>
              </a:buClr>
              <a:buSzPts val="3200"/>
              <a:buFont typeface="Arial"/>
              <a:buChar char="•"/>
            </a:pPr>
            <a:r>
              <a:rPr lang="en-US" sz="3200">
                <a:solidFill>
                  <a:srgbClr val="FFFFFF"/>
                </a:solidFill>
                <a:latin typeface="Roboto"/>
                <a:ea typeface="Roboto"/>
                <a:cs typeface="Roboto"/>
                <a:sym typeface="Roboto"/>
              </a:rPr>
              <a:t>L'objectif des </a:t>
            </a:r>
            <a:r>
              <a:rPr b="1" lang="en-US" sz="3200">
                <a:solidFill>
                  <a:srgbClr val="FDA800"/>
                </a:solidFill>
                <a:latin typeface="Roboto"/>
                <a:ea typeface="Roboto"/>
                <a:cs typeface="Roboto"/>
                <a:sym typeface="Roboto"/>
              </a:rPr>
              <a:t>systèmes en boucle</a:t>
            </a:r>
            <a:r>
              <a:rPr b="1" lang="en-US" sz="3200">
                <a:solidFill>
                  <a:srgbClr val="FDA800"/>
                </a:solidFill>
                <a:latin typeface="Roboto"/>
                <a:ea typeface="Roboto"/>
                <a:cs typeface="Roboto"/>
                <a:sym typeface="Roboto"/>
              </a:rPr>
              <a:t>/cycle </a:t>
            </a:r>
            <a:r>
              <a:rPr b="1" lang="en-US" sz="3200">
                <a:solidFill>
                  <a:srgbClr val="FDA800"/>
                </a:solidFill>
                <a:latin typeface="Roboto"/>
                <a:ea typeface="Roboto"/>
                <a:cs typeface="Roboto"/>
                <a:sym typeface="Roboto"/>
              </a:rPr>
              <a:t> </a:t>
            </a:r>
            <a:r>
              <a:rPr b="1" lang="en-US" sz="3200">
                <a:solidFill>
                  <a:srgbClr val="FDA800"/>
                </a:solidFill>
                <a:latin typeface="Roboto"/>
                <a:ea typeface="Roboto"/>
                <a:cs typeface="Roboto"/>
                <a:sym typeface="Roboto"/>
              </a:rPr>
              <a:t>fermée </a:t>
            </a:r>
            <a:r>
              <a:rPr lang="en-US" sz="3200">
                <a:solidFill>
                  <a:schemeClr val="lt1"/>
                </a:solidFill>
                <a:latin typeface="Roboto"/>
                <a:ea typeface="Roboto"/>
                <a:cs typeface="Roboto"/>
                <a:sym typeface="Roboto"/>
              </a:rPr>
              <a:t>est</a:t>
            </a:r>
            <a:r>
              <a:rPr lang="en-US" sz="3200">
                <a:solidFill>
                  <a:schemeClr val="lt1"/>
                </a:solidFill>
                <a:latin typeface="Roboto"/>
                <a:ea typeface="Roboto"/>
                <a:cs typeface="Roboto"/>
                <a:sym typeface="Roboto"/>
              </a:rPr>
              <a:t> </a:t>
            </a:r>
            <a:r>
              <a:rPr lang="en-US" sz="3200">
                <a:solidFill>
                  <a:srgbClr val="FFFFFF"/>
                </a:solidFill>
                <a:latin typeface="Roboto"/>
                <a:ea typeface="Roboto"/>
                <a:cs typeface="Roboto"/>
                <a:sym typeface="Roboto"/>
              </a:rPr>
              <a:t>de réduire les déchets et l'impact sur l'environnement de l'industrie de la mode</a:t>
            </a:r>
            <a:r>
              <a:rPr lang="en-US" sz="3200">
                <a:solidFill>
                  <a:schemeClr val="lt1"/>
                </a:solidFill>
                <a:latin typeface="Roboto"/>
                <a:ea typeface="Roboto"/>
                <a:cs typeface="Roboto"/>
                <a:sym typeface="Roboto"/>
              </a:rPr>
              <a:t>. </a:t>
            </a:r>
            <a:endParaRPr sz="3200">
              <a:solidFill>
                <a:schemeClr val="lt1"/>
              </a:solidFill>
              <a:latin typeface="Roboto"/>
              <a:ea typeface="Roboto"/>
              <a:cs typeface="Roboto"/>
              <a:sym typeface="Roboto"/>
            </a:endParaRPr>
          </a:p>
          <a:p>
            <a:pPr indent="-368300" lvl="0" marL="571500" rtl="0" algn="l">
              <a:lnSpc>
                <a:spcPct val="100000"/>
              </a:lnSpc>
              <a:spcBef>
                <a:spcPts val="0"/>
              </a:spcBef>
              <a:spcAft>
                <a:spcPts val="0"/>
              </a:spcAft>
              <a:buSzPts val="3200"/>
              <a:buFont typeface="Arial"/>
              <a:buNone/>
            </a:pPr>
            <a:r>
              <a:t/>
            </a:r>
            <a:endParaRPr sz="3200">
              <a:solidFill>
                <a:schemeClr val="lt1"/>
              </a:solidFill>
              <a:latin typeface="Roboto"/>
              <a:ea typeface="Roboto"/>
              <a:cs typeface="Roboto"/>
              <a:sym typeface="Roboto"/>
            </a:endParaRPr>
          </a:p>
          <a:p>
            <a:pPr indent="-571500" lvl="0" marL="571500" rtl="0" algn="l">
              <a:lnSpc>
                <a:spcPct val="100000"/>
              </a:lnSpc>
              <a:spcBef>
                <a:spcPts val="0"/>
              </a:spcBef>
              <a:spcAft>
                <a:spcPts val="0"/>
              </a:spcAft>
              <a:buClr>
                <a:schemeClr val="lt1"/>
              </a:buClr>
              <a:buSzPts val="3200"/>
              <a:buFont typeface="Arial"/>
              <a:buChar char="•"/>
            </a:pPr>
            <a:r>
              <a:rPr lang="en-US" sz="3200">
                <a:solidFill>
                  <a:schemeClr val="lt1"/>
                </a:solidFill>
                <a:latin typeface="Roboto"/>
                <a:ea typeface="Roboto"/>
                <a:cs typeface="Roboto"/>
                <a:sym typeface="Roboto"/>
              </a:rPr>
              <a:t>En créant un flux circulaire de ressources, la conception et la production s'efforcent de maintenir les vêtements en circulation le plus longtemps possible.</a:t>
            </a:r>
            <a:endParaRPr sz="3200">
              <a:solidFill>
                <a:schemeClr val="lt1"/>
              </a:solidFill>
              <a:latin typeface="Roboto"/>
              <a:ea typeface="Roboto"/>
              <a:cs typeface="Roboto"/>
              <a:sym typeface="Roboto"/>
            </a:endParaRPr>
          </a:p>
          <a:p>
            <a:pPr indent="-368300" lvl="0" marL="571500" rtl="0" algn="l">
              <a:lnSpc>
                <a:spcPct val="100000"/>
              </a:lnSpc>
              <a:spcBef>
                <a:spcPts val="0"/>
              </a:spcBef>
              <a:spcAft>
                <a:spcPts val="0"/>
              </a:spcAft>
              <a:buSzPts val="3200"/>
              <a:buFont typeface="Arial"/>
              <a:buNone/>
            </a:pPr>
            <a:r>
              <a:t/>
            </a:r>
            <a:endParaRPr sz="3200">
              <a:solidFill>
                <a:schemeClr val="lt1"/>
              </a:solidFill>
              <a:latin typeface="Roboto"/>
              <a:ea typeface="Roboto"/>
              <a:cs typeface="Roboto"/>
              <a:sym typeface="Roboto"/>
            </a:endParaRPr>
          </a:p>
          <a:p>
            <a:pPr indent="-571500" lvl="0" marL="571500" rtl="0" algn="l">
              <a:lnSpc>
                <a:spcPct val="100000"/>
              </a:lnSpc>
              <a:spcBef>
                <a:spcPts val="0"/>
              </a:spcBef>
              <a:spcAft>
                <a:spcPts val="0"/>
              </a:spcAft>
              <a:buClr>
                <a:srgbClr val="FFFFFF"/>
              </a:buClr>
              <a:buSzPts val="3200"/>
              <a:buFont typeface="Arial"/>
              <a:buChar char="•"/>
            </a:pPr>
            <a:r>
              <a:rPr lang="en-US" sz="3200">
                <a:solidFill>
                  <a:srgbClr val="FFFFFF"/>
                </a:solidFill>
                <a:latin typeface="Roboto"/>
                <a:ea typeface="Roboto"/>
                <a:cs typeface="Roboto"/>
                <a:sym typeface="Roboto"/>
              </a:rPr>
              <a:t>Cela </a:t>
            </a:r>
            <a:r>
              <a:rPr b="1" lang="en-US" sz="3200">
                <a:solidFill>
                  <a:srgbClr val="FDA800"/>
                </a:solidFill>
                <a:latin typeface="Roboto"/>
                <a:ea typeface="Roboto"/>
                <a:cs typeface="Roboto"/>
                <a:sym typeface="Roboto"/>
              </a:rPr>
              <a:t>minimise le besoin de nouvelles matières premières </a:t>
            </a:r>
            <a:r>
              <a:rPr lang="en-US" sz="3200">
                <a:solidFill>
                  <a:srgbClr val="FFFFFF"/>
                </a:solidFill>
                <a:latin typeface="Roboto"/>
                <a:ea typeface="Roboto"/>
                <a:cs typeface="Roboto"/>
                <a:sym typeface="Roboto"/>
              </a:rPr>
              <a:t>et maximise la réutilisation, le recyclage et la récupération des produits. </a:t>
            </a:r>
            <a:endParaRPr sz="3200">
              <a:solidFill>
                <a:schemeClr val="lt1"/>
              </a:solidFill>
              <a:latin typeface="Roboto"/>
              <a:ea typeface="Roboto"/>
              <a:cs typeface="Roboto"/>
              <a:sym typeface="Roboto"/>
            </a:endParaRPr>
          </a:p>
          <a:p>
            <a:pPr indent="-368300" lvl="0" marL="571500" rtl="0" algn="l">
              <a:lnSpc>
                <a:spcPct val="100000"/>
              </a:lnSpc>
              <a:spcBef>
                <a:spcPts val="0"/>
              </a:spcBef>
              <a:spcAft>
                <a:spcPts val="0"/>
              </a:spcAft>
              <a:buSzPts val="3200"/>
              <a:buFont typeface="Arial"/>
              <a:buNone/>
            </a:pPr>
            <a:r>
              <a:t/>
            </a:r>
            <a:endParaRPr sz="3200">
              <a:solidFill>
                <a:schemeClr val="lt1"/>
              </a:solidFill>
              <a:latin typeface="Roboto"/>
              <a:ea typeface="Roboto"/>
              <a:cs typeface="Roboto"/>
              <a:sym typeface="Roboto"/>
            </a:endParaRPr>
          </a:p>
          <a:p>
            <a:pPr indent="-571500" lvl="0" marL="571500" marR="0" rtl="0" algn="l">
              <a:lnSpc>
                <a:spcPct val="100000"/>
              </a:lnSpc>
              <a:spcBef>
                <a:spcPts val="0"/>
              </a:spcBef>
              <a:spcAft>
                <a:spcPts val="0"/>
              </a:spcAft>
              <a:buClr>
                <a:srgbClr val="FFFFFF"/>
              </a:buClr>
              <a:buSzPts val="3200"/>
              <a:buFont typeface="Arial"/>
              <a:buChar char="•"/>
            </a:pPr>
            <a:r>
              <a:rPr lang="en-US" sz="3200">
                <a:solidFill>
                  <a:srgbClr val="FFFFFF"/>
                </a:solidFill>
                <a:latin typeface="Roboto"/>
                <a:ea typeface="Roboto"/>
                <a:cs typeface="Roboto"/>
                <a:sym typeface="Roboto"/>
              </a:rPr>
              <a:t>Dans le domaine de la fabrication ou de la consommation</a:t>
            </a:r>
            <a:r>
              <a:rPr lang="en-US" sz="3200">
                <a:solidFill>
                  <a:schemeClr val="lt1"/>
                </a:solidFill>
                <a:latin typeface="Roboto"/>
                <a:ea typeface="Roboto"/>
                <a:cs typeface="Roboto"/>
                <a:sym typeface="Roboto"/>
              </a:rPr>
              <a:t>,</a:t>
            </a:r>
            <a:r>
              <a:rPr lang="en-US" sz="3200">
                <a:solidFill>
                  <a:srgbClr val="FFFFFF"/>
                </a:solidFill>
                <a:latin typeface="Roboto"/>
                <a:ea typeface="Roboto"/>
                <a:cs typeface="Roboto"/>
                <a:sym typeface="Roboto"/>
              </a:rPr>
              <a:t> cela implique souvent: </a:t>
            </a:r>
            <a:r>
              <a:rPr b="1" lang="en-US" sz="3200">
                <a:solidFill>
                  <a:srgbClr val="FDA800"/>
                </a:solidFill>
                <a:latin typeface="Roboto"/>
                <a:ea typeface="Roboto"/>
                <a:cs typeface="Roboto"/>
                <a:sym typeface="Roboto"/>
              </a:rPr>
              <a:t>R</a:t>
            </a:r>
            <a:r>
              <a:rPr b="1" lang="en-US" sz="3200">
                <a:solidFill>
                  <a:srgbClr val="FDA800"/>
                </a:solidFill>
                <a:latin typeface="Roboto"/>
                <a:ea typeface="Roboto"/>
                <a:cs typeface="Roboto"/>
                <a:sym typeface="Roboto"/>
              </a:rPr>
              <a:t>éutilisation des produits, Recyclage des matériaux </a:t>
            </a:r>
            <a:r>
              <a:rPr lang="en-US" sz="3200">
                <a:solidFill>
                  <a:srgbClr val="FFFFFF"/>
                </a:solidFill>
                <a:latin typeface="Roboto"/>
                <a:ea typeface="Roboto"/>
                <a:cs typeface="Roboto"/>
                <a:sym typeface="Roboto"/>
              </a:rPr>
              <a:t>et </a:t>
            </a:r>
            <a:r>
              <a:rPr lang="en-US" sz="3200">
                <a:solidFill>
                  <a:srgbClr val="FDA800"/>
                </a:solidFill>
                <a:latin typeface="Roboto"/>
                <a:ea typeface="Roboto"/>
                <a:cs typeface="Roboto"/>
                <a:sym typeface="Roboto"/>
              </a:rPr>
              <a:t>R</a:t>
            </a:r>
            <a:r>
              <a:rPr b="1" lang="en-US" sz="3200">
                <a:solidFill>
                  <a:srgbClr val="FDA800"/>
                </a:solidFill>
                <a:latin typeface="Roboto"/>
                <a:ea typeface="Roboto"/>
                <a:cs typeface="Roboto"/>
                <a:sym typeface="Roboto"/>
              </a:rPr>
              <a:t>écupération de l'énergie.</a:t>
            </a:r>
            <a:endParaRPr b="1" sz="3200">
              <a:solidFill>
                <a:srgbClr val="FDA800"/>
              </a:solidFill>
              <a:latin typeface="Roboto"/>
              <a:ea typeface="Roboto"/>
              <a:cs typeface="Roboto"/>
              <a:sym typeface="Roboto"/>
            </a:endParaRPr>
          </a:p>
          <a:p>
            <a:pPr indent="0" lvl="0" marL="0" rtl="0" algn="l">
              <a:lnSpc>
                <a:spcPct val="100000"/>
              </a:lnSpc>
              <a:spcBef>
                <a:spcPts val="0"/>
              </a:spcBef>
              <a:spcAft>
                <a:spcPts val="0"/>
              </a:spcAft>
              <a:buSzPts val="1400"/>
              <a:buNone/>
            </a:pPr>
            <a:r>
              <a:rPr lang="en-US" sz="3200">
                <a:solidFill>
                  <a:srgbClr val="FDA800"/>
                </a:solidFill>
                <a:latin typeface="Roboto"/>
                <a:ea typeface="Roboto"/>
                <a:cs typeface="Roboto"/>
                <a:sym typeface="Roboto"/>
              </a:rPr>
              <a:t> </a:t>
            </a:r>
            <a:endParaRPr/>
          </a:p>
          <a:p>
            <a:pPr indent="-457200" lvl="0" marL="457200" rtl="0" algn="l">
              <a:lnSpc>
                <a:spcPct val="100000"/>
              </a:lnSpc>
              <a:spcBef>
                <a:spcPts val="0"/>
              </a:spcBef>
              <a:spcAft>
                <a:spcPts val="0"/>
              </a:spcAft>
              <a:buClr>
                <a:srgbClr val="FFFFFF"/>
              </a:buClr>
              <a:buSzPts val="3200"/>
              <a:buFont typeface="Arial"/>
              <a:buChar char="•"/>
            </a:pPr>
            <a:r>
              <a:rPr lang="en-US" sz="3200">
                <a:solidFill>
                  <a:srgbClr val="FFFFFF"/>
                </a:solidFill>
                <a:latin typeface="Roboto"/>
                <a:ea typeface="Roboto"/>
                <a:cs typeface="Roboto"/>
                <a:sym typeface="Roboto"/>
              </a:rPr>
              <a:t>L'objectif est de </a:t>
            </a:r>
            <a:r>
              <a:rPr b="1" lang="en-US" sz="3200">
                <a:solidFill>
                  <a:srgbClr val="FDA800"/>
                </a:solidFill>
                <a:latin typeface="Roboto"/>
                <a:ea typeface="Roboto"/>
                <a:cs typeface="Roboto"/>
                <a:sym typeface="Roboto"/>
              </a:rPr>
              <a:t>"fermer le cyrcle"</a:t>
            </a:r>
            <a:r>
              <a:rPr lang="en-US" sz="3200">
                <a:solidFill>
                  <a:srgbClr val="FDA800"/>
                </a:solidFill>
                <a:latin typeface="Roboto"/>
                <a:ea typeface="Roboto"/>
                <a:cs typeface="Roboto"/>
                <a:sym typeface="Roboto"/>
              </a:rPr>
              <a:t> </a:t>
            </a:r>
            <a:r>
              <a:rPr lang="en-US" sz="3200">
                <a:solidFill>
                  <a:srgbClr val="FFFFFF"/>
                </a:solidFill>
                <a:latin typeface="Roboto"/>
                <a:ea typeface="Roboto"/>
                <a:cs typeface="Roboto"/>
                <a:sym typeface="Roboto"/>
              </a:rPr>
              <a:t>en </a:t>
            </a:r>
            <a:r>
              <a:rPr lang="en-US" sz="3200">
                <a:solidFill>
                  <a:schemeClr val="lt1"/>
                </a:solidFill>
                <a:latin typeface="Roboto"/>
                <a:ea typeface="Roboto"/>
                <a:cs typeface="Roboto"/>
                <a:sym typeface="Roboto"/>
              </a:rPr>
              <a:t>réintroduisant</a:t>
            </a:r>
            <a:r>
              <a:rPr lang="en-US" sz="3600">
                <a:solidFill>
                  <a:schemeClr val="lt1"/>
                </a:solidFill>
                <a:latin typeface="Roboto"/>
                <a:ea typeface="Roboto"/>
                <a:cs typeface="Roboto"/>
                <a:sym typeface="Roboto"/>
              </a:rPr>
              <a:t> </a:t>
            </a:r>
            <a:r>
              <a:rPr lang="en-US" sz="3200">
                <a:solidFill>
                  <a:schemeClr val="lt1"/>
                </a:solidFill>
                <a:latin typeface="Roboto"/>
                <a:ea typeface="Roboto"/>
                <a:cs typeface="Roboto"/>
                <a:sym typeface="Roboto"/>
              </a:rPr>
              <a:t>les</a:t>
            </a:r>
            <a:r>
              <a:rPr lang="en-US" sz="3200">
                <a:solidFill>
                  <a:srgbClr val="FFFFFF"/>
                </a:solidFill>
                <a:latin typeface="Roboto"/>
                <a:ea typeface="Roboto"/>
                <a:cs typeface="Roboto"/>
                <a:sym typeface="Roboto"/>
              </a:rPr>
              <a:t> déchets dans le système, ce qui permet de préserver la valeur des matériaux et de minimiser la dégradation de l'environnement.</a:t>
            </a:r>
            <a:endParaRPr sz="3600">
              <a:solidFill>
                <a:schemeClr val="lt1"/>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chemeClr val="lt1"/>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6"/>
          <p:cNvSpPr txBox="1"/>
          <p:nvPr>
            <p:ph type="ctrTitle"/>
          </p:nvPr>
        </p:nvSpPr>
        <p:spPr>
          <a:xfrm>
            <a:off x="1212850" y="1539875"/>
            <a:ext cx="8001000" cy="830997"/>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b="1" lang="en-US" sz="5400">
                <a:solidFill>
                  <a:srgbClr val="2431DB"/>
                </a:solidFill>
              </a:rPr>
              <a:t>Cycle de vie d'un produit</a:t>
            </a:r>
            <a:endParaRPr b="1" sz="5400">
              <a:solidFill>
                <a:srgbClr val="2431DB"/>
              </a:solidFill>
            </a:endParaRPr>
          </a:p>
        </p:txBody>
      </p:sp>
      <p:sp>
        <p:nvSpPr>
          <p:cNvPr id="247" name="Google Shape;247;p26"/>
          <p:cNvSpPr txBox="1"/>
          <p:nvPr/>
        </p:nvSpPr>
        <p:spPr>
          <a:xfrm>
            <a:off x="1593850" y="3673475"/>
            <a:ext cx="17145000" cy="43318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2431DB"/>
                </a:solidFill>
                <a:latin typeface="Roboto"/>
                <a:ea typeface="Roboto"/>
                <a:cs typeface="Roboto"/>
                <a:sym typeface="Roboto"/>
              </a:rPr>
              <a:t>Le cycle de vie d'un produit fait référence à toutes les </a:t>
            </a:r>
            <a:r>
              <a:rPr b="0" i="0" lang="en-US" sz="3600" u="none" cap="none" strike="noStrike">
                <a:solidFill>
                  <a:srgbClr val="FDA800"/>
                </a:solidFill>
                <a:latin typeface="Roboto"/>
                <a:ea typeface="Roboto"/>
                <a:cs typeface="Roboto"/>
                <a:sym typeface="Roboto"/>
              </a:rPr>
              <a:t>étapes de la vie d'un produit</a:t>
            </a:r>
            <a:r>
              <a:rPr b="0" i="0" lang="en-US" sz="3600" u="none" cap="none" strike="noStrike">
                <a:solidFill>
                  <a:srgbClr val="2431DB"/>
                </a:solidFill>
                <a:latin typeface="Roboto"/>
                <a:ea typeface="Roboto"/>
                <a:cs typeface="Roboto"/>
                <a:sym typeface="Roboto"/>
              </a:rPr>
              <a:t>. Cela va de la matière première jusqu'à son introduction sur le marché, en passant par sa sortie. Toutes les étapes du cycle de vie d'un produit peuvent avoir une incidence sur l'environnement. Les exemples incluent le changement climatique, la toxicité de l'eau des teintures et des finitions des tissus et l'épuisement des ressources naturelles. </a:t>
            </a:r>
            <a:endParaRPr b="0" i="0" sz="3600" u="none" cap="none" strike="noStrike">
              <a:solidFill>
                <a:srgbClr val="2431DB"/>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7"/>
          <p:cNvSpPr txBox="1"/>
          <p:nvPr>
            <p:ph type="ctrTitle"/>
          </p:nvPr>
        </p:nvSpPr>
        <p:spPr>
          <a:xfrm>
            <a:off x="984250" y="701675"/>
            <a:ext cx="17754599" cy="166199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5400">
                <a:solidFill>
                  <a:srgbClr val="2431DB"/>
                </a:solidFill>
              </a:rPr>
              <a:t>Analyse du cycle de vie (Life Cycle Assessment-LCA)</a:t>
            </a:r>
            <a:endParaRPr/>
          </a:p>
        </p:txBody>
      </p:sp>
      <p:sp>
        <p:nvSpPr>
          <p:cNvPr id="253" name="Google Shape;253;p27"/>
          <p:cNvSpPr txBox="1"/>
          <p:nvPr>
            <p:ph idx="1" type="subTitle"/>
          </p:nvPr>
        </p:nvSpPr>
        <p:spPr>
          <a:xfrm>
            <a:off x="1038550" y="2165393"/>
            <a:ext cx="18027000" cy="8077200"/>
          </a:xfrm>
          <a:prstGeom prst="rect">
            <a:avLst/>
          </a:prstGeom>
          <a:noFill/>
          <a:ln>
            <a:noFill/>
          </a:ln>
        </p:spPr>
        <p:txBody>
          <a:bodyPr anchorCtr="0" anchor="t" bIns="0" lIns="0" spcFirstLastPara="1" rIns="0" wrap="square" tIns="0">
            <a:noAutofit/>
          </a:bodyPr>
          <a:lstStyle/>
          <a:p>
            <a:pPr indent="-571500" lvl="0" marL="571500" marR="0" rtl="0" algn="l">
              <a:lnSpc>
                <a:spcPct val="100000"/>
              </a:lnSpc>
              <a:spcBef>
                <a:spcPts val="0"/>
              </a:spcBef>
              <a:spcAft>
                <a:spcPts val="0"/>
              </a:spcAft>
              <a:buClr>
                <a:srgbClr val="2431DB"/>
              </a:buClr>
              <a:buSzPts val="3200"/>
              <a:buFont typeface="Arial"/>
              <a:buChar char="•"/>
            </a:pPr>
            <a:r>
              <a:rPr lang="en-US" sz="3200">
                <a:solidFill>
                  <a:srgbClr val="2431DB"/>
                </a:solidFill>
                <a:latin typeface="Roboto"/>
                <a:ea typeface="Roboto"/>
                <a:cs typeface="Roboto"/>
                <a:sym typeface="Roboto"/>
              </a:rPr>
              <a:t>L'</a:t>
            </a:r>
            <a:r>
              <a:rPr b="1" lang="en-US" sz="3200">
                <a:solidFill>
                  <a:srgbClr val="2431DB"/>
                </a:solidFill>
                <a:latin typeface="Roboto"/>
                <a:ea typeface="Roboto"/>
                <a:cs typeface="Roboto"/>
                <a:sym typeface="Roboto"/>
              </a:rPr>
              <a:t>analyse du cycle de vie </a:t>
            </a:r>
            <a:r>
              <a:rPr lang="en-US" sz="3200">
                <a:solidFill>
                  <a:srgbClr val="2431DB"/>
                </a:solidFill>
                <a:latin typeface="Roboto"/>
                <a:ea typeface="Roboto"/>
                <a:cs typeface="Roboto"/>
                <a:sym typeface="Roboto"/>
              </a:rPr>
              <a:t>est utilisée pour évaluer l'</a:t>
            </a:r>
            <a:r>
              <a:rPr b="1" lang="en-US" sz="3200">
                <a:solidFill>
                  <a:srgbClr val="FDA800"/>
                </a:solidFill>
                <a:latin typeface="Roboto"/>
                <a:ea typeface="Roboto"/>
                <a:cs typeface="Roboto"/>
                <a:sym typeface="Roboto"/>
              </a:rPr>
              <a:t>impact environnemental </a:t>
            </a:r>
            <a:r>
              <a:rPr lang="en-US" sz="3200">
                <a:solidFill>
                  <a:srgbClr val="2431DB"/>
                </a:solidFill>
                <a:latin typeface="Roboto"/>
                <a:ea typeface="Roboto"/>
                <a:cs typeface="Roboto"/>
                <a:sym typeface="Roboto"/>
              </a:rPr>
              <a:t>d'</a:t>
            </a:r>
            <a:r>
              <a:rPr lang="en-US" sz="3200">
                <a:solidFill>
                  <a:srgbClr val="2431DB"/>
                </a:solidFill>
                <a:latin typeface="Roboto"/>
                <a:ea typeface="Roboto"/>
                <a:cs typeface="Roboto"/>
                <a:sym typeface="Roboto"/>
              </a:rPr>
              <a:t>un produit ou d'un système tout au long de son cycle de vie.</a:t>
            </a:r>
            <a:endParaRPr/>
          </a:p>
          <a:p>
            <a:pPr indent="-368300" lvl="0" marL="571500" marR="0" rtl="0" algn="l">
              <a:lnSpc>
                <a:spcPct val="100000"/>
              </a:lnSpc>
              <a:spcBef>
                <a:spcPts val="0"/>
              </a:spcBef>
              <a:spcAft>
                <a:spcPts val="0"/>
              </a:spcAft>
              <a:buSzPts val="3200"/>
              <a:buFont typeface="Arial"/>
              <a:buNone/>
            </a:pPr>
            <a:r>
              <a:t/>
            </a:r>
            <a:endParaRPr sz="3200">
              <a:solidFill>
                <a:srgbClr val="2431DB"/>
              </a:solidFill>
              <a:latin typeface="Roboto"/>
              <a:ea typeface="Roboto"/>
              <a:cs typeface="Roboto"/>
              <a:sym typeface="Roboto"/>
            </a:endParaRPr>
          </a:p>
          <a:p>
            <a:pPr indent="-571500" lvl="0" marL="571500" marR="0" rtl="0" algn="l">
              <a:lnSpc>
                <a:spcPct val="100000"/>
              </a:lnSpc>
              <a:spcBef>
                <a:spcPts val="0"/>
              </a:spcBef>
              <a:spcAft>
                <a:spcPts val="0"/>
              </a:spcAft>
              <a:buClr>
                <a:srgbClr val="2431DB"/>
              </a:buClr>
              <a:buSzPts val="3200"/>
              <a:buFont typeface="Arial"/>
              <a:buChar char="•"/>
            </a:pPr>
            <a:r>
              <a:rPr lang="en-US" sz="3200">
                <a:solidFill>
                  <a:srgbClr val="2431DB"/>
                </a:solidFill>
                <a:latin typeface="Roboto"/>
                <a:ea typeface="Roboto"/>
                <a:cs typeface="Roboto"/>
                <a:sym typeface="Roboto"/>
              </a:rPr>
              <a:t> Elle couvre les étapes suivantes:</a:t>
            </a:r>
            <a:endParaRPr/>
          </a:p>
          <a:p>
            <a:pPr indent="0" lvl="0" marL="0" rtl="0" algn="l">
              <a:lnSpc>
                <a:spcPct val="100000"/>
              </a:lnSpc>
              <a:spcBef>
                <a:spcPts val="0"/>
              </a:spcBef>
              <a:spcAft>
                <a:spcPts val="0"/>
              </a:spcAft>
              <a:buSzPts val="1400"/>
              <a:buNone/>
            </a:pPr>
            <a:r>
              <a:rPr b="1" lang="en-US" sz="3200">
                <a:solidFill>
                  <a:srgbClr val="2431DB"/>
                </a:solidFill>
                <a:latin typeface="Roboto"/>
                <a:ea typeface="Roboto"/>
                <a:cs typeface="Roboto"/>
                <a:sym typeface="Roboto"/>
              </a:rPr>
              <a:t>	  Extraction des matières premières</a:t>
            </a:r>
            <a:endParaRPr sz="32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rPr b="1" lang="en-US" sz="3200">
                <a:solidFill>
                  <a:srgbClr val="2431DB"/>
                </a:solidFill>
                <a:latin typeface="Roboto"/>
                <a:ea typeface="Roboto"/>
                <a:cs typeface="Roboto"/>
                <a:sym typeface="Roboto"/>
              </a:rPr>
              <a:t>	  Production</a:t>
            </a:r>
            <a:endParaRPr b="1" sz="32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rPr b="1" lang="en-US" sz="3200">
                <a:solidFill>
                  <a:srgbClr val="2431DB"/>
                </a:solidFill>
                <a:latin typeface="Roboto"/>
                <a:ea typeface="Roboto"/>
                <a:cs typeface="Roboto"/>
                <a:sym typeface="Roboto"/>
              </a:rPr>
              <a:t>	  Emballage</a:t>
            </a:r>
            <a:endParaRPr sz="3200">
              <a:solidFill>
                <a:srgbClr val="2431DB"/>
              </a:solidFill>
              <a:latin typeface="Roboto"/>
              <a:ea typeface="Roboto"/>
              <a:cs typeface="Roboto"/>
              <a:sym typeface="Roboto"/>
            </a:endParaRPr>
          </a:p>
          <a:p>
            <a:pPr indent="0" lvl="1" marL="0" rtl="0" algn="l">
              <a:lnSpc>
                <a:spcPct val="100000"/>
              </a:lnSpc>
              <a:spcBef>
                <a:spcPts val="0"/>
              </a:spcBef>
              <a:spcAft>
                <a:spcPts val="0"/>
              </a:spcAft>
              <a:buSzPts val="1400"/>
              <a:buNone/>
            </a:pPr>
            <a:r>
              <a:rPr b="1" lang="en-US" sz="3200">
                <a:solidFill>
                  <a:srgbClr val="2431DB"/>
                </a:solidFill>
                <a:latin typeface="Roboto"/>
                <a:ea typeface="Roboto"/>
                <a:cs typeface="Roboto"/>
                <a:sym typeface="Roboto"/>
              </a:rPr>
              <a:t>       </a:t>
            </a:r>
            <a:r>
              <a:rPr b="1" lang="en-US" sz="3200">
                <a:solidFill>
                  <a:srgbClr val="2431DB"/>
                </a:solidFill>
                <a:latin typeface="Roboto"/>
                <a:ea typeface="Roboto"/>
                <a:cs typeface="Roboto"/>
                <a:sym typeface="Roboto"/>
              </a:rPr>
              <a:t>Transport</a:t>
            </a:r>
            <a:endParaRPr b="1" sz="3200">
              <a:solidFill>
                <a:srgbClr val="2431DB"/>
              </a:solidFill>
              <a:latin typeface="Roboto"/>
              <a:ea typeface="Roboto"/>
              <a:cs typeface="Roboto"/>
              <a:sym typeface="Roboto"/>
            </a:endParaRPr>
          </a:p>
          <a:p>
            <a:pPr indent="0" lvl="1" marL="0" rtl="0" algn="l">
              <a:lnSpc>
                <a:spcPct val="100000"/>
              </a:lnSpc>
              <a:spcBef>
                <a:spcPts val="0"/>
              </a:spcBef>
              <a:spcAft>
                <a:spcPts val="0"/>
              </a:spcAft>
              <a:buSzPts val="1400"/>
              <a:buNone/>
            </a:pPr>
            <a:r>
              <a:rPr b="1" lang="en-US" sz="3200">
                <a:solidFill>
                  <a:srgbClr val="2431DB"/>
                </a:solidFill>
                <a:latin typeface="Roboto"/>
                <a:ea typeface="Roboto"/>
                <a:cs typeface="Roboto"/>
                <a:sym typeface="Roboto"/>
              </a:rPr>
              <a:t>       Utilisation et Entretien</a:t>
            </a:r>
            <a:endParaRPr b="1" sz="32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rPr b="1" lang="en-US" sz="3200">
                <a:solidFill>
                  <a:srgbClr val="2431DB"/>
                </a:solidFill>
                <a:latin typeface="Roboto"/>
                <a:ea typeface="Roboto"/>
                <a:cs typeface="Roboto"/>
                <a:sym typeface="Roboto"/>
              </a:rPr>
              <a:t>	   Élimination ou recyclage en fin de vie</a:t>
            </a:r>
            <a:endParaRPr b="1" sz="32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2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2431DB"/>
              </a:buClr>
              <a:buSzPts val="3200"/>
              <a:buFont typeface="Arial"/>
              <a:buChar char="•"/>
            </a:pPr>
            <a:r>
              <a:rPr lang="en-US" sz="3200">
                <a:solidFill>
                  <a:srgbClr val="2431DB"/>
                </a:solidFill>
                <a:latin typeface="Roboto"/>
                <a:ea typeface="Roboto"/>
                <a:cs typeface="Roboto"/>
                <a:sym typeface="Roboto"/>
              </a:rPr>
              <a:t>L'ACV évalue des paramètres tels que l'</a:t>
            </a:r>
            <a:r>
              <a:rPr b="1" lang="en-US" sz="3200">
                <a:solidFill>
                  <a:srgbClr val="FDA800"/>
                </a:solidFill>
                <a:latin typeface="Roboto"/>
                <a:ea typeface="Roboto"/>
                <a:cs typeface="Roboto"/>
                <a:sym typeface="Roboto"/>
              </a:rPr>
              <a:t>empreinte carbone</a:t>
            </a:r>
            <a:r>
              <a:rPr lang="en-US" sz="3200">
                <a:solidFill>
                  <a:srgbClr val="FDA800"/>
                </a:solidFill>
                <a:latin typeface="Roboto"/>
                <a:ea typeface="Roboto"/>
                <a:cs typeface="Roboto"/>
                <a:sym typeface="Roboto"/>
              </a:rPr>
              <a:t>, la </a:t>
            </a:r>
            <a:r>
              <a:rPr b="1" lang="en-US" sz="3200">
                <a:solidFill>
                  <a:srgbClr val="FDA800"/>
                </a:solidFill>
                <a:latin typeface="Roboto"/>
                <a:ea typeface="Roboto"/>
                <a:cs typeface="Roboto"/>
                <a:sym typeface="Roboto"/>
              </a:rPr>
              <a:t>consommation d'énergie</a:t>
            </a:r>
            <a:r>
              <a:rPr lang="en-US" sz="3200">
                <a:solidFill>
                  <a:srgbClr val="FDA800"/>
                </a:solidFill>
                <a:latin typeface="Roboto"/>
                <a:ea typeface="Roboto"/>
                <a:cs typeface="Roboto"/>
                <a:sym typeface="Roboto"/>
              </a:rPr>
              <a:t>, la </a:t>
            </a:r>
            <a:r>
              <a:rPr b="1" lang="en-US" sz="3200">
                <a:solidFill>
                  <a:srgbClr val="FDA800"/>
                </a:solidFill>
                <a:latin typeface="Roboto"/>
                <a:ea typeface="Roboto"/>
                <a:cs typeface="Roboto"/>
                <a:sym typeface="Roboto"/>
              </a:rPr>
              <a:t>consommation d'eau </a:t>
            </a:r>
            <a:r>
              <a:rPr lang="en-US" sz="3200">
                <a:solidFill>
                  <a:srgbClr val="FDA800"/>
                </a:solidFill>
                <a:latin typeface="Roboto"/>
                <a:ea typeface="Roboto"/>
                <a:cs typeface="Roboto"/>
                <a:sym typeface="Roboto"/>
              </a:rPr>
              <a:t>et la </a:t>
            </a:r>
            <a:r>
              <a:rPr b="1" lang="en-US" sz="3200">
                <a:solidFill>
                  <a:srgbClr val="FDA800"/>
                </a:solidFill>
                <a:latin typeface="Roboto"/>
                <a:ea typeface="Roboto"/>
                <a:cs typeface="Roboto"/>
                <a:sym typeface="Roboto"/>
              </a:rPr>
              <a:t>production de déchets</a:t>
            </a:r>
            <a:r>
              <a:rPr lang="en-US" sz="3200">
                <a:solidFill>
                  <a:srgbClr val="2431DB"/>
                </a:solidFill>
                <a:latin typeface="Roboto"/>
                <a:ea typeface="Roboto"/>
                <a:cs typeface="Roboto"/>
                <a:sym typeface="Roboto"/>
              </a:rPr>
              <a:t>, fournissant ainsi une image globale de l'empreinte environnementale d'un produit. </a:t>
            </a:r>
            <a:endParaRPr sz="3200">
              <a:solidFill>
                <a:srgbClr val="2431DB"/>
              </a:solidFill>
              <a:latin typeface="Roboto"/>
              <a:ea typeface="Roboto"/>
              <a:cs typeface="Roboto"/>
              <a:sym typeface="Roboto"/>
            </a:endParaRPr>
          </a:p>
          <a:p>
            <a:pPr indent="-368300" lvl="0" marL="571500" rtl="0" algn="l">
              <a:lnSpc>
                <a:spcPct val="100000"/>
              </a:lnSpc>
              <a:spcBef>
                <a:spcPts val="0"/>
              </a:spcBef>
              <a:spcAft>
                <a:spcPts val="0"/>
              </a:spcAft>
              <a:buSzPts val="3200"/>
              <a:buFont typeface="Arial"/>
              <a:buNone/>
            </a:pPr>
            <a:r>
              <a:t/>
            </a:r>
            <a:endParaRPr sz="32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2431DB"/>
              </a:buClr>
              <a:buSzPts val="3200"/>
              <a:buFont typeface="Arial"/>
              <a:buChar char="•"/>
            </a:pPr>
            <a:r>
              <a:rPr lang="en-US" sz="3200">
                <a:solidFill>
                  <a:srgbClr val="2431DB"/>
                </a:solidFill>
                <a:latin typeface="Roboto"/>
                <a:ea typeface="Roboto"/>
                <a:cs typeface="Roboto"/>
                <a:sym typeface="Roboto"/>
              </a:rPr>
              <a:t>Lorsque l'ACV est réalisée, les entreprises commerciales ont la possibilité de mieux comprendre leur produit.</a:t>
            </a:r>
            <a:endParaRPr sz="3200">
              <a:solidFill>
                <a:srgbClr val="2431DB"/>
              </a:solidFill>
              <a:latin typeface="Roboto"/>
              <a:ea typeface="Roboto"/>
              <a:cs typeface="Roboto"/>
              <a:sym typeface="Roboto"/>
            </a:endParaRPr>
          </a:p>
          <a:p>
            <a:pPr indent="-368300" lvl="0" marL="571500" rtl="0" algn="l">
              <a:lnSpc>
                <a:spcPct val="100000"/>
              </a:lnSpc>
              <a:spcBef>
                <a:spcPts val="0"/>
              </a:spcBef>
              <a:spcAft>
                <a:spcPts val="0"/>
              </a:spcAft>
              <a:buSzPts val="3200"/>
              <a:buFont typeface="Arial"/>
              <a:buNone/>
            </a:pPr>
            <a:r>
              <a:t/>
            </a:r>
            <a:endParaRPr sz="3200">
              <a:solidFill>
                <a:srgbClr val="2431DB"/>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8"/>
          <p:cNvSpPr txBox="1"/>
          <p:nvPr>
            <p:ph type="ctrTitle"/>
          </p:nvPr>
        </p:nvSpPr>
        <p:spPr>
          <a:xfrm>
            <a:off x="1289050" y="1387475"/>
            <a:ext cx="13487400" cy="166199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b="1" lang="en-US" sz="5400">
                <a:solidFill>
                  <a:srgbClr val="2431DB"/>
                </a:solidFill>
              </a:rPr>
              <a:t>Avantages de l'analyse du cycle de vie</a:t>
            </a:r>
            <a:endParaRPr b="1" sz="5400">
              <a:solidFill>
                <a:srgbClr val="2431DB"/>
              </a:solidFill>
            </a:endParaRPr>
          </a:p>
        </p:txBody>
      </p:sp>
      <p:sp>
        <p:nvSpPr>
          <p:cNvPr id="259" name="Google Shape;259;p28"/>
          <p:cNvSpPr txBox="1"/>
          <p:nvPr>
            <p:ph idx="1" type="subTitle"/>
          </p:nvPr>
        </p:nvSpPr>
        <p:spPr>
          <a:xfrm>
            <a:off x="1289050" y="3825875"/>
            <a:ext cx="17602200" cy="3879000"/>
          </a:xfrm>
          <a:prstGeom prst="rect">
            <a:avLst/>
          </a:prstGeom>
          <a:noFill/>
          <a:ln>
            <a:noFill/>
          </a:ln>
        </p:spPr>
        <p:txBody>
          <a:bodyPr anchorCtr="0" anchor="t" bIns="0" lIns="0" spcFirstLastPara="1" rIns="0" wrap="square" tIns="0">
            <a:spAutoFit/>
          </a:bodyPr>
          <a:lstStyle/>
          <a:p>
            <a:pPr indent="-571500" lvl="0" marL="571500" marR="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L'objectif de l'ACV est de fournir des informations importantes sur la manière d'améliorer les défis de durabilité d'une marque de mode.</a:t>
            </a:r>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571500" lvl="0" marL="571500" marR="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Les avantages d'une ACV sont les suivants</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rPr lang="en-US" sz="3600">
                <a:solidFill>
                  <a:srgbClr val="2431DB"/>
                </a:solidFill>
                <a:latin typeface="Roboto"/>
                <a:ea typeface="Roboto"/>
                <a:cs typeface="Roboto"/>
                <a:sym typeface="Roboto"/>
              </a:rPr>
              <a:t>	- Identification des impacts environnementaux</a:t>
            </a:r>
            <a:endParaRPr/>
          </a:p>
          <a:p>
            <a:pPr indent="0" lvl="0" marL="0" rtl="0" algn="l">
              <a:lnSpc>
                <a:spcPct val="100000"/>
              </a:lnSpc>
              <a:spcBef>
                <a:spcPts val="0"/>
              </a:spcBef>
              <a:spcAft>
                <a:spcPts val="0"/>
              </a:spcAft>
              <a:buSzPts val="1400"/>
              <a:buNone/>
            </a:pPr>
            <a:r>
              <a:rPr lang="en-US" sz="3600">
                <a:solidFill>
                  <a:srgbClr val="2431DB"/>
                </a:solidFill>
                <a:latin typeface="Roboto"/>
                <a:ea typeface="Roboto"/>
                <a:cs typeface="Roboto"/>
                <a:sym typeface="Roboto"/>
              </a:rPr>
              <a:t>	- Amélioration de la conception des produits et des processus</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rPr lang="en-US" sz="3600">
                <a:solidFill>
                  <a:srgbClr val="2431DB"/>
                </a:solidFill>
                <a:latin typeface="Roboto"/>
                <a:ea typeface="Roboto"/>
                <a:cs typeface="Roboto"/>
                <a:sym typeface="Roboto"/>
              </a:rPr>
              <a:t>	- Engagement des client(e)s et des parties prenantes</a:t>
            </a:r>
            <a:endParaRPr sz="3600">
              <a:solidFill>
                <a:srgbClr val="2431DB"/>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9"/>
          <p:cNvSpPr txBox="1"/>
          <p:nvPr>
            <p:ph type="ctrTitle"/>
          </p:nvPr>
        </p:nvSpPr>
        <p:spPr>
          <a:xfrm>
            <a:off x="1136650" y="1616075"/>
            <a:ext cx="17907000" cy="166199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b="1" lang="en-US" sz="5400">
                <a:solidFill>
                  <a:srgbClr val="2431DB"/>
                </a:solidFill>
              </a:rPr>
              <a:t>Pourquoi utiliser l'analyse du cycle de vie d'un système en boucle fermée ?</a:t>
            </a:r>
            <a:endParaRPr b="1" sz="5400">
              <a:solidFill>
                <a:srgbClr val="2431DB"/>
              </a:solidFill>
            </a:endParaRPr>
          </a:p>
        </p:txBody>
      </p:sp>
      <p:sp>
        <p:nvSpPr>
          <p:cNvPr id="265" name="Google Shape;265;p29"/>
          <p:cNvSpPr txBox="1"/>
          <p:nvPr>
            <p:ph idx="1" type="subTitle"/>
          </p:nvPr>
        </p:nvSpPr>
        <p:spPr>
          <a:xfrm>
            <a:off x="1136650" y="4283075"/>
            <a:ext cx="17907000" cy="3324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3600">
                <a:solidFill>
                  <a:srgbClr val="2431DB"/>
                </a:solidFill>
                <a:latin typeface="Roboto"/>
                <a:ea typeface="Roboto"/>
                <a:cs typeface="Roboto"/>
                <a:sym typeface="Roboto"/>
              </a:rPr>
              <a:t>L'analyse du cycle de vie fournit un cadre essentiel pour comprendre et optimiser les avantages environnementaux des processus cycliques. En intégrant la </a:t>
            </a:r>
            <a:r>
              <a:rPr lang="en-US" sz="3600">
                <a:solidFill>
                  <a:srgbClr val="FDA800"/>
                </a:solidFill>
                <a:latin typeface="Roboto"/>
                <a:ea typeface="Roboto"/>
                <a:cs typeface="Roboto"/>
                <a:sym typeface="Roboto"/>
              </a:rPr>
              <a:t>réutilisation, le recyclage et la récupération des matériaux</a:t>
            </a:r>
            <a:r>
              <a:rPr lang="en-US" sz="3600">
                <a:solidFill>
                  <a:srgbClr val="2431DB"/>
                </a:solidFill>
                <a:latin typeface="Roboto"/>
                <a:ea typeface="Roboto"/>
                <a:cs typeface="Roboto"/>
                <a:sym typeface="Roboto"/>
              </a:rPr>
              <a:t>, les systèmes en boucle/</a:t>
            </a:r>
            <a:r>
              <a:rPr lang="en-US" sz="3600">
                <a:solidFill>
                  <a:srgbClr val="2431DB"/>
                </a:solidFill>
                <a:latin typeface="Roboto"/>
                <a:ea typeface="Roboto"/>
                <a:cs typeface="Roboto"/>
                <a:sym typeface="Roboto"/>
              </a:rPr>
              <a:t>cycle</a:t>
            </a:r>
            <a:r>
              <a:rPr lang="en-US" sz="3600">
                <a:solidFill>
                  <a:srgbClr val="2431DB"/>
                </a:solidFill>
                <a:latin typeface="Roboto"/>
                <a:ea typeface="Roboto"/>
                <a:cs typeface="Roboto"/>
                <a:sym typeface="Roboto"/>
              </a:rPr>
              <a:t> fermée peuvent réduire de manière significative l'impact environnemental global, que l'analyse du cycle de vie contribue à quantifier.</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3"/>
          <p:cNvSpPr txBox="1"/>
          <p:nvPr>
            <p:ph type="ctrTitle"/>
          </p:nvPr>
        </p:nvSpPr>
        <p:spPr>
          <a:xfrm>
            <a:off x="1212850" y="1158876"/>
            <a:ext cx="8610600" cy="831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b="1" lang="en-US" sz="5400">
                <a:solidFill>
                  <a:srgbClr val="2431DB"/>
                </a:solidFill>
              </a:rPr>
              <a:t>APERÇU</a:t>
            </a:r>
            <a:endParaRPr b="1" sz="5400">
              <a:solidFill>
                <a:srgbClr val="2431DB"/>
              </a:solidFill>
            </a:endParaRPr>
          </a:p>
        </p:txBody>
      </p:sp>
      <p:sp>
        <p:nvSpPr>
          <p:cNvPr id="89" name="Google Shape;89;p3"/>
          <p:cNvSpPr/>
          <p:nvPr/>
        </p:nvSpPr>
        <p:spPr>
          <a:xfrm>
            <a:off x="908050" y="1775678"/>
            <a:ext cx="10248900" cy="9510296"/>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2431DB"/>
              </a:buClr>
              <a:buSzPts val="3600"/>
              <a:buFont typeface="Roboto"/>
              <a:buNone/>
            </a:pPr>
            <a:r>
              <a:rPr b="0" i="0" lang="en-US" sz="3600" u="none" cap="none" strike="noStrike">
                <a:solidFill>
                  <a:srgbClr val="2431DB"/>
                </a:solidFill>
                <a:latin typeface="Roboto"/>
                <a:ea typeface="Roboto"/>
                <a:cs typeface="Roboto"/>
                <a:sym typeface="Roboto"/>
              </a:rPr>
              <a:t>Le module 4 porte sur la mode circulaire et sur la manière dont l'industrie de la mode tente de créer un système en boucle fermée dans lequel les vêtements, les accessoires et les tissus sont conçus, produits, consommés puis réintroduits dans le cycle sans créer de déchets ni de pollution. </a:t>
            </a:r>
            <a:endParaRPr b="0" i="0" sz="3600" u="none" cap="none" strike="noStrike">
              <a:solidFill>
                <a:srgbClr val="2431DB"/>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2431DB"/>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2431DB"/>
                </a:solidFill>
                <a:latin typeface="Roboto"/>
                <a:ea typeface="Roboto"/>
                <a:cs typeface="Roboto"/>
                <a:sym typeface="Roboto"/>
              </a:rPr>
              <a:t>Elle aborde la question de la durabilité, de la minimisation de l'impact sur l'environnement et de l'optimisation du cycle de vie des vêtements en créant des pièces durables et intemporelles qui sont polyvalentes et peuvent être portées pendant de nombreuses années.</a:t>
            </a:r>
            <a:endParaRPr b="0" i="0" sz="3600" u="none" cap="none" strike="noStrike">
              <a:solidFill>
                <a:srgbClr val="2431DB"/>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2431DB"/>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2431DB"/>
              </a:solidFill>
              <a:latin typeface="Roboto"/>
              <a:ea typeface="Roboto"/>
              <a:cs typeface="Roboto"/>
              <a:sym typeface="Roboto"/>
            </a:endParaRPr>
          </a:p>
        </p:txBody>
      </p:sp>
      <p:pic>
        <p:nvPicPr>
          <p:cNvPr id="90" name="Google Shape;90;p3"/>
          <p:cNvPicPr preferRelativeResize="0"/>
          <p:nvPr/>
        </p:nvPicPr>
        <p:blipFill rotWithShape="1">
          <a:blip r:embed="rId3">
            <a:alphaModFix/>
          </a:blip>
          <a:srcRect b="0" l="0" r="0" t="0"/>
          <a:stretch/>
        </p:blipFill>
        <p:spPr>
          <a:xfrm>
            <a:off x="11430260" y="473075"/>
            <a:ext cx="8222990" cy="10276233"/>
          </a:xfrm>
          <a:prstGeom prst="rect">
            <a:avLst/>
          </a:prstGeom>
          <a:noFill/>
          <a:ln>
            <a:noFill/>
          </a:ln>
        </p:spPr>
      </p:pic>
      <p:sp>
        <p:nvSpPr>
          <p:cNvPr id="91" name="Google Shape;91;p3"/>
          <p:cNvSpPr/>
          <p:nvPr/>
        </p:nvSpPr>
        <p:spPr>
          <a:xfrm>
            <a:off x="7722194" y="10379976"/>
            <a:ext cx="500810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Photo par </a:t>
            </a:r>
            <a:r>
              <a:rPr b="0" i="0" lang="en-US" sz="1800" u="sng" cap="none" strike="noStrike">
                <a:solidFill>
                  <a:schemeClr val="hlink"/>
                </a:solidFill>
                <a:latin typeface="Arial"/>
                <a:ea typeface="Arial"/>
                <a:cs typeface="Arial"/>
                <a:sym typeface="Arial"/>
                <a:hlinkClick r:id="rId4"/>
              </a:rPr>
              <a:t>Mukuko Studio </a:t>
            </a:r>
            <a:r>
              <a:rPr b="0" i="0" lang="en-US" sz="1800" u="none" cap="none" strike="noStrike">
                <a:solidFill>
                  <a:srgbClr val="000000"/>
                </a:solidFill>
                <a:latin typeface="Arial"/>
                <a:ea typeface="Arial"/>
                <a:cs typeface="Arial"/>
                <a:sym typeface="Arial"/>
              </a:rPr>
              <a:t>sur </a:t>
            </a:r>
            <a:r>
              <a:rPr b="0" i="0" lang="en-US" sz="1800" u="sng" cap="none" strike="noStrike">
                <a:solidFill>
                  <a:schemeClr val="hlink"/>
                </a:solidFill>
                <a:latin typeface="Arial"/>
                <a:ea typeface="Arial"/>
                <a:cs typeface="Arial"/>
                <a:sym typeface="Arial"/>
                <a:hlinkClick r:id="rId5"/>
              </a:rPr>
              <a:t>Unsplash</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0"/>
          <p:cNvSpPr txBox="1"/>
          <p:nvPr>
            <p:ph type="ctrTitle"/>
          </p:nvPr>
        </p:nvSpPr>
        <p:spPr>
          <a:xfrm>
            <a:off x="1212850" y="1539875"/>
            <a:ext cx="12801600" cy="166199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5400">
                <a:solidFill>
                  <a:srgbClr val="2431DB"/>
                </a:solidFill>
              </a:rPr>
              <a:t>ÉTUDE DE CAS : Patagonia Inc.</a:t>
            </a:r>
            <a:endParaRPr/>
          </a:p>
        </p:txBody>
      </p:sp>
      <p:sp>
        <p:nvSpPr>
          <p:cNvPr id="271" name="Google Shape;271;p30"/>
          <p:cNvSpPr txBox="1"/>
          <p:nvPr>
            <p:ph idx="1" type="subTitle"/>
          </p:nvPr>
        </p:nvSpPr>
        <p:spPr>
          <a:xfrm>
            <a:off x="1212850" y="3521075"/>
            <a:ext cx="17297400" cy="4985980"/>
          </a:xfrm>
          <a:prstGeom prst="rect">
            <a:avLst/>
          </a:prstGeom>
          <a:noFill/>
          <a:ln>
            <a:noFill/>
          </a:ln>
        </p:spPr>
        <p:txBody>
          <a:bodyPr anchorCtr="0" anchor="t" bIns="0" lIns="0" spcFirstLastPara="1" rIns="0" wrap="square" tIns="0">
            <a:spAutoFit/>
          </a:bodyPr>
          <a:lstStyle/>
          <a:p>
            <a:pPr indent="-571500" lvl="0" marL="571500" marR="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Patagonia Inc. est une entreprise familiale américaine qui produit des vêtements de plein air durables. </a:t>
            </a:r>
            <a:endParaRPr/>
          </a:p>
          <a:p>
            <a:pPr indent="-342900" lvl="0" marL="571500" marR="0" rtl="0" algn="l">
              <a:lnSpc>
                <a:spcPct val="100000"/>
              </a:lnSpc>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marR="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La marque Patagonia est connue pour être l'une des entreprises les plus respectueuses de l'environnement.</a:t>
            </a:r>
            <a:endParaRPr sz="3600">
              <a:solidFill>
                <a:srgbClr val="2431DB"/>
              </a:solidFill>
              <a:latin typeface="Roboto"/>
              <a:ea typeface="Roboto"/>
              <a:cs typeface="Roboto"/>
              <a:sym typeface="Roboto"/>
            </a:endParaRPr>
          </a:p>
          <a:p>
            <a:pPr indent="-342900" lvl="0" marL="571500" rtl="0" algn="l">
              <a:lnSpc>
                <a:spcPct val="100000"/>
              </a:lnSpc>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Ses vêtements sont fabriqués à partir de matériaux provenant de sources responsables et sont garantis à vie.</a:t>
            </a:r>
            <a:endParaRPr sz="3600">
              <a:solidFill>
                <a:srgbClr val="2431DB"/>
              </a:solidFill>
              <a:latin typeface="Roboto"/>
              <a:ea typeface="Roboto"/>
              <a:cs typeface="Roboto"/>
              <a:sym typeface="Roboto"/>
            </a:endParaRPr>
          </a:p>
          <a:p>
            <a:pPr indent="-342900" lvl="0" marL="571500" rtl="0" algn="l">
              <a:lnSpc>
                <a:spcPct val="100000"/>
              </a:lnSpc>
              <a:spcBef>
                <a:spcPts val="0"/>
              </a:spcBef>
              <a:spcAft>
                <a:spcPts val="0"/>
              </a:spcAft>
              <a:buSzPts val="3600"/>
              <a:buFont typeface="Arial"/>
              <a:buNone/>
            </a:pPr>
            <a:r>
              <a:t/>
            </a:r>
            <a:endParaRPr sz="3600">
              <a:solidFill>
                <a:srgbClr val="2431DB"/>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1"/>
          <p:cNvSpPr txBox="1"/>
          <p:nvPr>
            <p:ph idx="1" type="subTitle"/>
          </p:nvPr>
        </p:nvSpPr>
        <p:spPr>
          <a:xfrm>
            <a:off x="1289050" y="2454275"/>
            <a:ext cx="18059400" cy="10282200"/>
          </a:xfrm>
          <a:prstGeom prst="rect">
            <a:avLst/>
          </a:prstGeom>
          <a:noFill/>
          <a:ln>
            <a:noFill/>
          </a:ln>
        </p:spPr>
        <p:txBody>
          <a:bodyPr anchorCtr="0" anchor="t" bIns="0" lIns="0" spcFirstLastPara="1" rIns="0" wrap="square" tIns="0">
            <a:spAutoFit/>
          </a:bodyPr>
          <a:lstStyle/>
          <a:p>
            <a:pPr indent="-571500" lvl="0" marL="571500" marR="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La mission de l'entreprise est la suivante:</a:t>
            </a:r>
            <a:endParaRPr/>
          </a:p>
          <a:p>
            <a:pPr indent="0" lvl="0" marL="0" rtl="0" algn="l">
              <a:lnSpc>
                <a:spcPct val="100000"/>
              </a:lnSpc>
              <a:spcBef>
                <a:spcPts val="0"/>
              </a:spcBef>
              <a:spcAft>
                <a:spcPts val="0"/>
              </a:spcAft>
              <a:buSzPts val="1400"/>
              <a:buNone/>
            </a:pPr>
            <a:r>
              <a:rPr lang="en-US" sz="3600">
                <a:solidFill>
                  <a:srgbClr val="2431DB"/>
                </a:solidFill>
                <a:latin typeface="Roboto"/>
                <a:ea typeface="Roboto"/>
                <a:cs typeface="Roboto"/>
                <a:sym typeface="Roboto"/>
              </a:rPr>
              <a:t>	1. Fabriquer des produits de la meilleure qualité.</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rPr lang="en-US" sz="3600">
                <a:solidFill>
                  <a:srgbClr val="2431DB"/>
                </a:solidFill>
                <a:latin typeface="Roboto"/>
                <a:ea typeface="Roboto"/>
                <a:cs typeface="Roboto"/>
                <a:sym typeface="Roboto"/>
              </a:rPr>
              <a:t>	2. Ne pas causer de dommages inutiles à l'environnement.</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rPr lang="en-US" sz="3600">
                <a:solidFill>
                  <a:srgbClr val="2431DB"/>
                </a:solidFill>
                <a:latin typeface="Roboto"/>
                <a:ea typeface="Roboto"/>
                <a:cs typeface="Roboto"/>
                <a:sym typeface="Roboto"/>
              </a:rPr>
              <a:t>	3. Utiliser l'entreprise pour protéger la nature.</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rPr lang="en-US" sz="3600">
                <a:solidFill>
                  <a:srgbClr val="2431DB"/>
                </a:solidFill>
                <a:latin typeface="Roboto"/>
                <a:ea typeface="Roboto"/>
                <a:cs typeface="Roboto"/>
                <a:sym typeface="Roboto"/>
              </a:rPr>
              <a:t>	4. Ne pas être lié par des contrats.</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rPr lang="en-US" sz="2800">
                <a:solidFill>
                  <a:srgbClr val="FDA800"/>
                </a:solidFill>
                <a:latin typeface="Roboto"/>
                <a:ea typeface="Roboto"/>
                <a:cs typeface="Roboto"/>
                <a:sym typeface="Roboto"/>
              </a:rPr>
              <a:t>Vidéo</a:t>
            </a:r>
            <a:r>
              <a:rPr i="1" lang="en-US" sz="2800">
                <a:solidFill>
                  <a:srgbClr val="FDA800"/>
                </a:solidFill>
              </a:rPr>
              <a:t>. </a:t>
            </a:r>
            <a:r>
              <a:rPr lang="en-US" sz="2800">
                <a:solidFill>
                  <a:srgbClr val="FDA800"/>
                </a:solidFill>
                <a:latin typeface="Roboto"/>
                <a:ea typeface="Roboto"/>
                <a:cs typeface="Roboto"/>
                <a:sym typeface="Roboto"/>
              </a:rPr>
              <a:t> </a:t>
            </a:r>
            <a:r>
              <a:rPr i="1" lang="en-US" sz="2800">
                <a:solidFill>
                  <a:srgbClr val="FDA800"/>
                </a:solidFill>
              </a:rPr>
              <a:t>Patagonia: The Sustainability Champions ReCrafted | These Are Clothes Made From Other Clothes</a:t>
            </a:r>
            <a:endParaRPr>
              <a:solidFill>
                <a:schemeClr val="dk1"/>
              </a:solidFill>
            </a:endParaRPr>
          </a:p>
          <a:p>
            <a:pPr indent="0" lvl="0" marL="0" rtl="0" algn="l">
              <a:spcBef>
                <a:spcPts val="0"/>
              </a:spcBef>
              <a:spcAft>
                <a:spcPts val="0"/>
              </a:spcAft>
              <a:buClr>
                <a:schemeClr val="dk1"/>
              </a:buClr>
              <a:buSzPts val="1400"/>
              <a:buFont typeface="Arial"/>
              <a:buNone/>
            </a:pPr>
            <a:r>
              <a:t/>
            </a:r>
            <a:endParaRPr i="1"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i="1" sz="2800">
              <a:solidFill>
                <a:srgbClr val="FDA800"/>
              </a:solidFill>
            </a:endParaRPr>
          </a:p>
          <a:p>
            <a:pPr indent="0" lvl="0" marL="0" rtl="0" algn="l">
              <a:lnSpc>
                <a:spcPct val="100000"/>
              </a:lnSpc>
              <a:spcBef>
                <a:spcPts val="0"/>
              </a:spcBef>
              <a:spcAft>
                <a:spcPts val="0"/>
              </a:spcAft>
              <a:buSzPts val="1400"/>
              <a:buNone/>
            </a:pPr>
            <a:r>
              <a:t/>
            </a:r>
            <a:endParaRPr i="1"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2"/>
          <p:cNvSpPr txBox="1"/>
          <p:nvPr>
            <p:ph type="ctrTitle"/>
          </p:nvPr>
        </p:nvSpPr>
        <p:spPr>
          <a:xfrm>
            <a:off x="1043214" y="1463675"/>
            <a:ext cx="11533414" cy="249299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5400">
                <a:solidFill>
                  <a:srgbClr val="2431DB"/>
                </a:solidFill>
              </a:rPr>
              <a:t>Michael Pantelidis - Transformer les déchets en mode</a:t>
            </a:r>
            <a:endParaRPr sz="5400"/>
          </a:p>
        </p:txBody>
      </p:sp>
      <p:sp>
        <p:nvSpPr>
          <p:cNvPr id="282" name="Google Shape;282;p32"/>
          <p:cNvSpPr txBox="1"/>
          <p:nvPr>
            <p:ph idx="1" type="subTitle"/>
          </p:nvPr>
        </p:nvSpPr>
        <p:spPr>
          <a:xfrm>
            <a:off x="755650" y="3368675"/>
            <a:ext cx="11820978" cy="7540526"/>
          </a:xfrm>
          <a:prstGeom prst="rect">
            <a:avLst/>
          </a:prstGeom>
          <a:noFill/>
          <a:ln>
            <a:noFill/>
          </a:ln>
        </p:spPr>
        <p:txBody>
          <a:bodyPr anchorCtr="0" anchor="t" bIns="0" lIns="0" spcFirstLastPara="1" rIns="0" wrap="square" tIns="0">
            <a:spAutoFit/>
          </a:bodyPr>
          <a:lstStyle/>
          <a:p>
            <a:pPr indent="-571500" lvl="0" marL="571500" rtl="0" algn="l">
              <a:lnSpc>
                <a:spcPct val="100000"/>
              </a:lnSpc>
              <a:spcBef>
                <a:spcPts val="0"/>
              </a:spcBef>
              <a:spcAft>
                <a:spcPts val="0"/>
              </a:spcAft>
              <a:buClr>
                <a:srgbClr val="2431DB"/>
              </a:buClr>
              <a:buSzPts val="3400"/>
              <a:buFont typeface="Arial"/>
              <a:buChar char="•"/>
            </a:pPr>
            <a:r>
              <a:rPr lang="en-US" sz="3400">
                <a:solidFill>
                  <a:srgbClr val="2431DB"/>
                </a:solidFill>
                <a:latin typeface="Roboto"/>
                <a:ea typeface="Roboto"/>
                <a:cs typeface="Roboto"/>
                <a:sym typeface="Roboto"/>
              </a:rPr>
              <a:t>Michalis Pantelidis est un designer textile chypriote installé en Italie. Il est diplômé de l'université de l'ouest de l'Angleterre à Bristol en 2022. Il a été nominé par son université pour le "Fashion Innovation Award" et le "The Considered Fashion Award" lors de la Graduate Fashion Week au Royaume-Uni. </a:t>
            </a:r>
            <a:endParaRPr sz="3400">
              <a:solidFill>
                <a:srgbClr val="2431DB"/>
              </a:solidFill>
              <a:latin typeface="Roboto"/>
              <a:ea typeface="Roboto"/>
              <a:cs typeface="Roboto"/>
              <a:sym typeface="Roboto"/>
            </a:endParaRPr>
          </a:p>
          <a:p>
            <a:pPr indent="-355600" lvl="0" marL="571500" rtl="0" algn="l">
              <a:lnSpc>
                <a:spcPct val="100000"/>
              </a:lnSpc>
              <a:spcBef>
                <a:spcPts val="0"/>
              </a:spcBef>
              <a:spcAft>
                <a:spcPts val="0"/>
              </a:spcAft>
              <a:buSzPts val="3400"/>
              <a:buFont typeface="Arial"/>
              <a:buNone/>
            </a:pPr>
            <a:r>
              <a:t/>
            </a:r>
            <a:endParaRPr sz="34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2431DB"/>
              </a:buClr>
              <a:buSzPts val="3400"/>
              <a:buFont typeface="Arial"/>
              <a:buChar char="•"/>
            </a:pPr>
            <a:r>
              <a:rPr lang="en-US" sz="3400">
                <a:solidFill>
                  <a:srgbClr val="2431DB"/>
                </a:solidFill>
                <a:latin typeface="Roboto"/>
                <a:ea typeface="Roboto"/>
                <a:cs typeface="Roboto"/>
                <a:sym typeface="Roboto"/>
              </a:rPr>
              <a:t>En 2021, il lance sa propre marque en combinant son amour du textile, de la photographie et de l'art. Son premier projet s'intitule "The Land of Decomposition" et explore d'autres façons de comprendre l'idée de valeur en transformant des déchets en écharpes colorées et joyeuses.</a:t>
            </a:r>
            <a:endParaRPr sz="3400">
              <a:solidFill>
                <a:srgbClr val="2431DB"/>
              </a:solidFill>
              <a:latin typeface="Roboto"/>
              <a:ea typeface="Roboto"/>
              <a:cs typeface="Roboto"/>
              <a:sym typeface="Roboto"/>
            </a:endParaRPr>
          </a:p>
        </p:txBody>
      </p:sp>
      <p:pic>
        <p:nvPicPr>
          <p:cNvPr id="283" name="Google Shape;283;p32"/>
          <p:cNvPicPr preferRelativeResize="0"/>
          <p:nvPr/>
        </p:nvPicPr>
        <p:blipFill rotWithShape="1">
          <a:blip r:embed="rId3">
            <a:alphaModFix/>
          </a:blip>
          <a:srcRect b="0" l="0" r="0" t="0"/>
          <a:stretch/>
        </p:blipFill>
        <p:spPr>
          <a:xfrm>
            <a:off x="12795250" y="466796"/>
            <a:ext cx="6845300" cy="1026152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3"/>
          <p:cNvSpPr txBox="1"/>
          <p:nvPr>
            <p:ph type="ctrTitle"/>
          </p:nvPr>
        </p:nvSpPr>
        <p:spPr>
          <a:xfrm>
            <a:off x="2324786" y="2737420"/>
            <a:ext cx="6141084" cy="266446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t/>
            </a:r>
            <a:endParaRPr/>
          </a:p>
        </p:txBody>
      </p:sp>
      <p:sp>
        <p:nvSpPr>
          <p:cNvPr id="289" name="Google Shape;289;p33"/>
          <p:cNvSpPr txBox="1"/>
          <p:nvPr>
            <p:ph idx="1" type="subTitle"/>
          </p:nvPr>
        </p:nvSpPr>
        <p:spPr>
          <a:xfrm>
            <a:off x="11423650" y="3973238"/>
            <a:ext cx="7265035" cy="7755969"/>
          </a:xfrm>
          <a:prstGeom prst="rect">
            <a:avLst/>
          </a:prstGeom>
          <a:noFill/>
          <a:ln>
            <a:noFill/>
          </a:ln>
        </p:spPr>
        <p:txBody>
          <a:bodyPr anchorCtr="0" anchor="t" bIns="0" lIns="0" spcFirstLastPara="1" rIns="0" wrap="square" tIns="0">
            <a:spAutoFit/>
          </a:bodyPr>
          <a:lstStyle/>
          <a:p>
            <a:pPr indent="-571500" lvl="0" marL="57150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Toutes ses écharpes et robes sont fabriquées à partir de bouteilles en plastique 100 % recyclées, mettant ainsi l'accent sur l'éco-mode.</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rPr lang="en-US" sz="3600">
                <a:solidFill>
                  <a:srgbClr val="2431DB"/>
                </a:solidFill>
              </a:rPr>
              <a:t>Site web. </a:t>
            </a:r>
            <a:r>
              <a:rPr lang="en-US" sz="3600" u="sng">
                <a:solidFill>
                  <a:srgbClr val="2431DB"/>
                </a:solidFill>
                <a:hlinkClick r:id="rId3">
                  <a:extLst>
                    <a:ext uri="{A12FA001-AC4F-418D-AE19-62706E023703}">
                      <ahyp:hlinkClr val="tx"/>
                    </a:ext>
                  </a:extLst>
                </a:hlinkClick>
              </a:rPr>
              <a:t>www.michalispantelidis.com</a:t>
            </a:r>
            <a:endParaRPr sz="3600">
              <a:solidFill>
                <a:srgbClr val="2431DB"/>
              </a:solidFill>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p>
        </p:txBody>
      </p:sp>
      <p:pic>
        <p:nvPicPr>
          <p:cNvPr id="290" name="Google Shape;290;p33"/>
          <p:cNvPicPr preferRelativeResize="0"/>
          <p:nvPr/>
        </p:nvPicPr>
        <p:blipFill rotWithShape="1">
          <a:blip r:embed="rId4">
            <a:alphaModFix/>
          </a:blip>
          <a:srcRect b="0" l="0" r="0" t="0"/>
          <a:stretch/>
        </p:blipFill>
        <p:spPr>
          <a:xfrm>
            <a:off x="603250" y="2131187"/>
            <a:ext cx="10693908" cy="756208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4"/>
          <p:cNvSpPr txBox="1"/>
          <p:nvPr>
            <p:ph type="title"/>
          </p:nvPr>
        </p:nvSpPr>
        <p:spPr>
          <a:xfrm>
            <a:off x="527050" y="930275"/>
            <a:ext cx="11353800" cy="1477328"/>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b="1" lang="en-US" sz="4800">
                <a:solidFill>
                  <a:schemeClr val="lt1"/>
                </a:solidFill>
              </a:rPr>
              <a:t>4.4 Conception de vêtements durables et adaptables</a:t>
            </a:r>
            <a:endParaRPr b="1" sz="4800">
              <a:solidFill>
                <a:schemeClr val="lt1"/>
              </a:solidFill>
            </a:endParaRPr>
          </a:p>
        </p:txBody>
      </p:sp>
      <p:sp>
        <p:nvSpPr>
          <p:cNvPr id="296" name="Google Shape;296;p34"/>
          <p:cNvSpPr txBox="1"/>
          <p:nvPr>
            <p:ph idx="1" type="body"/>
          </p:nvPr>
        </p:nvSpPr>
        <p:spPr>
          <a:xfrm>
            <a:off x="756489" y="3749675"/>
            <a:ext cx="11124300" cy="4433100"/>
          </a:xfrm>
          <a:prstGeom prst="rect">
            <a:avLst/>
          </a:prstGeom>
          <a:noFill/>
          <a:ln>
            <a:noFill/>
          </a:ln>
        </p:spPr>
        <p:txBody>
          <a:bodyPr anchorCtr="0" anchor="t" bIns="0" lIns="0" spcFirstLastPara="1" rIns="0" wrap="square" tIns="0">
            <a:spAutoFit/>
          </a:bodyPr>
          <a:lstStyle/>
          <a:p>
            <a:pPr indent="-571500" lvl="0" marL="571500" marR="0" rtl="0" algn="l">
              <a:lnSpc>
                <a:spcPct val="100000"/>
              </a:lnSpc>
              <a:spcBef>
                <a:spcPts val="0"/>
              </a:spcBef>
              <a:spcAft>
                <a:spcPts val="0"/>
              </a:spcAft>
              <a:buClr>
                <a:srgbClr val="FFFFFF"/>
              </a:buClr>
              <a:buSzPts val="3600"/>
              <a:buFont typeface="Arial"/>
              <a:buChar char="•"/>
            </a:pPr>
            <a:r>
              <a:rPr lang="en-US" sz="3600">
                <a:solidFill>
                  <a:srgbClr val="FFFFFF"/>
                </a:solidFill>
                <a:latin typeface="Roboto"/>
                <a:ea typeface="Roboto"/>
                <a:cs typeface="Roboto"/>
                <a:sym typeface="Roboto"/>
              </a:rPr>
              <a:t>La conception de vêtements durables et adaptables est essentielle pour </a:t>
            </a:r>
            <a:r>
              <a:rPr lang="en-US" sz="3600">
                <a:solidFill>
                  <a:srgbClr val="FDA800"/>
                </a:solidFill>
                <a:latin typeface="Roboto"/>
                <a:ea typeface="Roboto"/>
                <a:cs typeface="Roboto"/>
                <a:sym typeface="Roboto"/>
              </a:rPr>
              <a:t>réduire les déchets </a:t>
            </a:r>
            <a:r>
              <a:rPr lang="en-US" sz="3600">
                <a:solidFill>
                  <a:srgbClr val="FFFFFF"/>
                </a:solidFill>
                <a:latin typeface="Roboto"/>
                <a:ea typeface="Roboto"/>
                <a:cs typeface="Roboto"/>
                <a:sym typeface="Roboto"/>
              </a:rPr>
              <a:t>et </a:t>
            </a:r>
            <a:r>
              <a:rPr lang="en-US" sz="3600">
                <a:solidFill>
                  <a:srgbClr val="FDA800"/>
                </a:solidFill>
                <a:latin typeface="Roboto"/>
                <a:ea typeface="Roboto"/>
                <a:cs typeface="Roboto"/>
                <a:sym typeface="Roboto"/>
              </a:rPr>
              <a:t>prolonger le cycle de vie d'un vêtement</a:t>
            </a:r>
            <a:r>
              <a:rPr lang="en-US" sz="3600">
                <a:solidFill>
                  <a:srgbClr val="FFFFFF"/>
                </a:solidFill>
                <a:latin typeface="Roboto"/>
                <a:ea typeface="Roboto"/>
                <a:cs typeface="Roboto"/>
                <a:sym typeface="Roboto"/>
              </a:rPr>
              <a:t>, ainsi que </a:t>
            </a:r>
            <a:r>
              <a:rPr lang="en-US" sz="3600">
                <a:solidFill>
                  <a:srgbClr val="FDA800"/>
                </a:solidFill>
                <a:latin typeface="Roboto"/>
                <a:ea typeface="Roboto"/>
                <a:cs typeface="Roboto"/>
                <a:sym typeface="Roboto"/>
              </a:rPr>
              <a:t>pour optimiser l'utilisation des ressources</a:t>
            </a:r>
            <a:r>
              <a:rPr lang="en-US" sz="3600">
                <a:solidFill>
                  <a:srgbClr val="FFFFFF"/>
                </a:solidFill>
                <a:latin typeface="Roboto"/>
                <a:ea typeface="Roboto"/>
                <a:cs typeface="Roboto"/>
                <a:sym typeface="Roboto"/>
              </a:rPr>
              <a:t>. </a:t>
            </a:r>
            <a:endParaRPr/>
          </a:p>
          <a:p>
            <a:pPr indent="0" lvl="0" marL="0" rtl="0" algn="l">
              <a:lnSpc>
                <a:spcPct val="100000"/>
              </a:lnSpc>
              <a:spcBef>
                <a:spcPts val="0"/>
              </a:spcBef>
              <a:spcAft>
                <a:spcPts val="0"/>
              </a:spcAft>
              <a:buSzPts val="1400"/>
              <a:buNone/>
            </a:pPr>
            <a:r>
              <a:t/>
            </a:r>
            <a:endParaRPr sz="3600">
              <a:solidFill>
                <a:srgbClr val="FFFFFF"/>
              </a:solidFill>
              <a:latin typeface="Roboto"/>
              <a:ea typeface="Roboto"/>
              <a:cs typeface="Roboto"/>
              <a:sym typeface="Roboto"/>
            </a:endParaRPr>
          </a:p>
          <a:p>
            <a:pPr indent="-571500" lvl="0" marL="571500" marR="0" rtl="0" algn="l">
              <a:lnSpc>
                <a:spcPct val="100000"/>
              </a:lnSpc>
              <a:spcBef>
                <a:spcPts val="0"/>
              </a:spcBef>
              <a:spcAft>
                <a:spcPts val="0"/>
              </a:spcAft>
              <a:buClr>
                <a:srgbClr val="FFFFFF"/>
              </a:buClr>
              <a:buSzPts val="3600"/>
              <a:buFont typeface="Arial"/>
              <a:buChar char="•"/>
            </a:pPr>
            <a:r>
              <a:rPr lang="en-US" sz="3600">
                <a:solidFill>
                  <a:srgbClr val="FFFFFF"/>
                </a:solidFill>
                <a:latin typeface="Roboto"/>
                <a:ea typeface="Roboto"/>
                <a:cs typeface="Roboto"/>
                <a:sym typeface="Roboto"/>
              </a:rPr>
              <a:t>Les vêtements durables et adaptables impliquent la conception de vêtements qui peuvent évoluer avec le porteur</a:t>
            </a:r>
            <a:r>
              <a:rPr lang="en-US" sz="3600">
                <a:solidFill>
                  <a:schemeClr val="lt1"/>
                </a:solidFill>
                <a:latin typeface="Roboto"/>
                <a:ea typeface="Roboto"/>
                <a:cs typeface="Roboto"/>
                <a:sym typeface="Roboto"/>
              </a:rPr>
              <a:t>/euse.</a:t>
            </a:r>
            <a:endParaRPr sz="3600">
              <a:solidFill>
                <a:schemeClr val="lt1"/>
              </a:solidFill>
              <a:latin typeface="Roboto"/>
              <a:ea typeface="Roboto"/>
              <a:cs typeface="Roboto"/>
              <a:sym typeface="Roboto"/>
            </a:endParaRPr>
          </a:p>
        </p:txBody>
      </p:sp>
      <p:pic>
        <p:nvPicPr>
          <p:cNvPr id="297" name="Google Shape;297;p34"/>
          <p:cNvPicPr preferRelativeResize="0"/>
          <p:nvPr/>
        </p:nvPicPr>
        <p:blipFill rotWithShape="1">
          <a:blip r:embed="rId3">
            <a:alphaModFix/>
          </a:blip>
          <a:srcRect b="0" l="0" r="0" t="0"/>
          <a:stretch/>
        </p:blipFill>
        <p:spPr>
          <a:xfrm>
            <a:off x="12556253" y="-11442"/>
            <a:ext cx="7547847" cy="11320792"/>
          </a:xfrm>
          <a:prstGeom prst="rect">
            <a:avLst/>
          </a:prstGeom>
          <a:noFill/>
          <a:ln>
            <a:noFill/>
          </a:ln>
        </p:spPr>
      </p:pic>
      <p:sp>
        <p:nvSpPr>
          <p:cNvPr id="298" name="Google Shape;298;p34"/>
          <p:cNvSpPr/>
          <p:nvPr/>
        </p:nvSpPr>
        <p:spPr>
          <a:xfrm>
            <a:off x="14090650" y="10760075"/>
            <a:ext cx="491833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Photo par </a:t>
            </a:r>
            <a:r>
              <a:rPr b="0" i="0" lang="en-US" sz="1800" u="sng" cap="none" strike="noStrike">
                <a:solidFill>
                  <a:schemeClr val="lt1"/>
                </a:solidFill>
                <a:latin typeface="Arial"/>
                <a:ea typeface="Arial"/>
                <a:cs typeface="Arial"/>
                <a:sym typeface="Arial"/>
                <a:hlinkClick r:id="rId4">
                  <a:extLst>
                    <a:ext uri="{A12FA001-AC4F-418D-AE19-62706E023703}">
                      <ahyp:hlinkClr val="tx"/>
                    </a:ext>
                  </a:extLst>
                </a:hlinkClick>
              </a:rPr>
              <a:t>Alexi Romano </a:t>
            </a:r>
            <a:r>
              <a:rPr b="0" i="0" lang="en-US" sz="1800" u="none" cap="none" strike="noStrike">
                <a:solidFill>
                  <a:schemeClr val="lt1"/>
                </a:solidFill>
                <a:latin typeface="Arial"/>
                <a:ea typeface="Arial"/>
                <a:cs typeface="Arial"/>
                <a:sym typeface="Arial"/>
              </a:rPr>
              <a:t>sur </a:t>
            </a:r>
            <a:r>
              <a:rPr b="0" i="0" lang="en-US" sz="1800" u="sng" cap="none" strike="noStrike">
                <a:solidFill>
                  <a:schemeClr val="lt1"/>
                </a:solidFill>
                <a:latin typeface="Arial"/>
                <a:ea typeface="Arial"/>
                <a:cs typeface="Arial"/>
                <a:sym typeface="Arial"/>
                <a:hlinkClick r:id="rId5">
                  <a:extLst>
                    <a:ext uri="{A12FA001-AC4F-418D-AE19-62706E023703}">
                      <ahyp:hlinkClr val="tx"/>
                    </a:ext>
                  </a:extLst>
                </a:hlinkClick>
              </a:rPr>
              <a:t>Unsplash</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5"/>
          <p:cNvSpPr txBox="1"/>
          <p:nvPr>
            <p:ph type="ctrTitle"/>
          </p:nvPr>
        </p:nvSpPr>
        <p:spPr>
          <a:xfrm>
            <a:off x="6394450" y="1082675"/>
            <a:ext cx="10820400" cy="830997"/>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5400">
                <a:solidFill>
                  <a:srgbClr val="2431DB"/>
                </a:solidFill>
              </a:rPr>
              <a:t>Choix des matériaux appropriés</a:t>
            </a:r>
            <a:endParaRPr sz="5400">
              <a:solidFill>
                <a:srgbClr val="2431DB"/>
              </a:solidFill>
            </a:endParaRPr>
          </a:p>
        </p:txBody>
      </p:sp>
      <p:sp>
        <p:nvSpPr>
          <p:cNvPr id="304" name="Google Shape;304;p35"/>
          <p:cNvSpPr txBox="1"/>
          <p:nvPr>
            <p:ph idx="1" type="subTitle"/>
          </p:nvPr>
        </p:nvSpPr>
        <p:spPr>
          <a:xfrm>
            <a:off x="6394450" y="3183295"/>
            <a:ext cx="11887200" cy="6093976"/>
          </a:xfrm>
          <a:prstGeom prst="rect">
            <a:avLst/>
          </a:prstGeom>
          <a:noFill/>
          <a:ln>
            <a:noFill/>
          </a:ln>
        </p:spPr>
        <p:txBody>
          <a:bodyPr anchorCtr="0" anchor="t" bIns="0" lIns="0" spcFirstLastPara="1" rIns="0" wrap="square" tIns="0">
            <a:spAutoFit/>
          </a:bodyPr>
          <a:lstStyle/>
          <a:p>
            <a:pPr indent="-571500" lvl="0" marL="57150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Utiliser des </a:t>
            </a:r>
            <a:r>
              <a:rPr lang="en-US" sz="3600">
                <a:solidFill>
                  <a:srgbClr val="FDA800"/>
                </a:solidFill>
                <a:latin typeface="Roboto"/>
                <a:ea typeface="Roboto"/>
                <a:cs typeface="Roboto"/>
                <a:sym typeface="Roboto"/>
              </a:rPr>
              <a:t>tissus durables </a:t>
            </a:r>
            <a:r>
              <a:rPr lang="en-US" sz="3600">
                <a:solidFill>
                  <a:srgbClr val="2431DB"/>
                </a:solidFill>
                <a:latin typeface="Roboto"/>
                <a:ea typeface="Roboto"/>
                <a:cs typeface="Roboto"/>
                <a:sym typeface="Roboto"/>
              </a:rPr>
              <a:t>qui peuvent résister à un usage et à des lavages fréquents.</a:t>
            </a:r>
            <a:endParaRPr sz="3600">
              <a:solidFill>
                <a:srgbClr val="2431DB"/>
              </a:solidFill>
              <a:latin typeface="Roboto"/>
              <a:ea typeface="Roboto"/>
              <a:cs typeface="Roboto"/>
              <a:sym typeface="Roboto"/>
            </a:endParaRPr>
          </a:p>
          <a:p>
            <a:pPr indent="-342900" lvl="0" marL="571500" rtl="0" algn="l">
              <a:lnSpc>
                <a:spcPct val="100000"/>
              </a:lnSpc>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Choisissez des </a:t>
            </a:r>
            <a:r>
              <a:rPr lang="en-US" sz="3600">
                <a:solidFill>
                  <a:srgbClr val="FDA800"/>
                </a:solidFill>
                <a:latin typeface="Roboto"/>
                <a:ea typeface="Roboto"/>
                <a:cs typeface="Roboto"/>
                <a:sym typeface="Roboto"/>
              </a:rPr>
              <a:t>tissus recyclables </a:t>
            </a:r>
            <a:r>
              <a:rPr lang="en-US" sz="3600">
                <a:solidFill>
                  <a:srgbClr val="2431DB"/>
                </a:solidFill>
                <a:latin typeface="Roboto"/>
                <a:ea typeface="Roboto"/>
                <a:cs typeface="Roboto"/>
                <a:sym typeface="Roboto"/>
              </a:rPr>
              <a:t>ou </a:t>
            </a:r>
            <a:r>
              <a:rPr lang="en-US" sz="3600">
                <a:solidFill>
                  <a:srgbClr val="FDA800"/>
                </a:solidFill>
                <a:latin typeface="Roboto"/>
                <a:ea typeface="Roboto"/>
                <a:cs typeface="Roboto"/>
                <a:sym typeface="Roboto"/>
              </a:rPr>
              <a:t>biodégradables </a:t>
            </a:r>
            <a:r>
              <a:rPr lang="en-US" sz="3600">
                <a:solidFill>
                  <a:srgbClr val="2431DB"/>
                </a:solidFill>
                <a:latin typeface="Roboto"/>
                <a:ea typeface="Roboto"/>
                <a:cs typeface="Roboto"/>
                <a:sym typeface="Roboto"/>
              </a:rPr>
              <a:t>qui facilitent le traitement en fin de vie.</a:t>
            </a:r>
            <a:endParaRPr sz="3600">
              <a:solidFill>
                <a:srgbClr val="2431DB"/>
              </a:solidFill>
              <a:latin typeface="Roboto"/>
              <a:ea typeface="Roboto"/>
              <a:cs typeface="Roboto"/>
              <a:sym typeface="Roboto"/>
            </a:endParaRPr>
          </a:p>
          <a:p>
            <a:pPr indent="-342900" lvl="0" marL="571500" rtl="0" algn="l">
              <a:lnSpc>
                <a:spcPct val="100000"/>
              </a:lnSpc>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FDA800"/>
              </a:buClr>
              <a:buSzPts val="3600"/>
              <a:buFont typeface="Arial"/>
              <a:buChar char="•"/>
            </a:pPr>
            <a:r>
              <a:rPr lang="en-US" sz="3600">
                <a:solidFill>
                  <a:srgbClr val="FDA800"/>
                </a:solidFill>
                <a:latin typeface="Roboto"/>
                <a:ea typeface="Roboto"/>
                <a:cs typeface="Roboto"/>
                <a:sym typeface="Roboto"/>
              </a:rPr>
              <a:t>Utiliser des teintures </a:t>
            </a:r>
            <a:r>
              <a:rPr lang="en-US" sz="3600">
                <a:solidFill>
                  <a:srgbClr val="2431DB"/>
                </a:solidFill>
                <a:latin typeface="Roboto"/>
                <a:ea typeface="Roboto"/>
                <a:cs typeface="Roboto"/>
                <a:sym typeface="Roboto"/>
              </a:rPr>
              <a:t>et des </a:t>
            </a:r>
            <a:r>
              <a:rPr lang="en-US" sz="3600">
                <a:solidFill>
                  <a:srgbClr val="FDA800"/>
                </a:solidFill>
                <a:latin typeface="Roboto"/>
                <a:ea typeface="Roboto"/>
                <a:cs typeface="Roboto"/>
                <a:sym typeface="Roboto"/>
              </a:rPr>
              <a:t>finitions respectueuses de l'environnement </a:t>
            </a:r>
            <a:r>
              <a:rPr lang="en-US" sz="3600">
                <a:solidFill>
                  <a:srgbClr val="2431DB"/>
                </a:solidFill>
                <a:latin typeface="Roboto"/>
                <a:ea typeface="Roboto"/>
                <a:cs typeface="Roboto"/>
                <a:sym typeface="Roboto"/>
              </a:rPr>
              <a:t>qui permettent de recycler les tissus.</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p:txBody>
      </p:sp>
      <p:pic>
        <p:nvPicPr>
          <p:cNvPr id="305" name="Google Shape;305;p35"/>
          <p:cNvPicPr preferRelativeResize="0"/>
          <p:nvPr/>
        </p:nvPicPr>
        <p:blipFill rotWithShape="1">
          <a:blip r:embed="rId3">
            <a:alphaModFix/>
          </a:blip>
          <a:srcRect b="0" l="0" r="0" t="0"/>
          <a:stretch/>
        </p:blipFill>
        <p:spPr>
          <a:xfrm>
            <a:off x="450850" y="464606"/>
            <a:ext cx="5791200" cy="10295469"/>
          </a:xfrm>
          <a:prstGeom prst="rect">
            <a:avLst/>
          </a:prstGeom>
          <a:noFill/>
          <a:ln>
            <a:noFill/>
          </a:ln>
        </p:spPr>
      </p:pic>
      <p:sp>
        <p:nvSpPr>
          <p:cNvPr id="306" name="Google Shape;306;p35"/>
          <p:cNvSpPr/>
          <p:nvPr/>
        </p:nvSpPr>
        <p:spPr>
          <a:xfrm>
            <a:off x="6242050" y="10281086"/>
            <a:ext cx="512351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Photo par </a:t>
            </a:r>
            <a:r>
              <a:rPr b="0" i="0" lang="en-US" sz="1800" u="sng" cap="none" strike="noStrike">
                <a:solidFill>
                  <a:schemeClr val="hlink"/>
                </a:solidFill>
                <a:latin typeface="Arial"/>
                <a:ea typeface="Arial"/>
                <a:cs typeface="Arial"/>
                <a:sym typeface="Arial"/>
                <a:hlinkClick r:id="rId4"/>
              </a:rPr>
              <a:t>WARION Taipei </a:t>
            </a:r>
            <a:r>
              <a:rPr b="0" i="0" lang="en-US" sz="1800" u="none" cap="none" strike="noStrike">
                <a:solidFill>
                  <a:srgbClr val="000000"/>
                </a:solidFill>
                <a:latin typeface="Arial"/>
                <a:ea typeface="Arial"/>
                <a:cs typeface="Arial"/>
                <a:sym typeface="Arial"/>
              </a:rPr>
              <a:t>sur </a:t>
            </a:r>
            <a:r>
              <a:rPr b="0" i="0" lang="en-US" sz="1800" u="sng" cap="none" strike="noStrike">
                <a:solidFill>
                  <a:schemeClr val="hlink"/>
                </a:solidFill>
                <a:latin typeface="Arial"/>
                <a:ea typeface="Arial"/>
                <a:cs typeface="Arial"/>
                <a:sym typeface="Arial"/>
                <a:hlinkClick r:id="rId5"/>
              </a:rPr>
              <a:t>Unsplash</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6"/>
          <p:cNvSpPr txBox="1"/>
          <p:nvPr>
            <p:ph type="ctrTitle"/>
          </p:nvPr>
        </p:nvSpPr>
        <p:spPr>
          <a:xfrm>
            <a:off x="831850" y="1539875"/>
            <a:ext cx="8686800" cy="831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5400">
                <a:solidFill>
                  <a:srgbClr val="2431DB"/>
                </a:solidFill>
              </a:rPr>
              <a:t>Conception </a:t>
            </a:r>
            <a:r>
              <a:rPr lang="en-US" sz="5400">
                <a:solidFill>
                  <a:srgbClr val="2431DB"/>
                </a:solidFill>
              </a:rPr>
              <a:t>intemporelle</a:t>
            </a:r>
            <a:endParaRPr sz="5400">
              <a:solidFill>
                <a:srgbClr val="2431DB"/>
              </a:solidFill>
            </a:endParaRPr>
          </a:p>
        </p:txBody>
      </p:sp>
      <p:pic>
        <p:nvPicPr>
          <p:cNvPr id="312" name="Google Shape;312;p36"/>
          <p:cNvPicPr preferRelativeResize="0"/>
          <p:nvPr/>
        </p:nvPicPr>
        <p:blipFill rotWithShape="1">
          <a:blip r:embed="rId3">
            <a:alphaModFix/>
          </a:blip>
          <a:srcRect b="0" l="0" r="0" t="0"/>
          <a:stretch/>
        </p:blipFill>
        <p:spPr>
          <a:xfrm>
            <a:off x="11804650" y="473075"/>
            <a:ext cx="7848600" cy="10287000"/>
          </a:xfrm>
          <a:prstGeom prst="rect">
            <a:avLst/>
          </a:prstGeom>
          <a:noFill/>
          <a:ln>
            <a:noFill/>
          </a:ln>
        </p:spPr>
      </p:pic>
      <p:sp>
        <p:nvSpPr>
          <p:cNvPr id="313" name="Google Shape;313;p36"/>
          <p:cNvSpPr txBox="1"/>
          <p:nvPr>
            <p:ph idx="1" type="subTitle"/>
          </p:nvPr>
        </p:nvSpPr>
        <p:spPr>
          <a:xfrm>
            <a:off x="831850" y="3825875"/>
            <a:ext cx="10515600" cy="4985980"/>
          </a:xfrm>
          <a:prstGeom prst="rect">
            <a:avLst/>
          </a:prstGeom>
          <a:noFill/>
          <a:ln>
            <a:noFill/>
          </a:ln>
        </p:spPr>
        <p:txBody>
          <a:bodyPr anchorCtr="0" anchor="t" bIns="0" lIns="0" spcFirstLastPara="1" rIns="0" wrap="square" tIns="0">
            <a:spAutoFit/>
          </a:bodyPr>
          <a:lstStyle/>
          <a:p>
            <a:pPr indent="-571500" lvl="0" marL="57150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Concevoir des vêtements avec des </a:t>
            </a:r>
            <a:r>
              <a:rPr lang="en-US" sz="3600">
                <a:solidFill>
                  <a:srgbClr val="FDA800"/>
                </a:solidFill>
                <a:latin typeface="Roboto"/>
                <a:ea typeface="Roboto"/>
                <a:cs typeface="Roboto"/>
                <a:sym typeface="Roboto"/>
              </a:rPr>
              <a:t>silhouettes basiques </a:t>
            </a:r>
            <a:r>
              <a:rPr lang="en-US" sz="3600">
                <a:solidFill>
                  <a:srgbClr val="2431DB"/>
                </a:solidFill>
                <a:latin typeface="Roboto"/>
                <a:ea typeface="Roboto"/>
                <a:cs typeface="Roboto"/>
                <a:sym typeface="Roboto"/>
              </a:rPr>
              <a:t>et des </a:t>
            </a:r>
            <a:r>
              <a:rPr lang="en-US" sz="3600">
                <a:solidFill>
                  <a:srgbClr val="FDA800"/>
                </a:solidFill>
                <a:latin typeface="Roboto"/>
                <a:ea typeface="Roboto"/>
                <a:cs typeface="Roboto"/>
                <a:sym typeface="Roboto"/>
              </a:rPr>
              <a:t>couleurs neutres </a:t>
            </a:r>
            <a:r>
              <a:rPr lang="en-US" sz="3600">
                <a:solidFill>
                  <a:srgbClr val="2431DB"/>
                </a:solidFill>
                <a:latin typeface="Roboto"/>
                <a:ea typeface="Roboto"/>
                <a:cs typeface="Roboto"/>
                <a:sym typeface="Roboto"/>
              </a:rPr>
              <a:t>qui ne se démodent pas rapidement.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Concevez des </a:t>
            </a:r>
            <a:r>
              <a:rPr lang="en-US" sz="3600">
                <a:solidFill>
                  <a:srgbClr val="FDA800"/>
                </a:solidFill>
                <a:latin typeface="Roboto"/>
                <a:ea typeface="Roboto"/>
                <a:cs typeface="Roboto"/>
                <a:sym typeface="Roboto"/>
              </a:rPr>
              <a:t>vêtements simples et modulables </a:t>
            </a:r>
            <a:r>
              <a:rPr lang="en-US" sz="3600">
                <a:solidFill>
                  <a:srgbClr val="2431DB"/>
                </a:solidFill>
                <a:latin typeface="Roboto"/>
                <a:ea typeface="Roboto"/>
                <a:cs typeface="Roboto"/>
                <a:sym typeface="Roboto"/>
              </a:rPr>
              <a:t>qui peuvent être portés de différentes manières, ce qui offre une certaine flexibilité et réduit le besoin de vêtements supplémentaires.</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p:txBody>
      </p:sp>
      <p:sp>
        <p:nvSpPr>
          <p:cNvPr id="314" name="Google Shape;314;p36"/>
          <p:cNvSpPr/>
          <p:nvPr/>
        </p:nvSpPr>
        <p:spPr>
          <a:xfrm>
            <a:off x="6470650" y="10226675"/>
            <a:ext cx="6934200" cy="33855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Arial"/>
              <a:buNone/>
            </a:pPr>
            <a:r>
              <a:rPr b="0" i="0" lang="en-US" sz="1600" u="none" cap="none" strike="noStrike">
                <a:solidFill>
                  <a:schemeClr val="dk1"/>
                </a:solidFill>
                <a:latin typeface="Arial"/>
                <a:ea typeface="Arial"/>
                <a:cs typeface="Arial"/>
                <a:sym typeface="Arial"/>
              </a:rPr>
              <a:t>Photo par </a:t>
            </a:r>
            <a:r>
              <a:rPr b="0" i="0" lang="en-US" sz="1600" u="sng" cap="none" strike="noStrike">
                <a:solidFill>
                  <a:schemeClr val="dk1"/>
                </a:solidFill>
                <a:latin typeface="Arial"/>
                <a:ea typeface="Arial"/>
                <a:cs typeface="Arial"/>
                <a:sym typeface="Arial"/>
                <a:hlinkClick r:id="rId4">
                  <a:extLst>
                    <a:ext uri="{A12FA001-AC4F-418D-AE19-62706E023703}">
                      <ahyp:hlinkClr val="tx"/>
                    </a:ext>
                  </a:extLst>
                </a:hlinkClick>
              </a:rPr>
              <a:t>MohamadReza Khashay </a:t>
            </a:r>
            <a:r>
              <a:rPr b="0" i="0" lang="en-US" sz="1600" u="none" cap="none" strike="noStrike">
                <a:solidFill>
                  <a:schemeClr val="dk1"/>
                </a:solidFill>
                <a:latin typeface="Arial"/>
                <a:ea typeface="Arial"/>
                <a:cs typeface="Arial"/>
                <a:sym typeface="Arial"/>
              </a:rPr>
              <a:t>sur </a:t>
            </a:r>
            <a:r>
              <a:rPr b="0" i="0" lang="en-US" sz="1600" u="sng" cap="none" strike="noStrike">
                <a:solidFill>
                  <a:schemeClr val="dk1"/>
                </a:solidFill>
                <a:latin typeface="Arial"/>
                <a:ea typeface="Arial"/>
                <a:cs typeface="Arial"/>
                <a:sym typeface="Arial"/>
                <a:hlinkClick r:id="rId5">
                  <a:extLst>
                    <a:ext uri="{A12FA001-AC4F-418D-AE19-62706E023703}">
                      <ahyp:hlinkClr val="tx"/>
                    </a:ext>
                  </a:extLst>
                </a:hlinkClick>
              </a:rPr>
              <a:t>Unsplash</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7"/>
          <p:cNvSpPr txBox="1"/>
          <p:nvPr>
            <p:ph type="ctrTitle"/>
          </p:nvPr>
        </p:nvSpPr>
        <p:spPr>
          <a:xfrm>
            <a:off x="1136650" y="1387475"/>
            <a:ext cx="10210800" cy="831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5400">
                <a:solidFill>
                  <a:srgbClr val="2431DB"/>
                </a:solidFill>
              </a:rPr>
              <a:t>La longévité dans la conception</a:t>
            </a:r>
            <a:endParaRPr sz="5400">
              <a:solidFill>
                <a:srgbClr val="2431DB"/>
              </a:solidFill>
            </a:endParaRPr>
          </a:p>
        </p:txBody>
      </p:sp>
      <p:sp>
        <p:nvSpPr>
          <p:cNvPr id="320" name="Google Shape;320;p37"/>
          <p:cNvSpPr/>
          <p:nvPr/>
        </p:nvSpPr>
        <p:spPr>
          <a:xfrm>
            <a:off x="7891972" y="10226675"/>
            <a:ext cx="46746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Photo par </a:t>
            </a:r>
            <a:r>
              <a:rPr b="0" i="0" lang="en-US" sz="1800" u="sng" cap="none" strike="noStrike">
                <a:solidFill>
                  <a:schemeClr val="hlink"/>
                </a:solidFill>
                <a:latin typeface="Arial"/>
                <a:ea typeface="Arial"/>
                <a:cs typeface="Arial"/>
                <a:sym typeface="Arial"/>
                <a:hlinkClick r:id="rId3"/>
              </a:rPr>
              <a:t>Toa Heftiba </a:t>
            </a:r>
            <a:r>
              <a:rPr b="0" i="0" lang="en-US" sz="1800" u="none" cap="none" strike="noStrike">
                <a:solidFill>
                  <a:srgbClr val="000000"/>
                </a:solidFill>
                <a:latin typeface="Arial"/>
                <a:ea typeface="Arial"/>
                <a:cs typeface="Arial"/>
                <a:sym typeface="Arial"/>
              </a:rPr>
              <a:t>sur </a:t>
            </a:r>
            <a:r>
              <a:rPr b="0" i="0" lang="en-US" sz="1800" u="sng" cap="none" strike="noStrike">
                <a:solidFill>
                  <a:schemeClr val="hlink"/>
                </a:solidFill>
                <a:latin typeface="Arial"/>
                <a:ea typeface="Arial"/>
                <a:cs typeface="Arial"/>
                <a:sym typeface="Arial"/>
                <a:hlinkClick r:id="rId4"/>
              </a:rPr>
              <a:t>Unsplash</a:t>
            </a:r>
            <a:endParaRPr b="0" i="0" sz="1800" u="none" cap="none" strike="noStrike">
              <a:solidFill>
                <a:srgbClr val="000000"/>
              </a:solidFill>
              <a:latin typeface="Arial"/>
              <a:ea typeface="Arial"/>
              <a:cs typeface="Arial"/>
              <a:sym typeface="Arial"/>
            </a:endParaRPr>
          </a:p>
        </p:txBody>
      </p:sp>
      <p:pic>
        <p:nvPicPr>
          <p:cNvPr id="321" name="Google Shape;321;p37"/>
          <p:cNvPicPr preferRelativeResize="0"/>
          <p:nvPr/>
        </p:nvPicPr>
        <p:blipFill rotWithShape="1">
          <a:blip r:embed="rId5">
            <a:alphaModFix/>
          </a:blip>
          <a:srcRect b="0" l="0" r="0" t="0"/>
          <a:stretch/>
        </p:blipFill>
        <p:spPr>
          <a:xfrm>
            <a:off x="12719049" y="440809"/>
            <a:ext cx="6930311" cy="10395466"/>
          </a:xfrm>
          <a:prstGeom prst="rect">
            <a:avLst/>
          </a:prstGeom>
          <a:noFill/>
          <a:ln>
            <a:noFill/>
          </a:ln>
        </p:spPr>
      </p:pic>
      <p:sp>
        <p:nvSpPr>
          <p:cNvPr id="322" name="Google Shape;322;p37"/>
          <p:cNvSpPr txBox="1"/>
          <p:nvPr>
            <p:ph idx="1" type="subTitle"/>
          </p:nvPr>
        </p:nvSpPr>
        <p:spPr>
          <a:xfrm>
            <a:off x="1136650" y="3140075"/>
            <a:ext cx="11277600" cy="5638800"/>
          </a:xfrm>
          <a:prstGeom prst="rect">
            <a:avLst/>
          </a:prstGeom>
          <a:noFill/>
          <a:ln>
            <a:noFill/>
          </a:ln>
        </p:spPr>
        <p:txBody>
          <a:bodyPr anchorCtr="0" anchor="t" bIns="0" lIns="0" spcFirstLastPara="1" rIns="0" wrap="square" tIns="0">
            <a:normAutofit lnSpcReduction="20000"/>
          </a:bodyPr>
          <a:lstStyle/>
          <a:p>
            <a:pPr indent="0" lvl="0" marL="0" rtl="0" algn="l">
              <a:lnSpc>
                <a:spcPct val="100000"/>
              </a:lnSpc>
              <a:spcBef>
                <a:spcPts val="0"/>
              </a:spcBef>
              <a:spcAft>
                <a:spcPts val="0"/>
              </a:spcAft>
              <a:buSzPts val="1400"/>
              <a:buNone/>
            </a:pPr>
            <a:r>
              <a:rPr lang="en-US" sz="3600">
                <a:solidFill>
                  <a:srgbClr val="2431DB"/>
                </a:solidFill>
                <a:latin typeface="Roboto"/>
                <a:ea typeface="Roboto"/>
                <a:cs typeface="Roboto"/>
                <a:sym typeface="Roboto"/>
              </a:rPr>
              <a:t>La longévité dans la </a:t>
            </a:r>
            <a:r>
              <a:rPr lang="en-US" sz="3600">
                <a:solidFill>
                  <a:srgbClr val="2431DB"/>
                </a:solidFill>
                <a:latin typeface="Roboto"/>
                <a:ea typeface="Roboto"/>
                <a:cs typeface="Roboto"/>
                <a:sym typeface="Roboto"/>
              </a:rPr>
              <a:t>conception</a:t>
            </a:r>
            <a:r>
              <a:rPr lang="en-US" sz="3600">
                <a:solidFill>
                  <a:srgbClr val="2431DB"/>
                </a:solidFill>
                <a:latin typeface="Roboto"/>
                <a:ea typeface="Roboto"/>
                <a:cs typeface="Roboto"/>
                <a:sym typeface="Roboto"/>
              </a:rPr>
              <a:t> consiste à </a:t>
            </a:r>
            <a:r>
              <a:rPr lang="en-US" sz="3600">
                <a:solidFill>
                  <a:srgbClr val="FDA800"/>
                </a:solidFill>
                <a:latin typeface="Roboto"/>
                <a:ea typeface="Roboto"/>
                <a:cs typeface="Roboto"/>
                <a:sym typeface="Roboto"/>
              </a:rPr>
              <a:t>prolonger la durée de vie </a:t>
            </a:r>
            <a:r>
              <a:rPr lang="en-US" sz="3600">
                <a:solidFill>
                  <a:srgbClr val="2431DB"/>
                </a:solidFill>
                <a:latin typeface="Roboto"/>
                <a:ea typeface="Roboto"/>
                <a:cs typeface="Roboto"/>
                <a:sym typeface="Roboto"/>
              </a:rPr>
              <a:t>d'un vêtement. Cet objectif peut être atteint grâce à:</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Renforcement des coutures et des points de tension.</a:t>
            </a:r>
            <a:endParaRPr sz="3600">
              <a:solidFill>
                <a:srgbClr val="2431DB"/>
              </a:solidFill>
              <a:latin typeface="Roboto"/>
              <a:ea typeface="Roboto"/>
              <a:cs typeface="Roboto"/>
              <a:sym typeface="Roboto"/>
            </a:endParaRPr>
          </a:p>
          <a:p>
            <a:pPr indent="-342900" lvl="0" marL="571500" rtl="0" algn="l">
              <a:lnSpc>
                <a:spcPct val="100000"/>
              </a:lnSpc>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L'utilisation de fermetures durables qui peuvent être facilement remplacées. </a:t>
            </a:r>
            <a:endParaRPr sz="3600">
              <a:solidFill>
                <a:srgbClr val="2431DB"/>
              </a:solidFill>
              <a:latin typeface="Roboto"/>
              <a:ea typeface="Roboto"/>
              <a:cs typeface="Roboto"/>
              <a:sym typeface="Roboto"/>
            </a:endParaRPr>
          </a:p>
          <a:p>
            <a:pPr indent="-342900" lvl="0" marL="571500" rtl="0" algn="l">
              <a:lnSpc>
                <a:spcPct val="100000"/>
              </a:lnSpc>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Concevoir des vêtements qui peuvent être facilement lavés et réparés. </a:t>
            </a:r>
            <a:endParaRPr sz="3600">
              <a:solidFill>
                <a:srgbClr val="2431DB"/>
              </a:solidFill>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b="0" l="0" r="0" t="0"/>
          <a:stretch/>
        </p:blipFill>
        <p:spPr>
          <a:xfrm>
            <a:off x="450850" y="473076"/>
            <a:ext cx="6867120" cy="10287000"/>
          </a:xfrm>
          <a:prstGeom prst="rect">
            <a:avLst/>
          </a:prstGeom>
          <a:noFill/>
          <a:ln>
            <a:noFill/>
          </a:ln>
        </p:spPr>
      </p:pic>
      <p:sp>
        <p:nvSpPr>
          <p:cNvPr id="328" name="Google Shape;328;p38"/>
          <p:cNvSpPr/>
          <p:nvPr/>
        </p:nvSpPr>
        <p:spPr>
          <a:xfrm>
            <a:off x="450850" y="10390744"/>
            <a:ext cx="540564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Photo de </a:t>
            </a:r>
            <a:r>
              <a:rPr b="0" i="0" lang="en-US" sz="1800" u="sng" cap="none" strike="noStrike">
                <a:solidFill>
                  <a:schemeClr val="lt1"/>
                </a:solidFill>
                <a:latin typeface="Arial"/>
                <a:ea typeface="Arial"/>
                <a:cs typeface="Arial"/>
                <a:sym typeface="Arial"/>
                <a:hlinkClick r:id="rId4">
                  <a:extLst>
                    <a:ext uri="{A12FA001-AC4F-418D-AE19-62706E023703}">
                      <ahyp:hlinkClr val="tx"/>
                    </a:ext>
                  </a:extLst>
                </a:hlinkClick>
              </a:rPr>
              <a:t>Bozhin Karaivanov </a:t>
            </a:r>
            <a:r>
              <a:rPr b="0" i="0" lang="en-US" sz="1800" u="none" cap="none" strike="noStrike">
                <a:solidFill>
                  <a:schemeClr val="lt1"/>
                </a:solidFill>
                <a:latin typeface="Arial"/>
                <a:ea typeface="Arial"/>
                <a:cs typeface="Arial"/>
                <a:sym typeface="Arial"/>
              </a:rPr>
              <a:t>sur </a:t>
            </a:r>
            <a:r>
              <a:rPr b="0" i="0" lang="en-US" sz="1800" u="sng" cap="none" strike="noStrike">
                <a:solidFill>
                  <a:schemeClr val="lt1"/>
                </a:solidFill>
                <a:latin typeface="Arial"/>
                <a:ea typeface="Arial"/>
                <a:cs typeface="Arial"/>
                <a:sym typeface="Arial"/>
                <a:hlinkClick r:id="rId5">
                  <a:extLst>
                    <a:ext uri="{A12FA001-AC4F-418D-AE19-62706E023703}">
                      <ahyp:hlinkClr val="tx"/>
                    </a:ext>
                  </a:extLst>
                </a:hlinkClick>
              </a:rPr>
              <a:t>Unsplash</a:t>
            </a:r>
            <a:endParaRPr b="0" i="0" sz="1800" u="none" cap="none" strike="noStrike">
              <a:solidFill>
                <a:schemeClr val="lt1"/>
              </a:solidFill>
              <a:latin typeface="Arial"/>
              <a:ea typeface="Arial"/>
              <a:cs typeface="Arial"/>
              <a:sym typeface="Arial"/>
            </a:endParaRPr>
          </a:p>
        </p:txBody>
      </p:sp>
      <p:sp>
        <p:nvSpPr>
          <p:cNvPr id="329" name="Google Shape;329;p38"/>
          <p:cNvSpPr txBox="1"/>
          <p:nvPr>
            <p:ph type="ctrTitle"/>
          </p:nvPr>
        </p:nvSpPr>
        <p:spPr>
          <a:xfrm>
            <a:off x="7689850" y="1006475"/>
            <a:ext cx="11353800" cy="1662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5400">
                <a:solidFill>
                  <a:srgbClr val="2431DB"/>
                </a:solidFill>
              </a:rPr>
              <a:t>La facilité de réparation dans la conception</a:t>
            </a:r>
            <a:endParaRPr sz="5400">
              <a:solidFill>
                <a:srgbClr val="2431DB"/>
              </a:solidFill>
            </a:endParaRPr>
          </a:p>
        </p:txBody>
      </p:sp>
      <p:sp>
        <p:nvSpPr>
          <p:cNvPr id="330" name="Google Shape;330;p38"/>
          <p:cNvSpPr txBox="1"/>
          <p:nvPr>
            <p:ph idx="1" type="subTitle"/>
          </p:nvPr>
        </p:nvSpPr>
        <p:spPr>
          <a:xfrm>
            <a:off x="7689850" y="2835275"/>
            <a:ext cx="10972800" cy="8311800"/>
          </a:xfrm>
          <a:prstGeom prst="rect">
            <a:avLst/>
          </a:prstGeom>
          <a:noFill/>
          <a:ln>
            <a:noFill/>
          </a:ln>
        </p:spPr>
        <p:txBody>
          <a:bodyPr anchorCtr="0" anchor="t" bIns="0" lIns="0" spcFirstLastPara="1" rIns="0" wrap="square" tIns="0">
            <a:spAutoFit/>
          </a:bodyPr>
          <a:lstStyle/>
          <a:p>
            <a:pPr indent="-571500" lvl="0" marL="57150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Concevoir des vêtements </a:t>
            </a:r>
            <a:r>
              <a:rPr lang="en-US" sz="3600">
                <a:solidFill>
                  <a:srgbClr val="FDA800"/>
                </a:solidFill>
                <a:latin typeface="Roboto"/>
                <a:ea typeface="Roboto"/>
                <a:cs typeface="Roboto"/>
                <a:sym typeface="Roboto"/>
              </a:rPr>
              <a:t>faciles </a:t>
            </a:r>
            <a:r>
              <a:rPr lang="en-US" sz="3600">
                <a:solidFill>
                  <a:srgbClr val="2431DB"/>
                </a:solidFill>
                <a:latin typeface="Roboto"/>
                <a:ea typeface="Roboto"/>
                <a:cs typeface="Roboto"/>
                <a:sym typeface="Roboto"/>
              </a:rPr>
              <a:t>à</a:t>
            </a:r>
            <a:r>
              <a:rPr lang="en-US" sz="3600">
                <a:solidFill>
                  <a:srgbClr val="FDA800"/>
                </a:solidFill>
                <a:latin typeface="Roboto"/>
                <a:ea typeface="Roboto"/>
                <a:cs typeface="Roboto"/>
                <a:sym typeface="Roboto"/>
              </a:rPr>
              <a:t> réparer.</a:t>
            </a:r>
            <a:r>
              <a:rPr lang="en-US" sz="3600">
                <a:solidFill>
                  <a:srgbClr val="2431DB"/>
                </a:solidFill>
                <a:latin typeface="Roboto"/>
                <a:ea typeface="Roboto"/>
                <a:cs typeface="Roboto"/>
                <a:sym typeface="Roboto"/>
              </a:rPr>
              <a:t> Il est conseillé aux marques d'offrir des kits de réparation aux consommateurs/trices.</a:t>
            </a:r>
            <a:endParaRPr sz="3600">
              <a:solidFill>
                <a:srgbClr val="2431DB"/>
              </a:solidFill>
              <a:latin typeface="Roboto"/>
              <a:ea typeface="Roboto"/>
              <a:cs typeface="Roboto"/>
              <a:sym typeface="Roboto"/>
            </a:endParaRPr>
          </a:p>
          <a:p>
            <a:pPr indent="-342900" lvl="0" marL="571500" rtl="0" algn="l">
              <a:lnSpc>
                <a:spcPct val="100000"/>
              </a:lnSpc>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Les concepteurs/trices devraient </a:t>
            </a:r>
            <a:r>
              <a:rPr lang="en-US" sz="3600">
                <a:solidFill>
                  <a:srgbClr val="FDA800"/>
                </a:solidFill>
                <a:latin typeface="Roboto"/>
                <a:ea typeface="Roboto"/>
                <a:cs typeface="Roboto"/>
                <a:sym typeface="Roboto"/>
              </a:rPr>
              <a:t>encourager les utilisateurs/trices à réparer </a:t>
            </a:r>
            <a:r>
              <a:rPr lang="en-US" sz="3600">
                <a:solidFill>
                  <a:srgbClr val="2431DB"/>
                </a:solidFill>
                <a:latin typeface="Roboto"/>
                <a:ea typeface="Roboto"/>
                <a:cs typeface="Roboto"/>
                <a:sym typeface="Roboto"/>
              </a:rPr>
              <a:t>leurs vêtements au lieu de les jeter en faisant de la réparation un élément de la conception. </a:t>
            </a:r>
            <a:endParaRPr sz="3600">
              <a:solidFill>
                <a:srgbClr val="2431DB"/>
              </a:solidFill>
              <a:latin typeface="Roboto"/>
              <a:ea typeface="Roboto"/>
              <a:cs typeface="Roboto"/>
              <a:sym typeface="Roboto"/>
            </a:endParaRPr>
          </a:p>
          <a:p>
            <a:pPr indent="-342900" lvl="0" marL="571500" rtl="0" algn="l">
              <a:lnSpc>
                <a:spcPct val="100000"/>
              </a:lnSpc>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Les marques peuvent proposer des </a:t>
            </a:r>
            <a:r>
              <a:rPr lang="en-US" sz="3600">
                <a:solidFill>
                  <a:srgbClr val="FDA800"/>
                </a:solidFill>
                <a:latin typeface="Roboto"/>
                <a:ea typeface="Roboto"/>
                <a:cs typeface="Roboto"/>
                <a:sym typeface="Roboto"/>
              </a:rPr>
              <a:t>services de réparation </a:t>
            </a:r>
            <a:r>
              <a:rPr lang="en-US" sz="3600">
                <a:solidFill>
                  <a:srgbClr val="2431DB"/>
                </a:solidFill>
                <a:latin typeface="Roboto"/>
                <a:ea typeface="Roboto"/>
                <a:cs typeface="Roboto"/>
                <a:sym typeface="Roboto"/>
              </a:rPr>
              <a:t>dans le cadre du cycle de vie du produit en encourageant les consommateurs/trices à prolonger la durée de vie de leurs vêtements plutôt que de les remplacer.</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39"/>
          <p:cNvPicPr preferRelativeResize="0"/>
          <p:nvPr/>
        </p:nvPicPr>
        <p:blipFill rotWithShape="1">
          <a:blip r:embed="rId3">
            <a:alphaModFix/>
          </a:blip>
          <a:srcRect b="0" l="0" r="0" t="0"/>
          <a:stretch/>
        </p:blipFill>
        <p:spPr>
          <a:xfrm>
            <a:off x="12871450" y="511175"/>
            <a:ext cx="6843184" cy="10264775"/>
          </a:xfrm>
          <a:prstGeom prst="rect">
            <a:avLst/>
          </a:prstGeom>
          <a:noFill/>
          <a:ln>
            <a:noFill/>
          </a:ln>
        </p:spPr>
      </p:pic>
      <p:sp>
        <p:nvSpPr>
          <p:cNvPr id="336" name="Google Shape;336;p39"/>
          <p:cNvSpPr txBox="1"/>
          <p:nvPr>
            <p:ph type="ctrTitle"/>
          </p:nvPr>
        </p:nvSpPr>
        <p:spPr>
          <a:xfrm>
            <a:off x="577670" y="930275"/>
            <a:ext cx="11963400" cy="166199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5400">
                <a:solidFill>
                  <a:srgbClr val="2431DB"/>
                </a:solidFill>
              </a:rPr>
              <a:t>Vêtements adaptables et articulés</a:t>
            </a:r>
            <a:endParaRPr sz="5400">
              <a:solidFill>
                <a:srgbClr val="2431DB"/>
              </a:solidFill>
            </a:endParaRPr>
          </a:p>
        </p:txBody>
      </p:sp>
      <p:sp>
        <p:nvSpPr>
          <p:cNvPr id="337" name="Google Shape;337;p39"/>
          <p:cNvSpPr txBox="1"/>
          <p:nvPr>
            <p:ph idx="1" type="subTitle"/>
          </p:nvPr>
        </p:nvSpPr>
        <p:spPr>
          <a:xfrm>
            <a:off x="908049" y="2378076"/>
            <a:ext cx="11302500" cy="8496600"/>
          </a:xfrm>
          <a:prstGeom prst="rect">
            <a:avLst/>
          </a:prstGeom>
          <a:noFill/>
          <a:ln>
            <a:noFill/>
          </a:ln>
        </p:spPr>
        <p:txBody>
          <a:bodyPr anchorCtr="0" anchor="t" bIns="0" lIns="0" spcFirstLastPara="1" rIns="0" wrap="square" tIns="0">
            <a:spAutoFit/>
          </a:bodyPr>
          <a:lstStyle/>
          <a:p>
            <a:pPr indent="-571500" lvl="0" marL="57150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Concevoir des vêtements dont la </a:t>
            </a:r>
            <a:r>
              <a:rPr lang="en-US" sz="3600">
                <a:solidFill>
                  <a:srgbClr val="FDA800"/>
                </a:solidFill>
                <a:latin typeface="Roboto"/>
                <a:ea typeface="Roboto"/>
                <a:cs typeface="Roboto"/>
                <a:sym typeface="Roboto"/>
              </a:rPr>
              <a:t>taille peut être ajustée </a:t>
            </a:r>
            <a:r>
              <a:rPr lang="en-US" sz="3600">
                <a:solidFill>
                  <a:srgbClr val="2431DB"/>
                </a:solidFill>
                <a:latin typeface="Roboto"/>
                <a:ea typeface="Roboto"/>
                <a:cs typeface="Roboto"/>
                <a:sym typeface="Roboto"/>
              </a:rPr>
              <a:t>à l'aide d'éléments élastiques, de ceintures réglables ou d'ourlets extensibles. </a:t>
            </a:r>
            <a:endParaRPr sz="3600">
              <a:solidFill>
                <a:srgbClr val="2431DB"/>
              </a:solidFill>
              <a:latin typeface="Roboto"/>
              <a:ea typeface="Roboto"/>
              <a:cs typeface="Roboto"/>
              <a:sym typeface="Roboto"/>
            </a:endParaRPr>
          </a:p>
          <a:p>
            <a:pPr indent="-342900" lvl="0" marL="571500" rtl="0" algn="l">
              <a:lnSpc>
                <a:spcPct val="100000"/>
              </a:lnSpc>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Concevoir des vêtements avec des </a:t>
            </a:r>
            <a:r>
              <a:rPr lang="en-US" sz="3600">
                <a:solidFill>
                  <a:srgbClr val="FDA800"/>
                </a:solidFill>
                <a:latin typeface="Roboto"/>
                <a:ea typeface="Roboto"/>
                <a:cs typeface="Roboto"/>
                <a:sym typeface="Roboto"/>
              </a:rPr>
              <a:t>composants interchangeables </a:t>
            </a:r>
            <a:r>
              <a:rPr lang="en-US" sz="3600">
                <a:solidFill>
                  <a:srgbClr val="2431DB"/>
                </a:solidFill>
                <a:latin typeface="Roboto"/>
                <a:ea typeface="Roboto"/>
                <a:cs typeface="Roboto"/>
                <a:sym typeface="Roboto"/>
              </a:rPr>
              <a:t>qui permettent d'ajuster, de réparer ou de reconfigurer les vêtements.</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Concevoir et créer des vêtements qui sont </a:t>
            </a:r>
            <a:r>
              <a:rPr lang="en-US" sz="3600">
                <a:solidFill>
                  <a:srgbClr val="FDA800"/>
                </a:solidFill>
                <a:latin typeface="Roboto"/>
                <a:ea typeface="Roboto"/>
                <a:cs typeface="Roboto"/>
                <a:sym typeface="Roboto"/>
              </a:rPr>
              <a:t>multifonctionnels </a:t>
            </a:r>
            <a:r>
              <a:rPr lang="en-US" sz="3600">
                <a:solidFill>
                  <a:srgbClr val="2431DB"/>
                </a:solidFill>
                <a:latin typeface="Roboto"/>
                <a:ea typeface="Roboto"/>
                <a:cs typeface="Roboto"/>
                <a:sym typeface="Roboto"/>
              </a:rPr>
              <a:t>et servent à plus d'une fin.</a:t>
            </a:r>
            <a:endParaRPr sz="3600">
              <a:solidFill>
                <a:srgbClr val="2431DB"/>
              </a:solidFill>
              <a:latin typeface="Roboto"/>
              <a:ea typeface="Roboto"/>
              <a:cs typeface="Roboto"/>
              <a:sym typeface="Roboto"/>
            </a:endParaRPr>
          </a:p>
          <a:p>
            <a:pPr indent="-342900" lvl="0" marL="571500" rtl="0" algn="l">
              <a:lnSpc>
                <a:spcPct val="100000"/>
              </a:lnSpc>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342900" lvl="0" marL="571500" rtl="0" algn="l">
              <a:lnSpc>
                <a:spcPct val="100000"/>
              </a:lnSpc>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rPr lang="en-US" sz="2400">
                <a:solidFill>
                  <a:srgbClr val="FDA800"/>
                </a:solidFill>
                <a:latin typeface="Roboto"/>
                <a:ea typeface="Roboto"/>
                <a:cs typeface="Roboto"/>
                <a:sym typeface="Roboto"/>
              </a:rPr>
              <a:t>								Vêtements par.Angela Michail</a:t>
            </a:r>
            <a:endParaRPr sz="2400">
              <a:solidFill>
                <a:srgbClr val="FDA800"/>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2400">
              <a:solidFill>
                <a:srgbClr val="FDA800"/>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4"/>
          <p:cNvSpPr txBox="1"/>
          <p:nvPr>
            <p:ph type="ctrTitle"/>
          </p:nvPr>
        </p:nvSpPr>
        <p:spPr>
          <a:xfrm>
            <a:off x="1212850" y="1387475"/>
            <a:ext cx="9448800" cy="830997"/>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b="1" lang="en-US" sz="5400">
                <a:solidFill>
                  <a:srgbClr val="2431DB"/>
                </a:solidFill>
              </a:rPr>
              <a:t>4.1 La mode circulaire</a:t>
            </a:r>
            <a:endParaRPr b="1" sz="5400">
              <a:solidFill>
                <a:srgbClr val="2431DB"/>
              </a:solidFill>
            </a:endParaRPr>
          </a:p>
        </p:txBody>
      </p:sp>
      <p:sp>
        <p:nvSpPr>
          <p:cNvPr id="97" name="Google Shape;97;p4"/>
          <p:cNvSpPr txBox="1"/>
          <p:nvPr/>
        </p:nvSpPr>
        <p:spPr>
          <a:xfrm>
            <a:off x="1863306" y="3368675"/>
            <a:ext cx="15961144" cy="7239000"/>
          </a:xfrm>
          <a:prstGeom prst="rect">
            <a:avLst/>
          </a:prstGeom>
          <a:noFill/>
          <a:ln>
            <a:noFill/>
          </a:ln>
        </p:spPr>
        <p:txBody>
          <a:bodyPr anchorCtr="0" anchor="t" bIns="45700" lIns="91425" spcFirstLastPara="1" rIns="91425" wrap="square" tIns="45700">
            <a:noAutofit/>
          </a:bodyPr>
          <a:lstStyle/>
          <a:p>
            <a:pPr indent="-571500" lvl="0" marL="571500" marR="0" rtl="0" algn="l">
              <a:lnSpc>
                <a:spcPct val="15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Le modèle de mode actuel fonctionne selon un modèle linéaire qui met l'accent sur la </a:t>
            </a:r>
            <a:r>
              <a:rPr b="0" i="0" lang="en-US" sz="3600" u="none" cap="none" strike="noStrike">
                <a:solidFill>
                  <a:srgbClr val="FDA800"/>
                </a:solidFill>
                <a:latin typeface="Roboto"/>
                <a:ea typeface="Roboto"/>
                <a:cs typeface="Roboto"/>
                <a:sym typeface="Roboto"/>
              </a:rPr>
              <a:t>production </a:t>
            </a:r>
            <a:r>
              <a:rPr b="0" i="0" lang="en-US" sz="3600" u="none" cap="none" strike="noStrike">
                <a:solidFill>
                  <a:srgbClr val="2431DB"/>
                </a:solidFill>
                <a:latin typeface="Roboto"/>
                <a:ea typeface="Roboto"/>
                <a:cs typeface="Roboto"/>
                <a:sym typeface="Roboto"/>
              </a:rPr>
              <a:t>et la </a:t>
            </a:r>
            <a:r>
              <a:rPr b="0" i="0" lang="en-US" sz="3600" u="none" cap="none" strike="noStrike">
                <a:solidFill>
                  <a:srgbClr val="FDA800"/>
                </a:solidFill>
                <a:latin typeface="Roboto"/>
                <a:ea typeface="Roboto"/>
                <a:cs typeface="Roboto"/>
                <a:sym typeface="Roboto"/>
              </a:rPr>
              <a:t>consommation de masse de </a:t>
            </a:r>
            <a:r>
              <a:rPr b="0" i="0" lang="en-US" sz="3600" u="none" cap="none" strike="noStrike">
                <a:solidFill>
                  <a:srgbClr val="2431DB"/>
                </a:solidFill>
                <a:latin typeface="Roboto"/>
                <a:ea typeface="Roboto"/>
                <a:cs typeface="Roboto"/>
                <a:sym typeface="Roboto"/>
              </a:rPr>
              <a:t>vêtements et de chaussures. Une industrie dans laquelle les vêtements que nous portons, les matériaux utilisés, les emballages, les sacs à provisions et tous les restes que nous ne portons plus sont jetés. </a:t>
            </a:r>
            <a:endParaRPr b="0" i="0" sz="3600" u="none" cap="none" strike="noStrike">
              <a:solidFill>
                <a:srgbClr val="2431DB"/>
              </a:solidFill>
              <a:latin typeface="Roboto"/>
              <a:ea typeface="Roboto"/>
              <a:cs typeface="Roboto"/>
              <a:sym typeface="Roboto"/>
            </a:endParaRPr>
          </a:p>
          <a:p>
            <a:pPr indent="-571500" lvl="0" marL="571500" marR="0" rtl="0" algn="l">
              <a:lnSpc>
                <a:spcPct val="15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Tous ces matériaux synthétiques deviendront des </a:t>
            </a:r>
            <a:r>
              <a:rPr b="0" i="0" lang="en-US" sz="3600" u="none" cap="none" strike="noStrike">
                <a:solidFill>
                  <a:srgbClr val="FDA800"/>
                </a:solidFill>
                <a:latin typeface="Roboto"/>
                <a:ea typeface="Roboto"/>
                <a:cs typeface="Roboto"/>
                <a:sym typeface="Roboto"/>
              </a:rPr>
              <a:t>déchets </a:t>
            </a:r>
            <a:r>
              <a:rPr b="0" i="0" lang="en-US" sz="3600" u="none" cap="none" strike="noStrike">
                <a:solidFill>
                  <a:srgbClr val="2431DB"/>
                </a:solidFill>
                <a:latin typeface="Roboto"/>
                <a:ea typeface="Roboto"/>
                <a:cs typeface="Roboto"/>
                <a:sym typeface="Roboto"/>
              </a:rPr>
              <a:t>dans les décharges de notre environnement naturel.</a:t>
            </a:r>
            <a:endParaRPr b="0" i="0" sz="3600" u="none" cap="none" strike="noStrike">
              <a:solidFill>
                <a:srgbClr val="2431DB"/>
              </a:solidFill>
              <a:latin typeface="Roboto"/>
              <a:ea typeface="Roboto"/>
              <a:cs typeface="Roboto"/>
              <a:sym typeface="Roboto"/>
            </a:endParaRPr>
          </a:p>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Ce modèle linéaire a causé pendant des années de </a:t>
            </a:r>
            <a:r>
              <a:rPr b="0" i="0" lang="en-US" sz="3600" u="none" cap="none" strike="noStrike">
                <a:solidFill>
                  <a:srgbClr val="FDA800"/>
                </a:solidFill>
                <a:latin typeface="Roboto"/>
                <a:ea typeface="Roboto"/>
                <a:cs typeface="Roboto"/>
                <a:sym typeface="Roboto"/>
              </a:rPr>
              <a:t>graves dommages à notre environnement</a:t>
            </a:r>
            <a:r>
              <a:rPr b="0" i="0" lang="en-US" sz="3600" u="none" cap="none" strike="noStrike">
                <a:solidFill>
                  <a:srgbClr val="2431DB"/>
                </a:solidFill>
                <a:latin typeface="Roboto"/>
                <a:ea typeface="Roboto"/>
                <a:cs typeface="Roboto"/>
                <a:sym typeface="Roboto"/>
              </a:rPr>
              <a:t>.</a:t>
            </a:r>
            <a:endParaRPr b="0" i="0" sz="3600" u="none" cap="none" strike="noStrike">
              <a:solidFill>
                <a:srgbClr val="2431DB"/>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2431DB"/>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0"/>
          <p:cNvSpPr txBox="1"/>
          <p:nvPr>
            <p:ph type="ctrTitle"/>
          </p:nvPr>
        </p:nvSpPr>
        <p:spPr>
          <a:xfrm>
            <a:off x="1212849" y="1463675"/>
            <a:ext cx="17780635" cy="166199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5400">
                <a:solidFill>
                  <a:srgbClr val="2431DB"/>
                </a:solidFill>
              </a:rPr>
              <a:t>Conception pour le démontage et la réutilisation créative</a:t>
            </a:r>
            <a:endParaRPr sz="5400">
              <a:solidFill>
                <a:srgbClr val="2431DB"/>
              </a:solidFill>
            </a:endParaRPr>
          </a:p>
        </p:txBody>
      </p:sp>
      <p:sp>
        <p:nvSpPr>
          <p:cNvPr id="343" name="Google Shape;343;p40"/>
          <p:cNvSpPr txBox="1"/>
          <p:nvPr>
            <p:ph idx="1" type="subTitle"/>
          </p:nvPr>
        </p:nvSpPr>
        <p:spPr>
          <a:xfrm>
            <a:off x="1212849" y="3673475"/>
            <a:ext cx="17780635" cy="3877985"/>
          </a:xfrm>
          <a:prstGeom prst="rect">
            <a:avLst/>
          </a:prstGeom>
          <a:noFill/>
          <a:ln>
            <a:noFill/>
          </a:ln>
        </p:spPr>
        <p:txBody>
          <a:bodyPr anchorCtr="0" anchor="t" bIns="0" lIns="0" spcFirstLastPara="1" rIns="0" wrap="square" tIns="0">
            <a:spAutoFit/>
          </a:bodyPr>
          <a:lstStyle/>
          <a:p>
            <a:pPr indent="-571500" lvl="0" marL="57150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Concevez des vêtements qui peuvent être </a:t>
            </a:r>
            <a:r>
              <a:rPr lang="en-US" sz="3600">
                <a:solidFill>
                  <a:srgbClr val="FDA800"/>
                </a:solidFill>
                <a:latin typeface="Roboto"/>
                <a:ea typeface="Roboto"/>
                <a:cs typeface="Roboto"/>
                <a:sym typeface="Roboto"/>
              </a:rPr>
              <a:t>facilement démontés </a:t>
            </a:r>
            <a:r>
              <a:rPr lang="en-US" sz="3600">
                <a:solidFill>
                  <a:srgbClr val="2431DB"/>
                </a:solidFill>
                <a:latin typeface="Roboto"/>
                <a:ea typeface="Roboto"/>
                <a:cs typeface="Roboto"/>
                <a:sym typeface="Roboto"/>
              </a:rPr>
              <a:t>en leurs composants individuels, tels que les fermetures à glissière et les boutons. Cela permettra de recycler ou de réutiliser le vêtement de manière créative.</a:t>
            </a:r>
            <a:endParaRPr sz="3600">
              <a:solidFill>
                <a:srgbClr val="2431DB"/>
              </a:solidFill>
              <a:latin typeface="Roboto"/>
              <a:ea typeface="Roboto"/>
              <a:cs typeface="Roboto"/>
              <a:sym typeface="Roboto"/>
            </a:endParaRPr>
          </a:p>
          <a:p>
            <a:pPr indent="-342900" lvl="0" marL="571500" rtl="0" algn="l">
              <a:lnSpc>
                <a:spcPct val="100000"/>
              </a:lnSpc>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Utilisez des tissus et des motifs </a:t>
            </a:r>
            <a:r>
              <a:rPr lang="en-US" sz="3600">
                <a:solidFill>
                  <a:srgbClr val="FDA800"/>
                </a:solidFill>
                <a:latin typeface="Roboto"/>
                <a:ea typeface="Roboto"/>
                <a:cs typeface="Roboto"/>
                <a:sym typeface="Roboto"/>
              </a:rPr>
              <a:t>simples </a:t>
            </a:r>
            <a:r>
              <a:rPr lang="en-US" sz="3600">
                <a:solidFill>
                  <a:srgbClr val="2431DB"/>
                </a:solidFill>
                <a:latin typeface="Roboto"/>
                <a:ea typeface="Roboto"/>
                <a:cs typeface="Roboto"/>
                <a:sym typeface="Roboto"/>
              </a:rPr>
              <a:t>qui permettent de recycler le vêtement avec un minimum de modifications.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1"/>
          <p:cNvSpPr txBox="1"/>
          <p:nvPr>
            <p:ph type="ctrTitle"/>
          </p:nvPr>
        </p:nvSpPr>
        <p:spPr>
          <a:xfrm>
            <a:off x="1212850" y="1387475"/>
            <a:ext cx="11232464" cy="166199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5400">
                <a:solidFill>
                  <a:srgbClr val="2431DB"/>
                </a:solidFill>
              </a:rPr>
              <a:t>Intégration du modèle d'entreprise circulaire</a:t>
            </a:r>
            <a:endParaRPr sz="5400">
              <a:solidFill>
                <a:srgbClr val="2431DB"/>
              </a:solidFill>
            </a:endParaRPr>
          </a:p>
        </p:txBody>
      </p:sp>
      <p:sp>
        <p:nvSpPr>
          <p:cNvPr id="349" name="Google Shape;349;p41"/>
          <p:cNvSpPr txBox="1"/>
          <p:nvPr>
            <p:ph idx="1" type="subTitle"/>
          </p:nvPr>
        </p:nvSpPr>
        <p:spPr>
          <a:xfrm>
            <a:off x="1212850" y="3521075"/>
            <a:ext cx="10744200" cy="7203600"/>
          </a:xfrm>
          <a:prstGeom prst="rect">
            <a:avLst/>
          </a:prstGeom>
          <a:noFill/>
          <a:ln>
            <a:noFill/>
          </a:ln>
        </p:spPr>
        <p:txBody>
          <a:bodyPr anchorCtr="0" anchor="t" bIns="0" lIns="0" spcFirstLastPara="1" rIns="0" wrap="square" tIns="0">
            <a:spAutoFit/>
          </a:bodyPr>
          <a:lstStyle/>
          <a:p>
            <a:pPr indent="-571500" lvl="0" marL="57150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Les marques devraient concevoir des </a:t>
            </a:r>
            <a:r>
              <a:rPr lang="en-US" sz="3600">
                <a:solidFill>
                  <a:srgbClr val="FDA800"/>
                </a:solidFill>
                <a:latin typeface="Roboto"/>
                <a:ea typeface="Roboto"/>
                <a:cs typeface="Roboto"/>
                <a:sym typeface="Roboto"/>
              </a:rPr>
              <a:t>programmes de retour </a:t>
            </a:r>
            <a:r>
              <a:rPr lang="en-US" sz="3600">
                <a:solidFill>
                  <a:srgbClr val="2431DB"/>
                </a:solidFill>
                <a:latin typeface="Roboto"/>
                <a:ea typeface="Roboto"/>
                <a:cs typeface="Roboto"/>
                <a:sym typeface="Roboto"/>
              </a:rPr>
              <a:t>dans le cadre desquels les vêtements sont renvoyés au fabricant à la fin de leur cycle de vie, en veillant à ce que les matériaux puissent être recyclés ou réutilisés correctement.</a:t>
            </a:r>
            <a:endParaRPr sz="3600">
              <a:solidFill>
                <a:srgbClr val="2431DB"/>
              </a:solidFill>
              <a:latin typeface="Roboto"/>
              <a:ea typeface="Roboto"/>
              <a:cs typeface="Roboto"/>
              <a:sym typeface="Roboto"/>
            </a:endParaRPr>
          </a:p>
          <a:p>
            <a:pPr indent="-342900" lvl="0" marL="571500" rtl="0" algn="l">
              <a:lnSpc>
                <a:spcPct val="100000"/>
              </a:lnSpc>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Les marques devraient concevoir des vêtements spécifiquement destinés à la </a:t>
            </a:r>
            <a:r>
              <a:rPr lang="en-US" sz="3600">
                <a:solidFill>
                  <a:srgbClr val="FDA800"/>
                </a:solidFill>
                <a:latin typeface="Roboto"/>
                <a:ea typeface="Roboto"/>
                <a:cs typeface="Roboto"/>
                <a:sym typeface="Roboto"/>
              </a:rPr>
              <a:t>location.</a:t>
            </a:r>
            <a:r>
              <a:rPr lang="en-US" sz="3600">
                <a:solidFill>
                  <a:srgbClr val="2431DB"/>
                </a:solidFill>
                <a:latin typeface="Roboto"/>
                <a:ea typeface="Roboto"/>
                <a:cs typeface="Roboto"/>
                <a:sym typeface="Roboto"/>
              </a:rPr>
              <a:t> Les vêtements doivent être durables, faciles à nettoyer et suffisamment polyvalents pour plaire à un grand nombre de consommateurs/trices.</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p:txBody>
      </p:sp>
      <p:pic>
        <p:nvPicPr>
          <p:cNvPr id="350" name="Google Shape;350;p41"/>
          <p:cNvPicPr preferRelativeResize="0"/>
          <p:nvPr/>
        </p:nvPicPr>
        <p:blipFill rotWithShape="1">
          <a:blip r:embed="rId3">
            <a:alphaModFix/>
          </a:blip>
          <a:srcRect b="0" l="0" r="0" t="0"/>
          <a:stretch/>
        </p:blipFill>
        <p:spPr>
          <a:xfrm>
            <a:off x="12871450" y="473075"/>
            <a:ext cx="6858000" cy="10271190"/>
          </a:xfrm>
          <a:prstGeom prst="rect">
            <a:avLst/>
          </a:prstGeom>
          <a:noFill/>
          <a:ln>
            <a:noFill/>
          </a:ln>
        </p:spPr>
      </p:pic>
      <p:sp>
        <p:nvSpPr>
          <p:cNvPr id="351" name="Google Shape;351;p41"/>
          <p:cNvSpPr/>
          <p:nvPr/>
        </p:nvSpPr>
        <p:spPr>
          <a:xfrm>
            <a:off x="14547850" y="10150475"/>
            <a:ext cx="509787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Photo d'</a:t>
            </a:r>
            <a:r>
              <a:rPr b="0" i="0" lang="en-US" sz="1800" u="sng" cap="none" strike="noStrike">
                <a:solidFill>
                  <a:schemeClr val="hlink"/>
                </a:solidFill>
                <a:latin typeface="Arial"/>
                <a:ea typeface="Arial"/>
                <a:cs typeface="Arial"/>
                <a:sym typeface="Arial"/>
                <a:hlinkClick r:id="rId4"/>
              </a:rPr>
              <a:t>Alexandra Gorn </a:t>
            </a:r>
            <a:r>
              <a:rPr b="0" i="0" lang="en-US" sz="1800" u="none" cap="none" strike="noStrike">
                <a:solidFill>
                  <a:srgbClr val="000000"/>
                </a:solidFill>
                <a:latin typeface="Arial"/>
                <a:ea typeface="Arial"/>
                <a:cs typeface="Arial"/>
                <a:sym typeface="Arial"/>
              </a:rPr>
              <a:t>sur </a:t>
            </a:r>
            <a:r>
              <a:rPr b="0" i="0" lang="en-US" sz="1800" u="sng" cap="none" strike="noStrike">
                <a:solidFill>
                  <a:schemeClr val="hlink"/>
                </a:solidFill>
                <a:latin typeface="Arial"/>
                <a:ea typeface="Arial"/>
                <a:cs typeface="Arial"/>
                <a:sym typeface="Arial"/>
                <a:hlinkClick r:id="rId5"/>
              </a:rPr>
              <a:t>Unsplash</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2"/>
          <p:cNvSpPr txBox="1"/>
          <p:nvPr>
            <p:ph type="ctrTitle"/>
          </p:nvPr>
        </p:nvSpPr>
        <p:spPr>
          <a:xfrm>
            <a:off x="1136650" y="1463675"/>
            <a:ext cx="12649200" cy="831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5400">
                <a:solidFill>
                  <a:srgbClr val="2431DB"/>
                </a:solidFill>
              </a:rPr>
              <a:t>Éducation des consommateurs/trices</a:t>
            </a:r>
            <a:endParaRPr sz="5400">
              <a:solidFill>
                <a:srgbClr val="2431DB"/>
              </a:solidFill>
            </a:endParaRPr>
          </a:p>
        </p:txBody>
      </p:sp>
      <p:sp>
        <p:nvSpPr>
          <p:cNvPr id="357" name="Google Shape;357;p42"/>
          <p:cNvSpPr txBox="1"/>
          <p:nvPr>
            <p:ph idx="1" type="subTitle"/>
          </p:nvPr>
        </p:nvSpPr>
        <p:spPr>
          <a:xfrm>
            <a:off x="1136650" y="3597275"/>
            <a:ext cx="16916400" cy="6280200"/>
          </a:xfrm>
          <a:prstGeom prst="rect">
            <a:avLst/>
          </a:prstGeom>
          <a:noFill/>
          <a:ln>
            <a:noFill/>
          </a:ln>
        </p:spPr>
        <p:txBody>
          <a:bodyPr anchorCtr="0" anchor="t" bIns="0" lIns="0" spcFirstLastPara="1" rIns="0" wrap="square" tIns="0">
            <a:spAutoFit/>
          </a:bodyPr>
          <a:lstStyle/>
          <a:p>
            <a:pPr indent="-571500" lvl="0" marL="571500" rtl="0" algn="l">
              <a:lnSpc>
                <a:spcPct val="100000"/>
              </a:lnSpc>
              <a:spcBef>
                <a:spcPts val="0"/>
              </a:spcBef>
              <a:spcAft>
                <a:spcPts val="0"/>
              </a:spcAft>
              <a:buClr>
                <a:srgbClr val="FDA800"/>
              </a:buClr>
              <a:buSzPts val="3600"/>
              <a:buFont typeface="Arial"/>
              <a:buChar char="•"/>
            </a:pPr>
            <a:r>
              <a:rPr lang="en-US" sz="3600">
                <a:solidFill>
                  <a:srgbClr val="FDA800"/>
                </a:solidFill>
                <a:latin typeface="Roboto"/>
                <a:ea typeface="Roboto"/>
                <a:cs typeface="Roboto"/>
                <a:sym typeface="Roboto"/>
              </a:rPr>
              <a:t>Éduquer les consommateurs/trices </a:t>
            </a:r>
            <a:r>
              <a:rPr lang="en-US" sz="3600">
                <a:solidFill>
                  <a:srgbClr val="2431DB"/>
                </a:solidFill>
                <a:latin typeface="Roboto"/>
                <a:ea typeface="Roboto"/>
                <a:cs typeface="Roboto"/>
                <a:sym typeface="Roboto"/>
              </a:rPr>
              <a:t>sur la manière de réparer et d'entretenir correctement leurs vêtements afin de prolonger leur durée de vie.</a:t>
            </a:r>
            <a:endParaRPr sz="3600">
              <a:solidFill>
                <a:srgbClr val="2431DB"/>
              </a:solidFill>
              <a:latin typeface="Roboto"/>
              <a:ea typeface="Roboto"/>
              <a:cs typeface="Roboto"/>
              <a:sym typeface="Roboto"/>
            </a:endParaRPr>
          </a:p>
          <a:p>
            <a:pPr indent="-342900" lvl="0" marL="571500" rtl="0" algn="l">
              <a:lnSpc>
                <a:spcPct val="100000"/>
              </a:lnSpc>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Fournir aux consommateurs/trices des </a:t>
            </a:r>
            <a:r>
              <a:rPr lang="en-US" sz="3600">
                <a:solidFill>
                  <a:srgbClr val="FDA800"/>
                </a:solidFill>
                <a:latin typeface="Roboto"/>
                <a:ea typeface="Roboto"/>
                <a:cs typeface="Roboto"/>
                <a:sym typeface="Roboto"/>
              </a:rPr>
              <a:t>guides ou des séminaires </a:t>
            </a:r>
            <a:r>
              <a:rPr lang="en-US" sz="3600">
                <a:solidFill>
                  <a:srgbClr val="2431DB"/>
                </a:solidFill>
                <a:latin typeface="Roboto"/>
                <a:ea typeface="Roboto"/>
                <a:cs typeface="Roboto"/>
                <a:sym typeface="Roboto"/>
              </a:rPr>
              <a:t>sur la manière de personnaliser ou de réutiliser leurs vêtements, afin d'en prolonger la durée de vie tout en faisant appel à leur créativité et à leur désir d'individualité.</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a:p>
            <a:pPr indent="0" lvl="0" marL="0" rtl="0" algn="l">
              <a:spcBef>
                <a:spcPts val="0"/>
              </a:spcBef>
              <a:spcAft>
                <a:spcPts val="0"/>
              </a:spcAft>
              <a:buSzPts val="1100"/>
              <a:buNone/>
            </a:pPr>
            <a:r>
              <a:rPr lang="en-US" sz="2800">
                <a:solidFill>
                  <a:srgbClr val="FDA800"/>
                </a:solidFill>
                <a:latin typeface="Roboto"/>
                <a:ea typeface="Roboto"/>
                <a:cs typeface="Roboto"/>
                <a:sym typeface="Roboto"/>
              </a:rPr>
              <a:t>Matériel de Lecture Requis</a:t>
            </a:r>
            <a:endParaRPr sz="2800">
              <a:solidFill>
                <a:srgbClr val="FDA800"/>
              </a:solidFill>
              <a:latin typeface="Roboto"/>
              <a:ea typeface="Roboto"/>
              <a:cs typeface="Roboto"/>
              <a:sym typeface="Roboto"/>
            </a:endParaRPr>
          </a:p>
          <a:p>
            <a:pPr indent="-571500" lvl="0" marL="571500" rtl="0" algn="l">
              <a:lnSpc>
                <a:spcPct val="100000"/>
              </a:lnSpc>
              <a:spcBef>
                <a:spcPts val="0"/>
              </a:spcBef>
              <a:spcAft>
                <a:spcPts val="0"/>
              </a:spcAft>
              <a:buClr>
                <a:srgbClr val="FDA800"/>
              </a:buClr>
              <a:buSzPts val="2800"/>
              <a:buFont typeface="Arial"/>
              <a:buChar char="•"/>
            </a:pPr>
            <a:r>
              <a:rPr i="1" lang="en-US" sz="2800">
                <a:solidFill>
                  <a:srgbClr val="FDA800"/>
                </a:solidFill>
                <a:latin typeface="Roboto"/>
                <a:ea typeface="Roboto"/>
                <a:cs typeface="Roboto"/>
                <a:sym typeface="Roboto"/>
              </a:rPr>
              <a:t>Qu'est-ce que la mode circulaire ?</a:t>
            </a:r>
            <a:endParaRPr/>
          </a:p>
          <a:p>
            <a:pPr indent="-571500" lvl="0" marL="571500" rtl="0" algn="l">
              <a:lnSpc>
                <a:spcPct val="100000"/>
              </a:lnSpc>
              <a:spcBef>
                <a:spcPts val="0"/>
              </a:spcBef>
              <a:spcAft>
                <a:spcPts val="0"/>
              </a:spcAft>
              <a:buClr>
                <a:srgbClr val="FDA800"/>
              </a:buClr>
              <a:buSzPts val="2800"/>
              <a:buFont typeface="Arial"/>
              <a:buChar char="•"/>
            </a:pPr>
            <a:r>
              <a:rPr i="1" lang="en-US" sz="2800">
                <a:solidFill>
                  <a:srgbClr val="FDA800"/>
                </a:solidFill>
              </a:rPr>
              <a:t>KIT DE CONCEPTION CIRCULAIRE Stratégies de conception pour la cyclabilité et la longévité des matériaux. </a:t>
            </a:r>
            <a:endParaRPr sz="2800">
              <a:solidFill>
                <a:srgbClr val="FDA800"/>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3600">
              <a:solidFill>
                <a:srgbClr val="2431DB"/>
              </a:solidFill>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grpSp>
        <p:nvGrpSpPr>
          <p:cNvPr id="362" name="Google Shape;362;p43"/>
          <p:cNvGrpSpPr/>
          <p:nvPr/>
        </p:nvGrpSpPr>
        <p:grpSpPr>
          <a:xfrm>
            <a:off x="0" y="0"/>
            <a:ext cx="20104621" cy="11309016"/>
            <a:chOff x="0" y="0"/>
            <a:chExt cx="20104621" cy="11309016"/>
          </a:xfrm>
        </p:grpSpPr>
        <p:pic>
          <p:nvPicPr>
            <p:cNvPr id="363" name="Google Shape;363;p43"/>
            <p:cNvPicPr preferRelativeResize="0"/>
            <p:nvPr/>
          </p:nvPicPr>
          <p:blipFill rotWithShape="1">
            <a:blip r:embed="rId3">
              <a:alphaModFix/>
            </a:blip>
            <a:srcRect b="0" l="0" r="0" t="0"/>
            <a:stretch/>
          </p:blipFill>
          <p:spPr>
            <a:xfrm>
              <a:off x="7104664" y="10376205"/>
              <a:ext cx="11863931" cy="932350"/>
            </a:xfrm>
            <a:prstGeom prst="rect">
              <a:avLst/>
            </a:prstGeom>
            <a:noFill/>
            <a:ln>
              <a:noFill/>
            </a:ln>
          </p:spPr>
        </p:pic>
        <p:sp>
          <p:nvSpPr>
            <p:cNvPr id="364" name="Google Shape;364;p43"/>
            <p:cNvSpPr/>
            <p:nvPr/>
          </p:nvSpPr>
          <p:spPr>
            <a:xfrm>
              <a:off x="7418939" y="10690526"/>
              <a:ext cx="7435850" cy="618490"/>
            </a:xfrm>
            <a:custGeom>
              <a:rect b="b" l="l" r="r" t="t"/>
              <a:pathLst>
                <a:path extrusionOk="0" h="618490" w="7435850">
                  <a:moveTo>
                    <a:pt x="4612006" y="0"/>
                  </a:moveTo>
                  <a:lnTo>
                    <a:pt x="0" y="26983"/>
                  </a:lnTo>
                  <a:lnTo>
                    <a:pt x="0" y="618030"/>
                  </a:lnTo>
                  <a:lnTo>
                    <a:pt x="7435410" y="618030"/>
                  </a:lnTo>
                  <a:lnTo>
                    <a:pt x="7417622" y="609366"/>
                  </a:lnTo>
                  <a:lnTo>
                    <a:pt x="7373588" y="588389"/>
                  </a:lnTo>
                  <a:lnTo>
                    <a:pt x="7329335" y="567775"/>
                  </a:lnTo>
                  <a:lnTo>
                    <a:pt x="7284864" y="547524"/>
                  </a:lnTo>
                  <a:lnTo>
                    <a:pt x="7240175" y="527637"/>
                  </a:lnTo>
                  <a:lnTo>
                    <a:pt x="7195270" y="508114"/>
                  </a:lnTo>
                  <a:lnTo>
                    <a:pt x="7150149" y="488955"/>
                  </a:lnTo>
                  <a:lnTo>
                    <a:pt x="7104814" y="470161"/>
                  </a:lnTo>
                  <a:lnTo>
                    <a:pt x="7059265" y="451732"/>
                  </a:lnTo>
                  <a:lnTo>
                    <a:pt x="7013504" y="433669"/>
                  </a:lnTo>
                  <a:lnTo>
                    <a:pt x="6967531" y="415972"/>
                  </a:lnTo>
                  <a:lnTo>
                    <a:pt x="6921347" y="398640"/>
                  </a:lnTo>
                  <a:lnTo>
                    <a:pt x="6874953" y="381676"/>
                  </a:lnTo>
                  <a:lnTo>
                    <a:pt x="6828351" y="365078"/>
                  </a:lnTo>
                  <a:lnTo>
                    <a:pt x="6781541" y="348848"/>
                  </a:lnTo>
                  <a:lnTo>
                    <a:pt x="6734523" y="332985"/>
                  </a:lnTo>
                  <a:lnTo>
                    <a:pt x="6687300" y="317491"/>
                  </a:lnTo>
                  <a:lnTo>
                    <a:pt x="6639871" y="302365"/>
                  </a:lnTo>
                  <a:lnTo>
                    <a:pt x="6592238" y="287607"/>
                  </a:lnTo>
                  <a:lnTo>
                    <a:pt x="6544402" y="273219"/>
                  </a:lnTo>
                  <a:lnTo>
                    <a:pt x="6496364" y="259201"/>
                  </a:lnTo>
                  <a:lnTo>
                    <a:pt x="6448124" y="245552"/>
                  </a:lnTo>
                  <a:lnTo>
                    <a:pt x="6399683" y="232274"/>
                  </a:lnTo>
                  <a:lnTo>
                    <a:pt x="6351044" y="219367"/>
                  </a:lnTo>
                  <a:lnTo>
                    <a:pt x="6302205" y="206830"/>
                  </a:lnTo>
                  <a:lnTo>
                    <a:pt x="6253169" y="194665"/>
                  </a:lnTo>
                  <a:lnTo>
                    <a:pt x="6203936" y="182872"/>
                  </a:lnTo>
                  <a:lnTo>
                    <a:pt x="6154508" y="171451"/>
                  </a:lnTo>
                  <a:lnTo>
                    <a:pt x="6104884" y="160402"/>
                  </a:lnTo>
                  <a:lnTo>
                    <a:pt x="6055067" y="149727"/>
                  </a:lnTo>
                  <a:lnTo>
                    <a:pt x="6005057" y="139424"/>
                  </a:lnTo>
                  <a:lnTo>
                    <a:pt x="5954855" y="129496"/>
                  </a:lnTo>
                  <a:lnTo>
                    <a:pt x="5904461" y="119941"/>
                  </a:lnTo>
                  <a:lnTo>
                    <a:pt x="5853878" y="110761"/>
                  </a:lnTo>
                  <a:lnTo>
                    <a:pt x="5803105" y="101955"/>
                  </a:lnTo>
                  <a:lnTo>
                    <a:pt x="5752144" y="93525"/>
                  </a:lnTo>
                  <a:lnTo>
                    <a:pt x="5700995" y="85470"/>
                  </a:lnTo>
                  <a:lnTo>
                    <a:pt x="5649660" y="77790"/>
                  </a:lnTo>
                  <a:lnTo>
                    <a:pt x="5598140" y="70488"/>
                  </a:lnTo>
                  <a:lnTo>
                    <a:pt x="5546435" y="63561"/>
                  </a:lnTo>
                  <a:lnTo>
                    <a:pt x="5494547" y="57012"/>
                  </a:lnTo>
                  <a:lnTo>
                    <a:pt x="5442476" y="50840"/>
                  </a:lnTo>
                  <a:lnTo>
                    <a:pt x="5390223" y="45046"/>
                  </a:lnTo>
                  <a:lnTo>
                    <a:pt x="5337789" y="39630"/>
                  </a:lnTo>
                  <a:lnTo>
                    <a:pt x="5285175" y="34592"/>
                  </a:lnTo>
                  <a:lnTo>
                    <a:pt x="5232383" y="29933"/>
                  </a:lnTo>
                  <a:lnTo>
                    <a:pt x="5179412" y="25653"/>
                  </a:lnTo>
                  <a:lnTo>
                    <a:pt x="4612006" y="0"/>
                  </a:lnTo>
                  <a:close/>
                </a:path>
              </a:pathLst>
            </a:custGeom>
            <a:solidFill>
              <a:srgbClr val="EB1C2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65" name="Google Shape;365;p43"/>
            <p:cNvPicPr preferRelativeResize="0"/>
            <p:nvPr/>
          </p:nvPicPr>
          <p:blipFill rotWithShape="1">
            <a:blip r:embed="rId4">
              <a:alphaModFix/>
            </a:blip>
            <a:srcRect b="0" l="0" r="0" t="0"/>
            <a:stretch/>
          </p:blipFill>
          <p:spPr>
            <a:xfrm>
              <a:off x="12336797" y="7853142"/>
              <a:ext cx="6787606" cy="3455413"/>
            </a:xfrm>
            <a:prstGeom prst="rect">
              <a:avLst/>
            </a:prstGeom>
            <a:noFill/>
            <a:ln>
              <a:noFill/>
            </a:ln>
          </p:spPr>
        </p:pic>
        <p:sp>
          <p:nvSpPr>
            <p:cNvPr id="366" name="Google Shape;366;p43"/>
            <p:cNvSpPr/>
            <p:nvPr/>
          </p:nvSpPr>
          <p:spPr>
            <a:xfrm>
              <a:off x="14594055" y="8167573"/>
              <a:ext cx="3900170" cy="3141345"/>
            </a:xfrm>
            <a:custGeom>
              <a:rect b="b" l="l" r="r" t="t"/>
              <a:pathLst>
                <a:path extrusionOk="0" h="3141345" w="3900169">
                  <a:moveTo>
                    <a:pt x="3899617" y="0"/>
                  </a:moveTo>
                  <a:lnTo>
                    <a:pt x="1606168" y="0"/>
                  </a:lnTo>
                  <a:lnTo>
                    <a:pt x="0" y="3140982"/>
                  </a:lnTo>
                  <a:lnTo>
                    <a:pt x="2315358" y="3140982"/>
                  </a:lnTo>
                  <a:lnTo>
                    <a:pt x="3899617" y="0"/>
                  </a:lnTo>
                  <a:close/>
                </a:path>
              </a:pathLst>
            </a:custGeom>
            <a:solidFill>
              <a:srgbClr val="FDA8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67" name="Google Shape;367;p43"/>
            <p:cNvPicPr preferRelativeResize="0"/>
            <p:nvPr/>
          </p:nvPicPr>
          <p:blipFill rotWithShape="1">
            <a:blip r:embed="rId5">
              <a:alphaModFix/>
            </a:blip>
            <a:srcRect b="0" l="0" r="0" t="0"/>
            <a:stretch/>
          </p:blipFill>
          <p:spPr>
            <a:xfrm>
              <a:off x="0" y="0"/>
              <a:ext cx="11120458" cy="8622121"/>
            </a:xfrm>
            <a:prstGeom prst="rect">
              <a:avLst/>
            </a:prstGeom>
            <a:noFill/>
            <a:ln>
              <a:noFill/>
            </a:ln>
          </p:spPr>
        </p:pic>
        <p:sp>
          <p:nvSpPr>
            <p:cNvPr id="368" name="Google Shape;368;p43"/>
            <p:cNvSpPr/>
            <p:nvPr/>
          </p:nvSpPr>
          <p:spPr>
            <a:xfrm>
              <a:off x="0" y="0"/>
              <a:ext cx="10492105" cy="7990840"/>
            </a:xfrm>
            <a:custGeom>
              <a:rect b="b" l="l" r="r" t="t"/>
              <a:pathLst>
                <a:path extrusionOk="0" h="7990840" w="10492105">
                  <a:moveTo>
                    <a:pt x="10444368" y="0"/>
                  </a:moveTo>
                  <a:lnTo>
                    <a:pt x="0" y="0"/>
                  </a:lnTo>
                  <a:lnTo>
                    <a:pt x="0" y="7990786"/>
                  </a:lnTo>
                  <a:lnTo>
                    <a:pt x="4347290" y="7980111"/>
                  </a:lnTo>
                  <a:lnTo>
                    <a:pt x="4464846" y="7971641"/>
                  </a:lnTo>
                  <a:lnTo>
                    <a:pt x="4581363" y="7961421"/>
                  </a:lnTo>
                  <a:lnTo>
                    <a:pt x="4696837" y="7949467"/>
                  </a:lnTo>
                  <a:lnTo>
                    <a:pt x="4811266" y="7935793"/>
                  </a:lnTo>
                  <a:lnTo>
                    <a:pt x="4924648" y="7920417"/>
                  </a:lnTo>
                  <a:lnTo>
                    <a:pt x="5036978" y="7903352"/>
                  </a:lnTo>
                  <a:lnTo>
                    <a:pt x="5148255" y="7884614"/>
                  </a:lnTo>
                  <a:lnTo>
                    <a:pt x="5258476" y="7864220"/>
                  </a:lnTo>
                  <a:lnTo>
                    <a:pt x="5367636" y="7842184"/>
                  </a:lnTo>
                  <a:lnTo>
                    <a:pt x="5475735" y="7818523"/>
                  </a:lnTo>
                  <a:lnTo>
                    <a:pt x="5582768" y="7793251"/>
                  </a:lnTo>
                  <a:lnTo>
                    <a:pt x="5688733" y="7766383"/>
                  </a:lnTo>
                  <a:lnTo>
                    <a:pt x="5793627" y="7737937"/>
                  </a:lnTo>
                  <a:lnTo>
                    <a:pt x="5897447" y="7707926"/>
                  </a:lnTo>
                  <a:lnTo>
                    <a:pt x="6000191" y="7676367"/>
                  </a:lnTo>
                  <a:lnTo>
                    <a:pt x="6101854" y="7643275"/>
                  </a:lnTo>
                  <a:lnTo>
                    <a:pt x="6202435" y="7608665"/>
                  </a:lnTo>
                  <a:lnTo>
                    <a:pt x="6301931" y="7572553"/>
                  </a:lnTo>
                  <a:lnTo>
                    <a:pt x="6400338" y="7534955"/>
                  </a:lnTo>
                  <a:lnTo>
                    <a:pt x="6497654" y="7495886"/>
                  </a:lnTo>
                  <a:lnTo>
                    <a:pt x="6593876" y="7455361"/>
                  </a:lnTo>
                  <a:lnTo>
                    <a:pt x="6641576" y="7434558"/>
                  </a:lnTo>
                  <a:lnTo>
                    <a:pt x="6689001" y="7413397"/>
                  </a:lnTo>
                  <a:lnTo>
                    <a:pt x="6736151" y="7391879"/>
                  </a:lnTo>
                  <a:lnTo>
                    <a:pt x="6783026" y="7370007"/>
                  </a:lnTo>
                  <a:lnTo>
                    <a:pt x="6829625" y="7347783"/>
                  </a:lnTo>
                  <a:lnTo>
                    <a:pt x="6875948" y="7325209"/>
                  </a:lnTo>
                  <a:lnTo>
                    <a:pt x="6921994" y="7302286"/>
                  </a:lnTo>
                  <a:lnTo>
                    <a:pt x="6967764" y="7279017"/>
                  </a:lnTo>
                  <a:lnTo>
                    <a:pt x="7013257" y="7255404"/>
                  </a:lnTo>
                  <a:lnTo>
                    <a:pt x="7058472" y="7231447"/>
                  </a:lnTo>
                  <a:lnTo>
                    <a:pt x="7103409" y="7207151"/>
                  </a:lnTo>
                  <a:lnTo>
                    <a:pt x="7148068" y="7182515"/>
                  </a:lnTo>
                  <a:lnTo>
                    <a:pt x="7192449" y="7157543"/>
                  </a:lnTo>
                  <a:lnTo>
                    <a:pt x="7236550" y="7132236"/>
                  </a:lnTo>
                  <a:lnTo>
                    <a:pt x="7280373" y="7106596"/>
                  </a:lnTo>
                  <a:lnTo>
                    <a:pt x="7323915" y="7080625"/>
                  </a:lnTo>
                  <a:lnTo>
                    <a:pt x="7367178" y="7054325"/>
                  </a:lnTo>
                  <a:lnTo>
                    <a:pt x="7410160" y="7027697"/>
                  </a:lnTo>
                  <a:lnTo>
                    <a:pt x="7452861" y="7000745"/>
                  </a:lnTo>
                  <a:lnTo>
                    <a:pt x="7495282" y="6973470"/>
                  </a:lnTo>
                  <a:lnTo>
                    <a:pt x="7537421" y="6945873"/>
                  </a:lnTo>
                  <a:lnTo>
                    <a:pt x="7579278" y="6917957"/>
                  </a:lnTo>
                  <a:lnTo>
                    <a:pt x="7620852" y="6889724"/>
                  </a:lnTo>
                  <a:lnTo>
                    <a:pt x="7662145" y="6861175"/>
                  </a:lnTo>
                  <a:lnTo>
                    <a:pt x="7703154" y="6832313"/>
                  </a:lnTo>
                  <a:lnTo>
                    <a:pt x="7743880" y="6803139"/>
                  </a:lnTo>
                  <a:lnTo>
                    <a:pt x="7784323" y="6773655"/>
                  </a:lnTo>
                  <a:lnTo>
                    <a:pt x="7824481" y="6743864"/>
                  </a:lnTo>
                  <a:lnTo>
                    <a:pt x="7864355" y="6713767"/>
                  </a:lnTo>
                  <a:lnTo>
                    <a:pt x="7903944" y="6683366"/>
                  </a:lnTo>
                  <a:lnTo>
                    <a:pt x="7943249" y="6652663"/>
                  </a:lnTo>
                  <a:lnTo>
                    <a:pt x="7982268" y="6621660"/>
                  </a:lnTo>
                  <a:lnTo>
                    <a:pt x="8021001" y="6590359"/>
                  </a:lnTo>
                  <a:lnTo>
                    <a:pt x="8059447" y="6558763"/>
                  </a:lnTo>
                  <a:lnTo>
                    <a:pt x="8097608" y="6526872"/>
                  </a:lnTo>
                  <a:lnTo>
                    <a:pt x="8135481" y="6494688"/>
                  </a:lnTo>
                  <a:lnTo>
                    <a:pt x="8173067" y="6462215"/>
                  </a:lnTo>
                  <a:lnTo>
                    <a:pt x="8210366" y="6429453"/>
                  </a:lnTo>
                  <a:lnTo>
                    <a:pt x="8247377" y="6396405"/>
                  </a:lnTo>
                  <a:lnTo>
                    <a:pt x="8284099" y="6363072"/>
                  </a:lnTo>
                  <a:lnTo>
                    <a:pt x="8320533" y="6329457"/>
                  </a:lnTo>
                  <a:lnTo>
                    <a:pt x="8356677" y="6295561"/>
                  </a:lnTo>
                  <a:lnTo>
                    <a:pt x="8392532" y="6261387"/>
                  </a:lnTo>
                  <a:lnTo>
                    <a:pt x="8428098" y="6226936"/>
                  </a:lnTo>
                  <a:lnTo>
                    <a:pt x="8463373" y="6192210"/>
                  </a:lnTo>
                  <a:lnTo>
                    <a:pt x="8498358" y="6157211"/>
                  </a:lnTo>
                  <a:lnTo>
                    <a:pt x="8533052" y="6121941"/>
                  </a:lnTo>
                  <a:lnTo>
                    <a:pt x="8567454" y="6086402"/>
                  </a:lnTo>
                  <a:lnTo>
                    <a:pt x="8601565" y="6050597"/>
                  </a:lnTo>
                  <a:lnTo>
                    <a:pt x="8635385" y="6014526"/>
                  </a:lnTo>
                  <a:lnTo>
                    <a:pt x="8668911" y="5978192"/>
                  </a:lnTo>
                  <a:lnTo>
                    <a:pt x="8702146" y="5941597"/>
                  </a:lnTo>
                  <a:lnTo>
                    <a:pt x="8735087" y="5904742"/>
                  </a:lnTo>
                  <a:lnTo>
                    <a:pt x="8767735" y="5867631"/>
                  </a:lnTo>
                  <a:lnTo>
                    <a:pt x="8800089" y="5830264"/>
                  </a:lnTo>
                  <a:lnTo>
                    <a:pt x="8832149" y="5792643"/>
                  </a:lnTo>
                  <a:lnTo>
                    <a:pt x="8863914" y="5754771"/>
                  </a:lnTo>
                  <a:lnTo>
                    <a:pt x="8895385" y="5716649"/>
                  </a:lnTo>
                  <a:lnTo>
                    <a:pt x="8926560" y="5678279"/>
                  </a:lnTo>
                  <a:lnTo>
                    <a:pt x="8957440" y="5639664"/>
                  </a:lnTo>
                  <a:lnTo>
                    <a:pt x="8988024" y="5600805"/>
                  </a:lnTo>
                  <a:lnTo>
                    <a:pt x="9018312" y="5561705"/>
                  </a:lnTo>
                  <a:lnTo>
                    <a:pt x="9048303" y="5522364"/>
                  </a:lnTo>
                  <a:lnTo>
                    <a:pt x="9077997" y="5482785"/>
                  </a:lnTo>
                  <a:lnTo>
                    <a:pt x="9107394" y="5442971"/>
                  </a:lnTo>
                  <a:lnTo>
                    <a:pt x="9136493" y="5402922"/>
                  </a:lnTo>
                  <a:lnTo>
                    <a:pt x="9165294" y="5362641"/>
                  </a:lnTo>
                  <a:lnTo>
                    <a:pt x="9193797" y="5322130"/>
                  </a:lnTo>
                  <a:lnTo>
                    <a:pt x="9222000" y="5281390"/>
                  </a:lnTo>
                  <a:lnTo>
                    <a:pt x="9249905" y="5240424"/>
                  </a:lnTo>
                  <a:lnTo>
                    <a:pt x="9277510" y="5199234"/>
                  </a:lnTo>
                  <a:lnTo>
                    <a:pt x="9304815" y="5157821"/>
                  </a:lnTo>
                  <a:lnTo>
                    <a:pt x="9331820" y="5116188"/>
                  </a:lnTo>
                  <a:lnTo>
                    <a:pt x="9358525" y="5074336"/>
                  </a:lnTo>
                  <a:lnTo>
                    <a:pt x="9384928" y="5032267"/>
                  </a:lnTo>
                  <a:lnTo>
                    <a:pt x="9411030" y="4989984"/>
                  </a:lnTo>
                  <a:lnTo>
                    <a:pt x="9436830" y="4947488"/>
                  </a:lnTo>
                  <a:lnTo>
                    <a:pt x="9462329" y="4904781"/>
                  </a:lnTo>
                  <a:lnTo>
                    <a:pt x="9487525" y="4861865"/>
                  </a:lnTo>
                  <a:lnTo>
                    <a:pt x="9512418" y="4818743"/>
                  </a:lnTo>
                  <a:lnTo>
                    <a:pt x="9537008" y="4775415"/>
                  </a:lnTo>
                  <a:lnTo>
                    <a:pt x="9561295" y="4731884"/>
                  </a:lnTo>
                  <a:lnTo>
                    <a:pt x="9585277" y="4688152"/>
                  </a:lnTo>
                  <a:lnTo>
                    <a:pt x="9608956" y="4644220"/>
                  </a:lnTo>
                  <a:lnTo>
                    <a:pt x="9632330" y="4600092"/>
                  </a:lnTo>
                  <a:lnTo>
                    <a:pt x="9655399" y="4555767"/>
                  </a:lnTo>
                  <a:lnTo>
                    <a:pt x="9678163" y="4511250"/>
                  </a:lnTo>
                  <a:lnTo>
                    <a:pt x="9700621" y="4466541"/>
                  </a:lnTo>
                  <a:lnTo>
                    <a:pt x="9722773" y="4421643"/>
                  </a:lnTo>
                  <a:lnTo>
                    <a:pt x="9744618" y="4376556"/>
                  </a:lnTo>
                  <a:lnTo>
                    <a:pt x="9766157" y="4331285"/>
                  </a:lnTo>
                  <a:lnTo>
                    <a:pt x="9787389" y="4285829"/>
                  </a:lnTo>
                  <a:lnTo>
                    <a:pt x="9808314" y="4240192"/>
                  </a:lnTo>
                  <a:lnTo>
                    <a:pt x="9828930" y="4194375"/>
                  </a:lnTo>
                  <a:lnTo>
                    <a:pt x="9849239" y="4148380"/>
                  </a:lnTo>
                  <a:lnTo>
                    <a:pt x="9869239" y="4102208"/>
                  </a:lnTo>
                  <a:lnTo>
                    <a:pt x="9888930" y="4055863"/>
                  </a:lnTo>
                  <a:lnTo>
                    <a:pt x="9908311" y="4009346"/>
                  </a:lnTo>
                  <a:lnTo>
                    <a:pt x="9927383" y="3962659"/>
                  </a:lnTo>
                  <a:lnTo>
                    <a:pt x="9946145" y="3915803"/>
                  </a:lnTo>
                  <a:lnTo>
                    <a:pt x="9964597" y="3868781"/>
                  </a:lnTo>
                  <a:lnTo>
                    <a:pt x="9982738" y="3821595"/>
                  </a:lnTo>
                  <a:lnTo>
                    <a:pt x="10000568" y="3774246"/>
                  </a:lnTo>
                  <a:lnTo>
                    <a:pt x="10018087" y="3726737"/>
                  </a:lnTo>
                  <a:lnTo>
                    <a:pt x="10035294" y="3679069"/>
                  </a:lnTo>
                  <a:lnTo>
                    <a:pt x="10052188" y="3631244"/>
                  </a:lnTo>
                  <a:lnTo>
                    <a:pt x="10068770" y="3583265"/>
                  </a:lnTo>
                  <a:lnTo>
                    <a:pt x="10085040" y="3535133"/>
                  </a:lnTo>
                  <a:lnTo>
                    <a:pt x="10100996" y="3486851"/>
                  </a:lnTo>
                  <a:lnTo>
                    <a:pt x="10116638" y="3438419"/>
                  </a:lnTo>
                  <a:lnTo>
                    <a:pt x="10131966" y="3389840"/>
                  </a:lnTo>
                  <a:lnTo>
                    <a:pt x="10146981" y="3341117"/>
                  </a:lnTo>
                  <a:lnTo>
                    <a:pt x="10161680" y="3292250"/>
                  </a:lnTo>
                  <a:lnTo>
                    <a:pt x="10176065" y="3243243"/>
                  </a:lnTo>
                  <a:lnTo>
                    <a:pt x="10190134" y="3194096"/>
                  </a:lnTo>
                  <a:lnTo>
                    <a:pt x="10203887" y="3144812"/>
                  </a:lnTo>
                  <a:lnTo>
                    <a:pt x="10217324" y="3095392"/>
                  </a:lnTo>
                  <a:lnTo>
                    <a:pt x="10230445" y="3045840"/>
                  </a:lnTo>
                  <a:lnTo>
                    <a:pt x="10243249" y="2996155"/>
                  </a:lnTo>
                  <a:lnTo>
                    <a:pt x="10255735" y="2946342"/>
                  </a:lnTo>
                  <a:lnTo>
                    <a:pt x="10267904" y="2896400"/>
                  </a:lnTo>
                  <a:lnTo>
                    <a:pt x="10279756" y="2846333"/>
                  </a:lnTo>
                  <a:lnTo>
                    <a:pt x="10291288" y="2796143"/>
                  </a:lnTo>
                  <a:lnTo>
                    <a:pt x="10302503" y="2745830"/>
                  </a:lnTo>
                  <a:lnTo>
                    <a:pt x="10313398" y="2695398"/>
                  </a:lnTo>
                  <a:lnTo>
                    <a:pt x="10323974" y="2644848"/>
                  </a:lnTo>
                  <a:lnTo>
                    <a:pt x="10334230" y="2594182"/>
                  </a:lnTo>
                  <a:lnTo>
                    <a:pt x="10344166" y="2543402"/>
                  </a:lnTo>
                  <a:lnTo>
                    <a:pt x="10353782" y="2492510"/>
                  </a:lnTo>
                  <a:lnTo>
                    <a:pt x="10363076" y="2441508"/>
                  </a:lnTo>
                  <a:lnTo>
                    <a:pt x="10372050" y="2390397"/>
                  </a:lnTo>
                  <a:lnTo>
                    <a:pt x="10380702" y="2339181"/>
                  </a:lnTo>
                  <a:lnTo>
                    <a:pt x="10389032" y="2287860"/>
                  </a:lnTo>
                  <a:lnTo>
                    <a:pt x="10397040" y="2236436"/>
                  </a:lnTo>
                  <a:lnTo>
                    <a:pt x="10404725" y="2184913"/>
                  </a:lnTo>
                  <a:lnTo>
                    <a:pt x="10412088" y="2133290"/>
                  </a:lnTo>
                  <a:lnTo>
                    <a:pt x="10419127" y="2081571"/>
                  </a:lnTo>
                  <a:lnTo>
                    <a:pt x="10425842" y="2029758"/>
                  </a:lnTo>
                  <a:lnTo>
                    <a:pt x="10432233" y="1977852"/>
                  </a:lnTo>
                  <a:lnTo>
                    <a:pt x="10438300" y="1925855"/>
                  </a:lnTo>
                  <a:lnTo>
                    <a:pt x="10444042" y="1873769"/>
                  </a:lnTo>
                  <a:lnTo>
                    <a:pt x="10449459" y="1821596"/>
                  </a:lnTo>
                  <a:lnTo>
                    <a:pt x="10454551" y="1769338"/>
                  </a:lnTo>
                  <a:lnTo>
                    <a:pt x="10459316" y="1716998"/>
                  </a:lnTo>
                  <a:lnTo>
                    <a:pt x="10463756" y="1664576"/>
                  </a:lnTo>
                  <a:lnTo>
                    <a:pt x="10467868" y="1612075"/>
                  </a:lnTo>
                  <a:lnTo>
                    <a:pt x="10471654" y="1559497"/>
                  </a:lnTo>
                  <a:lnTo>
                    <a:pt x="10475113" y="1506844"/>
                  </a:lnTo>
                  <a:lnTo>
                    <a:pt x="10478243" y="1454117"/>
                  </a:lnTo>
                  <a:lnTo>
                    <a:pt x="10481046" y="1401319"/>
                  </a:lnTo>
                  <a:lnTo>
                    <a:pt x="10483521" y="1348451"/>
                  </a:lnTo>
                  <a:lnTo>
                    <a:pt x="10485666" y="1295516"/>
                  </a:lnTo>
                  <a:lnTo>
                    <a:pt x="10487483" y="1242516"/>
                  </a:lnTo>
                  <a:lnTo>
                    <a:pt x="10488970" y="1189452"/>
                  </a:lnTo>
                  <a:lnTo>
                    <a:pt x="10490127" y="1136326"/>
                  </a:lnTo>
                  <a:lnTo>
                    <a:pt x="10490954" y="1083140"/>
                  </a:lnTo>
                  <a:lnTo>
                    <a:pt x="10491451" y="1029896"/>
                  </a:lnTo>
                  <a:lnTo>
                    <a:pt x="10491616" y="976597"/>
                  </a:lnTo>
                  <a:lnTo>
                    <a:pt x="10491469" y="921278"/>
                  </a:lnTo>
                  <a:lnTo>
                    <a:pt x="10491027" y="866073"/>
                  </a:lnTo>
                  <a:lnTo>
                    <a:pt x="10490292" y="810984"/>
                  </a:lnTo>
                  <a:lnTo>
                    <a:pt x="10489263" y="756012"/>
                  </a:lnTo>
                  <a:lnTo>
                    <a:pt x="10487941" y="701159"/>
                  </a:lnTo>
                  <a:lnTo>
                    <a:pt x="10486327" y="646425"/>
                  </a:lnTo>
                  <a:lnTo>
                    <a:pt x="10484421" y="591812"/>
                  </a:lnTo>
                  <a:lnTo>
                    <a:pt x="10482223" y="537323"/>
                  </a:lnTo>
                  <a:lnTo>
                    <a:pt x="10479734" y="482957"/>
                  </a:lnTo>
                  <a:lnTo>
                    <a:pt x="10476955" y="428716"/>
                  </a:lnTo>
                  <a:lnTo>
                    <a:pt x="10473886" y="374602"/>
                  </a:lnTo>
                  <a:lnTo>
                    <a:pt x="10470527" y="320616"/>
                  </a:lnTo>
                  <a:lnTo>
                    <a:pt x="10466878" y="266759"/>
                  </a:lnTo>
                  <a:lnTo>
                    <a:pt x="10462942" y="213033"/>
                  </a:lnTo>
                  <a:lnTo>
                    <a:pt x="10458717" y="159440"/>
                  </a:lnTo>
                  <a:lnTo>
                    <a:pt x="10454204" y="105979"/>
                  </a:lnTo>
                  <a:lnTo>
                    <a:pt x="10449404" y="52654"/>
                  </a:lnTo>
                  <a:lnTo>
                    <a:pt x="10444368" y="0"/>
                  </a:lnTo>
                  <a:close/>
                </a:path>
              </a:pathLst>
            </a:custGeom>
            <a:solidFill>
              <a:srgbClr val="EB1C2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69" name="Google Shape;369;p43"/>
            <p:cNvPicPr preferRelativeResize="0"/>
            <p:nvPr/>
          </p:nvPicPr>
          <p:blipFill rotWithShape="1">
            <a:blip r:embed="rId6">
              <a:alphaModFix/>
            </a:blip>
            <a:srcRect b="0" l="0" r="0" t="0"/>
            <a:stretch/>
          </p:blipFill>
          <p:spPr>
            <a:xfrm>
              <a:off x="900037" y="2000337"/>
              <a:ext cx="7677251" cy="8943809"/>
            </a:xfrm>
            <a:prstGeom prst="rect">
              <a:avLst/>
            </a:prstGeom>
            <a:noFill/>
            <a:ln>
              <a:noFill/>
            </a:ln>
          </p:spPr>
        </p:pic>
        <p:sp>
          <p:nvSpPr>
            <p:cNvPr id="370" name="Google Shape;370;p43"/>
            <p:cNvSpPr/>
            <p:nvPr/>
          </p:nvSpPr>
          <p:spPr>
            <a:xfrm>
              <a:off x="1214797" y="2316887"/>
              <a:ext cx="6733540" cy="7998459"/>
            </a:xfrm>
            <a:custGeom>
              <a:rect b="b" l="l" r="r" t="t"/>
              <a:pathLst>
                <a:path extrusionOk="0" h="7998459" w="6733540">
                  <a:moveTo>
                    <a:pt x="6733009" y="0"/>
                  </a:moveTo>
                  <a:lnTo>
                    <a:pt x="4089812" y="0"/>
                  </a:lnTo>
                  <a:lnTo>
                    <a:pt x="0" y="7997934"/>
                  </a:lnTo>
                  <a:lnTo>
                    <a:pt x="2698985" y="7997934"/>
                  </a:lnTo>
                  <a:lnTo>
                    <a:pt x="6733009" y="0"/>
                  </a:lnTo>
                  <a:close/>
                </a:path>
              </a:pathLst>
            </a:custGeom>
            <a:solidFill>
              <a:srgbClr val="FDA8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1" name="Google Shape;371;p43"/>
            <p:cNvSpPr/>
            <p:nvPr/>
          </p:nvSpPr>
          <p:spPr>
            <a:xfrm>
              <a:off x="1267269" y="5"/>
              <a:ext cx="7571105" cy="11308715"/>
            </a:xfrm>
            <a:custGeom>
              <a:rect b="b" l="l" r="r" t="t"/>
              <a:pathLst>
                <a:path extrusionOk="0" h="11308715" w="7571105">
                  <a:moveTo>
                    <a:pt x="1295044" y="0"/>
                  </a:moveTo>
                  <a:lnTo>
                    <a:pt x="1084224" y="0"/>
                  </a:lnTo>
                  <a:lnTo>
                    <a:pt x="536867" y="1051280"/>
                  </a:lnTo>
                  <a:lnTo>
                    <a:pt x="757224" y="1051217"/>
                  </a:lnTo>
                  <a:lnTo>
                    <a:pt x="1295044" y="0"/>
                  </a:lnTo>
                  <a:close/>
                </a:path>
                <a:path extrusionOk="0" h="11308715" w="7571105">
                  <a:moveTo>
                    <a:pt x="1772932" y="0"/>
                  </a:moveTo>
                  <a:lnTo>
                    <a:pt x="1580057" y="0"/>
                  </a:lnTo>
                  <a:lnTo>
                    <a:pt x="0" y="3034741"/>
                  </a:lnTo>
                  <a:lnTo>
                    <a:pt x="220357" y="3034677"/>
                  </a:lnTo>
                  <a:lnTo>
                    <a:pt x="1772932" y="0"/>
                  </a:lnTo>
                  <a:close/>
                </a:path>
                <a:path extrusionOk="0" h="11308715" w="7571105">
                  <a:moveTo>
                    <a:pt x="2118461" y="8755990"/>
                  </a:moveTo>
                  <a:lnTo>
                    <a:pt x="1925878" y="8759596"/>
                  </a:lnTo>
                  <a:lnTo>
                    <a:pt x="598741" y="11308550"/>
                  </a:lnTo>
                  <a:lnTo>
                    <a:pt x="812533" y="11308550"/>
                  </a:lnTo>
                  <a:lnTo>
                    <a:pt x="2118461" y="8755990"/>
                  </a:lnTo>
                  <a:close/>
                </a:path>
                <a:path extrusionOk="0" h="11308715" w="7571105">
                  <a:moveTo>
                    <a:pt x="2655328" y="6772529"/>
                  </a:moveTo>
                  <a:lnTo>
                    <a:pt x="2462758" y="6776148"/>
                  </a:lnTo>
                  <a:lnTo>
                    <a:pt x="759396" y="10047668"/>
                  </a:lnTo>
                  <a:lnTo>
                    <a:pt x="979766" y="10047605"/>
                  </a:lnTo>
                  <a:lnTo>
                    <a:pt x="2655328" y="6772529"/>
                  </a:lnTo>
                  <a:close/>
                </a:path>
                <a:path extrusionOk="0" h="11308715" w="7571105">
                  <a:moveTo>
                    <a:pt x="7570800" y="0"/>
                  </a:moveTo>
                  <a:lnTo>
                    <a:pt x="7356780" y="0"/>
                  </a:lnTo>
                  <a:lnTo>
                    <a:pt x="6993826" y="697090"/>
                  </a:lnTo>
                  <a:lnTo>
                    <a:pt x="7214197" y="697026"/>
                  </a:lnTo>
                  <a:lnTo>
                    <a:pt x="7570800"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72" name="Google Shape;372;p43"/>
            <p:cNvPicPr preferRelativeResize="0"/>
            <p:nvPr/>
          </p:nvPicPr>
          <p:blipFill rotWithShape="1">
            <a:blip r:embed="rId7">
              <a:alphaModFix/>
            </a:blip>
            <a:srcRect b="0" l="0" r="0" t="0"/>
            <a:stretch/>
          </p:blipFill>
          <p:spPr>
            <a:xfrm>
              <a:off x="17556324" y="180936"/>
              <a:ext cx="2547775" cy="5330075"/>
            </a:xfrm>
            <a:prstGeom prst="rect">
              <a:avLst/>
            </a:prstGeom>
            <a:noFill/>
            <a:ln>
              <a:noFill/>
            </a:ln>
          </p:spPr>
        </p:pic>
        <p:sp>
          <p:nvSpPr>
            <p:cNvPr id="373" name="Google Shape;373;p43"/>
            <p:cNvSpPr/>
            <p:nvPr/>
          </p:nvSpPr>
          <p:spPr>
            <a:xfrm>
              <a:off x="17871961" y="729124"/>
              <a:ext cx="2232660" cy="4152265"/>
            </a:xfrm>
            <a:custGeom>
              <a:rect b="b" l="l" r="r" t="t"/>
              <a:pathLst>
                <a:path extrusionOk="0" h="4152265" w="2232659">
                  <a:moveTo>
                    <a:pt x="2232138" y="0"/>
                  </a:moveTo>
                  <a:lnTo>
                    <a:pt x="0" y="4150438"/>
                  </a:lnTo>
                  <a:lnTo>
                    <a:pt x="1698660" y="4151758"/>
                  </a:lnTo>
                  <a:lnTo>
                    <a:pt x="2232138" y="3135521"/>
                  </a:lnTo>
                  <a:lnTo>
                    <a:pt x="2232138" y="0"/>
                  </a:lnTo>
                  <a:close/>
                </a:path>
              </a:pathLst>
            </a:custGeom>
            <a:solidFill>
              <a:srgbClr val="FDA8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4" name="Google Shape;374;p43"/>
            <p:cNvSpPr/>
            <p:nvPr/>
          </p:nvSpPr>
          <p:spPr>
            <a:xfrm>
              <a:off x="374650" y="567178"/>
              <a:ext cx="19102705" cy="10252075"/>
            </a:xfrm>
            <a:custGeom>
              <a:rect b="b" l="l" r="r" t="t"/>
              <a:pathLst>
                <a:path extrusionOk="0" h="10252075" w="19102705">
                  <a:moveTo>
                    <a:pt x="19102098" y="0"/>
                  </a:moveTo>
                  <a:lnTo>
                    <a:pt x="0" y="0"/>
                  </a:lnTo>
                  <a:lnTo>
                    <a:pt x="0" y="10252022"/>
                  </a:lnTo>
                  <a:lnTo>
                    <a:pt x="19102098" y="10252022"/>
                  </a:lnTo>
                  <a:lnTo>
                    <a:pt x="19102098"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375" name="Google Shape;375;p43"/>
          <p:cNvSpPr txBox="1"/>
          <p:nvPr>
            <p:ph type="title"/>
          </p:nvPr>
        </p:nvSpPr>
        <p:spPr>
          <a:xfrm>
            <a:off x="1163298" y="804766"/>
            <a:ext cx="7385346" cy="830997"/>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5400">
                <a:solidFill>
                  <a:srgbClr val="2431DB"/>
                </a:solidFill>
              </a:rPr>
              <a:t>Références</a:t>
            </a:r>
            <a:endParaRPr sz="5400">
              <a:solidFill>
                <a:srgbClr val="2431DB"/>
              </a:solidFill>
            </a:endParaRPr>
          </a:p>
        </p:txBody>
      </p:sp>
      <p:sp>
        <p:nvSpPr>
          <p:cNvPr id="376" name="Google Shape;376;p43"/>
          <p:cNvSpPr txBox="1"/>
          <p:nvPr/>
        </p:nvSpPr>
        <p:spPr>
          <a:xfrm>
            <a:off x="1035895" y="1873155"/>
            <a:ext cx="15672520" cy="82791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Roboto"/>
                <a:ea typeface="Roboto"/>
                <a:cs typeface="Roboto"/>
                <a:sym typeface="Roboto"/>
              </a:rPr>
              <a:t>Bajekal, N. (2023) TIME : </a:t>
            </a:r>
            <a:r>
              <a:rPr b="0" i="1" lang="en-US" sz="2800" u="none" cap="none" strike="noStrike">
                <a:solidFill>
                  <a:srgbClr val="000000"/>
                </a:solidFill>
                <a:latin typeface="Arial"/>
                <a:ea typeface="Arial"/>
                <a:cs typeface="Arial"/>
                <a:sym typeface="Arial"/>
              </a:rPr>
              <a:t>Stella McCartney on Wanting to Make Fashion More Sustainable</a:t>
            </a:r>
            <a:r>
              <a:rPr b="0" i="0" lang="en-US" sz="2800" u="none" cap="none" strike="noStrike">
                <a:solidFill>
                  <a:schemeClr val="dk1"/>
                </a:solidFill>
                <a:latin typeface="Roboto"/>
                <a:ea typeface="Roboto"/>
                <a:cs typeface="Roboto"/>
                <a:sym typeface="Roboto"/>
              </a:rPr>
              <a:t>, disponible à l'adresse : </a:t>
            </a:r>
            <a:r>
              <a:rPr b="0" i="0" lang="en-US" sz="2800" u="sng" cap="none" strike="noStrike">
                <a:solidFill>
                  <a:schemeClr val="dk1"/>
                </a:solidFill>
                <a:latin typeface="Roboto"/>
                <a:ea typeface="Roboto"/>
                <a:cs typeface="Roboto"/>
                <a:sym typeface="Roboto"/>
                <a:hlinkClick r:id="rId8">
                  <a:extLst>
                    <a:ext uri="{A12FA001-AC4F-418D-AE19-62706E023703}">
                      <ahyp:hlinkClr val="tx"/>
                    </a:ext>
                  </a:extLst>
                </a:hlinkClick>
              </a:rPr>
              <a:t>www.time.com/6302562/stella-mccartney-sustainability-interview-lvmh/</a:t>
            </a:r>
            <a:endParaRPr b="0" i="0" sz="28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Roboto"/>
                <a:ea typeface="Roboto"/>
                <a:cs typeface="Roboto"/>
                <a:sym typeface="Roboto"/>
              </a:rPr>
              <a:t>Blum, P. (2021) </a:t>
            </a:r>
            <a:r>
              <a:rPr b="0" i="1" lang="en-US" sz="2800" u="none" cap="none" strike="noStrike">
                <a:solidFill>
                  <a:schemeClr val="dk1"/>
                </a:solidFill>
                <a:latin typeface="Roboto"/>
                <a:ea typeface="Roboto"/>
                <a:cs typeface="Roboto"/>
                <a:sym typeface="Roboto"/>
              </a:rPr>
              <a:t>Circular Fashion : Making the Fashion Industry Sustainable, </a:t>
            </a:r>
            <a:r>
              <a:rPr b="0" i="0" lang="en-US" sz="2800" u="none" cap="none" strike="noStrike">
                <a:solidFill>
                  <a:schemeClr val="dk1"/>
                </a:solidFill>
                <a:latin typeface="Roboto"/>
                <a:ea typeface="Roboto"/>
                <a:cs typeface="Roboto"/>
                <a:sym typeface="Roboto"/>
              </a:rPr>
              <a:t>UK : Laurence King Publishing.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Roboto"/>
                <a:ea typeface="Roboto"/>
                <a:cs typeface="Roboto"/>
                <a:sym typeface="Roboto"/>
              </a:rPr>
              <a:t>Business Insider (2023) </a:t>
            </a:r>
            <a:r>
              <a:rPr b="0" i="1" lang="en-US" sz="2800" u="none" cap="none" strike="noStrike">
                <a:solidFill>
                  <a:srgbClr val="000000"/>
                </a:solidFill>
                <a:latin typeface="Roboto"/>
                <a:ea typeface="Roboto"/>
                <a:cs typeface="Roboto"/>
                <a:sym typeface="Roboto"/>
              </a:rPr>
              <a:t>How Millions of Jeans Get Recycled Into New Pairs, Worldwide Waste.</a:t>
            </a:r>
            <a:endParaRPr b="0" i="0" sz="28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Roboto"/>
                <a:ea typeface="Roboto"/>
                <a:cs typeface="Roboto"/>
                <a:sym typeface="Roboto"/>
              </a:rPr>
              <a:t>Disponible à l'adresse : </a:t>
            </a:r>
            <a:r>
              <a:rPr b="0" i="0" lang="en-US" sz="2800" u="sng" cap="none" strike="noStrike">
                <a:solidFill>
                  <a:schemeClr val="hlink"/>
                </a:solidFill>
                <a:latin typeface="Roboto"/>
                <a:ea typeface="Roboto"/>
                <a:cs typeface="Roboto"/>
                <a:sym typeface="Roboto"/>
                <a:hlinkClick r:id="rId9"/>
              </a:rPr>
              <a:t>www.youtube.com/watch?v=hV_-yJ6NiP8&amp;si=ayg27XqS4rB-JG8y</a:t>
            </a:r>
            <a:endParaRPr b="0" i="0" sz="28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Circular.Fashion (2019) </a:t>
            </a:r>
            <a:r>
              <a:rPr b="0" i="1" lang="en-US" sz="2800" u="none" cap="none" strike="noStrike">
                <a:solidFill>
                  <a:srgbClr val="000000"/>
                </a:solidFill>
                <a:latin typeface="Arial"/>
                <a:ea typeface="Arial"/>
                <a:cs typeface="Arial"/>
                <a:sym typeface="Arial"/>
              </a:rPr>
              <a:t>CIRCULAR DESIGN KIT Stratégies de conception pour la cyclabilité et la longévité des matériaux</a:t>
            </a:r>
            <a:r>
              <a:rPr b="0" i="0" lang="en-US" sz="2800" u="none" cap="none" strike="noStrike">
                <a:solidFill>
                  <a:srgbClr val="000000"/>
                </a:solidFill>
                <a:latin typeface="Arial"/>
                <a:ea typeface="Arial"/>
                <a:cs typeface="Arial"/>
                <a:sym typeface="Arial"/>
              </a:rPr>
              <a:t>. Disponible à l'adresse : </a:t>
            </a:r>
            <a:r>
              <a:rPr b="0" i="0" lang="en-US" sz="2800" u="sng" cap="none" strike="noStrike">
                <a:solidFill>
                  <a:schemeClr val="hlink"/>
                </a:solidFill>
                <a:latin typeface="Arial"/>
                <a:ea typeface="Arial"/>
                <a:cs typeface="Arial"/>
                <a:sym typeface="Arial"/>
                <a:hlinkClick r:id="rId10"/>
              </a:rPr>
              <a:t>www.circular.fashion/downloads/2021_circular.fashion_circular_design_kit.pdf</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D.W Planet (2024) </a:t>
            </a:r>
            <a:r>
              <a:rPr b="0" i="1" lang="en-US" sz="2800" u="none" cap="none" strike="noStrike">
                <a:solidFill>
                  <a:srgbClr val="000000"/>
                </a:solidFill>
                <a:latin typeface="Arial"/>
                <a:ea typeface="Arial"/>
                <a:cs typeface="Arial"/>
                <a:sym typeface="Arial"/>
              </a:rPr>
              <a:t>Can we really recycle our old Clothes</a:t>
            </a:r>
            <a:r>
              <a:rPr b="0" i="0" lang="en-US" sz="2800" u="none" cap="none" strike="noStrike">
                <a:solidFill>
                  <a:srgbClr val="000000"/>
                </a:solidFill>
                <a:latin typeface="Arial"/>
                <a:ea typeface="Arial"/>
                <a:cs typeface="Arial"/>
                <a:sym typeface="Arial"/>
              </a:rPr>
              <a:t>. Disponible à </a:t>
            </a:r>
            <a:r>
              <a:rPr b="0" i="0" lang="en-US" sz="2800" u="sng" cap="none" strike="noStrike">
                <a:solidFill>
                  <a:schemeClr val="hlink"/>
                </a:solidFill>
                <a:latin typeface="Arial"/>
                <a:ea typeface="Arial"/>
                <a:cs typeface="Arial"/>
                <a:sym typeface="Arial"/>
                <a:hlinkClick r:id="rId11"/>
              </a:rPr>
              <a:t>l'adresse : www.youtube.com/watch?v=YvBS6qagQdE&amp;si=VnNju3QgrXaCBkeM</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Roboto"/>
                <a:ea typeface="Roboto"/>
                <a:cs typeface="Roboto"/>
                <a:sym typeface="Roboto"/>
              </a:rPr>
              <a:t>Ellen Macarthur Foundation (2024) </a:t>
            </a:r>
            <a:r>
              <a:rPr b="0" i="1" lang="en-US" sz="2800" u="none" cap="none" strike="noStrike">
                <a:solidFill>
                  <a:srgbClr val="000000"/>
                </a:solidFill>
                <a:latin typeface="Roboto"/>
                <a:ea typeface="Roboto"/>
                <a:cs typeface="Roboto"/>
                <a:sym typeface="Roboto"/>
              </a:rPr>
              <a:t>Redesigning the Future of Fashion (Redessiner l'avenir de la mode). </a:t>
            </a:r>
            <a:r>
              <a:rPr b="0" i="0" lang="en-US" sz="2800" u="none" cap="none" strike="noStrike">
                <a:solidFill>
                  <a:srgbClr val="000000"/>
                </a:solidFill>
                <a:latin typeface="Roboto"/>
                <a:ea typeface="Roboto"/>
                <a:cs typeface="Roboto"/>
                <a:sym typeface="Roboto"/>
              </a:rPr>
              <a:t>Disponible </a:t>
            </a:r>
            <a:r>
              <a:rPr b="0" i="0" lang="en-US" sz="2800" u="sng" cap="none" strike="noStrike">
                <a:solidFill>
                  <a:schemeClr val="hlink"/>
                </a:solidFill>
                <a:latin typeface="Roboto"/>
                <a:ea typeface="Roboto"/>
                <a:cs typeface="Roboto"/>
                <a:sym typeface="Roboto"/>
                <a:hlinkClick r:id="rId12"/>
              </a:rPr>
              <a:t>à l'adresse : www.ellenmacarthurfoundation.org/topics/fashion/overview</a:t>
            </a:r>
            <a:endParaRPr b="0" i="0" sz="28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4"/>
          <p:cNvSpPr txBox="1"/>
          <p:nvPr>
            <p:ph idx="1" type="subTitle"/>
          </p:nvPr>
        </p:nvSpPr>
        <p:spPr>
          <a:xfrm>
            <a:off x="1517650" y="1539875"/>
            <a:ext cx="17145000" cy="7325082"/>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2800">
                <a:latin typeface="Roboto"/>
                <a:ea typeface="Roboto"/>
                <a:cs typeface="Roboto"/>
                <a:sym typeface="Roboto"/>
              </a:rPr>
              <a:t>Commission européenne (2024</a:t>
            </a:r>
            <a:r>
              <a:rPr i="1" lang="en-US" sz="2800">
                <a:solidFill>
                  <a:schemeClr val="dk1"/>
                </a:solidFill>
                <a:latin typeface="Roboto"/>
                <a:ea typeface="Roboto"/>
                <a:cs typeface="Roboto"/>
                <a:sym typeface="Roboto"/>
              </a:rPr>
              <a:t>) Stratégie de l'UE pour des textiles durables et circulaires. </a:t>
            </a:r>
            <a:r>
              <a:rPr lang="en-US" sz="2800">
                <a:solidFill>
                  <a:schemeClr val="dk1"/>
                </a:solidFill>
                <a:latin typeface="Roboto"/>
                <a:ea typeface="Roboto"/>
                <a:cs typeface="Roboto"/>
                <a:sym typeface="Roboto"/>
              </a:rPr>
              <a:t>Disponible à l'adresse : </a:t>
            </a:r>
            <a:r>
              <a:rPr lang="en-US" sz="2800" u="sng">
                <a:solidFill>
                  <a:schemeClr val="hlink"/>
                </a:solidFill>
                <a:latin typeface="Roboto"/>
                <a:ea typeface="Roboto"/>
                <a:cs typeface="Roboto"/>
                <a:sym typeface="Roboto"/>
                <a:hlinkClick r:id="rId3"/>
              </a:rPr>
              <a:t>Stratégie textile - Commission européenne</a:t>
            </a:r>
            <a:endParaRPr sz="2800">
              <a:solidFill>
                <a:schemeClr val="dk1"/>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sz="2800">
              <a:latin typeface="Roboto"/>
              <a:ea typeface="Roboto"/>
              <a:cs typeface="Roboto"/>
              <a:sym typeface="Roboto"/>
            </a:endParaRPr>
          </a:p>
          <a:p>
            <a:pPr indent="0" lvl="0" marL="0" rtl="0" algn="l">
              <a:lnSpc>
                <a:spcPct val="100000"/>
              </a:lnSpc>
              <a:spcBef>
                <a:spcPts val="0"/>
              </a:spcBef>
              <a:spcAft>
                <a:spcPts val="0"/>
              </a:spcAft>
              <a:buSzPts val="1400"/>
              <a:buNone/>
            </a:pPr>
            <a:r>
              <a:rPr lang="en-US" sz="2800">
                <a:latin typeface="Roboto"/>
                <a:ea typeface="Roboto"/>
                <a:cs typeface="Roboto"/>
                <a:sym typeface="Roboto"/>
              </a:rPr>
              <a:t>Hertantyos, S. (2024) </a:t>
            </a:r>
            <a:r>
              <a:rPr i="1" lang="en-US" sz="2800">
                <a:latin typeface="Roboto"/>
                <a:ea typeface="Roboto"/>
                <a:cs typeface="Roboto"/>
                <a:sym typeface="Roboto"/>
              </a:rPr>
              <a:t>14 Textile recycling companies Pushing for Circularity in Fashion</a:t>
            </a:r>
            <a:r>
              <a:rPr lang="en-US" sz="2800">
                <a:latin typeface="Roboto"/>
                <a:ea typeface="Roboto"/>
                <a:cs typeface="Roboto"/>
                <a:sym typeface="Roboto"/>
              </a:rPr>
              <a:t>. Disponible à l'adresse : </a:t>
            </a:r>
            <a:r>
              <a:rPr lang="en-US" sz="2800" u="sng">
                <a:solidFill>
                  <a:schemeClr val="hlink"/>
                </a:solidFill>
                <a:latin typeface="Roboto"/>
                <a:ea typeface="Roboto"/>
                <a:cs typeface="Roboto"/>
                <a:sym typeface="Roboto"/>
                <a:hlinkClick r:id="rId4"/>
              </a:rPr>
              <a:t>www.consciousfashion.co/guides/textile-recycling-companies</a:t>
            </a:r>
            <a:endParaRPr sz="2800">
              <a:latin typeface="Roboto"/>
              <a:ea typeface="Roboto"/>
              <a:cs typeface="Roboto"/>
              <a:sym typeface="Roboto"/>
            </a:endParaRPr>
          </a:p>
          <a:p>
            <a:pPr indent="0" lvl="0" marL="0" rtl="0" algn="l">
              <a:lnSpc>
                <a:spcPct val="100000"/>
              </a:lnSpc>
              <a:spcBef>
                <a:spcPts val="0"/>
              </a:spcBef>
              <a:spcAft>
                <a:spcPts val="0"/>
              </a:spcAft>
              <a:buSzPts val="1400"/>
              <a:buNone/>
            </a:pPr>
            <a:r>
              <a:t/>
            </a:r>
            <a:endParaRPr sz="2800">
              <a:latin typeface="Roboto"/>
              <a:ea typeface="Roboto"/>
              <a:cs typeface="Roboto"/>
              <a:sym typeface="Roboto"/>
            </a:endParaRPr>
          </a:p>
          <a:p>
            <a:pPr indent="0" lvl="0" marL="0" rtl="0" algn="l">
              <a:lnSpc>
                <a:spcPct val="100000"/>
              </a:lnSpc>
              <a:spcBef>
                <a:spcPts val="0"/>
              </a:spcBef>
              <a:spcAft>
                <a:spcPts val="0"/>
              </a:spcAft>
              <a:buSzPts val="1400"/>
              <a:buNone/>
            </a:pPr>
            <a:r>
              <a:rPr lang="en-US" sz="2800">
                <a:latin typeface="Roboto"/>
                <a:ea typeface="Roboto"/>
                <a:cs typeface="Roboto"/>
                <a:sym typeface="Roboto"/>
              </a:rPr>
              <a:t>Patagonia (2024) </a:t>
            </a:r>
            <a:r>
              <a:rPr i="1" lang="en-US" sz="2800">
                <a:latin typeface="Roboto"/>
                <a:ea typeface="Roboto"/>
                <a:cs typeface="Roboto"/>
                <a:sym typeface="Roboto"/>
              </a:rPr>
              <a:t>Patagonia's Mission Statement, </a:t>
            </a:r>
            <a:r>
              <a:rPr lang="en-US" sz="2800">
                <a:latin typeface="Roboto"/>
                <a:ea typeface="Roboto"/>
                <a:cs typeface="Roboto"/>
                <a:sym typeface="Roboto"/>
              </a:rPr>
              <a:t>disponible </a:t>
            </a:r>
            <a:r>
              <a:rPr lang="en-US" sz="2800" u="sng">
                <a:solidFill>
                  <a:schemeClr val="hlink"/>
                </a:solidFill>
                <a:latin typeface="Roboto"/>
                <a:ea typeface="Roboto"/>
                <a:cs typeface="Roboto"/>
                <a:sym typeface="Roboto"/>
                <a:hlinkClick r:id="rId5"/>
              </a:rPr>
              <a:t>à l'adresse : www.patagonia.com.hk/pages/our-mission</a:t>
            </a:r>
            <a:endParaRPr sz="2800">
              <a:latin typeface="Roboto"/>
              <a:ea typeface="Roboto"/>
              <a:cs typeface="Roboto"/>
              <a:sym typeface="Roboto"/>
            </a:endParaRPr>
          </a:p>
          <a:p>
            <a:pPr indent="0" lvl="0" marL="0" rtl="0" algn="l">
              <a:lnSpc>
                <a:spcPct val="100000"/>
              </a:lnSpc>
              <a:spcBef>
                <a:spcPts val="0"/>
              </a:spcBef>
              <a:spcAft>
                <a:spcPts val="0"/>
              </a:spcAft>
              <a:buSzPts val="1400"/>
              <a:buNone/>
            </a:pPr>
            <a:r>
              <a:t/>
            </a:r>
            <a:endParaRPr sz="2800">
              <a:latin typeface="Roboto"/>
              <a:ea typeface="Roboto"/>
              <a:cs typeface="Roboto"/>
              <a:sym typeface="Roboto"/>
            </a:endParaRPr>
          </a:p>
          <a:p>
            <a:pPr indent="0" lvl="0" marL="0" rtl="0" algn="l">
              <a:lnSpc>
                <a:spcPct val="100000"/>
              </a:lnSpc>
              <a:spcBef>
                <a:spcPts val="0"/>
              </a:spcBef>
              <a:spcAft>
                <a:spcPts val="0"/>
              </a:spcAft>
              <a:buSzPts val="1400"/>
              <a:buNone/>
            </a:pPr>
            <a:r>
              <a:rPr lang="en-US" sz="2800">
                <a:latin typeface="Roboto"/>
                <a:ea typeface="Roboto"/>
                <a:cs typeface="Roboto"/>
                <a:sym typeface="Roboto"/>
              </a:rPr>
              <a:t>Patagonia (2020) </a:t>
            </a:r>
            <a:r>
              <a:rPr i="1" lang="en-US" sz="2800">
                <a:latin typeface="Roboto"/>
                <a:ea typeface="Roboto"/>
                <a:cs typeface="Roboto"/>
                <a:sym typeface="Roboto"/>
              </a:rPr>
              <a:t>ReCrafted | These Are Clothes Made From Other Clothes. </a:t>
            </a:r>
            <a:r>
              <a:rPr lang="en-US" sz="2800">
                <a:latin typeface="Roboto"/>
                <a:ea typeface="Roboto"/>
                <a:cs typeface="Roboto"/>
                <a:sym typeface="Roboto"/>
              </a:rPr>
              <a:t>Disponible à </a:t>
            </a:r>
            <a:r>
              <a:rPr lang="en-US" sz="2800" u="sng">
                <a:solidFill>
                  <a:schemeClr val="hlink"/>
                </a:solidFill>
                <a:latin typeface="Roboto"/>
                <a:ea typeface="Roboto"/>
                <a:cs typeface="Roboto"/>
                <a:sym typeface="Roboto"/>
                <a:hlinkClick r:id="rId6"/>
              </a:rPr>
              <a:t>l'adresse : www.youtube.com/watch?v=aBpSziExmA8</a:t>
            </a:r>
            <a:endParaRPr sz="2800">
              <a:latin typeface="Roboto"/>
              <a:ea typeface="Roboto"/>
              <a:cs typeface="Roboto"/>
              <a:sym typeface="Roboto"/>
            </a:endParaRPr>
          </a:p>
          <a:p>
            <a:pPr indent="0" lvl="0" marL="0" rtl="0" algn="l">
              <a:lnSpc>
                <a:spcPct val="100000"/>
              </a:lnSpc>
              <a:spcBef>
                <a:spcPts val="0"/>
              </a:spcBef>
              <a:spcAft>
                <a:spcPts val="0"/>
              </a:spcAft>
              <a:buSzPts val="1400"/>
              <a:buNone/>
            </a:pPr>
            <a:r>
              <a:t/>
            </a:r>
            <a:endParaRPr sz="2800">
              <a:latin typeface="Roboto"/>
              <a:ea typeface="Roboto"/>
              <a:cs typeface="Roboto"/>
              <a:sym typeface="Roboto"/>
            </a:endParaRPr>
          </a:p>
          <a:p>
            <a:pPr indent="0" lvl="0" marL="0" rtl="0" algn="l">
              <a:lnSpc>
                <a:spcPct val="100000"/>
              </a:lnSpc>
              <a:spcBef>
                <a:spcPts val="0"/>
              </a:spcBef>
              <a:spcAft>
                <a:spcPts val="0"/>
              </a:spcAft>
              <a:buSzPts val="1400"/>
              <a:buNone/>
            </a:pPr>
            <a:r>
              <a:rPr lang="en-US" sz="2800">
                <a:latin typeface="Roboto"/>
                <a:ea typeface="Roboto"/>
                <a:cs typeface="Roboto"/>
                <a:sym typeface="Roboto"/>
              </a:rPr>
              <a:t>Samatvam Academy (2016) </a:t>
            </a:r>
            <a:r>
              <a:rPr i="1" lang="en-US" sz="2800">
                <a:latin typeface="Roboto"/>
                <a:ea typeface="Roboto"/>
                <a:cs typeface="Roboto"/>
                <a:sym typeface="Roboto"/>
              </a:rPr>
              <a:t>Patagonia : The Sustainability Champions. </a:t>
            </a:r>
            <a:r>
              <a:rPr lang="en-US" sz="2800">
                <a:latin typeface="Roboto"/>
                <a:ea typeface="Roboto"/>
                <a:cs typeface="Roboto"/>
                <a:sym typeface="Roboto"/>
              </a:rPr>
              <a:t>Disponible à </a:t>
            </a:r>
            <a:r>
              <a:rPr lang="en-US" sz="2800" u="sng">
                <a:solidFill>
                  <a:schemeClr val="hlink"/>
                </a:solidFill>
                <a:latin typeface="Roboto"/>
                <a:ea typeface="Roboto"/>
                <a:cs typeface="Roboto"/>
                <a:sym typeface="Roboto"/>
                <a:hlinkClick r:id="rId7"/>
              </a:rPr>
              <a:t>l'adresse : www.youtube.com/watch?v=bB8ZWOKoygY</a:t>
            </a:r>
            <a:endParaRPr sz="2800">
              <a:latin typeface="Roboto"/>
              <a:ea typeface="Roboto"/>
              <a:cs typeface="Roboto"/>
              <a:sym typeface="Roboto"/>
            </a:endParaRPr>
          </a:p>
          <a:p>
            <a:pPr indent="0" lvl="0" marL="0" rtl="0" algn="l">
              <a:lnSpc>
                <a:spcPct val="100000"/>
              </a:lnSpc>
              <a:spcBef>
                <a:spcPts val="0"/>
              </a:spcBef>
              <a:spcAft>
                <a:spcPts val="0"/>
              </a:spcAft>
              <a:buSzPts val="1400"/>
              <a:buNone/>
            </a:pPr>
            <a:r>
              <a:t/>
            </a:r>
            <a:endParaRPr sz="2800">
              <a:latin typeface="Roboto"/>
              <a:ea typeface="Roboto"/>
              <a:cs typeface="Roboto"/>
              <a:sym typeface="Roboto"/>
            </a:endParaRPr>
          </a:p>
          <a:p>
            <a:pPr indent="0" lvl="0" marL="0" rtl="0" algn="l">
              <a:lnSpc>
                <a:spcPct val="100000"/>
              </a:lnSpc>
              <a:spcBef>
                <a:spcPts val="0"/>
              </a:spcBef>
              <a:spcAft>
                <a:spcPts val="0"/>
              </a:spcAft>
              <a:buSzPts val="1400"/>
              <a:buNone/>
            </a:pPr>
            <a:r>
              <a:rPr lang="en-US" sz="2800">
                <a:latin typeface="Roboto"/>
                <a:ea typeface="Roboto"/>
                <a:cs typeface="Roboto"/>
                <a:sym typeface="Roboto"/>
              </a:rPr>
              <a:t>Sustainable Fashion Forum (2024) </a:t>
            </a:r>
            <a:r>
              <a:rPr i="1" lang="en-US" sz="2800">
                <a:latin typeface="Roboto"/>
                <a:ea typeface="Roboto"/>
                <a:cs typeface="Roboto"/>
                <a:sym typeface="Roboto"/>
              </a:rPr>
              <a:t>Qu'est-ce que la mode circulaire ? </a:t>
            </a:r>
            <a:r>
              <a:rPr lang="en-US" sz="2800">
                <a:latin typeface="Roboto"/>
                <a:ea typeface="Roboto"/>
                <a:cs typeface="Roboto"/>
                <a:sym typeface="Roboto"/>
              </a:rPr>
              <a:t>Disponible à </a:t>
            </a:r>
            <a:r>
              <a:rPr lang="en-US" sz="2800" u="sng">
                <a:solidFill>
                  <a:schemeClr val="hlink"/>
                </a:solidFill>
                <a:latin typeface="Roboto"/>
                <a:ea typeface="Roboto"/>
                <a:cs typeface="Roboto"/>
                <a:sym typeface="Roboto"/>
                <a:hlinkClick r:id="rId8"/>
              </a:rPr>
              <a:t>l'adresse : www.thesustainablefashionforum.com/pages/what-is-circular-fashion</a:t>
            </a:r>
            <a:endParaRPr sz="2800">
              <a:latin typeface="Roboto"/>
              <a:ea typeface="Roboto"/>
              <a:cs typeface="Roboto"/>
              <a:sym typeface="Roboto"/>
            </a:endParaRPr>
          </a:p>
          <a:p>
            <a:pPr indent="0" lvl="0" marL="0" rtl="0" algn="l">
              <a:lnSpc>
                <a:spcPct val="100000"/>
              </a:lnSpc>
              <a:spcBef>
                <a:spcPts val="0"/>
              </a:spcBef>
              <a:spcAft>
                <a:spcPts val="0"/>
              </a:spcAft>
              <a:buSzPts val="1400"/>
              <a:buNone/>
            </a:pPr>
            <a:r>
              <a:t/>
            </a:r>
            <a:endParaRPr sz="2800">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5"/>
          <p:cNvSpPr txBox="1"/>
          <p:nvPr/>
        </p:nvSpPr>
        <p:spPr>
          <a:xfrm>
            <a:off x="679450" y="1463675"/>
            <a:ext cx="15484200" cy="831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rgbClr val="2431DB"/>
                </a:solidFill>
                <a:latin typeface="Roboto"/>
                <a:ea typeface="Roboto"/>
                <a:cs typeface="Roboto"/>
                <a:sym typeface="Roboto"/>
              </a:rPr>
              <a:t>La chaîne d'approvisionnement linéaire</a:t>
            </a:r>
            <a:endParaRPr b="0" i="0" sz="1400" u="none" cap="none" strike="noStrike">
              <a:solidFill>
                <a:srgbClr val="000000"/>
              </a:solidFill>
              <a:latin typeface="Arial"/>
              <a:ea typeface="Arial"/>
              <a:cs typeface="Arial"/>
              <a:sym typeface="Arial"/>
            </a:endParaRPr>
          </a:p>
        </p:txBody>
      </p:sp>
      <p:sp>
        <p:nvSpPr>
          <p:cNvPr id="103" name="Google Shape;103;p5"/>
          <p:cNvSpPr txBox="1"/>
          <p:nvPr/>
        </p:nvSpPr>
        <p:spPr>
          <a:xfrm>
            <a:off x="1212850" y="4054475"/>
            <a:ext cx="17531152"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2431DB"/>
                </a:solidFill>
                <a:latin typeface="Arial"/>
                <a:ea typeface="Arial"/>
                <a:cs typeface="Arial"/>
                <a:sym typeface="Arial"/>
              </a:rPr>
              <a:t>1             2            3             4           5            6             7</a:t>
            </a:r>
            <a:endParaRPr b="0" i="0" sz="1400" u="none" cap="none" strike="noStrike">
              <a:solidFill>
                <a:srgbClr val="000000"/>
              </a:solidFill>
              <a:latin typeface="Arial"/>
              <a:ea typeface="Arial"/>
              <a:cs typeface="Arial"/>
              <a:sym typeface="Arial"/>
            </a:endParaRPr>
          </a:p>
        </p:txBody>
      </p:sp>
      <p:sp>
        <p:nvSpPr>
          <p:cNvPr id="104" name="Google Shape;104;p5"/>
          <p:cNvSpPr/>
          <p:nvPr/>
        </p:nvSpPr>
        <p:spPr>
          <a:xfrm flipH="1" rot="10800000">
            <a:off x="2355850" y="4309855"/>
            <a:ext cx="948907" cy="412569"/>
          </a:xfrm>
          <a:prstGeom prst="rightArrow">
            <a:avLst>
              <a:gd fmla="val 50000" name="adj1"/>
              <a:gd fmla="val 50000" name="adj2"/>
            </a:avLst>
          </a:prstGeom>
          <a:solidFill>
            <a:srgbClr val="EB1C2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EB1C24"/>
              </a:solidFill>
              <a:latin typeface="Arial"/>
              <a:ea typeface="Arial"/>
              <a:cs typeface="Arial"/>
              <a:sym typeface="Arial"/>
            </a:endParaRPr>
          </a:p>
        </p:txBody>
      </p:sp>
      <p:sp>
        <p:nvSpPr>
          <p:cNvPr id="105" name="Google Shape;105;p5"/>
          <p:cNvSpPr/>
          <p:nvPr/>
        </p:nvSpPr>
        <p:spPr>
          <a:xfrm>
            <a:off x="5277451" y="4323573"/>
            <a:ext cx="948907" cy="385132"/>
          </a:xfrm>
          <a:prstGeom prst="rightArrow">
            <a:avLst>
              <a:gd fmla="val 50000" name="adj1"/>
              <a:gd fmla="val 50000" name="adj2"/>
            </a:avLst>
          </a:prstGeom>
          <a:solidFill>
            <a:srgbClr val="EB1C2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EB1C24"/>
              </a:solidFill>
              <a:latin typeface="Arial"/>
              <a:ea typeface="Arial"/>
              <a:cs typeface="Arial"/>
              <a:sym typeface="Arial"/>
            </a:endParaRPr>
          </a:p>
        </p:txBody>
      </p:sp>
      <p:sp>
        <p:nvSpPr>
          <p:cNvPr id="106" name="Google Shape;106;p5"/>
          <p:cNvSpPr/>
          <p:nvPr/>
        </p:nvSpPr>
        <p:spPr>
          <a:xfrm>
            <a:off x="7994650" y="4309855"/>
            <a:ext cx="948907" cy="385132"/>
          </a:xfrm>
          <a:prstGeom prst="rightArrow">
            <a:avLst>
              <a:gd fmla="val 50000" name="adj1"/>
              <a:gd fmla="val 50000" name="adj2"/>
            </a:avLst>
          </a:prstGeom>
          <a:solidFill>
            <a:srgbClr val="EB1C2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EB1C24"/>
              </a:solidFill>
              <a:latin typeface="Arial"/>
              <a:ea typeface="Arial"/>
              <a:cs typeface="Arial"/>
              <a:sym typeface="Arial"/>
            </a:endParaRPr>
          </a:p>
        </p:txBody>
      </p:sp>
      <p:sp>
        <p:nvSpPr>
          <p:cNvPr id="107" name="Google Shape;107;p5"/>
          <p:cNvSpPr/>
          <p:nvPr/>
        </p:nvSpPr>
        <p:spPr>
          <a:xfrm>
            <a:off x="10711849" y="4309855"/>
            <a:ext cx="948907" cy="385132"/>
          </a:xfrm>
          <a:prstGeom prst="rightArrow">
            <a:avLst>
              <a:gd fmla="val 50000" name="adj1"/>
              <a:gd fmla="val 50000" name="adj2"/>
            </a:avLst>
          </a:prstGeom>
          <a:solidFill>
            <a:srgbClr val="EB1C2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EB1C24"/>
              </a:solidFill>
              <a:latin typeface="Arial"/>
              <a:ea typeface="Arial"/>
              <a:cs typeface="Arial"/>
              <a:sym typeface="Arial"/>
            </a:endParaRPr>
          </a:p>
        </p:txBody>
      </p:sp>
      <p:sp>
        <p:nvSpPr>
          <p:cNvPr id="108" name="Google Shape;108;p5"/>
          <p:cNvSpPr/>
          <p:nvPr/>
        </p:nvSpPr>
        <p:spPr>
          <a:xfrm>
            <a:off x="13429048" y="4323573"/>
            <a:ext cx="948907" cy="385132"/>
          </a:xfrm>
          <a:prstGeom prst="rightArrow">
            <a:avLst>
              <a:gd fmla="val 50000" name="adj1"/>
              <a:gd fmla="val 50000" name="adj2"/>
            </a:avLst>
          </a:prstGeom>
          <a:solidFill>
            <a:srgbClr val="EB1C2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EB1C24"/>
              </a:solidFill>
              <a:latin typeface="Arial"/>
              <a:ea typeface="Arial"/>
              <a:cs typeface="Arial"/>
              <a:sym typeface="Arial"/>
            </a:endParaRPr>
          </a:p>
        </p:txBody>
      </p:sp>
      <p:sp>
        <p:nvSpPr>
          <p:cNvPr id="109" name="Google Shape;109;p5"/>
          <p:cNvSpPr/>
          <p:nvPr/>
        </p:nvSpPr>
        <p:spPr>
          <a:xfrm>
            <a:off x="16163569" y="4309855"/>
            <a:ext cx="948907" cy="385132"/>
          </a:xfrm>
          <a:prstGeom prst="rightArrow">
            <a:avLst>
              <a:gd fmla="val 50000" name="adj1"/>
              <a:gd fmla="val 50000" name="adj2"/>
            </a:avLst>
          </a:prstGeom>
          <a:solidFill>
            <a:srgbClr val="EB1C2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EB1C24"/>
              </a:solidFill>
              <a:latin typeface="Arial"/>
              <a:ea typeface="Arial"/>
              <a:cs typeface="Arial"/>
              <a:sym typeface="Arial"/>
            </a:endParaRPr>
          </a:p>
        </p:txBody>
      </p:sp>
      <p:sp>
        <p:nvSpPr>
          <p:cNvPr id="110" name="Google Shape;110;p5"/>
          <p:cNvSpPr txBox="1"/>
          <p:nvPr/>
        </p:nvSpPr>
        <p:spPr>
          <a:xfrm>
            <a:off x="679450" y="5247622"/>
            <a:ext cx="29718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2431DB"/>
                </a:solidFill>
                <a:latin typeface="Arial"/>
                <a:ea typeface="Arial"/>
                <a:cs typeface="Arial"/>
                <a:sym typeface="Arial"/>
              </a:rPr>
              <a:t>L'inspiration</a:t>
            </a:r>
            <a:endParaRPr b="0" i="0" sz="2800" u="none" cap="none" strike="noStrike">
              <a:solidFill>
                <a:srgbClr val="2431DB"/>
              </a:solidFill>
              <a:latin typeface="Arial"/>
              <a:ea typeface="Arial"/>
              <a:cs typeface="Arial"/>
              <a:sym typeface="Arial"/>
            </a:endParaRPr>
          </a:p>
        </p:txBody>
      </p:sp>
      <p:sp>
        <p:nvSpPr>
          <p:cNvPr id="111" name="Google Shape;111;p5"/>
          <p:cNvSpPr txBox="1"/>
          <p:nvPr/>
        </p:nvSpPr>
        <p:spPr>
          <a:xfrm>
            <a:off x="3533477" y="5251995"/>
            <a:ext cx="443685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2431DB"/>
                </a:solidFill>
                <a:latin typeface="Arial"/>
                <a:ea typeface="Arial"/>
                <a:cs typeface="Arial"/>
                <a:sym typeface="Arial"/>
              </a:rPr>
              <a:t>L</a:t>
            </a:r>
            <a:r>
              <a:rPr lang="en-US" sz="2800">
                <a:solidFill>
                  <a:srgbClr val="2431DB"/>
                </a:solidFill>
              </a:rPr>
              <a:t>a conception</a:t>
            </a:r>
            <a:endParaRPr b="0" i="0" sz="2800" u="none" cap="none" strike="noStrike">
              <a:solidFill>
                <a:srgbClr val="2431DB"/>
              </a:solidFill>
              <a:latin typeface="Arial"/>
              <a:ea typeface="Arial"/>
              <a:cs typeface="Arial"/>
              <a:sym typeface="Arial"/>
            </a:endParaRPr>
          </a:p>
        </p:txBody>
      </p:sp>
      <p:sp>
        <p:nvSpPr>
          <p:cNvPr id="112" name="Google Shape;112;p5"/>
          <p:cNvSpPr txBox="1"/>
          <p:nvPr/>
        </p:nvSpPr>
        <p:spPr>
          <a:xfrm>
            <a:off x="5556250" y="5223067"/>
            <a:ext cx="3098199"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2431DB"/>
                </a:solidFill>
                <a:latin typeface="Arial"/>
                <a:ea typeface="Arial"/>
                <a:cs typeface="Arial"/>
                <a:sym typeface="Arial"/>
              </a:rPr>
              <a:t>Matières premières</a:t>
            </a:r>
            <a:endParaRPr b="0" i="0" sz="2800" u="none" cap="none" strike="noStrike">
              <a:solidFill>
                <a:srgbClr val="2431DB"/>
              </a:solidFill>
              <a:latin typeface="Arial"/>
              <a:ea typeface="Arial"/>
              <a:cs typeface="Arial"/>
              <a:sym typeface="Arial"/>
            </a:endParaRPr>
          </a:p>
        </p:txBody>
      </p:sp>
      <p:sp>
        <p:nvSpPr>
          <p:cNvPr id="113" name="Google Shape;113;p5"/>
          <p:cNvSpPr txBox="1"/>
          <p:nvPr/>
        </p:nvSpPr>
        <p:spPr>
          <a:xfrm>
            <a:off x="8654449" y="5223067"/>
            <a:ext cx="440234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2431DB"/>
                </a:solidFill>
                <a:latin typeface="Roboto"/>
                <a:ea typeface="Roboto"/>
                <a:cs typeface="Roboto"/>
                <a:sym typeface="Roboto"/>
              </a:rPr>
              <a:t>Fabrication</a:t>
            </a:r>
            <a:endParaRPr b="0" i="0" sz="2800" u="none" cap="none" strike="noStrike">
              <a:solidFill>
                <a:srgbClr val="2431DB"/>
              </a:solidFill>
              <a:latin typeface="Roboto"/>
              <a:ea typeface="Roboto"/>
              <a:cs typeface="Roboto"/>
              <a:sym typeface="Roboto"/>
            </a:endParaRPr>
          </a:p>
        </p:txBody>
      </p:sp>
      <p:sp>
        <p:nvSpPr>
          <p:cNvPr id="114" name="Google Shape;114;p5"/>
          <p:cNvSpPr txBox="1"/>
          <p:nvPr/>
        </p:nvSpPr>
        <p:spPr>
          <a:xfrm>
            <a:off x="11880899" y="5266425"/>
            <a:ext cx="20226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2431DB"/>
                </a:solidFill>
                <a:latin typeface="Roboto"/>
                <a:ea typeface="Roboto"/>
                <a:cs typeface="Roboto"/>
                <a:sym typeface="Roboto"/>
              </a:rPr>
              <a:t>Distribution</a:t>
            </a:r>
            <a:endParaRPr b="0" i="0" sz="2800" u="none" cap="none" strike="noStrike">
              <a:solidFill>
                <a:srgbClr val="2431DB"/>
              </a:solidFill>
              <a:latin typeface="Roboto"/>
              <a:ea typeface="Roboto"/>
              <a:cs typeface="Roboto"/>
              <a:sym typeface="Roboto"/>
            </a:endParaRPr>
          </a:p>
        </p:txBody>
      </p:sp>
      <p:sp>
        <p:nvSpPr>
          <p:cNvPr id="115" name="Google Shape;115;p5"/>
          <p:cNvSpPr txBox="1"/>
          <p:nvPr/>
        </p:nvSpPr>
        <p:spPr>
          <a:xfrm>
            <a:off x="13903501" y="5288196"/>
            <a:ext cx="396803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2431DB"/>
                </a:solidFill>
                <a:latin typeface="Roboto"/>
                <a:ea typeface="Roboto"/>
                <a:cs typeface="Roboto"/>
                <a:sym typeface="Roboto"/>
              </a:rPr>
              <a:t>Vente au détail</a:t>
            </a:r>
            <a:endParaRPr b="0" i="0" sz="2800" u="none" cap="none" strike="noStrike">
              <a:solidFill>
                <a:srgbClr val="2431DB"/>
              </a:solidFill>
              <a:latin typeface="Roboto"/>
              <a:ea typeface="Roboto"/>
              <a:cs typeface="Roboto"/>
              <a:sym typeface="Roboto"/>
            </a:endParaRPr>
          </a:p>
        </p:txBody>
      </p:sp>
      <p:sp>
        <p:nvSpPr>
          <p:cNvPr id="116" name="Google Shape;116;p5"/>
          <p:cNvSpPr txBox="1"/>
          <p:nvPr/>
        </p:nvSpPr>
        <p:spPr>
          <a:xfrm>
            <a:off x="16529025" y="5241925"/>
            <a:ext cx="29718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2431DB"/>
                </a:solidFill>
                <a:latin typeface="Roboto"/>
                <a:ea typeface="Roboto"/>
                <a:cs typeface="Roboto"/>
                <a:sym typeface="Roboto"/>
              </a:rPr>
              <a:t>Consommateurs/trices</a:t>
            </a:r>
            <a:endParaRPr b="0" i="0" sz="2800" u="none" cap="none" strike="noStrike">
              <a:solidFill>
                <a:srgbClr val="2431DB"/>
              </a:solidFill>
              <a:latin typeface="Roboto"/>
              <a:ea typeface="Roboto"/>
              <a:cs typeface="Roboto"/>
              <a:sym typeface="Roboto"/>
            </a:endParaRPr>
          </a:p>
        </p:txBody>
      </p:sp>
      <p:sp>
        <p:nvSpPr>
          <p:cNvPr id="117" name="Google Shape;117;p5"/>
          <p:cNvSpPr/>
          <p:nvPr/>
        </p:nvSpPr>
        <p:spPr>
          <a:xfrm flipH="1" rot="-5400000">
            <a:off x="17556281" y="6626529"/>
            <a:ext cx="948907" cy="412569"/>
          </a:xfrm>
          <a:prstGeom prst="rightArrow">
            <a:avLst>
              <a:gd fmla="val 50000" name="adj1"/>
              <a:gd fmla="val 50000" name="adj2"/>
            </a:avLst>
          </a:prstGeom>
          <a:solidFill>
            <a:srgbClr val="EB1C2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EB1C24"/>
              </a:solidFill>
              <a:latin typeface="Arial"/>
              <a:ea typeface="Arial"/>
              <a:cs typeface="Arial"/>
              <a:sym typeface="Arial"/>
            </a:endParaRPr>
          </a:p>
        </p:txBody>
      </p:sp>
      <p:sp>
        <p:nvSpPr>
          <p:cNvPr id="118" name="Google Shape;118;p5"/>
          <p:cNvSpPr/>
          <p:nvPr/>
        </p:nvSpPr>
        <p:spPr>
          <a:xfrm flipH="1" rot="-5400000">
            <a:off x="9321980" y="6626530"/>
            <a:ext cx="948907" cy="412569"/>
          </a:xfrm>
          <a:prstGeom prst="rightArrow">
            <a:avLst>
              <a:gd fmla="val 50000" name="adj1"/>
              <a:gd fmla="val 50000" name="adj2"/>
            </a:avLst>
          </a:prstGeom>
          <a:solidFill>
            <a:srgbClr val="EB1C2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EB1C24"/>
              </a:solidFill>
              <a:latin typeface="Arial"/>
              <a:ea typeface="Arial"/>
              <a:cs typeface="Arial"/>
              <a:sym typeface="Arial"/>
            </a:endParaRPr>
          </a:p>
        </p:txBody>
      </p:sp>
      <p:sp>
        <p:nvSpPr>
          <p:cNvPr id="119" name="Google Shape;119;p5"/>
          <p:cNvSpPr txBox="1"/>
          <p:nvPr/>
        </p:nvSpPr>
        <p:spPr>
          <a:xfrm>
            <a:off x="8223250" y="7559675"/>
            <a:ext cx="3886200" cy="22467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FDA800"/>
                </a:solidFill>
                <a:latin typeface="Roboto"/>
                <a:ea typeface="Roboto"/>
                <a:cs typeface="Roboto"/>
                <a:sym typeface="Roboto"/>
              </a:rPr>
              <a:t>Déchets de pré-consommation :</a:t>
            </a:r>
            <a:endParaRPr b="0" i="0" sz="2800" u="none" cap="none" strike="noStrike">
              <a:solidFill>
                <a:srgbClr val="FDA8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FDA800"/>
                </a:solidFill>
                <a:latin typeface="Roboto"/>
                <a:ea typeface="Roboto"/>
                <a:cs typeface="Roboto"/>
                <a:sym typeface="Roboto"/>
              </a:rPr>
              <a:t>25 % des ressources sont lessivées des usines.</a:t>
            </a:r>
            <a:endParaRPr b="0" i="0" sz="2800" u="none" cap="none" strike="noStrike">
              <a:solidFill>
                <a:srgbClr val="FDA800"/>
              </a:solidFill>
              <a:latin typeface="Roboto"/>
              <a:ea typeface="Roboto"/>
              <a:cs typeface="Roboto"/>
              <a:sym typeface="Roboto"/>
            </a:endParaRPr>
          </a:p>
        </p:txBody>
      </p:sp>
      <p:sp>
        <p:nvSpPr>
          <p:cNvPr id="120" name="Google Shape;120;p5"/>
          <p:cNvSpPr txBox="1"/>
          <p:nvPr/>
        </p:nvSpPr>
        <p:spPr>
          <a:xfrm>
            <a:off x="16186125" y="7643588"/>
            <a:ext cx="3657600" cy="224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DA800"/>
              </a:buClr>
              <a:buSzPts val="2800"/>
              <a:buFont typeface="Roboto"/>
              <a:buNone/>
            </a:pPr>
            <a:r>
              <a:rPr b="0" i="0" lang="en-US" sz="2800" u="none" cap="none" strike="noStrike">
                <a:solidFill>
                  <a:srgbClr val="FDA800"/>
                </a:solidFill>
                <a:latin typeface="Roboto"/>
                <a:ea typeface="Roboto"/>
                <a:cs typeface="Roboto"/>
                <a:sym typeface="Roboto"/>
              </a:rPr>
              <a:t>Déchets après consommation :</a:t>
            </a:r>
            <a:endParaRPr b="0" i="0" sz="2800" u="none" cap="none" strike="noStrike">
              <a:solidFill>
                <a:srgbClr val="FDA800"/>
              </a:solidFill>
              <a:latin typeface="Roboto"/>
              <a:ea typeface="Roboto"/>
              <a:cs typeface="Roboto"/>
              <a:sym typeface="Roboto"/>
            </a:endParaRPr>
          </a:p>
          <a:p>
            <a:pPr indent="0" lvl="0" marL="0" marR="0" rtl="0" algn="l">
              <a:lnSpc>
                <a:spcPct val="100000"/>
              </a:lnSpc>
              <a:spcBef>
                <a:spcPts val="0"/>
              </a:spcBef>
              <a:spcAft>
                <a:spcPts val="0"/>
              </a:spcAft>
              <a:buClr>
                <a:srgbClr val="FDA800"/>
              </a:buClr>
              <a:buSzPts val="2800"/>
              <a:buFont typeface="Roboto"/>
              <a:buNone/>
            </a:pPr>
            <a:r>
              <a:rPr b="0" i="0" lang="en-US" sz="2800" u="none" cap="none" strike="noStrike">
                <a:solidFill>
                  <a:srgbClr val="FDA800"/>
                </a:solidFill>
                <a:latin typeface="Roboto"/>
                <a:ea typeface="Roboto"/>
                <a:cs typeface="Roboto"/>
                <a:sym typeface="Roboto"/>
              </a:rPr>
              <a:t>73 % des vêtements finissent dans des décharges.</a:t>
            </a:r>
            <a:endParaRPr b="0" i="0" sz="2800" u="none" cap="none" strike="noStrike">
              <a:solidFill>
                <a:srgbClr val="FDA800"/>
              </a:solidFill>
              <a:latin typeface="Roboto"/>
              <a:ea typeface="Roboto"/>
              <a:cs typeface="Roboto"/>
              <a:sym typeface="Roboto"/>
            </a:endParaRPr>
          </a:p>
        </p:txBody>
      </p:sp>
      <p:sp>
        <p:nvSpPr>
          <p:cNvPr id="121" name="Google Shape;121;p5"/>
          <p:cNvSpPr/>
          <p:nvPr/>
        </p:nvSpPr>
        <p:spPr>
          <a:xfrm>
            <a:off x="13323831" y="10226675"/>
            <a:ext cx="6160661"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Mode circulaire : rendre l'industrie de la mode durable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6"/>
          <p:cNvSpPr txBox="1"/>
          <p:nvPr>
            <p:ph type="title"/>
          </p:nvPr>
        </p:nvSpPr>
        <p:spPr>
          <a:xfrm>
            <a:off x="2323605" y="1593476"/>
            <a:ext cx="7373620" cy="229997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t/>
            </a:r>
            <a:endParaRPr/>
          </a:p>
        </p:txBody>
      </p:sp>
      <p:sp>
        <p:nvSpPr>
          <p:cNvPr id="127" name="Google Shape;127;p6"/>
          <p:cNvSpPr txBox="1"/>
          <p:nvPr>
            <p:ph idx="1" type="body"/>
          </p:nvPr>
        </p:nvSpPr>
        <p:spPr>
          <a:xfrm>
            <a:off x="1060450" y="3893446"/>
            <a:ext cx="18093690" cy="486287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3600"/>
              <a:buFont typeface="Calibri"/>
              <a:buNone/>
            </a:pPr>
            <a:r>
              <a:t/>
            </a:r>
            <a:endParaRPr i="1" sz="3600">
              <a:solidFill>
                <a:schemeClr val="lt1"/>
              </a:solidFill>
              <a:latin typeface="Roboto"/>
              <a:ea typeface="Roboto"/>
              <a:cs typeface="Roboto"/>
              <a:sym typeface="Roboto"/>
            </a:endParaRPr>
          </a:p>
          <a:p>
            <a:pPr indent="0" lvl="0" marL="0" rtl="0" algn="l">
              <a:lnSpc>
                <a:spcPct val="100000"/>
              </a:lnSpc>
              <a:spcBef>
                <a:spcPts val="0"/>
              </a:spcBef>
              <a:spcAft>
                <a:spcPts val="0"/>
              </a:spcAft>
              <a:buSzPts val="1400"/>
              <a:buNone/>
            </a:pPr>
            <a:r>
              <a:rPr i="1" lang="en-US" sz="3600">
                <a:solidFill>
                  <a:schemeClr val="lt1"/>
                </a:solidFill>
                <a:latin typeface="Roboto"/>
                <a:ea typeface="Roboto"/>
                <a:cs typeface="Roboto"/>
                <a:sym typeface="Roboto"/>
              </a:rPr>
              <a:t>La</a:t>
            </a:r>
            <a:r>
              <a:rPr i="1" lang="en-US" sz="3600">
                <a:solidFill>
                  <a:srgbClr val="FFFFFF"/>
                </a:solidFill>
                <a:latin typeface="Roboto"/>
                <a:ea typeface="Roboto"/>
                <a:cs typeface="Roboto"/>
                <a:sym typeface="Roboto"/>
              </a:rPr>
              <a:t> "mode circulaire" peut être définie comme des vêtements, des chaussures ou des accessoires qui sont conçus, produits et fournis dans l'intention d'être utilisés, de circuler de manière responsable et efficace dans la société le plus longtemps possible sous leur forme la plus précieuse et de retourner en toute sécurité à la biosphère lorsqu'ils ne sont plus utiles à l'homme.</a:t>
            </a:r>
            <a:r>
              <a:rPr i="1" lang="en-US" sz="3600">
                <a:solidFill>
                  <a:schemeClr val="lt1"/>
                </a:solidFill>
                <a:latin typeface="Roboto"/>
                <a:ea typeface="Roboto"/>
                <a:cs typeface="Roboto"/>
                <a:sym typeface="Roboto"/>
              </a:rPr>
              <a:t>  </a:t>
            </a:r>
            <a:endParaRPr i="1" sz="3600">
              <a:solidFill>
                <a:schemeClr val="lt1"/>
              </a:solidFill>
              <a:latin typeface="Roboto"/>
              <a:ea typeface="Roboto"/>
              <a:cs typeface="Roboto"/>
              <a:sym typeface="Roboto"/>
            </a:endParaRPr>
          </a:p>
          <a:p>
            <a:pPr indent="0" lvl="0" marL="0" rtl="0" algn="r">
              <a:lnSpc>
                <a:spcPct val="100000"/>
              </a:lnSpc>
              <a:spcBef>
                <a:spcPts val="0"/>
              </a:spcBef>
              <a:spcAft>
                <a:spcPts val="0"/>
              </a:spcAft>
              <a:buSzPts val="3600"/>
              <a:buFont typeface="Calibri"/>
              <a:buNone/>
            </a:pPr>
            <a:r>
              <a:t/>
            </a:r>
            <a:endParaRPr i="1" sz="3600">
              <a:solidFill>
                <a:schemeClr val="lt1"/>
              </a:solidFill>
              <a:latin typeface="Roboto"/>
              <a:ea typeface="Roboto"/>
              <a:cs typeface="Roboto"/>
              <a:sym typeface="Roboto"/>
            </a:endParaRPr>
          </a:p>
          <a:p>
            <a:pPr indent="0" lvl="0" marL="0" rtl="0" algn="r">
              <a:lnSpc>
                <a:spcPct val="100000"/>
              </a:lnSpc>
              <a:spcBef>
                <a:spcPts val="0"/>
              </a:spcBef>
              <a:spcAft>
                <a:spcPts val="0"/>
              </a:spcAft>
              <a:buSzPts val="3600"/>
              <a:buFont typeface="Calibri"/>
              <a:buNone/>
            </a:pPr>
            <a:r>
              <a:t/>
            </a:r>
            <a:endParaRPr i="1" sz="3600">
              <a:solidFill>
                <a:schemeClr val="lt1"/>
              </a:solidFill>
              <a:latin typeface="Roboto"/>
              <a:ea typeface="Roboto"/>
              <a:cs typeface="Roboto"/>
              <a:sym typeface="Roboto"/>
            </a:endParaRPr>
          </a:p>
          <a:p>
            <a:pPr indent="0" lvl="0" marL="0" rtl="0" algn="r">
              <a:lnSpc>
                <a:spcPct val="100000"/>
              </a:lnSpc>
              <a:spcBef>
                <a:spcPts val="0"/>
              </a:spcBef>
              <a:spcAft>
                <a:spcPts val="0"/>
              </a:spcAft>
              <a:buClr>
                <a:schemeClr val="lt1"/>
              </a:buClr>
              <a:buSzPts val="2800"/>
              <a:buFont typeface="Roboto"/>
              <a:buNone/>
            </a:pPr>
            <a:r>
              <a:rPr i="1" lang="en-US" sz="2800">
                <a:solidFill>
                  <a:schemeClr val="lt1"/>
                </a:solidFill>
                <a:latin typeface="Roboto"/>
                <a:ea typeface="Roboto"/>
                <a:cs typeface="Roboto"/>
                <a:sym typeface="Roboto"/>
              </a:rPr>
              <a:t>Anna Brismar, Stratégie verte 2017</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7"/>
          <p:cNvSpPr txBox="1"/>
          <p:nvPr/>
        </p:nvSpPr>
        <p:spPr>
          <a:xfrm>
            <a:off x="1136650" y="3216275"/>
            <a:ext cx="17602200" cy="6019800"/>
          </a:xfrm>
          <a:prstGeom prst="rect">
            <a:avLst/>
          </a:prstGeom>
          <a:noFill/>
          <a:ln>
            <a:noFill/>
          </a:ln>
        </p:spPr>
        <p:txBody>
          <a:bodyPr anchorCtr="0" anchor="t" bIns="45700" lIns="91425" spcFirstLastPara="1" rIns="91425" wrap="square" tIns="45700">
            <a:noAutofit/>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Le modèle de la mode circulaire est en fait un </a:t>
            </a:r>
            <a:r>
              <a:rPr b="0" i="0" lang="en-US" sz="3600" u="none" cap="none" strike="noStrike">
                <a:solidFill>
                  <a:srgbClr val="FDA800"/>
                </a:solidFill>
                <a:latin typeface="Roboto"/>
                <a:ea typeface="Roboto"/>
                <a:cs typeface="Roboto"/>
                <a:sym typeface="Roboto"/>
              </a:rPr>
              <a:t>"cercle de responsabilité". </a:t>
            </a:r>
            <a:r>
              <a:rPr b="0" i="0" lang="en-US" sz="3600" u="none" cap="none" strike="noStrike">
                <a:solidFill>
                  <a:srgbClr val="2431DB"/>
                </a:solidFill>
                <a:latin typeface="Roboto"/>
                <a:ea typeface="Roboto"/>
                <a:cs typeface="Roboto"/>
                <a:sym typeface="Roboto"/>
              </a:rPr>
              <a:t>Il s'agit de rendre des comptes, d'assurer la traçabilité et d'assumer la responsabilité de l'ensemble du cycle de vie d'un produit. </a:t>
            </a:r>
            <a:endParaRPr b="0" i="0" sz="3600" u="none" cap="none" strike="noStrike">
              <a:solidFill>
                <a:srgbClr val="2431DB"/>
              </a:solidFill>
              <a:latin typeface="Roboto"/>
              <a:ea typeface="Roboto"/>
              <a:cs typeface="Roboto"/>
              <a:sym typeface="Roboto"/>
            </a:endParaRPr>
          </a:p>
          <a:p>
            <a:pPr indent="-342900" lvl="0" marL="57150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2431DB"/>
              </a:solidFill>
              <a:latin typeface="Roboto"/>
              <a:ea typeface="Roboto"/>
              <a:cs typeface="Roboto"/>
              <a:sym typeface="Roboto"/>
            </a:endParaRPr>
          </a:p>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Il prend en compte le </a:t>
            </a:r>
            <a:r>
              <a:rPr b="0" i="0" lang="en-US" sz="3600" u="none" cap="none" strike="noStrike">
                <a:solidFill>
                  <a:srgbClr val="FDA800"/>
                </a:solidFill>
                <a:latin typeface="Roboto"/>
                <a:ea typeface="Roboto"/>
                <a:cs typeface="Roboto"/>
                <a:sym typeface="Roboto"/>
              </a:rPr>
              <a:t>cycle de vie du produit</a:t>
            </a:r>
            <a:r>
              <a:rPr b="0" i="0" lang="en-US" sz="3600" u="none" cap="none" strike="noStrike">
                <a:solidFill>
                  <a:srgbClr val="2431DB"/>
                </a:solidFill>
                <a:latin typeface="Roboto"/>
                <a:ea typeface="Roboto"/>
                <a:cs typeface="Roboto"/>
                <a:sym typeface="Roboto"/>
              </a:rPr>
              <a:t>, de ses fibres aux étapes de fabrication, en passant par les travailleurs/euses, le transport des produits, l'emballage et la manière dont le client(e) réparera ou revendra le produit.</a:t>
            </a:r>
            <a:endParaRPr b="0" i="0" sz="3600" u="none" cap="none" strike="noStrike">
              <a:solidFill>
                <a:srgbClr val="2431DB"/>
              </a:solidFill>
              <a:latin typeface="Roboto"/>
              <a:ea typeface="Roboto"/>
              <a:cs typeface="Roboto"/>
              <a:sym typeface="Roboto"/>
            </a:endParaRPr>
          </a:p>
          <a:p>
            <a:pPr indent="-342900" lvl="0" marL="57150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2431DB"/>
              </a:solidFill>
              <a:latin typeface="Roboto"/>
              <a:ea typeface="Roboto"/>
              <a:cs typeface="Roboto"/>
              <a:sym typeface="Roboto"/>
            </a:endParaRPr>
          </a:p>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L'objectif commun d'un modèle circulaire </a:t>
            </a:r>
            <a:r>
              <a:rPr b="0" i="0" lang="en-US" sz="3600" u="none" cap="none" strike="noStrike">
                <a:solidFill>
                  <a:srgbClr val="FDA800"/>
                </a:solidFill>
                <a:latin typeface="Roboto"/>
                <a:ea typeface="Roboto"/>
                <a:cs typeface="Roboto"/>
                <a:sym typeface="Roboto"/>
              </a:rPr>
              <a:t>est de concevoir, produire et consommer des vêtements propres, sûrs et éthiques.</a:t>
            </a:r>
            <a:endParaRPr b="0" i="0" sz="3600" u="none" cap="none" strike="noStrike">
              <a:solidFill>
                <a:srgbClr val="FDA800"/>
              </a:solidFill>
              <a:latin typeface="Roboto"/>
              <a:ea typeface="Roboto"/>
              <a:cs typeface="Roboto"/>
              <a:sym typeface="Roboto"/>
            </a:endParaRPr>
          </a:p>
        </p:txBody>
      </p:sp>
      <p:sp>
        <p:nvSpPr>
          <p:cNvPr id="133" name="Google Shape;133;p7"/>
          <p:cNvSpPr txBox="1"/>
          <p:nvPr>
            <p:ph type="ctrTitle"/>
          </p:nvPr>
        </p:nvSpPr>
        <p:spPr>
          <a:xfrm>
            <a:off x="1136650" y="1539875"/>
            <a:ext cx="10726348" cy="830997"/>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b="1" lang="en-US" sz="5400">
                <a:solidFill>
                  <a:srgbClr val="2431DB"/>
                </a:solidFill>
              </a:rPr>
              <a:t>Le modèle de la mode circulaire</a:t>
            </a:r>
            <a:endParaRPr b="1" sz="5400">
              <a:solidFill>
                <a:srgbClr val="2431DB"/>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8"/>
          <p:cNvSpPr/>
          <p:nvPr/>
        </p:nvSpPr>
        <p:spPr>
          <a:xfrm>
            <a:off x="6546850" y="2530475"/>
            <a:ext cx="6400800" cy="6400800"/>
          </a:xfrm>
          <a:prstGeom prst="ellipse">
            <a:avLst/>
          </a:prstGeom>
          <a:solidFill>
            <a:srgbClr val="2431DB"/>
          </a:solidFill>
          <a:ln>
            <a:noFill/>
          </a:ln>
          <a:effectLst>
            <a:outerShdw blurRad="44450" algn="ctr" dir="5400000" dist="27940">
              <a:srgbClr val="000000">
                <a:alpha val="3137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Roboto"/>
                <a:ea typeface="Roboto"/>
                <a:cs typeface="Roboto"/>
                <a:sym typeface="Roboto"/>
              </a:rPr>
              <a:t>MODÈLE DE MODE CIRCULAIRE</a:t>
            </a:r>
            <a:endParaRPr b="1" i="0" sz="4000" u="none" cap="none" strike="noStrike">
              <a:solidFill>
                <a:schemeClr val="lt1"/>
              </a:solidFill>
              <a:latin typeface="Roboto"/>
              <a:ea typeface="Roboto"/>
              <a:cs typeface="Roboto"/>
              <a:sym typeface="Roboto"/>
            </a:endParaRPr>
          </a:p>
        </p:txBody>
      </p:sp>
      <p:sp>
        <p:nvSpPr>
          <p:cNvPr id="139" name="Google Shape;139;p8"/>
          <p:cNvSpPr txBox="1"/>
          <p:nvPr/>
        </p:nvSpPr>
        <p:spPr>
          <a:xfrm>
            <a:off x="12214645" y="2511006"/>
            <a:ext cx="4176024" cy="5937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2431DB"/>
                </a:solidFill>
                <a:latin typeface="Roboto"/>
                <a:ea typeface="Roboto"/>
                <a:cs typeface="Roboto"/>
                <a:sym typeface="Roboto"/>
              </a:rPr>
              <a:t>1. CRÉER</a:t>
            </a:r>
            <a:endParaRPr b="1" i="0" sz="3200" u="none" cap="none" strike="noStrike">
              <a:solidFill>
                <a:srgbClr val="2431DB"/>
              </a:solidFill>
              <a:latin typeface="Roboto"/>
              <a:ea typeface="Roboto"/>
              <a:cs typeface="Roboto"/>
              <a:sym typeface="Roboto"/>
            </a:endParaRPr>
          </a:p>
        </p:txBody>
      </p:sp>
      <p:sp>
        <p:nvSpPr>
          <p:cNvPr id="140" name="Google Shape;140;p8"/>
          <p:cNvSpPr txBox="1"/>
          <p:nvPr/>
        </p:nvSpPr>
        <p:spPr>
          <a:xfrm>
            <a:off x="13328650" y="6161685"/>
            <a:ext cx="4176024" cy="5937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2431DB"/>
                </a:solidFill>
                <a:latin typeface="Roboto"/>
                <a:ea typeface="Roboto"/>
                <a:cs typeface="Roboto"/>
                <a:sym typeface="Roboto"/>
              </a:rPr>
              <a:t>2. FAIRE</a:t>
            </a:r>
            <a:endParaRPr b="1" i="0" sz="3200" u="none" cap="none" strike="noStrike">
              <a:solidFill>
                <a:srgbClr val="2431DB"/>
              </a:solidFill>
              <a:latin typeface="Roboto"/>
              <a:ea typeface="Roboto"/>
              <a:cs typeface="Roboto"/>
              <a:sym typeface="Roboto"/>
            </a:endParaRPr>
          </a:p>
        </p:txBody>
      </p:sp>
      <p:sp>
        <p:nvSpPr>
          <p:cNvPr id="141" name="Google Shape;141;p8"/>
          <p:cNvSpPr txBox="1"/>
          <p:nvPr/>
        </p:nvSpPr>
        <p:spPr>
          <a:xfrm>
            <a:off x="8465870" y="9395664"/>
            <a:ext cx="41760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2431DB"/>
                </a:solidFill>
                <a:latin typeface="Roboto"/>
                <a:ea typeface="Roboto"/>
                <a:cs typeface="Roboto"/>
                <a:sym typeface="Roboto"/>
              </a:rPr>
              <a:t>3. </a:t>
            </a:r>
            <a:r>
              <a:rPr b="1" lang="en-US" sz="3200">
                <a:solidFill>
                  <a:srgbClr val="2431DB"/>
                </a:solidFill>
                <a:latin typeface="Roboto"/>
                <a:ea typeface="Roboto"/>
                <a:cs typeface="Roboto"/>
                <a:sym typeface="Roboto"/>
              </a:rPr>
              <a:t>VENDRE</a:t>
            </a:r>
            <a:endParaRPr b="1" i="0" sz="3200" u="none" cap="none" strike="noStrike">
              <a:solidFill>
                <a:srgbClr val="2431DB"/>
              </a:solidFill>
              <a:latin typeface="Roboto"/>
              <a:ea typeface="Roboto"/>
              <a:cs typeface="Roboto"/>
              <a:sym typeface="Roboto"/>
            </a:endParaRPr>
          </a:p>
        </p:txBody>
      </p:sp>
      <p:sp>
        <p:nvSpPr>
          <p:cNvPr id="142" name="Google Shape;142;p8"/>
          <p:cNvSpPr txBox="1"/>
          <p:nvPr/>
        </p:nvSpPr>
        <p:spPr>
          <a:xfrm>
            <a:off x="2355850" y="6167317"/>
            <a:ext cx="53646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2431DB"/>
                </a:solidFill>
                <a:latin typeface="Roboto"/>
                <a:ea typeface="Roboto"/>
                <a:cs typeface="Roboto"/>
                <a:sym typeface="Roboto"/>
              </a:rPr>
              <a:t>4. UTILISER/ </a:t>
            </a:r>
            <a:endParaRPr b="1" i="0" sz="3200" u="none" cap="none" strike="noStrike">
              <a:solidFill>
                <a:srgbClr val="2431DB"/>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200"/>
              <a:buFont typeface="Arial"/>
              <a:buNone/>
            </a:pPr>
            <a:r>
              <a:rPr b="1" lang="en-US" sz="3200">
                <a:solidFill>
                  <a:srgbClr val="2431DB"/>
                </a:solidFill>
                <a:latin typeface="Roboto"/>
                <a:ea typeface="Roboto"/>
                <a:cs typeface="Roboto"/>
                <a:sym typeface="Roboto"/>
              </a:rPr>
              <a:t>SOIGNER</a:t>
            </a:r>
            <a:endParaRPr b="1" i="0" sz="3200" u="none" cap="none" strike="noStrike">
              <a:solidFill>
                <a:srgbClr val="2431DB"/>
              </a:solidFill>
              <a:latin typeface="Roboto"/>
              <a:ea typeface="Roboto"/>
              <a:cs typeface="Roboto"/>
              <a:sym typeface="Roboto"/>
            </a:endParaRPr>
          </a:p>
        </p:txBody>
      </p:sp>
      <p:sp>
        <p:nvSpPr>
          <p:cNvPr id="143" name="Google Shape;143;p8"/>
          <p:cNvSpPr txBox="1"/>
          <p:nvPr/>
        </p:nvSpPr>
        <p:spPr>
          <a:xfrm>
            <a:off x="4718050" y="2511005"/>
            <a:ext cx="41760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2431DB"/>
                </a:solidFill>
                <a:latin typeface="Roboto"/>
                <a:ea typeface="Roboto"/>
                <a:cs typeface="Roboto"/>
                <a:sym typeface="Roboto"/>
              </a:rPr>
              <a:t>5</a:t>
            </a:r>
            <a:r>
              <a:rPr b="1" i="0" lang="en-US" sz="3200" u="none" cap="none" strike="noStrike">
                <a:solidFill>
                  <a:srgbClr val="2431DB"/>
                </a:solidFill>
                <a:latin typeface="Roboto"/>
                <a:ea typeface="Roboto"/>
                <a:cs typeface="Roboto"/>
                <a:sym typeface="Roboto"/>
              </a:rPr>
              <a:t>. </a:t>
            </a:r>
            <a:r>
              <a:rPr b="1" lang="en-US" sz="3000">
                <a:solidFill>
                  <a:srgbClr val="2431DB"/>
                </a:solidFill>
                <a:latin typeface="Roboto"/>
                <a:ea typeface="Roboto"/>
                <a:cs typeface="Roboto"/>
                <a:sym typeface="Roboto"/>
              </a:rPr>
              <a:t>RENOUVELER</a:t>
            </a:r>
            <a:endParaRPr b="1" i="0" sz="3200" u="none" cap="none" strike="noStrike">
              <a:solidFill>
                <a:srgbClr val="2431DB"/>
              </a:solidFill>
              <a:latin typeface="Roboto"/>
              <a:ea typeface="Roboto"/>
              <a:cs typeface="Roboto"/>
              <a:sym typeface="Roboto"/>
            </a:endParaRPr>
          </a:p>
        </p:txBody>
      </p:sp>
      <p:sp>
        <p:nvSpPr>
          <p:cNvPr id="144" name="Google Shape;144;p8"/>
          <p:cNvSpPr/>
          <p:nvPr/>
        </p:nvSpPr>
        <p:spPr>
          <a:xfrm>
            <a:off x="9213850" y="1539874"/>
            <a:ext cx="1066800" cy="526211"/>
          </a:xfrm>
          <a:prstGeom prst="rightArrow">
            <a:avLst>
              <a:gd fmla="val 50000" name="adj1"/>
              <a:gd fmla="val 50000" name="adj2"/>
            </a:avLst>
          </a:prstGeom>
          <a:solidFill>
            <a:srgbClr val="FDA800"/>
          </a:solidFill>
          <a:ln>
            <a:noFill/>
          </a:ln>
          <a:effectLst>
            <a:outerShdw blurRad="44450" algn="ctr" dir="5400000" dist="27940">
              <a:srgbClr val="000000">
                <a:alpha val="3137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DA800"/>
              </a:solidFill>
              <a:latin typeface="Arial"/>
              <a:ea typeface="Arial"/>
              <a:cs typeface="Arial"/>
              <a:sym typeface="Arial"/>
            </a:endParaRPr>
          </a:p>
        </p:txBody>
      </p:sp>
      <p:sp>
        <p:nvSpPr>
          <p:cNvPr id="145" name="Google Shape;145;p8"/>
          <p:cNvSpPr/>
          <p:nvPr/>
        </p:nvSpPr>
        <p:spPr>
          <a:xfrm rot="4138513">
            <a:off x="13303693" y="4233661"/>
            <a:ext cx="1066800" cy="526211"/>
          </a:xfrm>
          <a:prstGeom prst="rightArrow">
            <a:avLst>
              <a:gd fmla="val 50000" name="adj1"/>
              <a:gd fmla="val 50000" name="adj2"/>
            </a:avLst>
          </a:prstGeom>
          <a:solidFill>
            <a:srgbClr val="FDA800"/>
          </a:solidFill>
          <a:ln>
            <a:noFill/>
          </a:ln>
          <a:effectLst>
            <a:outerShdw blurRad="44450" algn="ctr" dir="5400000" dist="27940">
              <a:srgbClr val="000000">
                <a:alpha val="3137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DA800"/>
              </a:solidFill>
              <a:latin typeface="Arial"/>
              <a:ea typeface="Arial"/>
              <a:cs typeface="Arial"/>
              <a:sym typeface="Arial"/>
            </a:endParaRPr>
          </a:p>
        </p:txBody>
      </p:sp>
      <p:sp>
        <p:nvSpPr>
          <p:cNvPr id="146" name="Google Shape;146;p8"/>
          <p:cNvSpPr/>
          <p:nvPr/>
        </p:nvSpPr>
        <p:spPr>
          <a:xfrm rot="8117502">
            <a:off x="12596962" y="8486493"/>
            <a:ext cx="1066800" cy="526211"/>
          </a:xfrm>
          <a:prstGeom prst="rightArrow">
            <a:avLst>
              <a:gd fmla="val 50000" name="adj1"/>
              <a:gd fmla="val 50000" name="adj2"/>
            </a:avLst>
          </a:prstGeom>
          <a:solidFill>
            <a:srgbClr val="FDA800"/>
          </a:solidFill>
          <a:ln>
            <a:noFill/>
          </a:ln>
          <a:effectLst>
            <a:outerShdw blurRad="44450" algn="ctr" dir="5400000" dist="27940">
              <a:srgbClr val="000000">
                <a:alpha val="3137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DA800"/>
              </a:solidFill>
              <a:latin typeface="Arial"/>
              <a:ea typeface="Arial"/>
              <a:cs typeface="Arial"/>
              <a:sym typeface="Arial"/>
            </a:endParaRPr>
          </a:p>
        </p:txBody>
      </p:sp>
      <p:sp>
        <p:nvSpPr>
          <p:cNvPr id="147" name="Google Shape;147;p8"/>
          <p:cNvSpPr/>
          <p:nvPr/>
        </p:nvSpPr>
        <p:spPr>
          <a:xfrm rot="-7987817">
            <a:off x="5560966" y="8289297"/>
            <a:ext cx="1066800" cy="526211"/>
          </a:xfrm>
          <a:prstGeom prst="rightArrow">
            <a:avLst>
              <a:gd fmla="val 50000" name="adj1"/>
              <a:gd fmla="val 50000" name="adj2"/>
            </a:avLst>
          </a:prstGeom>
          <a:solidFill>
            <a:srgbClr val="FDA800"/>
          </a:solidFill>
          <a:ln>
            <a:noFill/>
          </a:ln>
          <a:effectLst>
            <a:outerShdw blurRad="44450" algn="ctr" dir="5400000" dist="27940">
              <a:srgbClr val="000000">
                <a:alpha val="3137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DA800"/>
              </a:solidFill>
              <a:latin typeface="Arial"/>
              <a:ea typeface="Arial"/>
              <a:cs typeface="Arial"/>
              <a:sym typeface="Arial"/>
            </a:endParaRPr>
          </a:p>
        </p:txBody>
      </p:sp>
      <p:sp>
        <p:nvSpPr>
          <p:cNvPr id="148" name="Google Shape;148;p8"/>
          <p:cNvSpPr/>
          <p:nvPr/>
        </p:nvSpPr>
        <p:spPr>
          <a:xfrm rot="-3843426">
            <a:off x="5004287" y="4231193"/>
            <a:ext cx="1066800" cy="526211"/>
          </a:xfrm>
          <a:prstGeom prst="rightArrow">
            <a:avLst>
              <a:gd fmla="val 50000" name="adj1"/>
              <a:gd fmla="val 50000" name="adj2"/>
            </a:avLst>
          </a:prstGeom>
          <a:solidFill>
            <a:srgbClr val="FDA800"/>
          </a:solidFill>
          <a:ln>
            <a:noFill/>
          </a:ln>
          <a:effectLst>
            <a:outerShdw blurRad="44450" algn="ctr" dir="5400000" dist="27940">
              <a:srgbClr val="000000">
                <a:alpha val="3137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DA800"/>
              </a:solidFill>
              <a:latin typeface="Arial"/>
              <a:ea typeface="Arial"/>
              <a:cs typeface="Arial"/>
              <a:sym typeface="Arial"/>
            </a:endParaRPr>
          </a:p>
        </p:txBody>
      </p:sp>
      <p:sp>
        <p:nvSpPr>
          <p:cNvPr id="149" name="Google Shape;149;p8"/>
          <p:cNvSpPr txBox="1"/>
          <p:nvPr/>
        </p:nvSpPr>
        <p:spPr>
          <a:xfrm>
            <a:off x="17146319" y="10226675"/>
            <a:ext cx="295778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DA800"/>
                </a:solidFill>
                <a:latin typeface="Roboto"/>
                <a:ea typeface="Roboto"/>
                <a:cs typeface="Roboto"/>
                <a:sym typeface="Roboto"/>
              </a:rPr>
              <a:t>Blum, P. (2021)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9"/>
          <p:cNvSpPr txBox="1"/>
          <p:nvPr>
            <p:ph type="ctrTitle"/>
          </p:nvPr>
        </p:nvSpPr>
        <p:spPr>
          <a:xfrm>
            <a:off x="908050" y="930276"/>
            <a:ext cx="13792200" cy="13716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rPr lang="en-US" sz="5400">
                <a:solidFill>
                  <a:srgbClr val="2431DB"/>
                </a:solidFill>
              </a:rPr>
              <a:t>Explication du modèle de la mode circulaire</a:t>
            </a:r>
            <a:endParaRPr sz="5400">
              <a:solidFill>
                <a:srgbClr val="2431DB"/>
              </a:solidFill>
            </a:endParaRPr>
          </a:p>
        </p:txBody>
      </p:sp>
      <p:sp>
        <p:nvSpPr>
          <p:cNvPr id="155" name="Google Shape;155;p9"/>
          <p:cNvSpPr txBox="1"/>
          <p:nvPr/>
        </p:nvSpPr>
        <p:spPr>
          <a:xfrm>
            <a:off x="912586" y="1896374"/>
            <a:ext cx="18516600" cy="871550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FDA800"/>
                </a:solidFill>
                <a:latin typeface="Roboto"/>
                <a:ea typeface="Roboto"/>
                <a:cs typeface="Roboto"/>
                <a:sym typeface="Roboto"/>
              </a:rPr>
              <a:t>CRÉE</a:t>
            </a:r>
            <a:r>
              <a:rPr b="1" lang="en-US" sz="3000">
                <a:solidFill>
                  <a:srgbClr val="FDA800"/>
                </a:solidFill>
                <a:latin typeface="Roboto"/>
                <a:ea typeface="Roboto"/>
                <a:cs typeface="Roboto"/>
                <a:sym typeface="Roboto"/>
              </a:rPr>
              <a:t>R</a:t>
            </a:r>
            <a:r>
              <a:rPr b="1" i="0" lang="en-US" sz="3000" u="none" cap="none" strike="noStrike">
                <a:solidFill>
                  <a:srgbClr val="FDA800"/>
                </a:solidFill>
                <a:latin typeface="Roboto"/>
                <a:ea typeface="Roboto"/>
                <a:cs typeface="Roboto"/>
                <a:sym typeface="Roboto"/>
              </a:rPr>
              <a:t> </a:t>
            </a:r>
            <a:r>
              <a:rPr b="0" i="0" lang="en-US" sz="3000" u="none" cap="none" strike="noStrike">
                <a:solidFill>
                  <a:srgbClr val="FDA800"/>
                </a:solidFill>
                <a:latin typeface="Roboto"/>
                <a:ea typeface="Roboto"/>
                <a:cs typeface="Roboto"/>
                <a:sym typeface="Roboto"/>
              </a:rPr>
              <a:t>: </a:t>
            </a:r>
            <a:r>
              <a:rPr b="0" i="0" lang="en-US" sz="3000" u="none" cap="none" strike="noStrike">
                <a:solidFill>
                  <a:srgbClr val="2431DB"/>
                </a:solidFill>
                <a:latin typeface="Roboto"/>
                <a:ea typeface="Roboto"/>
                <a:cs typeface="Roboto"/>
                <a:sym typeface="Roboto"/>
              </a:rPr>
              <a:t>Conce</a:t>
            </a:r>
            <a:r>
              <a:rPr lang="en-US" sz="3000">
                <a:solidFill>
                  <a:srgbClr val="2431DB"/>
                </a:solidFill>
                <a:latin typeface="Roboto"/>
                <a:ea typeface="Roboto"/>
                <a:cs typeface="Roboto"/>
                <a:sym typeface="Roboto"/>
              </a:rPr>
              <a:t>ption</a:t>
            </a:r>
            <a:r>
              <a:rPr b="0" i="0" lang="en-US" sz="3000" u="none" cap="none" strike="noStrike">
                <a:solidFill>
                  <a:srgbClr val="2431DB"/>
                </a:solidFill>
                <a:latin typeface="Roboto"/>
                <a:ea typeface="Roboto"/>
                <a:cs typeface="Roboto"/>
                <a:sym typeface="Roboto"/>
              </a:rPr>
              <a:t> des vêtements </a:t>
            </a:r>
            <a:r>
              <a:rPr b="1" i="0" lang="en-US" sz="3000" u="none" cap="none" strike="noStrike">
                <a:solidFill>
                  <a:srgbClr val="2431DB"/>
                </a:solidFill>
                <a:latin typeface="Roboto"/>
                <a:ea typeface="Roboto"/>
                <a:cs typeface="Roboto"/>
                <a:sym typeface="Roboto"/>
              </a:rPr>
              <a:t>durables</a:t>
            </a:r>
            <a:r>
              <a:rPr b="0" i="0" lang="en-US" sz="3000" u="none" cap="none" strike="noStrike">
                <a:solidFill>
                  <a:srgbClr val="2431DB"/>
                </a:solidFill>
                <a:latin typeface="Roboto"/>
                <a:ea typeface="Roboto"/>
                <a:cs typeface="Roboto"/>
                <a:sym typeface="Roboto"/>
              </a:rPr>
              <a:t>, </a:t>
            </a:r>
            <a:r>
              <a:rPr b="1" i="0" lang="en-US" sz="3000" u="none" cap="none" strike="noStrike">
                <a:solidFill>
                  <a:srgbClr val="2431DB"/>
                </a:solidFill>
                <a:latin typeface="Roboto"/>
                <a:ea typeface="Roboto"/>
                <a:cs typeface="Roboto"/>
                <a:sym typeface="Roboto"/>
              </a:rPr>
              <a:t>démontables</a:t>
            </a:r>
            <a:r>
              <a:rPr b="0" i="0" lang="en-US" sz="3000" u="none" cap="none" strike="noStrike">
                <a:solidFill>
                  <a:srgbClr val="2431DB"/>
                </a:solidFill>
                <a:latin typeface="Roboto"/>
                <a:ea typeface="Roboto"/>
                <a:cs typeface="Roboto"/>
                <a:sym typeface="Roboto"/>
              </a:rPr>
              <a:t>, </a:t>
            </a:r>
            <a:r>
              <a:rPr b="1" i="0" lang="en-US" sz="3000" u="none" cap="none" strike="noStrike">
                <a:solidFill>
                  <a:srgbClr val="2431DB"/>
                </a:solidFill>
                <a:latin typeface="Roboto"/>
                <a:ea typeface="Roboto"/>
                <a:cs typeface="Roboto"/>
                <a:sym typeface="Roboto"/>
              </a:rPr>
              <a:t>recyclables </a:t>
            </a:r>
            <a:r>
              <a:rPr b="0" i="0" lang="en-US" sz="3000" u="none" cap="none" strike="noStrike">
                <a:solidFill>
                  <a:srgbClr val="2431DB"/>
                </a:solidFill>
                <a:latin typeface="Roboto"/>
                <a:ea typeface="Roboto"/>
                <a:cs typeface="Roboto"/>
                <a:sym typeface="Roboto"/>
              </a:rPr>
              <a:t>et </a:t>
            </a:r>
            <a:r>
              <a:rPr b="1" i="0" lang="en-US" sz="3000" u="none" cap="none" strike="noStrike">
                <a:solidFill>
                  <a:srgbClr val="2431DB"/>
                </a:solidFill>
                <a:latin typeface="Roboto"/>
                <a:ea typeface="Roboto"/>
                <a:cs typeface="Roboto"/>
                <a:sym typeface="Roboto"/>
              </a:rPr>
              <a:t>biodégradables</a:t>
            </a:r>
            <a:r>
              <a:rPr b="0" i="0" lang="en-US" sz="3000" u="none" cap="none" strike="noStrike">
                <a:solidFill>
                  <a:srgbClr val="2431DB"/>
                </a:solidFill>
                <a:latin typeface="Roboto"/>
                <a:ea typeface="Roboto"/>
                <a:cs typeface="Roboto"/>
                <a:sym typeface="Roboto"/>
              </a:rPr>
              <a:t>. </a:t>
            </a:r>
            <a:endParaRPr b="1" i="0" sz="3000" u="none" cap="none" strike="noStrike">
              <a:solidFill>
                <a:srgbClr val="2431DB"/>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2431DB"/>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FDA800"/>
                </a:solidFill>
                <a:latin typeface="Roboto"/>
                <a:ea typeface="Roboto"/>
                <a:cs typeface="Roboto"/>
                <a:sym typeface="Roboto"/>
              </a:rPr>
              <a:t>FA</a:t>
            </a:r>
            <a:r>
              <a:rPr b="1" lang="en-US" sz="3000">
                <a:solidFill>
                  <a:srgbClr val="FDA800"/>
                </a:solidFill>
                <a:latin typeface="Roboto"/>
                <a:ea typeface="Roboto"/>
                <a:cs typeface="Roboto"/>
                <a:sym typeface="Roboto"/>
              </a:rPr>
              <a:t>IRE</a:t>
            </a:r>
            <a:r>
              <a:rPr b="1" i="0" lang="en-US" sz="3000" u="none" cap="none" strike="noStrike">
                <a:solidFill>
                  <a:srgbClr val="FDA800"/>
                </a:solidFill>
                <a:latin typeface="Roboto"/>
                <a:ea typeface="Roboto"/>
                <a:cs typeface="Roboto"/>
                <a:sym typeface="Roboto"/>
              </a:rPr>
              <a:t> : </a:t>
            </a:r>
            <a:r>
              <a:rPr lang="en-US" sz="3000">
                <a:solidFill>
                  <a:srgbClr val="2431DB"/>
                </a:solidFill>
                <a:latin typeface="Roboto"/>
                <a:ea typeface="Roboto"/>
                <a:cs typeface="Roboto"/>
                <a:sym typeface="Roboto"/>
              </a:rPr>
              <a:t>Fabrication</a:t>
            </a:r>
            <a:r>
              <a:rPr b="0" i="0" lang="en-US" sz="3000" u="none" cap="none" strike="noStrike">
                <a:solidFill>
                  <a:srgbClr val="2431DB"/>
                </a:solidFill>
                <a:latin typeface="Roboto"/>
                <a:ea typeface="Roboto"/>
                <a:cs typeface="Roboto"/>
                <a:sym typeface="Roboto"/>
              </a:rPr>
              <a:t> des produits à l'aide de nouvelles technologies et d'innovations qui </a:t>
            </a:r>
            <a:r>
              <a:rPr b="1" i="0" lang="en-US" sz="3000" u="none" cap="none" strike="noStrike">
                <a:solidFill>
                  <a:srgbClr val="2431DB"/>
                </a:solidFill>
                <a:latin typeface="Roboto"/>
                <a:ea typeface="Roboto"/>
                <a:cs typeface="Roboto"/>
                <a:sym typeface="Roboto"/>
              </a:rPr>
              <a:t>réduisent les déchets et la consommation d'eau</a:t>
            </a:r>
            <a:r>
              <a:rPr b="0" i="0" lang="en-US" sz="3000" u="none" cap="none" strike="noStrike">
                <a:solidFill>
                  <a:srgbClr val="2431DB"/>
                </a:solidFill>
                <a:latin typeface="Roboto"/>
                <a:ea typeface="Roboto"/>
                <a:cs typeface="Roboto"/>
                <a:sym typeface="Roboto"/>
              </a:rPr>
              <a:t>, incluent des </a:t>
            </a:r>
            <a:r>
              <a:rPr b="1" i="0" lang="en-US" sz="3000" u="none" cap="none" strike="noStrike">
                <a:solidFill>
                  <a:srgbClr val="2431DB"/>
                </a:solidFill>
                <a:latin typeface="Roboto"/>
                <a:ea typeface="Roboto"/>
                <a:cs typeface="Roboto"/>
                <a:sym typeface="Roboto"/>
              </a:rPr>
              <a:t>fibres recyclées </a:t>
            </a:r>
            <a:r>
              <a:rPr b="0" i="0" lang="en-US" sz="3000" u="none" cap="none" strike="noStrike">
                <a:solidFill>
                  <a:srgbClr val="2431DB"/>
                </a:solidFill>
                <a:latin typeface="Roboto"/>
                <a:ea typeface="Roboto"/>
                <a:cs typeface="Roboto"/>
                <a:sym typeface="Roboto"/>
              </a:rPr>
              <a:t>et éliminent l'utilisation de matériaux toxiques.</a:t>
            </a:r>
            <a:endParaRPr b="0" i="0" sz="3000" u="none" cap="none" strike="noStrike">
              <a:solidFill>
                <a:srgbClr val="2431DB"/>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2431DB"/>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000"/>
              <a:buFont typeface="Arial"/>
              <a:buNone/>
            </a:pPr>
            <a:r>
              <a:rPr b="1" lang="en-US" sz="3000">
                <a:solidFill>
                  <a:srgbClr val="FDA800"/>
                </a:solidFill>
                <a:latin typeface="Roboto"/>
                <a:ea typeface="Roboto"/>
                <a:cs typeface="Roboto"/>
                <a:sym typeface="Roboto"/>
              </a:rPr>
              <a:t>VENDRE</a:t>
            </a:r>
            <a:r>
              <a:rPr b="1" i="0" lang="en-US" sz="3000" u="none" cap="none" strike="noStrike">
                <a:solidFill>
                  <a:srgbClr val="FDA800"/>
                </a:solidFill>
                <a:latin typeface="Roboto"/>
                <a:ea typeface="Roboto"/>
                <a:cs typeface="Roboto"/>
                <a:sym typeface="Roboto"/>
              </a:rPr>
              <a:t> : </a:t>
            </a:r>
            <a:r>
              <a:rPr lang="en-US" sz="3000">
                <a:solidFill>
                  <a:srgbClr val="2431DB"/>
                </a:solidFill>
                <a:latin typeface="Roboto"/>
                <a:ea typeface="Roboto"/>
                <a:cs typeface="Roboto"/>
                <a:sym typeface="Roboto"/>
              </a:rPr>
              <a:t>U</a:t>
            </a:r>
            <a:r>
              <a:rPr b="0" i="0" lang="en-US" sz="3000" u="none" cap="none" strike="noStrike">
                <a:solidFill>
                  <a:srgbClr val="2431DB"/>
                </a:solidFill>
                <a:latin typeface="Roboto"/>
                <a:ea typeface="Roboto"/>
                <a:cs typeface="Roboto"/>
                <a:sym typeface="Roboto"/>
              </a:rPr>
              <a:t>tilisation d'</a:t>
            </a:r>
            <a:r>
              <a:rPr b="1" i="0" lang="en-US" sz="3000" u="none" cap="none" strike="noStrike">
                <a:solidFill>
                  <a:srgbClr val="2431DB"/>
                </a:solidFill>
                <a:latin typeface="Roboto"/>
                <a:ea typeface="Roboto"/>
                <a:cs typeface="Roboto"/>
                <a:sym typeface="Roboto"/>
              </a:rPr>
              <a:t>énergies renouvelables, de moyens de transport propres et d'emballages respectueux de l'environnement</a:t>
            </a:r>
            <a:r>
              <a:rPr b="0" i="0" lang="en-US" sz="3000" u="none" cap="none" strike="noStrike">
                <a:solidFill>
                  <a:srgbClr val="2431DB"/>
                </a:solidFill>
                <a:latin typeface="Roboto"/>
                <a:ea typeface="Roboto"/>
                <a:cs typeface="Roboto"/>
                <a:sym typeface="Roboto"/>
              </a:rPr>
              <a:t>. Inclu</a:t>
            </a:r>
            <a:r>
              <a:rPr lang="en-US" sz="3000">
                <a:solidFill>
                  <a:srgbClr val="2431DB"/>
                </a:solidFill>
                <a:latin typeface="Roboto"/>
                <a:ea typeface="Roboto"/>
                <a:cs typeface="Roboto"/>
                <a:sym typeface="Roboto"/>
              </a:rPr>
              <a:t>sion</a:t>
            </a:r>
            <a:r>
              <a:rPr b="0" i="0" lang="en-US" sz="3000" u="none" cap="none" strike="noStrike">
                <a:solidFill>
                  <a:srgbClr val="2431DB"/>
                </a:solidFill>
                <a:latin typeface="Roboto"/>
                <a:ea typeface="Roboto"/>
                <a:cs typeface="Roboto"/>
                <a:sym typeface="Roboto"/>
              </a:rPr>
              <a:t> des agencements de magasins, des conceptions d'éclairage et des modèles de merchandising qui n'ont aucun impact sur notre environnement.</a:t>
            </a:r>
            <a:endParaRPr b="0" i="0" sz="3000" u="none" cap="none" strike="noStrike">
              <a:solidFill>
                <a:srgbClr val="2431DB"/>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2431DB"/>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FDA800"/>
                </a:solidFill>
                <a:latin typeface="Roboto"/>
                <a:ea typeface="Roboto"/>
                <a:cs typeface="Roboto"/>
                <a:sym typeface="Roboto"/>
              </a:rPr>
              <a:t>UTILISER/ SOIGNER/ </a:t>
            </a:r>
            <a:r>
              <a:rPr b="1" lang="en-US" sz="3000">
                <a:solidFill>
                  <a:srgbClr val="FDA800"/>
                </a:solidFill>
                <a:latin typeface="Roboto"/>
                <a:ea typeface="Roboto"/>
                <a:cs typeface="Roboto"/>
                <a:sym typeface="Roboto"/>
              </a:rPr>
              <a:t>RÉPARER</a:t>
            </a:r>
            <a:r>
              <a:rPr b="1" i="0" lang="en-US" sz="3000" u="none" cap="none" strike="noStrike">
                <a:solidFill>
                  <a:srgbClr val="FDA800"/>
                </a:solidFill>
                <a:latin typeface="Roboto"/>
                <a:ea typeface="Roboto"/>
                <a:cs typeface="Roboto"/>
                <a:sym typeface="Roboto"/>
              </a:rPr>
              <a:t> : </a:t>
            </a:r>
            <a:r>
              <a:rPr b="1" lang="en-US" sz="3000">
                <a:solidFill>
                  <a:srgbClr val="2431DB"/>
                </a:solidFill>
                <a:latin typeface="Roboto"/>
                <a:ea typeface="Roboto"/>
                <a:cs typeface="Roboto"/>
                <a:sym typeface="Roboto"/>
              </a:rPr>
              <a:t>G</a:t>
            </a:r>
            <a:r>
              <a:rPr b="1" i="0" lang="en-US" sz="3000" u="none" cap="none" strike="noStrike">
                <a:solidFill>
                  <a:srgbClr val="2431DB"/>
                </a:solidFill>
                <a:latin typeface="Roboto"/>
                <a:ea typeface="Roboto"/>
                <a:cs typeface="Roboto"/>
                <a:sym typeface="Roboto"/>
              </a:rPr>
              <a:t>aranties </a:t>
            </a:r>
            <a:r>
              <a:rPr b="1" lang="en-US" sz="3000">
                <a:solidFill>
                  <a:srgbClr val="2431DB"/>
                </a:solidFill>
                <a:latin typeface="Roboto"/>
                <a:ea typeface="Roboto"/>
                <a:cs typeface="Roboto"/>
                <a:sym typeface="Roboto"/>
              </a:rPr>
              <a:t>pour </a:t>
            </a:r>
            <a:r>
              <a:rPr b="1" i="0" lang="en-US" sz="3000" u="none" cap="none" strike="noStrike">
                <a:solidFill>
                  <a:srgbClr val="2431DB"/>
                </a:solidFill>
                <a:latin typeface="Roboto"/>
                <a:ea typeface="Roboto"/>
                <a:cs typeface="Roboto"/>
                <a:sym typeface="Roboto"/>
              </a:rPr>
              <a:t>les vêtements </a:t>
            </a:r>
            <a:r>
              <a:rPr b="0" i="0" lang="en-US" sz="3000" u="none" cap="none" strike="noStrike">
                <a:solidFill>
                  <a:srgbClr val="2431DB"/>
                </a:solidFill>
                <a:latin typeface="Roboto"/>
                <a:ea typeface="Roboto"/>
                <a:cs typeface="Roboto"/>
                <a:sym typeface="Roboto"/>
              </a:rPr>
              <a:t>aux consommateurs/trices, des </a:t>
            </a:r>
            <a:r>
              <a:rPr b="1" i="0" lang="en-US" sz="3000" u="none" cap="none" strike="noStrike">
                <a:solidFill>
                  <a:srgbClr val="2431DB"/>
                </a:solidFill>
                <a:latin typeface="Roboto"/>
                <a:ea typeface="Roboto"/>
                <a:cs typeface="Roboto"/>
                <a:sym typeface="Roboto"/>
              </a:rPr>
              <a:t>kits de réparation </a:t>
            </a:r>
            <a:r>
              <a:rPr b="0" i="0" lang="en-US" sz="3000" u="none" cap="none" strike="noStrike">
                <a:solidFill>
                  <a:srgbClr val="2431DB"/>
                </a:solidFill>
                <a:latin typeface="Roboto"/>
                <a:ea typeface="Roboto"/>
                <a:cs typeface="Roboto"/>
                <a:sym typeface="Roboto"/>
              </a:rPr>
              <a:t>pour répondre aux normes de qualité, d'environnement et de longévité. Changer l'état d'esprit des consommateurs/trices pour qu'ils/elles adoptent des habitudes de consommation intelligentes.</a:t>
            </a:r>
            <a:endParaRPr b="0" i="0" sz="3000" u="none" cap="none" strike="noStrike">
              <a:solidFill>
                <a:srgbClr val="2431DB"/>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2431DB"/>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000"/>
              <a:buFont typeface="Arial"/>
              <a:buNone/>
            </a:pPr>
            <a:r>
              <a:rPr b="1" lang="en-US" sz="3000">
                <a:solidFill>
                  <a:srgbClr val="FDA800"/>
                </a:solidFill>
                <a:latin typeface="Roboto"/>
                <a:ea typeface="Roboto"/>
                <a:cs typeface="Roboto"/>
                <a:sym typeface="Roboto"/>
              </a:rPr>
              <a:t>RENOUVELER</a:t>
            </a:r>
            <a:r>
              <a:rPr b="1" i="0" lang="en-US" sz="3000" u="none" cap="none" strike="noStrike">
                <a:solidFill>
                  <a:srgbClr val="FDA800"/>
                </a:solidFill>
                <a:latin typeface="Roboto"/>
                <a:ea typeface="Roboto"/>
                <a:cs typeface="Roboto"/>
                <a:sym typeface="Roboto"/>
              </a:rPr>
              <a:t>: </a:t>
            </a:r>
            <a:r>
              <a:rPr lang="en-US" sz="3000">
                <a:solidFill>
                  <a:srgbClr val="2431DB"/>
                </a:solidFill>
                <a:latin typeface="Roboto"/>
                <a:ea typeface="Roboto"/>
                <a:cs typeface="Roboto"/>
                <a:sym typeface="Roboto"/>
              </a:rPr>
              <a:t>D</a:t>
            </a:r>
            <a:r>
              <a:rPr b="0" i="0" lang="en-US" sz="3000" u="none" cap="none" strike="noStrike">
                <a:solidFill>
                  <a:srgbClr val="2431DB"/>
                </a:solidFill>
                <a:latin typeface="Roboto"/>
                <a:ea typeface="Roboto"/>
                <a:cs typeface="Roboto"/>
                <a:sym typeface="Roboto"/>
              </a:rPr>
              <a:t>es initiatives visant à </a:t>
            </a:r>
            <a:r>
              <a:rPr b="1" i="0" lang="en-US" sz="3000" u="none" cap="none" strike="noStrike">
                <a:solidFill>
                  <a:srgbClr val="2431DB"/>
                </a:solidFill>
                <a:latin typeface="Roboto"/>
                <a:ea typeface="Roboto"/>
                <a:cs typeface="Roboto"/>
                <a:sym typeface="Roboto"/>
              </a:rPr>
              <a:t>éliminer les déchets textiles </a:t>
            </a:r>
            <a:r>
              <a:rPr b="0" i="0" lang="en-US" sz="3000" u="none" cap="none" strike="noStrike">
                <a:solidFill>
                  <a:srgbClr val="2431DB"/>
                </a:solidFill>
                <a:latin typeface="Roboto"/>
                <a:ea typeface="Roboto"/>
                <a:cs typeface="Roboto"/>
                <a:sym typeface="Roboto"/>
              </a:rPr>
              <a:t>en introduisant des vêtements de deuxième et troisième génération mélangés à des déchets de première génération afin de les recycler dans le système.</a:t>
            </a:r>
            <a:endParaRPr b="0" i="0" sz="3000" u="none" cap="none" strike="noStrike">
              <a:solidFill>
                <a:srgbClr val="2431DB"/>
              </a:solidFill>
              <a:latin typeface="Roboto"/>
              <a:ea typeface="Roboto"/>
              <a:cs typeface="Roboto"/>
              <a:sym typeface="Roboto"/>
            </a:endParaRPr>
          </a:p>
          <a:p>
            <a:pPr indent="0" lvl="0" marL="0" marR="0" rtl="0" algn="r">
              <a:lnSpc>
                <a:spcPct val="100000"/>
              </a:lnSpc>
              <a:spcBef>
                <a:spcPts val="0"/>
              </a:spcBef>
              <a:spcAft>
                <a:spcPts val="0"/>
              </a:spcAft>
              <a:buClr>
                <a:srgbClr val="000000"/>
              </a:buClr>
              <a:buSzPts val="3200"/>
              <a:buFont typeface="Arial"/>
              <a:buNone/>
            </a:pPr>
            <a:r>
              <a:t/>
            </a:r>
            <a:endParaRPr b="1" i="0" sz="3200" u="none" cap="none" strike="noStrike">
              <a:solidFill>
                <a:srgbClr val="2431DB"/>
              </a:solidFill>
              <a:latin typeface="Roboto"/>
              <a:ea typeface="Roboto"/>
              <a:cs typeface="Roboto"/>
              <a:sym typeface="Roboto"/>
            </a:endParaRPr>
          </a:p>
        </p:txBody>
      </p:sp>
      <p:sp>
        <p:nvSpPr>
          <p:cNvPr id="156" name="Google Shape;156;p9"/>
          <p:cNvSpPr txBox="1"/>
          <p:nvPr/>
        </p:nvSpPr>
        <p:spPr>
          <a:xfrm>
            <a:off x="17146319" y="10226675"/>
            <a:ext cx="295778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DA800"/>
                </a:solidFill>
                <a:latin typeface="Roboto"/>
                <a:ea typeface="Roboto"/>
                <a:cs typeface="Roboto"/>
                <a:sym typeface="Roboto"/>
              </a:rPr>
              <a:t>Blum, P. (2021)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2024-10-02T15:30:20Z</dcterms:created>
  <dc:creator>Doris Kailos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2024-10-02T00:00:00Z</vt:filetime>
  </property>
  <property fmtid="{D5CDD505-2E9C-101B-9397-08002B2CF9AE}" pid="3" name="Creator">
    <vt:lpwstr>Adobe Illustrator 28.6 (Macintosh)</vt:lpwstr>
  </property>
  <property fmtid="{D5CDD505-2E9C-101B-9397-08002B2CF9AE}" pid="4" name="LastSaved">
    <vt:filetime>2024-10-02T00:00:00Z</vt:filetime>
  </property>
  <property fmtid="{D5CDD505-2E9C-101B-9397-08002B2CF9AE}" pid="5" name="Producer">
    <vt:lpwstr>Adobe PDF library 17.00</vt:lpwstr>
  </property>
</Properties>
</file>