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11309350" cx="20104100"/>
  <p:notesSz cx="20104100" cy="11309350"/>
  <p:embeddedFontLst>
    <p:embeddedFont>
      <p:font typeface="Robo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9" roundtripDataSignature="AMtx7miTSXpd2pJh5NiCmTmMfapnPEyv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8712200" cy="56673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 name="Google Shape;4;n"/>
          <p:cNvSpPr txBox="1"/>
          <p:nvPr>
            <p:ph idx="10" type="dt"/>
          </p:nvPr>
        </p:nvSpPr>
        <p:spPr>
          <a:xfrm>
            <a:off x="11387138" y="0"/>
            <a:ext cx="8712200" cy="566738"/>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 name="Google Shape;5;n"/>
          <p:cNvSpPr/>
          <p:nvPr>
            <p:ph idx="3"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10742613"/>
            <a:ext cx="8712200" cy="5667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n"/>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1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p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0: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0: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1: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2: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23:notes"/>
          <p:cNvSpPr txBox="1"/>
          <p:nvPr>
            <p:ph idx="1" type="body"/>
          </p:nvPr>
        </p:nvSpPr>
        <p:spPr>
          <a:xfrm>
            <a:off x="2009775" y="5441950"/>
            <a:ext cx="16084550" cy="44545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3: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2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3: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8: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8: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2009775" y="5441950"/>
            <a:ext cx="16084550" cy="44545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6" name="Shape 16"/>
        <p:cNvGrpSpPr/>
        <p:nvPr/>
      </p:nvGrpSpPr>
      <p:grpSpPr>
        <a:xfrm>
          <a:off x="0" y="0"/>
          <a:ext cx="0" cy="0"/>
          <a:chOff x="0" y="0"/>
          <a:chExt cx="0" cy="0"/>
        </a:xfrm>
      </p:grpSpPr>
      <p:sp>
        <p:nvSpPr>
          <p:cNvPr id="17" name="Google Shape;17;p3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1"/>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32"/>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2"/>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3" name="Google Shape;23;p32"/>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2"/>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2"/>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26" name="Shape 26"/>
        <p:cNvGrpSpPr/>
        <p:nvPr/>
      </p:nvGrpSpPr>
      <p:grpSpPr>
        <a:xfrm>
          <a:off x="0" y="0"/>
          <a:ext cx="0" cy="0"/>
          <a:chOff x="0" y="0"/>
          <a:chExt cx="0" cy="0"/>
        </a:xfrm>
      </p:grpSpPr>
      <p:sp>
        <p:nvSpPr>
          <p:cNvPr id="27" name="Google Shape;27;p33"/>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28" name="Google Shape;28;p33"/>
          <p:cNvPicPr preferRelativeResize="0"/>
          <p:nvPr/>
        </p:nvPicPr>
        <p:blipFill rotWithShape="1">
          <a:blip r:embed="rId2">
            <a:alphaModFix/>
          </a:blip>
          <a:srcRect b="0" l="0" r="0" t="0"/>
          <a:stretch/>
        </p:blipFill>
        <p:spPr>
          <a:xfrm>
            <a:off x="7104664" y="10375639"/>
            <a:ext cx="11863931" cy="932917"/>
          </a:xfrm>
          <a:prstGeom prst="rect">
            <a:avLst/>
          </a:prstGeom>
          <a:noFill/>
          <a:ln>
            <a:noFill/>
          </a:ln>
        </p:spPr>
      </p:pic>
      <p:sp>
        <p:nvSpPr>
          <p:cNvPr id="29" name="Google Shape;29;p33"/>
          <p:cNvSpPr/>
          <p:nvPr/>
        </p:nvSpPr>
        <p:spPr>
          <a:xfrm>
            <a:off x="7418939" y="10690526"/>
            <a:ext cx="7435850" cy="618490"/>
          </a:xfrm>
          <a:custGeom>
            <a:rect b="b" l="l" r="r" t="t"/>
            <a:pathLst>
              <a:path extrusionOk="0" h="618490" w="7435850">
                <a:moveTo>
                  <a:pt x="4612006" y="0"/>
                </a:moveTo>
                <a:lnTo>
                  <a:pt x="0" y="26983"/>
                </a:lnTo>
                <a:lnTo>
                  <a:pt x="0" y="618030"/>
                </a:lnTo>
                <a:lnTo>
                  <a:pt x="7435410" y="618030"/>
                </a:lnTo>
                <a:lnTo>
                  <a:pt x="7417622" y="609366"/>
                </a:lnTo>
                <a:lnTo>
                  <a:pt x="7373588" y="588389"/>
                </a:lnTo>
                <a:lnTo>
                  <a:pt x="7329335" y="567775"/>
                </a:lnTo>
                <a:lnTo>
                  <a:pt x="7284864" y="547524"/>
                </a:lnTo>
                <a:lnTo>
                  <a:pt x="7240175" y="527637"/>
                </a:lnTo>
                <a:lnTo>
                  <a:pt x="7195270" y="508114"/>
                </a:lnTo>
                <a:lnTo>
                  <a:pt x="7150149" y="488955"/>
                </a:lnTo>
                <a:lnTo>
                  <a:pt x="7104814" y="470161"/>
                </a:lnTo>
                <a:lnTo>
                  <a:pt x="7059265" y="451732"/>
                </a:lnTo>
                <a:lnTo>
                  <a:pt x="7013504" y="433669"/>
                </a:lnTo>
                <a:lnTo>
                  <a:pt x="6967531" y="415972"/>
                </a:lnTo>
                <a:lnTo>
                  <a:pt x="6921347" y="398640"/>
                </a:lnTo>
                <a:lnTo>
                  <a:pt x="6874953" y="381676"/>
                </a:lnTo>
                <a:lnTo>
                  <a:pt x="6828351" y="365078"/>
                </a:lnTo>
                <a:lnTo>
                  <a:pt x="6781541" y="348848"/>
                </a:lnTo>
                <a:lnTo>
                  <a:pt x="6734523" y="332985"/>
                </a:lnTo>
                <a:lnTo>
                  <a:pt x="6687300" y="317491"/>
                </a:lnTo>
                <a:lnTo>
                  <a:pt x="6639871" y="302365"/>
                </a:lnTo>
                <a:lnTo>
                  <a:pt x="6592238" y="287607"/>
                </a:lnTo>
                <a:lnTo>
                  <a:pt x="6544402" y="273219"/>
                </a:lnTo>
                <a:lnTo>
                  <a:pt x="6496364" y="259201"/>
                </a:lnTo>
                <a:lnTo>
                  <a:pt x="6448124" y="245552"/>
                </a:lnTo>
                <a:lnTo>
                  <a:pt x="6399683" y="232274"/>
                </a:lnTo>
                <a:lnTo>
                  <a:pt x="6351044" y="219367"/>
                </a:lnTo>
                <a:lnTo>
                  <a:pt x="6302205" y="206830"/>
                </a:lnTo>
                <a:lnTo>
                  <a:pt x="6253169" y="194665"/>
                </a:lnTo>
                <a:lnTo>
                  <a:pt x="6203936" y="182872"/>
                </a:lnTo>
                <a:lnTo>
                  <a:pt x="6154508" y="171451"/>
                </a:lnTo>
                <a:lnTo>
                  <a:pt x="6104884" y="160402"/>
                </a:lnTo>
                <a:lnTo>
                  <a:pt x="6055067" y="149727"/>
                </a:lnTo>
                <a:lnTo>
                  <a:pt x="6005057" y="139424"/>
                </a:lnTo>
                <a:lnTo>
                  <a:pt x="5954855" y="129496"/>
                </a:lnTo>
                <a:lnTo>
                  <a:pt x="5904461" y="119941"/>
                </a:lnTo>
                <a:lnTo>
                  <a:pt x="5853878" y="110761"/>
                </a:lnTo>
                <a:lnTo>
                  <a:pt x="5803105" y="101955"/>
                </a:lnTo>
                <a:lnTo>
                  <a:pt x="5752144" y="93525"/>
                </a:lnTo>
                <a:lnTo>
                  <a:pt x="5700995" y="85470"/>
                </a:lnTo>
                <a:lnTo>
                  <a:pt x="5649660" y="77790"/>
                </a:lnTo>
                <a:lnTo>
                  <a:pt x="5598140" y="70488"/>
                </a:lnTo>
                <a:lnTo>
                  <a:pt x="5546435" y="63561"/>
                </a:lnTo>
                <a:lnTo>
                  <a:pt x="5494547" y="57012"/>
                </a:lnTo>
                <a:lnTo>
                  <a:pt x="5442476" y="50840"/>
                </a:lnTo>
                <a:lnTo>
                  <a:pt x="5390223" y="45046"/>
                </a:lnTo>
                <a:lnTo>
                  <a:pt x="5337789" y="39630"/>
                </a:lnTo>
                <a:lnTo>
                  <a:pt x="5285175" y="34592"/>
                </a:lnTo>
                <a:lnTo>
                  <a:pt x="5232383" y="29933"/>
                </a:lnTo>
                <a:lnTo>
                  <a:pt x="5179412" y="25653"/>
                </a:lnTo>
                <a:lnTo>
                  <a:pt x="4612006"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0" name="Google Shape;30;p33"/>
          <p:cNvPicPr preferRelativeResize="0"/>
          <p:nvPr/>
        </p:nvPicPr>
        <p:blipFill rotWithShape="1">
          <a:blip r:embed="rId3">
            <a:alphaModFix/>
          </a:blip>
          <a:srcRect b="0" l="0" r="0" t="0"/>
          <a:stretch/>
        </p:blipFill>
        <p:spPr>
          <a:xfrm>
            <a:off x="12336797" y="7852577"/>
            <a:ext cx="6787606" cy="3455978"/>
          </a:xfrm>
          <a:prstGeom prst="rect">
            <a:avLst/>
          </a:prstGeom>
          <a:noFill/>
          <a:ln>
            <a:noFill/>
          </a:ln>
        </p:spPr>
      </p:pic>
      <p:sp>
        <p:nvSpPr>
          <p:cNvPr id="31" name="Google Shape;31;p33"/>
          <p:cNvSpPr/>
          <p:nvPr/>
        </p:nvSpPr>
        <p:spPr>
          <a:xfrm>
            <a:off x="14594055" y="8167573"/>
            <a:ext cx="3900170" cy="3141345"/>
          </a:xfrm>
          <a:custGeom>
            <a:rect b="b" l="l" r="r" t="t"/>
            <a:pathLst>
              <a:path extrusionOk="0" h="3141345" w="3900169">
                <a:moveTo>
                  <a:pt x="3899617" y="0"/>
                </a:moveTo>
                <a:lnTo>
                  <a:pt x="1606168" y="0"/>
                </a:lnTo>
                <a:lnTo>
                  <a:pt x="0" y="3140982"/>
                </a:lnTo>
                <a:lnTo>
                  <a:pt x="2315358" y="3140982"/>
                </a:lnTo>
                <a:lnTo>
                  <a:pt x="3899617"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2" name="Google Shape;32;p33"/>
          <p:cNvPicPr preferRelativeResize="0"/>
          <p:nvPr/>
        </p:nvPicPr>
        <p:blipFill rotWithShape="1">
          <a:blip r:embed="rId4">
            <a:alphaModFix/>
          </a:blip>
          <a:srcRect b="0" l="0" r="0" t="0"/>
          <a:stretch/>
        </p:blipFill>
        <p:spPr>
          <a:xfrm>
            <a:off x="0" y="0"/>
            <a:ext cx="11120458" cy="8621555"/>
          </a:xfrm>
          <a:prstGeom prst="rect">
            <a:avLst/>
          </a:prstGeom>
          <a:noFill/>
          <a:ln>
            <a:noFill/>
          </a:ln>
        </p:spPr>
      </p:pic>
      <p:sp>
        <p:nvSpPr>
          <p:cNvPr id="33" name="Google Shape;33;p33"/>
          <p:cNvSpPr/>
          <p:nvPr/>
        </p:nvSpPr>
        <p:spPr>
          <a:xfrm>
            <a:off x="0" y="0"/>
            <a:ext cx="10492105" cy="7990840"/>
          </a:xfrm>
          <a:custGeom>
            <a:rect b="b" l="l" r="r" t="t"/>
            <a:pathLst>
              <a:path extrusionOk="0" h="7990840" w="10492105">
                <a:moveTo>
                  <a:pt x="10444368" y="0"/>
                </a:moveTo>
                <a:lnTo>
                  <a:pt x="0" y="0"/>
                </a:lnTo>
                <a:lnTo>
                  <a:pt x="0" y="7990786"/>
                </a:lnTo>
                <a:lnTo>
                  <a:pt x="4347290" y="7980111"/>
                </a:lnTo>
                <a:lnTo>
                  <a:pt x="4464846" y="7971641"/>
                </a:lnTo>
                <a:lnTo>
                  <a:pt x="4581363" y="7961421"/>
                </a:lnTo>
                <a:lnTo>
                  <a:pt x="4696837" y="7949467"/>
                </a:lnTo>
                <a:lnTo>
                  <a:pt x="4811266" y="7935793"/>
                </a:lnTo>
                <a:lnTo>
                  <a:pt x="4924648" y="7920417"/>
                </a:lnTo>
                <a:lnTo>
                  <a:pt x="5036978" y="7903352"/>
                </a:lnTo>
                <a:lnTo>
                  <a:pt x="5148255" y="7884614"/>
                </a:lnTo>
                <a:lnTo>
                  <a:pt x="5258476" y="7864220"/>
                </a:lnTo>
                <a:lnTo>
                  <a:pt x="5367636" y="7842184"/>
                </a:lnTo>
                <a:lnTo>
                  <a:pt x="5475735" y="7818523"/>
                </a:lnTo>
                <a:lnTo>
                  <a:pt x="5582768" y="7793251"/>
                </a:lnTo>
                <a:lnTo>
                  <a:pt x="5688733" y="7766383"/>
                </a:lnTo>
                <a:lnTo>
                  <a:pt x="5793627" y="7737937"/>
                </a:lnTo>
                <a:lnTo>
                  <a:pt x="5897447" y="7707926"/>
                </a:lnTo>
                <a:lnTo>
                  <a:pt x="6000191" y="7676367"/>
                </a:lnTo>
                <a:lnTo>
                  <a:pt x="6101854" y="7643275"/>
                </a:lnTo>
                <a:lnTo>
                  <a:pt x="6202435" y="7608665"/>
                </a:lnTo>
                <a:lnTo>
                  <a:pt x="6301931" y="7572553"/>
                </a:lnTo>
                <a:lnTo>
                  <a:pt x="6400338" y="7534955"/>
                </a:lnTo>
                <a:lnTo>
                  <a:pt x="6497654" y="7495886"/>
                </a:lnTo>
                <a:lnTo>
                  <a:pt x="6593876" y="7455361"/>
                </a:lnTo>
                <a:lnTo>
                  <a:pt x="6641576" y="7434558"/>
                </a:lnTo>
                <a:lnTo>
                  <a:pt x="6689001" y="7413397"/>
                </a:lnTo>
                <a:lnTo>
                  <a:pt x="6736151" y="7391879"/>
                </a:lnTo>
                <a:lnTo>
                  <a:pt x="6783026" y="7370007"/>
                </a:lnTo>
                <a:lnTo>
                  <a:pt x="6829625" y="7347783"/>
                </a:lnTo>
                <a:lnTo>
                  <a:pt x="6875948" y="7325209"/>
                </a:lnTo>
                <a:lnTo>
                  <a:pt x="6921994" y="7302286"/>
                </a:lnTo>
                <a:lnTo>
                  <a:pt x="6967764" y="7279017"/>
                </a:lnTo>
                <a:lnTo>
                  <a:pt x="7013257" y="7255404"/>
                </a:lnTo>
                <a:lnTo>
                  <a:pt x="7058472" y="7231447"/>
                </a:lnTo>
                <a:lnTo>
                  <a:pt x="7103409" y="7207151"/>
                </a:lnTo>
                <a:lnTo>
                  <a:pt x="7148068" y="7182515"/>
                </a:lnTo>
                <a:lnTo>
                  <a:pt x="7192449" y="7157543"/>
                </a:lnTo>
                <a:lnTo>
                  <a:pt x="7236550" y="7132236"/>
                </a:lnTo>
                <a:lnTo>
                  <a:pt x="7280373" y="7106596"/>
                </a:lnTo>
                <a:lnTo>
                  <a:pt x="7323915" y="7080625"/>
                </a:lnTo>
                <a:lnTo>
                  <a:pt x="7367178" y="7054325"/>
                </a:lnTo>
                <a:lnTo>
                  <a:pt x="7410160" y="7027697"/>
                </a:lnTo>
                <a:lnTo>
                  <a:pt x="7452861" y="7000745"/>
                </a:lnTo>
                <a:lnTo>
                  <a:pt x="7495282" y="6973470"/>
                </a:lnTo>
                <a:lnTo>
                  <a:pt x="7537421" y="6945873"/>
                </a:lnTo>
                <a:lnTo>
                  <a:pt x="7579278" y="6917957"/>
                </a:lnTo>
                <a:lnTo>
                  <a:pt x="7620852" y="6889724"/>
                </a:lnTo>
                <a:lnTo>
                  <a:pt x="7662145" y="6861175"/>
                </a:lnTo>
                <a:lnTo>
                  <a:pt x="7703154" y="6832313"/>
                </a:lnTo>
                <a:lnTo>
                  <a:pt x="7743880" y="6803139"/>
                </a:lnTo>
                <a:lnTo>
                  <a:pt x="7784323" y="6773655"/>
                </a:lnTo>
                <a:lnTo>
                  <a:pt x="7824481" y="6743864"/>
                </a:lnTo>
                <a:lnTo>
                  <a:pt x="7864355" y="6713767"/>
                </a:lnTo>
                <a:lnTo>
                  <a:pt x="7903944" y="6683366"/>
                </a:lnTo>
                <a:lnTo>
                  <a:pt x="7943249" y="6652663"/>
                </a:lnTo>
                <a:lnTo>
                  <a:pt x="7982268" y="6621660"/>
                </a:lnTo>
                <a:lnTo>
                  <a:pt x="8021001" y="6590359"/>
                </a:lnTo>
                <a:lnTo>
                  <a:pt x="8059447" y="6558763"/>
                </a:lnTo>
                <a:lnTo>
                  <a:pt x="8097608" y="6526872"/>
                </a:lnTo>
                <a:lnTo>
                  <a:pt x="8135481" y="6494688"/>
                </a:lnTo>
                <a:lnTo>
                  <a:pt x="8173067" y="6462215"/>
                </a:lnTo>
                <a:lnTo>
                  <a:pt x="8210366" y="6429453"/>
                </a:lnTo>
                <a:lnTo>
                  <a:pt x="8247377" y="6396405"/>
                </a:lnTo>
                <a:lnTo>
                  <a:pt x="8284099" y="6363072"/>
                </a:lnTo>
                <a:lnTo>
                  <a:pt x="8320533" y="6329457"/>
                </a:lnTo>
                <a:lnTo>
                  <a:pt x="8356677" y="6295561"/>
                </a:lnTo>
                <a:lnTo>
                  <a:pt x="8392532" y="6261387"/>
                </a:lnTo>
                <a:lnTo>
                  <a:pt x="8428098" y="6226936"/>
                </a:lnTo>
                <a:lnTo>
                  <a:pt x="8463373" y="6192210"/>
                </a:lnTo>
                <a:lnTo>
                  <a:pt x="8498358" y="6157211"/>
                </a:lnTo>
                <a:lnTo>
                  <a:pt x="8533052" y="6121941"/>
                </a:lnTo>
                <a:lnTo>
                  <a:pt x="8567454" y="6086402"/>
                </a:lnTo>
                <a:lnTo>
                  <a:pt x="8601565" y="6050597"/>
                </a:lnTo>
                <a:lnTo>
                  <a:pt x="8635385" y="6014526"/>
                </a:lnTo>
                <a:lnTo>
                  <a:pt x="8668911" y="5978192"/>
                </a:lnTo>
                <a:lnTo>
                  <a:pt x="8702146" y="5941597"/>
                </a:lnTo>
                <a:lnTo>
                  <a:pt x="8735087" y="5904742"/>
                </a:lnTo>
                <a:lnTo>
                  <a:pt x="8767735" y="5867631"/>
                </a:lnTo>
                <a:lnTo>
                  <a:pt x="8800089" y="5830264"/>
                </a:lnTo>
                <a:lnTo>
                  <a:pt x="8832149" y="5792643"/>
                </a:lnTo>
                <a:lnTo>
                  <a:pt x="8863914" y="5754771"/>
                </a:lnTo>
                <a:lnTo>
                  <a:pt x="8895385" y="5716649"/>
                </a:lnTo>
                <a:lnTo>
                  <a:pt x="8926560" y="5678279"/>
                </a:lnTo>
                <a:lnTo>
                  <a:pt x="8957440" y="5639664"/>
                </a:lnTo>
                <a:lnTo>
                  <a:pt x="8988024" y="5600805"/>
                </a:lnTo>
                <a:lnTo>
                  <a:pt x="9018312" y="5561705"/>
                </a:lnTo>
                <a:lnTo>
                  <a:pt x="9048303" y="5522364"/>
                </a:lnTo>
                <a:lnTo>
                  <a:pt x="9077997" y="5482785"/>
                </a:lnTo>
                <a:lnTo>
                  <a:pt x="9107394" y="5442971"/>
                </a:lnTo>
                <a:lnTo>
                  <a:pt x="9136493" y="5402922"/>
                </a:lnTo>
                <a:lnTo>
                  <a:pt x="9165294" y="5362641"/>
                </a:lnTo>
                <a:lnTo>
                  <a:pt x="9193797" y="5322130"/>
                </a:lnTo>
                <a:lnTo>
                  <a:pt x="9222000" y="5281390"/>
                </a:lnTo>
                <a:lnTo>
                  <a:pt x="9249905" y="5240424"/>
                </a:lnTo>
                <a:lnTo>
                  <a:pt x="9277510" y="5199234"/>
                </a:lnTo>
                <a:lnTo>
                  <a:pt x="9304815" y="5157821"/>
                </a:lnTo>
                <a:lnTo>
                  <a:pt x="9331820" y="5116188"/>
                </a:lnTo>
                <a:lnTo>
                  <a:pt x="9358525" y="5074336"/>
                </a:lnTo>
                <a:lnTo>
                  <a:pt x="9384928" y="5032267"/>
                </a:lnTo>
                <a:lnTo>
                  <a:pt x="9411030" y="4989984"/>
                </a:lnTo>
                <a:lnTo>
                  <a:pt x="9436830" y="4947488"/>
                </a:lnTo>
                <a:lnTo>
                  <a:pt x="9462329" y="4904781"/>
                </a:lnTo>
                <a:lnTo>
                  <a:pt x="9487525" y="4861865"/>
                </a:lnTo>
                <a:lnTo>
                  <a:pt x="9512418" y="4818743"/>
                </a:lnTo>
                <a:lnTo>
                  <a:pt x="9537008" y="4775415"/>
                </a:lnTo>
                <a:lnTo>
                  <a:pt x="9561295" y="4731884"/>
                </a:lnTo>
                <a:lnTo>
                  <a:pt x="9585277" y="4688152"/>
                </a:lnTo>
                <a:lnTo>
                  <a:pt x="9608956" y="4644220"/>
                </a:lnTo>
                <a:lnTo>
                  <a:pt x="9632330" y="4600092"/>
                </a:lnTo>
                <a:lnTo>
                  <a:pt x="9655399" y="4555767"/>
                </a:lnTo>
                <a:lnTo>
                  <a:pt x="9678163" y="4511250"/>
                </a:lnTo>
                <a:lnTo>
                  <a:pt x="9700621" y="4466541"/>
                </a:lnTo>
                <a:lnTo>
                  <a:pt x="9722773" y="4421643"/>
                </a:lnTo>
                <a:lnTo>
                  <a:pt x="9744618" y="4376556"/>
                </a:lnTo>
                <a:lnTo>
                  <a:pt x="9766157" y="4331285"/>
                </a:lnTo>
                <a:lnTo>
                  <a:pt x="9787389" y="4285829"/>
                </a:lnTo>
                <a:lnTo>
                  <a:pt x="9808314" y="4240192"/>
                </a:lnTo>
                <a:lnTo>
                  <a:pt x="9828930" y="4194375"/>
                </a:lnTo>
                <a:lnTo>
                  <a:pt x="9849239" y="4148380"/>
                </a:lnTo>
                <a:lnTo>
                  <a:pt x="9869239" y="4102208"/>
                </a:lnTo>
                <a:lnTo>
                  <a:pt x="9888930" y="4055863"/>
                </a:lnTo>
                <a:lnTo>
                  <a:pt x="9908311" y="4009346"/>
                </a:lnTo>
                <a:lnTo>
                  <a:pt x="9927383" y="3962659"/>
                </a:lnTo>
                <a:lnTo>
                  <a:pt x="9946145" y="3915803"/>
                </a:lnTo>
                <a:lnTo>
                  <a:pt x="9964597" y="3868781"/>
                </a:lnTo>
                <a:lnTo>
                  <a:pt x="9982738" y="3821595"/>
                </a:lnTo>
                <a:lnTo>
                  <a:pt x="10000568" y="3774246"/>
                </a:lnTo>
                <a:lnTo>
                  <a:pt x="10018087" y="3726737"/>
                </a:lnTo>
                <a:lnTo>
                  <a:pt x="10035294" y="3679069"/>
                </a:lnTo>
                <a:lnTo>
                  <a:pt x="10052188" y="3631244"/>
                </a:lnTo>
                <a:lnTo>
                  <a:pt x="10068770" y="3583265"/>
                </a:lnTo>
                <a:lnTo>
                  <a:pt x="10085040" y="3535133"/>
                </a:lnTo>
                <a:lnTo>
                  <a:pt x="10100996" y="3486851"/>
                </a:lnTo>
                <a:lnTo>
                  <a:pt x="10116638" y="3438419"/>
                </a:lnTo>
                <a:lnTo>
                  <a:pt x="10131966" y="3389840"/>
                </a:lnTo>
                <a:lnTo>
                  <a:pt x="10146981" y="3341117"/>
                </a:lnTo>
                <a:lnTo>
                  <a:pt x="10161680" y="3292250"/>
                </a:lnTo>
                <a:lnTo>
                  <a:pt x="10176065" y="3243243"/>
                </a:lnTo>
                <a:lnTo>
                  <a:pt x="10190134" y="3194096"/>
                </a:lnTo>
                <a:lnTo>
                  <a:pt x="10203887" y="3144812"/>
                </a:lnTo>
                <a:lnTo>
                  <a:pt x="10217324" y="3095392"/>
                </a:lnTo>
                <a:lnTo>
                  <a:pt x="10230445" y="3045840"/>
                </a:lnTo>
                <a:lnTo>
                  <a:pt x="10243249" y="2996155"/>
                </a:lnTo>
                <a:lnTo>
                  <a:pt x="10255735" y="2946342"/>
                </a:lnTo>
                <a:lnTo>
                  <a:pt x="10267904" y="2896400"/>
                </a:lnTo>
                <a:lnTo>
                  <a:pt x="10279756" y="2846333"/>
                </a:lnTo>
                <a:lnTo>
                  <a:pt x="10291288" y="2796143"/>
                </a:lnTo>
                <a:lnTo>
                  <a:pt x="10302503" y="2745830"/>
                </a:lnTo>
                <a:lnTo>
                  <a:pt x="10313398" y="2695398"/>
                </a:lnTo>
                <a:lnTo>
                  <a:pt x="10323974" y="2644848"/>
                </a:lnTo>
                <a:lnTo>
                  <a:pt x="10334230" y="2594182"/>
                </a:lnTo>
                <a:lnTo>
                  <a:pt x="10344166" y="2543402"/>
                </a:lnTo>
                <a:lnTo>
                  <a:pt x="10353782" y="2492510"/>
                </a:lnTo>
                <a:lnTo>
                  <a:pt x="10363076" y="2441508"/>
                </a:lnTo>
                <a:lnTo>
                  <a:pt x="10372050" y="2390397"/>
                </a:lnTo>
                <a:lnTo>
                  <a:pt x="10380702" y="2339181"/>
                </a:lnTo>
                <a:lnTo>
                  <a:pt x="10389032" y="2287860"/>
                </a:lnTo>
                <a:lnTo>
                  <a:pt x="10397040" y="2236436"/>
                </a:lnTo>
                <a:lnTo>
                  <a:pt x="10404725" y="2184913"/>
                </a:lnTo>
                <a:lnTo>
                  <a:pt x="10412088" y="2133290"/>
                </a:lnTo>
                <a:lnTo>
                  <a:pt x="10419127" y="2081571"/>
                </a:lnTo>
                <a:lnTo>
                  <a:pt x="10425842" y="2029758"/>
                </a:lnTo>
                <a:lnTo>
                  <a:pt x="10432233" y="1977852"/>
                </a:lnTo>
                <a:lnTo>
                  <a:pt x="10438300" y="1925855"/>
                </a:lnTo>
                <a:lnTo>
                  <a:pt x="10444042" y="1873769"/>
                </a:lnTo>
                <a:lnTo>
                  <a:pt x="10449459" y="1821596"/>
                </a:lnTo>
                <a:lnTo>
                  <a:pt x="10454551" y="1769338"/>
                </a:lnTo>
                <a:lnTo>
                  <a:pt x="10459316" y="1716998"/>
                </a:lnTo>
                <a:lnTo>
                  <a:pt x="10463756" y="1664576"/>
                </a:lnTo>
                <a:lnTo>
                  <a:pt x="10467868" y="1612075"/>
                </a:lnTo>
                <a:lnTo>
                  <a:pt x="10471654" y="1559497"/>
                </a:lnTo>
                <a:lnTo>
                  <a:pt x="10475113" y="1506844"/>
                </a:lnTo>
                <a:lnTo>
                  <a:pt x="10478243" y="1454117"/>
                </a:lnTo>
                <a:lnTo>
                  <a:pt x="10481046" y="1401319"/>
                </a:lnTo>
                <a:lnTo>
                  <a:pt x="10483521" y="1348451"/>
                </a:lnTo>
                <a:lnTo>
                  <a:pt x="10485666" y="1295516"/>
                </a:lnTo>
                <a:lnTo>
                  <a:pt x="10487483" y="1242516"/>
                </a:lnTo>
                <a:lnTo>
                  <a:pt x="10488970" y="1189452"/>
                </a:lnTo>
                <a:lnTo>
                  <a:pt x="10490127" y="1136326"/>
                </a:lnTo>
                <a:lnTo>
                  <a:pt x="10490954" y="1083140"/>
                </a:lnTo>
                <a:lnTo>
                  <a:pt x="10491451" y="1029896"/>
                </a:lnTo>
                <a:lnTo>
                  <a:pt x="10491616" y="976597"/>
                </a:lnTo>
                <a:lnTo>
                  <a:pt x="10491469" y="921278"/>
                </a:lnTo>
                <a:lnTo>
                  <a:pt x="10491027" y="866073"/>
                </a:lnTo>
                <a:lnTo>
                  <a:pt x="10490292" y="810984"/>
                </a:lnTo>
                <a:lnTo>
                  <a:pt x="10489263" y="756012"/>
                </a:lnTo>
                <a:lnTo>
                  <a:pt x="10487941" y="701159"/>
                </a:lnTo>
                <a:lnTo>
                  <a:pt x="10486327" y="646425"/>
                </a:lnTo>
                <a:lnTo>
                  <a:pt x="10484421" y="591812"/>
                </a:lnTo>
                <a:lnTo>
                  <a:pt x="10482223" y="537323"/>
                </a:lnTo>
                <a:lnTo>
                  <a:pt x="10479734" y="482957"/>
                </a:lnTo>
                <a:lnTo>
                  <a:pt x="10476955" y="428716"/>
                </a:lnTo>
                <a:lnTo>
                  <a:pt x="10473886" y="374602"/>
                </a:lnTo>
                <a:lnTo>
                  <a:pt x="10470527" y="320616"/>
                </a:lnTo>
                <a:lnTo>
                  <a:pt x="10466878" y="266759"/>
                </a:lnTo>
                <a:lnTo>
                  <a:pt x="10462942" y="213033"/>
                </a:lnTo>
                <a:lnTo>
                  <a:pt x="10458717" y="159440"/>
                </a:lnTo>
                <a:lnTo>
                  <a:pt x="10454204" y="105979"/>
                </a:lnTo>
                <a:lnTo>
                  <a:pt x="10449404" y="52654"/>
                </a:lnTo>
                <a:lnTo>
                  <a:pt x="10444368"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4" name="Google Shape;34;p33"/>
          <p:cNvPicPr preferRelativeResize="0"/>
          <p:nvPr/>
        </p:nvPicPr>
        <p:blipFill rotWithShape="1">
          <a:blip r:embed="rId5">
            <a:alphaModFix/>
          </a:blip>
          <a:srcRect b="0" l="0" r="0" t="0"/>
          <a:stretch/>
        </p:blipFill>
        <p:spPr>
          <a:xfrm>
            <a:off x="900037" y="2002284"/>
            <a:ext cx="7677251" cy="8941294"/>
          </a:xfrm>
          <a:prstGeom prst="rect">
            <a:avLst/>
          </a:prstGeom>
          <a:noFill/>
          <a:ln>
            <a:noFill/>
          </a:ln>
        </p:spPr>
      </p:pic>
      <p:sp>
        <p:nvSpPr>
          <p:cNvPr id="35" name="Google Shape;35;p33"/>
          <p:cNvSpPr/>
          <p:nvPr/>
        </p:nvSpPr>
        <p:spPr>
          <a:xfrm>
            <a:off x="1214797" y="2316887"/>
            <a:ext cx="6733540" cy="7998459"/>
          </a:xfrm>
          <a:custGeom>
            <a:rect b="b" l="l" r="r" t="t"/>
            <a:pathLst>
              <a:path extrusionOk="0" h="7998459" w="6733540">
                <a:moveTo>
                  <a:pt x="6733009" y="0"/>
                </a:moveTo>
                <a:lnTo>
                  <a:pt x="4089812" y="0"/>
                </a:lnTo>
                <a:lnTo>
                  <a:pt x="0" y="7997934"/>
                </a:lnTo>
                <a:lnTo>
                  <a:pt x="2698985" y="7997934"/>
                </a:lnTo>
                <a:lnTo>
                  <a:pt x="6733009"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6" name="Google Shape;36;p33"/>
          <p:cNvSpPr/>
          <p:nvPr/>
        </p:nvSpPr>
        <p:spPr>
          <a:xfrm>
            <a:off x="1267269" y="5"/>
            <a:ext cx="7571105" cy="11308715"/>
          </a:xfrm>
          <a:custGeom>
            <a:rect b="b" l="l" r="r" t="t"/>
            <a:pathLst>
              <a:path extrusionOk="0" h="11308715" w="7571105">
                <a:moveTo>
                  <a:pt x="1295044" y="0"/>
                </a:moveTo>
                <a:lnTo>
                  <a:pt x="1084224" y="0"/>
                </a:lnTo>
                <a:lnTo>
                  <a:pt x="536867" y="1051280"/>
                </a:lnTo>
                <a:lnTo>
                  <a:pt x="757224" y="1051217"/>
                </a:lnTo>
                <a:lnTo>
                  <a:pt x="1295044" y="0"/>
                </a:lnTo>
                <a:close/>
              </a:path>
              <a:path extrusionOk="0" h="11308715" w="7571105">
                <a:moveTo>
                  <a:pt x="1772932" y="0"/>
                </a:moveTo>
                <a:lnTo>
                  <a:pt x="1580057" y="0"/>
                </a:lnTo>
                <a:lnTo>
                  <a:pt x="0" y="3034741"/>
                </a:lnTo>
                <a:lnTo>
                  <a:pt x="220357" y="3034677"/>
                </a:lnTo>
                <a:lnTo>
                  <a:pt x="1772932" y="0"/>
                </a:lnTo>
                <a:close/>
              </a:path>
              <a:path extrusionOk="0" h="11308715" w="7571105">
                <a:moveTo>
                  <a:pt x="2118461" y="8755990"/>
                </a:moveTo>
                <a:lnTo>
                  <a:pt x="1925878" y="8759596"/>
                </a:lnTo>
                <a:lnTo>
                  <a:pt x="598741" y="11308550"/>
                </a:lnTo>
                <a:lnTo>
                  <a:pt x="812533" y="11308550"/>
                </a:lnTo>
                <a:lnTo>
                  <a:pt x="2118461" y="8755990"/>
                </a:lnTo>
                <a:close/>
              </a:path>
              <a:path extrusionOk="0" h="11308715" w="7571105">
                <a:moveTo>
                  <a:pt x="2655328" y="6772529"/>
                </a:moveTo>
                <a:lnTo>
                  <a:pt x="2462758" y="6776148"/>
                </a:lnTo>
                <a:lnTo>
                  <a:pt x="759396" y="10047668"/>
                </a:lnTo>
                <a:lnTo>
                  <a:pt x="979766" y="10047605"/>
                </a:lnTo>
                <a:lnTo>
                  <a:pt x="2655328" y="6772529"/>
                </a:lnTo>
                <a:close/>
              </a:path>
              <a:path extrusionOk="0" h="11308715" w="7571105">
                <a:moveTo>
                  <a:pt x="7570800" y="0"/>
                </a:moveTo>
                <a:lnTo>
                  <a:pt x="7356780" y="0"/>
                </a:lnTo>
                <a:lnTo>
                  <a:pt x="6993826" y="697090"/>
                </a:lnTo>
                <a:lnTo>
                  <a:pt x="7214197" y="697026"/>
                </a:lnTo>
                <a:lnTo>
                  <a:pt x="7570800"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37" name="Google Shape;37;p33"/>
          <p:cNvPicPr preferRelativeResize="0"/>
          <p:nvPr/>
        </p:nvPicPr>
        <p:blipFill rotWithShape="1">
          <a:blip r:embed="rId6">
            <a:alphaModFix/>
          </a:blip>
          <a:srcRect b="0" l="0" r="0" t="0"/>
          <a:stretch/>
        </p:blipFill>
        <p:spPr>
          <a:xfrm>
            <a:off x="17556324" y="180346"/>
            <a:ext cx="2547775" cy="5330099"/>
          </a:xfrm>
          <a:prstGeom prst="rect">
            <a:avLst/>
          </a:prstGeom>
          <a:noFill/>
          <a:ln>
            <a:noFill/>
          </a:ln>
        </p:spPr>
      </p:pic>
      <p:sp>
        <p:nvSpPr>
          <p:cNvPr id="38" name="Google Shape;38;p33"/>
          <p:cNvSpPr/>
          <p:nvPr/>
        </p:nvSpPr>
        <p:spPr>
          <a:xfrm>
            <a:off x="17871961" y="729124"/>
            <a:ext cx="2232660" cy="4152265"/>
          </a:xfrm>
          <a:custGeom>
            <a:rect b="b" l="l" r="r" t="t"/>
            <a:pathLst>
              <a:path extrusionOk="0" h="4152265" w="2232659">
                <a:moveTo>
                  <a:pt x="2232138" y="0"/>
                </a:moveTo>
                <a:lnTo>
                  <a:pt x="0" y="4150438"/>
                </a:lnTo>
                <a:lnTo>
                  <a:pt x="1698660" y="4151758"/>
                </a:lnTo>
                <a:lnTo>
                  <a:pt x="2232138" y="3135521"/>
                </a:lnTo>
                <a:lnTo>
                  <a:pt x="223213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39" name="Google Shape;39;p33"/>
          <p:cNvSpPr/>
          <p:nvPr/>
        </p:nvSpPr>
        <p:spPr>
          <a:xfrm>
            <a:off x="501000" y="496885"/>
            <a:ext cx="19102705" cy="10252075"/>
          </a:xfrm>
          <a:custGeom>
            <a:rect b="b" l="l" r="r" t="t"/>
            <a:pathLst>
              <a:path extrusionOk="0" h="10252075" w="19102705">
                <a:moveTo>
                  <a:pt x="19102098" y="0"/>
                </a:moveTo>
                <a:lnTo>
                  <a:pt x="0" y="0"/>
                </a:lnTo>
                <a:lnTo>
                  <a:pt x="0" y="10252022"/>
                </a:lnTo>
                <a:lnTo>
                  <a:pt x="19102098" y="10252022"/>
                </a:lnTo>
                <a:lnTo>
                  <a:pt x="19102098"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40" name="Google Shape;40;p33"/>
          <p:cNvSpPr txBox="1"/>
          <p:nvPr>
            <p:ph type="ctrTitle"/>
          </p:nvPr>
        </p:nvSpPr>
        <p:spPr>
          <a:xfrm>
            <a:off x="2324786" y="2737420"/>
            <a:ext cx="6141084" cy="266446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3"/>
          <p:cNvSpPr txBox="1"/>
          <p:nvPr>
            <p:ph idx="1" type="subTitle"/>
          </p:nvPr>
        </p:nvSpPr>
        <p:spPr>
          <a:xfrm>
            <a:off x="3015615" y="6333236"/>
            <a:ext cx="14072870" cy="28273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3"/>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3"/>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3"/>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34"/>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4"/>
          <p:cNvSpPr txBox="1"/>
          <p:nvPr>
            <p:ph idx="1" type="body"/>
          </p:nvPr>
        </p:nvSpPr>
        <p:spPr>
          <a:xfrm>
            <a:off x="1005205"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34"/>
          <p:cNvSpPr txBox="1"/>
          <p:nvPr>
            <p:ph idx="2" type="body"/>
          </p:nvPr>
        </p:nvSpPr>
        <p:spPr>
          <a:xfrm>
            <a:off x="10353611" y="2601150"/>
            <a:ext cx="8745284" cy="7464171"/>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3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52" name="Shape 52"/>
        <p:cNvGrpSpPr/>
        <p:nvPr/>
      </p:nvGrpSpPr>
      <p:grpSpPr>
        <a:xfrm>
          <a:off x="0" y="0"/>
          <a:ext cx="0" cy="0"/>
          <a:chOff x="0" y="0"/>
          <a:chExt cx="0" cy="0"/>
        </a:xfrm>
      </p:grpSpPr>
      <p:sp>
        <p:nvSpPr>
          <p:cNvPr id="53" name="Google Shape;53;p35"/>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0" i="0" sz="3800">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p:nvPr/>
        </p:nvSpPr>
        <p:spPr>
          <a:xfrm>
            <a:off x="0" y="0"/>
            <a:ext cx="20104100" cy="11308715"/>
          </a:xfrm>
          <a:custGeom>
            <a:rect b="b" l="l" r="r" t="t"/>
            <a:pathLst>
              <a:path extrusionOk="0" h="11308715" w="20104100">
                <a:moveTo>
                  <a:pt x="20104099" y="0"/>
                </a:moveTo>
                <a:lnTo>
                  <a:pt x="0" y="0"/>
                </a:lnTo>
                <a:lnTo>
                  <a:pt x="0" y="11308556"/>
                </a:lnTo>
                <a:lnTo>
                  <a:pt x="20104099" y="11308556"/>
                </a:lnTo>
                <a:lnTo>
                  <a:pt x="20104099" y="0"/>
                </a:lnTo>
                <a:close/>
              </a:path>
            </a:pathLst>
          </a:custGeom>
          <a:solidFill>
            <a:srgbClr val="2431DB"/>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11" name="Google Shape;11;p30"/>
          <p:cNvSpPr txBox="1"/>
          <p:nvPr>
            <p:ph type="title"/>
          </p:nvPr>
        </p:nvSpPr>
        <p:spPr>
          <a:xfrm>
            <a:off x="2323605" y="1593476"/>
            <a:ext cx="7373620" cy="229997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38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30"/>
          <p:cNvSpPr txBox="1"/>
          <p:nvPr>
            <p:ph idx="1" type="body"/>
          </p:nvPr>
        </p:nvSpPr>
        <p:spPr>
          <a:xfrm>
            <a:off x="1005205" y="2601150"/>
            <a:ext cx="18093690" cy="7464171"/>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3" name="Google Shape;13;p30"/>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0"/>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sz="18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30"/>
          <p:cNvSpPr txBox="1"/>
          <p:nvPr>
            <p:ph idx="12" type="sldNum"/>
          </p:nvPr>
        </p:nvSpPr>
        <p:spPr>
          <a:xfrm>
            <a:off x="18717362" y="9549876"/>
            <a:ext cx="693485" cy="802919"/>
          </a:xfrm>
          <a:prstGeom prst="rect">
            <a:avLst/>
          </a:prstGeom>
          <a:noFill/>
          <a:ln>
            <a:noFill/>
          </a:ln>
        </p:spPr>
        <p:txBody>
          <a:bodyPr anchorCtr="0" anchor="t" bIns="0" lIns="0" spcFirstLastPara="1" rIns="0" wrap="square" tIns="0">
            <a:spAutoFit/>
          </a:bodyPr>
          <a:lstStyle>
            <a:lvl1pPr indent="0" lvl="0" marL="73025">
              <a:lnSpc>
                <a:spcPct val="115731"/>
              </a:lnSpc>
              <a:spcBef>
                <a:spcPts val="0"/>
              </a:spcBef>
              <a:buNone/>
              <a:defRPr b="0" i="0" sz="4100">
                <a:solidFill>
                  <a:schemeClr val="dk1"/>
                </a:solidFill>
                <a:latin typeface="Roboto"/>
                <a:ea typeface="Roboto"/>
                <a:cs typeface="Roboto"/>
                <a:sym typeface="Roboto"/>
              </a:defRPr>
            </a:lvl1pPr>
            <a:lvl2pPr indent="0" lvl="1" marL="73025">
              <a:lnSpc>
                <a:spcPct val="115731"/>
              </a:lnSpc>
              <a:spcBef>
                <a:spcPts val="0"/>
              </a:spcBef>
              <a:buNone/>
              <a:defRPr b="0" i="0" sz="4100">
                <a:solidFill>
                  <a:schemeClr val="dk1"/>
                </a:solidFill>
                <a:latin typeface="Roboto"/>
                <a:ea typeface="Roboto"/>
                <a:cs typeface="Roboto"/>
                <a:sym typeface="Roboto"/>
              </a:defRPr>
            </a:lvl2pPr>
            <a:lvl3pPr indent="0" lvl="2" marL="73025">
              <a:lnSpc>
                <a:spcPct val="115731"/>
              </a:lnSpc>
              <a:spcBef>
                <a:spcPts val="0"/>
              </a:spcBef>
              <a:buNone/>
              <a:defRPr b="0" i="0" sz="4100">
                <a:solidFill>
                  <a:schemeClr val="dk1"/>
                </a:solidFill>
                <a:latin typeface="Roboto"/>
                <a:ea typeface="Roboto"/>
                <a:cs typeface="Roboto"/>
                <a:sym typeface="Roboto"/>
              </a:defRPr>
            </a:lvl3pPr>
            <a:lvl4pPr indent="0" lvl="3" marL="73025">
              <a:lnSpc>
                <a:spcPct val="115731"/>
              </a:lnSpc>
              <a:spcBef>
                <a:spcPts val="0"/>
              </a:spcBef>
              <a:buNone/>
              <a:defRPr b="0" i="0" sz="4100">
                <a:solidFill>
                  <a:schemeClr val="dk1"/>
                </a:solidFill>
                <a:latin typeface="Roboto"/>
                <a:ea typeface="Roboto"/>
                <a:cs typeface="Roboto"/>
                <a:sym typeface="Roboto"/>
              </a:defRPr>
            </a:lvl4pPr>
            <a:lvl5pPr indent="0" lvl="4" marL="73025">
              <a:lnSpc>
                <a:spcPct val="115731"/>
              </a:lnSpc>
              <a:spcBef>
                <a:spcPts val="0"/>
              </a:spcBef>
              <a:buNone/>
              <a:defRPr b="0" i="0" sz="4100">
                <a:solidFill>
                  <a:schemeClr val="dk1"/>
                </a:solidFill>
                <a:latin typeface="Roboto"/>
                <a:ea typeface="Roboto"/>
                <a:cs typeface="Roboto"/>
                <a:sym typeface="Roboto"/>
              </a:defRPr>
            </a:lvl5pPr>
            <a:lvl6pPr indent="0" lvl="5" marL="73025">
              <a:lnSpc>
                <a:spcPct val="115731"/>
              </a:lnSpc>
              <a:spcBef>
                <a:spcPts val="0"/>
              </a:spcBef>
              <a:buNone/>
              <a:defRPr b="0" i="0" sz="4100">
                <a:solidFill>
                  <a:schemeClr val="dk1"/>
                </a:solidFill>
                <a:latin typeface="Roboto"/>
                <a:ea typeface="Roboto"/>
                <a:cs typeface="Roboto"/>
                <a:sym typeface="Roboto"/>
              </a:defRPr>
            </a:lvl6pPr>
            <a:lvl7pPr indent="0" lvl="6" marL="73025">
              <a:lnSpc>
                <a:spcPct val="115731"/>
              </a:lnSpc>
              <a:spcBef>
                <a:spcPts val="0"/>
              </a:spcBef>
              <a:buNone/>
              <a:defRPr b="0" i="0" sz="4100">
                <a:solidFill>
                  <a:schemeClr val="dk1"/>
                </a:solidFill>
                <a:latin typeface="Roboto"/>
                <a:ea typeface="Roboto"/>
                <a:cs typeface="Roboto"/>
                <a:sym typeface="Roboto"/>
              </a:defRPr>
            </a:lvl7pPr>
            <a:lvl8pPr indent="0" lvl="7" marL="73025">
              <a:lnSpc>
                <a:spcPct val="115731"/>
              </a:lnSpc>
              <a:spcBef>
                <a:spcPts val="0"/>
              </a:spcBef>
              <a:buNone/>
              <a:defRPr b="0" i="0" sz="4100">
                <a:solidFill>
                  <a:schemeClr val="dk1"/>
                </a:solidFill>
                <a:latin typeface="Roboto"/>
                <a:ea typeface="Roboto"/>
                <a:cs typeface="Roboto"/>
                <a:sym typeface="Roboto"/>
              </a:defRPr>
            </a:lvl8pPr>
            <a:lvl9pPr indent="0" lvl="8" marL="73025">
              <a:lnSpc>
                <a:spcPct val="115731"/>
              </a:lnSpc>
              <a:spcBef>
                <a:spcPts val="0"/>
              </a:spcBef>
              <a:buNone/>
              <a:defRPr b="0" i="0" sz="4100">
                <a:solidFill>
                  <a:schemeClr val="dk1"/>
                </a:solidFill>
                <a:latin typeface="Roboto"/>
                <a:ea typeface="Roboto"/>
                <a:cs typeface="Roboto"/>
                <a:sym typeface="Roboto"/>
              </a:defRPr>
            </a:lvl9pPr>
          </a:lstStyle>
          <a:p>
            <a:pPr indent="0" lvl="0" marL="73025"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5.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jpg"/><Relationship Id="rId4" Type="http://schemas.openxmlformats.org/officeDocument/2006/relationships/hyperlink" Target="https://unsplash.com/@kxvn_lx?utm_content=creditCopyText&amp;utm_medium=referral&amp;utm_source=unsplash" TargetMode="External"/><Relationship Id="rId5" Type="http://schemas.openxmlformats.org/officeDocument/2006/relationships/hyperlink" Target="https://unsplash.com/photos/woman-wearing-white-long-sleeved-dress-osLOXQc_Hpw?utm_content=creditCopyText&amp;utm_medium=referral&amp;utm_source=unsplas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bluejeansgogreen.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pubs.acs.org/doi/pdf/10.1021/es032373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 Id="rId4" Type="http://schemas.openxmlformats.org/officeDocument/2006/relationships/hyperlink" Target="https://unsplash.com/@picsbyjameslee?utm_content=creditCopyText&amp;utm_medium=referral&amp;utm_source=unsplash" TargetMode="External"/><Relationship Id="rId5" Type="http://schemas.openxmlformats.org/officeDocument/2006/relationships/hyperlink" Target="https://unsplash.com/photos/blue-and-white-letter-m-TE_fvX7fhD8?utm_content=creditCopyText&amp;utm_medium=referral&amp;utm_source=unsplash"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www.marfastance.com/pages/make-it-modula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flavialarocca.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designers.org/design.php?ID=6141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www.pubs.acs.org/doi/pdf/10.1021/es032373g" TargetMode="External"/><Relationship Id="rId4" Type="http://schemas.openxmlformats.org/officeDocument/2006/relationships/hyperlink" Target="http://www.circular.fashion/downloads/2021_circular.fashion_circular_design_kit.pdf" TargetMode="External"/><Relationship Id="rId5" Type="http://schemas.openxmlformats.org/officeDocument/2006/relationships/hyperlink" Target="http://www.molteni.it/magazine/en/article/design-for-disassembly" TargetMode="External"/><Relationship Id="rId6" Type="http://schemas.openxmlformats.org/officeDocument/2006/relationships/hyperlink" Target="http://www.bluejeansgogreen.org/about-us/" TargetMode="External"/><Relationship Id="rId7" Type="http://schemas.openxmlformats.org/officeDocument/2006/relationships/hyperlink" Target="http://www.designers.org/design.php?ID=61414" TargetMode="External"/><Relationship Id="rId8" Type="http://schemas.openxmlformats.org/officeDocument/2006/relationships/hyperlink" Target="http://www.flavialarocca.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www.consciousfashion.co/guides/textile-recycling-companies" TargetMode="External"/><Relationship Id="rId4" Type="http://schemas.openxmlformats.org/officeDocument/2006/relationships/hyperlink" Target="http://www.marfastance.com/pages/make-it-modular" TargetMode="External"/><Relationship Id="rId5" Type="http://schemas.openxmlformats.org/officeDocument/2006/relationships/hyperlink" Target="http://www.resortecs.com/" TargetMode="External"/><Relationship Id="rId6" Type="http://schemas.openxmlformats.org/officeDocument/2006/relationships/hyperlink" Target="http://www.youtube.com/watch?v=2d58g6-15_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9.jpg"/><Relationship Id="rId4" Type="http://schemas.openxmlformats.org/officeDocument/2006/relationships/hyperlink" Target="https://unsplash.com/@saintape?utm_content=creditCopyText&amp;utm_medium=referral&amp;utm_source=unsplas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grpSp>
        <p:nvGrpSpPr>
          <p:cNvPr id="61" name="Google Shape;61;p1"/>
          <p:cNvGrpSpPr/>
          <p:nvPr/>
        </p:nvGrpSpPr>
        <p:grpSpPr>
          <a:xfrm>
            <a:off x="0" y="635"/>
            <a:ext cx="20104145" cy="11308969"/>
            <a:chOff x="0" y="0"/>
            <a:chExt cx="20104145" cy="11308969"/>
          </a:xfrm>
        </p:grpSpPr>
        <p:pic>
          <p:nvPicPr>
            <p:cNvPr id="62" name="Google Shape;62;p1"/>
            <p:cNvPicPr preferRelativeResize="0"/>
            <p:nvPr/>
          </p:nvPicPr>
          <p:blipFill rotWithShape="1">
            <a:blip r:embed="rId3">
              <a:alphaModFix/>
            </a:blip>
            <a:srcRect b="0" l="0" r="0" t="0"/>
            <a:stretch/>
          </p:blipFill>
          <p:spPr>
            <a:xfrm>
              <a:off x="7212314" y="9984617"/>
              <a:ext cx="11416613" cy="1323938"/>
            </a:xfrm>
            <a:prstGeom prst="rect">
              <a:avLst/>
            </a:prstGeom>
            <a:noFill/>
            <a:ln>
              <a:noFill/>
            </a:ln>
          </p:spPr>
        </p:pic>
        <p:sp>
          <p:nvSpPr>
            <p:cNvPr id="63" name="Google Shape;63;p1"/>
            <p:cNvSpPr/>
            <p:nvPr/>
          </p:nvSpPr>
          <p:spPr>
            <a:xfrm>
              <a:off x="7526649" y="10299319"/>
              <a:ext cx="7900034" cy="1009650"/>
            </a:xfrm>
            <a:custGeom>
              <a:rect b="b" l="l" r="r" t="t"/>
              <a:pathLst>
                <a:path extrusionOk="0" h="1009650" w="7900034">
                  <a:moveTo>
                    <a:pt x="4423341" y="0"/>
                  </a:moveTo>
                  <a:lnTo>
                    <a:pt x="0" y="24889"/>
                  </a:lnTo>
                  <a:lnTo>
                    <a:pt x="0" y="1009237"/>
                  </a:lnTo>
                  <a:lnTo>
                    <a:pt x="7899469" y="1009237"/>
                  </a:lnTo>
                  <a:lnTo>
                    <a:pt x="7872364" y="990654"/>
                  </a:lnTo>
                  <a:lnTo>
                    <a:pt x="7832479" y="963842"/>
                  </a:lnTo>
                  <a:lnTo>
                    <a:pt x="7792345" y="937389"/>
                  </a:lnTo>
                  <a:lnTo>
                    <a:pt x="7751963" y="911296"/>
                  </a:lnTo>
                  <a:lnTo>
                    <a:pt x="7711335" y="885565"/>
                  </a:lnTo>
                  <a:lnTo>
                    <a:pt x="7670460" y="860194"/>
                  </a:lnTo>
                  <a:lnTo>
                    <a:pt x="7629340" y="835185"/>
                  </a:lnTo>
                  <a:lnTo>
                    <a:pt x="7587977" y="810537"/>
                  </a:lnTo>
                  <a:lnTo>
                    <a:pt x="7546370" y="786252"/>
                  </a:lnTo>
                  <a:lnTo>
                    <a:pt x="7504522" y="762330"/>
                  </a:lnTo>
                  <a:lnTo>
                    <a:pt x="7462433" y="738770"/>
                  </a:lnTo>
                  <a:lnTo>
                    <a:pt x="7420104" y="715574"/>
                  </a:lnTo>
                  <a:lnTo>
                    <a:pt x="7377537" y="692742"/>
                  </a:lnTo>
                  <a:lnTo>
                    <a:pt x="7334731" y="670274"/>
                  </a:lnTo>
                  <a:lnTo>
                    <a:pt x="7291690" y="648170"/>
                  </a:lnTo>
                  <a:lnTo>
                    <a:pt x="7248412" y="626432"/>
                  </a:lnTo>
                  <a:lnTo>
                    <a:pt x="7204900" y="605059"/>
                  </a:lnTo>
                  <a:lnTo>
                    <a:pt x="7161154" y="584052"/>
                  </a:lnTo>
                  <a:lnTo>
                    <a:pt x="7117176" y="563411"/>
                  </a:lnTo>
                  <a:lnTo>
                    <a:pt x="7072966" y="543136"/>
                  </a:lnTo>
                  <a:lnTo>
                    <a:pt x="7028525" y="523229"/>
                  </a:lnTo>
                  <a:lnTo>
                    <a:pt x="6983856" y="503688"/>
                  </a:lnTo>
                  <a:lnTo>
                    <a:pt x="6938957" y="484516"/>
                  </a:lnTo>
                  <a:lnTo>
                    <a:pt x="6893832" y="465711"/>
                  </a:lnTo>
                  <a:lnTo>
                    <a:pt x="6848480" y="447276"/>
                  </a:lnTo>
                  <a:lnTo>
                    <a:pt x="6802902" y="429209"/>
                  </a:lnTo>
                  <a:lnTo>
                    <a:pt x="6757101" y="411511"/>
                  </a:lnTo>
                  <a:lnTo>
                    <a:pt x="6711076" y="394183"/>
                  </a:lnTo>
                  <a:lnTo>
                    <a:pt x="6664828" y="377225"/>
                  </a:lnTo>
                  <a:lnTo>
                    <a:pt x="6618360" y="360638"/>
                  </a:lnTo>
                  <a:lnTo>
                    <a:pt x="6571671" y="344421"/>
                  </a:lnTo>
                  <a:lnTo>
                    <a:pt x="6524764" y="328576"/>
                  </a:lnTo>
                  <a:lnTo>
                    <a:pt x="6477638" y="313102"/>
                  </a:lnTo>
                  <a:lnTo>
                    <a:pt x="6430295" y="298001"/>
                  </a:lnTo>
                  <a:lnTo>
                    <a:pt x="6382736" y="283272"/>
                  </a:lnTo>
                  <a:lnTo>
                    <a:pt x="6334961" y="268915"/>
                  </a:lnTo>
                  <a:lnTo>
                    <a:pt x="6286973" y="254932"/>
                  </a:lnTo>
                  <a:lnTo>
                    <a:pt x="6238772" y="241323"/>
                  </a:lnTo>
                  <a:lnTo>
                    <a:pt x="6190359" y="228087"/>
                  </a:lnTo>
                  <a:lnTo>
                    <a:pt x="6141735" y="215226"/>
                  </a:lnTo>
                  <a:lnTo>
                    <a:pt x="6092902" y="202740"/>
                  </a:lnTo>
                  <a:lnTo>
                    <a:pt x="6043859" y="190629"/>
                  </a:lnTo>
                  <a:lnTo>
                    <a:pt x="5994608" y="178893"/>
                  </a:lnTo>
                  <a:lnTo>
                    <a:pt x="5945151" y="167534"/>
                  </a:lnTo>
                  <a:lnTo>
                    <a:pt x="5895488" y="156550"/>
                  </a:lnTo>
                  <a:lnTo>
                    <a:pt x="5845620" y="145944"/>
                  </a:lnTo>
                  <a:lnTo>
                    <a:pt x="5795549" y="135714"/>
                  </a:lnTo>
                  <a:lnTo>
                    <a:pt x="5745275" y="125863"/>
                  </a:lnTo>
                  <a:lnTo>
                    <a:pt x="5694799" y="116389"/>
                  </a:lnTo>
                  <a:lnTo>
                    <a:pt x="5644123" y="107293"/>
                  </a:lnTo>
                  <a:lnTo>
                    <a:pt x="5593247" y="98576"/>
                  </a:lnTo>
                  <a:lnTo>
                    <a:pt x="5542172" y="90238"/>
                  </a:lnTo>
                  <a:lnTo>
                    <a:pt x="5490900" y="82280"/>
                  </a:lnTo>
                  <a:lnTo>
                    <a:pt x="5439432" y="74701"/>
                  </a:lnTo>
                  <a:lnTo>
                    <a:pt x="5387768" y="67503"/>
                  </a:lnTo>
                  <a:lnTo>
                    <a:pt x="5335910" y="60685"/>
                  </a:lnTo>
                  <a:lnTo>
                    <a:pt x="5283858" y="54249"/>
                  </a:lnTo>
                  <a:lnTo>
                    <a:pt x="5231614" y="48194"/>
                  </a:lnTo>
                  <a:lnTo>
                    <a:pt x="5179179" y="42520"/>
                  </a:lnTo>
                  <a:lnTo>
                    <a:pt x="5126553" y="37229"/>
                  </a:lnTo>
                  <a:lnTo>
                    <a:pt x="5073738" y="32321"/>
                  </a:lnTo>
                  <a:lnTo>
                    <a:pt x="5020735" y="27795"/>
                  </a:lnTo>
                  <a:lnTo>
                    <a:pt x="4967545" y="23653"/>
                  </a:lnTo>
                  <a:lnTo>
                    <a:pt x="4423341"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4" name="Google Shape;64;p1"/>
            <p:cNvPicPr preferRelativeResize="0"/>
            <p:nvPr/>
          </p:nvPicPr>
          <p:blipFill rotWithShape="1">
            <a:blip r:embed="rId4">
              <a:alphaModFix/>
            </a:blip>
            <a:srcRect b="0" l="0" r="0" t="0"/>
            <a:stretch/>
          </p:blipFill>
          <p:spPr>
            <a:xfrm>
              <a:off x="12230831" y="7657568"/>
              <a:ext cx="6546363" cy="3650988"/>
            </a:xfrm>
            <a:prstGeom prst="rect">
              <a:avLst/>
            </a:prstGeom>
            <a:noFill/>
            <a:ln>
              <a:noFill/>
            </a:ln>
          </p:spPr>
        </p:pic>
        <p:sp>
          <p:nvSpPr>
            <p:cNvPr id="65" name="Google Shape;65;p1"/>
            <p:cNvSpPr/>
            <p:nvPr/>
          </p:nvSpPr>
          <p:spPr>
            <a:xfrm>
              <a:off x="14174711" y="7972345"/>
              <a:ext cx="3973829" cy="3336290"/>
            </a:xfrm>
            <a:custGeom>
              <a:rect b="b" l="l" r="r" t="t"/>
              <a:pathLst>
                <a:path extrusionOk="0" h="3336290" w="3973830">
                  <a:moveTo>
                    <a:pt x="3973650" y="0"/>
                  </a:moveTo>
                  <a:lnTo>
                    <a:pt x="1774010" y="0"/>
                  </a:lnTo>
                  <a:lnTo>
                    <a:pt x="0" y="3336210"/>
                  </a:lnTo>
                  <a:lnTo>
                    <a:pt x="2223834" y="3336210"/>
                  </a:lnTo>
                  <a:lnTo>
                    <a:pt x="3973650"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6" name="Google Shape;66;p1"/>
            <p:cNvPicPr preferRelativeResize="0"/>
            <p:nvPr/>
          </p:nvPicPr>
          <p:blipFill rotWithShape="1">
            <a:blip r:embed="rId5">
              <a:alphaModFix/>
            </a:blip>
            <a:srcRect b="0" l="0" r="0" t="0"/>
            <a:stretch/>
          </p:blipFill>
          <p:spPr>
            <a:xfrm>
              <a:off x="0" y="0"/>
              <a:ext cx="11102456" cy="8439108"/>
            </a:xfrm>
            <a:prstGeom prst="rect">
              <a:avLst/>
            </a:prstGeom>
            <a:noFill/>
            <a:ln>
              <a:noFill/>
            </a:ln>
          </p:spPr>
        </p:pic>
        <p:sp>
          <p:nvSpPr>
            <p:cNvPr id="67" name="Google Shape;67;p1"/>
            <p:cNvSpPr/>
            <p:nvPr/>
          </p:nvSpPr>
          <p:spPr>
            <a:xfrm>
              <a:off x="3" y="0"/>
              <a:ext cx="10473690" cy="7810500"/>
            </a:xfrm>
            <a:custGeom>
              <a:rect b="b" l="l" r="r" t="t"/>
              <a:pathLst>
                <a:path extrusionOk="0" h="7810500" w="10473690">
                  <a:moveTo>
                    <a:pt x="10371550" y="0"/>
                  </a:moveTo>
                  <a:lnTo>
                    <a:pt x="0" y="0"/>
                  </a:lnTo>
                  <a:lnTo>
                    <a:pt x="0" y="7810255"/>
                  </a:lnTo>
                  <a:lnTo>
                    <a:pt x="4580645" y="7799438"/>
                  </a:lnTo>
                  <a:lnTo>
                    <a:pt x="4637143" y="7795735"/>
                  </a:lnTo>
                  <a:lnTo>
                    <a:pt x="4693392" y="7791627"/>
                  </a:lnTo>
                  <a:lnTo>
                    <a:pt x="4749392" y="7787115"/>
                  </a:lnTo>
                  <a:lnTo>
                    <a:pt x="4805143" y="7782201"/>
                  </a:lnTo>
                  <a:lnTo>
                    <a:pt x="4860643" y="7776887"/>
                  </a:lnTo>
                  <a:lnTo>
                    <a:pt x="4915893" y="7771175"/>
                  </a:lnTo>
                  <a:lnTo>
                    <a:pt x="4970893" y="7765067"/>
                  </a:lnTo>
                  <a:lnTo>
                    <a:pt x="5025642" y="7758564"/>
                  </a:lnTo>
                  <a:lnTo>
                    <a:pt x="5080139" y="7751669"/>
                  </a:lnTo>
                  <a:lnTo>
                    <a:pt x="5134385" y="7744382"/>
                  </a:lnTo>
                  <a:lnTo>
                    <a:pt x="5188379" y="7736706"/>
                  </a:lnTo>
                  <a:lnTo>
                    <a:pt x="5242121" y="7728643"/>
                  </a:lnTo>
                  <a:lnTo>
                    <a:pt x="5295610" y="7720194"/>
                  </a:lnTo>
                  <a:lnTo>
                    <a:pt x="5348846" y="7711362"/>
                  </a:lnTo>
                  <a:lnTo>
                    <a:pt x="5401829" y="7702147"/>
                  </a:lnTo>
                  <a:lnTo>
                    <a:pt x="5454557" y="7692552"/>
                  </a:lnTo>
                  <a:lnTo>
                    <a:pt x="5507032" y="7682579"/>
                  </a:lnTo>
                  <a:lnTo>
                    <a:pt x="5559253" y="7672228"/>
                  </a:lnTo>
                  <a:lnTo>
                    <a:pt x="5611219" y="7661503"/>
                  </a:lnTo>
                  <a:lnTo>
                    <a:pt x="5662929" y="7650405"/>
                  </a:lnTo>
                  <a:lnTo>
                    <a:pt x="5714385" y="7638935"/>
                  </a:lnTo>
                  <a:lnTo>
                    <a:pt x="5765584" y="7627096"/>
                  </a:lnTo>
                  <a:lnTo>
                    <a:pt x="5816528" y="7614889"/>
                  </a:lnTo>
                  <a:lnTo>
                    <a:pt x="5867215" y="7602316"/>
                  </a:lnTo>
                  <a:lnTo>
                    <a:pt x="5917645" y="7589379"/>
                  </a:lnTo>
                  <a:lnTo>
                    <a:pt x="5967818" y="7576079"/>
                  </a:lnTo>
                  <a:lnTo>
                    <a:pt x="6017733" y="7562419"/>
                  </a:lnTo>
                  <a:lnTo>
                    <a:pt x="6067391" y="7548400"/>
                  </a:lnTo>
                  <a:lnTo>
                    <a:pt x="6116791" y="7534024"/>
                  </a:lnTo>
                  <a:lnTo>
                    <a:pt x="6165931" y="7519293"/>
                  </a:lnTo>
                  <a:lnTo>
                    <a:pt x="6214814" y="7504208"/>
                  </a:lnTo>
                  <a:lnTo>
                    <a:pt x="6263436" y="7488771"/>
                  </a:lnTo>
                  <a:lnTo>
                    <a:pt x="6311800" y="7472985"/>
                  </a:lnTo>
                  <a:lnTo>
                    <a:pt x="6359903" y="7456850"/>
                  </a:lnTo>
                  <a:lnTo>
                    <a:pt x="6407746" y="7440369"/>
                  </a:lnTo>
                  <a:lnTo>
                    <a:pt x="6455329" y="7423544"/>
                  </a:lnTo>
                  <a:lnTo>
                    <a:pt x="6502650" y="7406376"/>
                  </a:lnTo>
                  <a:lnTo>
                    <a:pt x="6549710" y="7388867"/>
                  </a:lnTo>
                  <a:lnTo>
                    <a:pt x="6596509" y="7371018"/>
                  </a:lnTo>
                  <a:lnTo>
                    <a:pt x="6643045" y="7352833"/>
                  </a:lnTo>
                  <a:lnTo>
                    <a:pt x="6689320" y="7334311"/>
                  </a:lnTo>
                  <a:lnTo>
                    <a:pt x="6735331" y="7315456"/>
                  </a:lnTo>
                  <a:lnTo>
                    <a:pt x="6781080" y="7296269"/>
                  </a:lnTo>
                  <a:lnTo>
                    <a:pt x="6826565" y="7276751"/>
                  </a:lnTo>
                  <a:lnTo>
                    <a:pt x="6871786" y="7256905"/>
                  </a:lnTo>
                  <a:lnTo>
                    <a:pt x="6916743" y="7236732"/>
                  </a:lnTo>
                  <a:lnTo>
                    <a:pt x="6961436" y="7216235"/>
                  </a:lnTo>
                  <a:lnTo>
                    <a:pt x="7005864" y="7195414"/>
                  </a:lnTo>
                  <a:lnTo>
                    <a:pt x="7050027" y="7174272"/>
                  </a:lnTo>
                  <a:lnTo>
                    <a:pt x="7093925" y="7152811"/>
                  </a:lnTo>
                  <a:lnTo>
                    <a:pt x="7137557" y="7131031"/>
                  </a:lnTo>
                  <a:lnTo>
                    <a:pt x="7180922" y="7108936"/>
                  </a:lnTo>
                  <a:lnTo>
                    <a:pt x="7224021" y="7086527"/>
                  </a:lnTo>
                  <a:lnTo>
                    <a:pt x="7266854" y="7063805"/>
                  </a:lnTo>
                  <a:lnTo>
                    <a:pt x="7309419" y="7040772"/>
                  </a:lnTo>
                  <a:lnTo>
                    <a:pt x="7351716" y="7017431"/>
                  </a:lnTo>
                  <a:lnTo>
                    <a:pt x="7393746" y="6993783"/>
                  </a:lnTo>
                  <a:lnTo>
                    <a:pt x="7435507" y="6969829"/>
                  </a:lnTo>
                  <a:lnTo>
                    <a:pt x="7477000" y="6945572"/>
                  </a:lnTo>
                  <a:lnTo>
                    <a:pt x="7518224" y="6921014"/>
                  </a:lnTo>
                  <a:lnTo>
                    <a:pt x="7559179" y="6896155"/>
                  </a:lnTo>
                  <a:lnTo>
                    <a:pt x="7599864" y="6870999"/>
                  </a:lnTo>
                  <a:lnTo>
                    <a:pt x="7640279" y="6845546"/>
                  </a:lnTo>
                  <a:lnTo>
                    <a:pt x="7680424" y="6819798"/>
                  </a:lnTo>
                  <a:lnTo>
                    <a:pt x="7720298" y="6793758"/>
                  </a:lnTo>
                  <a:lnTo>
                    <a:pt x="7759901" y="6767427"/>
                  </a:lnTo>
                  <a:lnTo>
                    <a:pt x="7799233" y="6740807"/>
                  </a:lnTo>
                  <a:lnTo>
                    <a:pt x="7838293" y="6713899"/>
                  </a:lnTo>
                  <a:lnTo>
                    <a:pt x="7877081" y="6686706"/>
                  </a:lnTo>
                  <a:lnTo>
                    <a:pt x="7915596" y="6659228"/>
                  </a:lnTo>
                  <a:lnTo>
                    <a:pt x="7953839" y="6631469"/>
                  </a:lnTo>
                  <a:lnTo>
                    <a:pt x="7991809" y="6603430"/>
                  </a:lnTo>
                  <a:lnTo>
                    <a:pt x="8029506" y="6575112"/>
                  </a:lnTo>
                  <a:lnTo>
                    <a:pt x="8066929" y="6546518"/>
                  </a:lnTo>
                  <a:lnTo>
                    <a:pt x="8104077" y="6517648"/>
                  </a:lnTo>
                  <a:lnTo>
                    <a:pt x="8140951" y="6488506"/>
                  </a:lnTo>
                  <a:lnTo>
                    <a:pt x="8177551" y="6459092"/>
                  </a:lnTo>
                  <a:lnTo>
                    <a:pt x="8213875" y="6429409"/>
                  </a:lnTo>
                  <a:lnTo>
                    <a:pt x="8249923" y="6399458"/>
                  </a:lnTo>
                  <a:lnTo>
                    <a:pt x="8285696" y="6369241"/>
                  </a:lnTo>
                  <a:lnTo>
                    <a:pt x="8321193" y="6338760"/>
                  </a:lnTo>
                  <a:lnTo>
                    <a:pt x="8356413" y="6308017"/>
                  </a:lnTo>
                  <a:lnTo>
                    <a:pt x="8391356" y="6277013"/>
                  </a:lnTo>
                  <a:lnTo>
                    <a:pt x="8426022" y="6245750"/>
                  </a:lnTo>
                  <a:lnTo>
                    <a:pt x="8460411" y="6214230"/>
                  </a:lnTo>
                  <a:lnTo>
                    <a:pt x="8494521" y="6182455"/>
                  </a:lnTo>
                  <a:lnTo>
                    <a:pt x="8528354" y="6150427"/>
                  </a:lnTo>
                  <a:lnTo>
                    <a:pt x="8561907" y="6118146"/>
                  </a:lnTo>
                  <a:lnTo>
                    <a:pt x="8595182" y="6085616"/>
                  </a:lnTo>
                  <a:lnTo>
                    <a:pt x="8628177" y="6052838"/>
                  </a:lnTo>
                  <a:lnTo>
                    <a:pt x="8660893" y="6019814"/>
                  </a:lnTo>
                  <a:lnTo>
                    <a:pt x="8693329" y="5986545"/>
                  </a:lnTo>
                  <a:lnTo>
                    <a:pt x="8725484" y="5953034"/>
                  </a:lnTo>
                  <a:lnTo>
                    <a:pt x="8757359" y="5919281"/>
                  </a:lnTo>
                  <a:lnTo>
                    <a:pt x="8788952" y="5885290"/>
                  </a:lnTo>
                  <a:lnTo>
                    <a:pt x="8820265" y="5851061"/>
                  </a:lnTo>
                  <a:lnTo>
                    <a:pt x="8851295" y="5816596"/>
                  </a:lnTo>
                  <a:lnTo>
                    <a:pt x="8882044" y="5781898"/>
                  </a:lnTo>
                  <a:lnTo>
                    <a:pt x="8912510" y="5746967"/>
                  </a:lnTo>
                  <a:lnTo>
                    <a:pt x="8942693" y="5711807"/>
                  </a:lnTo>
                  <a:lnTo>
                    <a:pt x="8972593" y="5676418"/>
                  </a:lnTo>
                  <a:lnTo>
                    <a:pt x="9002210" y="5640802"/>
                  </a:lnTo>
                  <a:lnTo>
                    <a:pt x="9031543" y="5604962"/>
                  </a:lnTo>
                  <a:lnTo>
                    <a:pt x="9060592" y="5568898"/>
                  </a:lnTo>
                  <a:lnTo>
                    <a:pt x="9089356" y="5532614"/>
                  </a:lnTo>
                  <a:lnTo>
                    <a:pt x="9117836" y="5496109"/>
                  </a:lnTo>
                  <a:lnTo>
                    <a:pt x="9146030" y="5459387"/>
                  </a:lnTo>
                  <a:lnTo>
                    <a:pt x="9173939" y="5422450"/>
                  </a:lnTo>
                  <a:lnTo>
                    <a:pt x="9201561" y="5385298"/>
                  </a:lnTo>
                  <a:lnTo>
                    <a:pt x="9228898" y="5347933"/>
                  </a:lnTo>
                  <a:lnTo>
                    <a:pt x="9255948" y="5310358"/>
                  </a:lnTo>
                  <a:lnTo>
                    <a:pt x="9282711" y="5272575"/>
                  </a:lnTo>
                  <a:lnTo>
                    <a:pt x="9309187" y="5234584"/>
                  </a:lnTo>
                  <a:lnTo>
                    <a:pt x="9335375" y="5196388"/>
                  </a:lnTo>
                  <a:lnTo>
                    <a:pt x="9361276" y="5157989"/>
                  </a:lnTo>
                  <a:lnTo>
                    <a:pt x="9386888" y="5119388"/>
                  </a:lnTo>
                  <a:lnTo>
                    <a:pt x="9412211" y="5080587"/>
                  </a:lnTo>
                  <a:lnTo>
                    <a:pt x="9437245" y="5041588"/>
                  </a:lnTo>
                  <a:lnTo>
                    <a:pt x="9461990" y="5002393"/>
                  </a:lnTo>
                  <a:lnTo>
                    <a:pt x="9486446" y="4963004"/>
                  </a:lnTo>
                  <a:lnTo>
                    <a:pt x="9510611" y="4923421"/>
                  </a:lnTo>
                  <a:lnTo>
                    <a:pt x="9534486" y="4883648"/>
                  </a:lnTo>
                  <a:lnTo>
                    <a:pt x="9558070" y="4843686"/>
                  </a:lnTo>
                  <a:lnTo>
                    <a:pt x="9581363" y="4803537"/>
                  </a:lnTo>
                  <a:lnTo>
                    <a:pt x="9604365" y="4763201"/>
                  </a:lnTo>
                  <a:lnTo>
                    <a:pt x="9627075" y="4722682"/>
                  </a:lnTo>
                  <a:lnTo>
                    <a:pt x="9649492" y="4681982"/>
                  </a:lnTo>
                  <a:lnTo>
                    <a:pt x="9671618" y="4641101"/>
                  </a:lnTo>
                  <a:lnTo>
                    <a:pt x="9693450" y="4600041"/>
                  </a:lnTo>
                  <a:lnTo>
                    <a:pt x="9714990" y="4558805"/>
                  </a:lnTo>
                  <a:lnTo>
                    <a:pt x="9736236" y="4517394"/>
                  </a:lnTo>
                  <a:lnTo>
                    <a:pt x="9757188" y="4475810"/>
                  </a:lnTo>
                  <a:lnTo>
                    <a:pt x="9777846" y="4434055"/>
                  </a:lnTo>
                  <a:lnTo>
                    <a:pt x="9798209" y="4392130"/>
                  </a:lnTo>
                  <a:lnTo>
                    <a:pt x="9818277" y="4350038"/>
                  </a:lnTo>
                  <a:lnTo>
                    <a:pt x="9838051" y="4307780"/>
                  </a:lnTo>
                  <a:lnTo>
                    <a:pt x="9857528" y="4265358"/>
                  </a:lnTo>
                  <a:lnTo>
                    <a:pt x="9876710" y="4222773"/>
                  </a:lnTo>
                  <a:lnTo>
                    <a:pt x="9895595" y="4180028"/>
                  </a:lnTo>
                  <a:lnTo>
                    <a:pt x="9914184" y="4137124"/>
                  </a:lnTo>
                  <a:lnTo>
                    <a:pt x="9932476" y="4094063"/>
                  </a:lnTo>
                  <a:lnTo>
                    <a:pt x="9950471" y="4050847"/>
                  </a:lnTo>
                  <a:lnTo>
                    <a:pt x="9968168" y="4007477"/>
                  </a:lnTo>
                  <a:lnTo>
                    <a:pt x="9985567" y="3963956"/>
                  </a:lnTo>
                  <a:lnTo>
                    <a:pt x="10002667" y="3920286"/>
                  </a:lnTo>
                  <a:lnTo>
                    <a:pt x="10019469" y="3876467"/>
                  </a:lnTo>
                  <a:lnTo>
                    <a:pt x="10035972" y="3832502"/>
                  </a:lnTo>
                  <a:lnTo>
                    <a:pt x="10052176" y="3788392"/>
                  </a:lnTo>
                  <a:lnTo>
                    <a:pt x="10068080" y="3744140"/>
                  </a:lnTo>
                  <a:lnTo>
                    <a:pt x="10083683" y="3699747"/>
                  </a:lnTo>
                  <a:lnTo>
                    <a:pt x="10098987" y="3655214"/>
                  </a:lnTo>
                  <a:lnTo>
                    <a:pt x="10113989" y="3610545"/>
                  </a:lnTo>
                  <a:lnTo>
                    <a:pt x="10128691" y="3565740"/>
                  </a:lnTo>
                  <a:lnTo>
                    <a:pt x="10143091" y="3520801"/>
                  </a:lnTo>
                  <a:lnTo>
                    <a:pt x="10157189" y="3475730"/>
                  </a:lnTo>
                  <a:lnTo>
                    <a:pt x="10170985" y="3430529"/>
                  </a:lnTo>
                  <a:lnTo>
                    <a:pt x="10184478" y="3385200"/>
                  </a:lnTo>
                  <a:lnTo>
                    <a:pt x="10197669" y="3339744"/>
                  </a:lnTo>
                  <a:lnTo>
                    <a:pt x="10210556" y="3294164"/>
                  </a:lnTo>
                  <a:lnTo>
                    <a:pt x="10223140" y="3248460"/>
                  </a:lnTo>
                  <a:lnTo>
                    <a:pt x="10235421" y="3202635"/>
                  </a:lnTo>
                  <a:lnTo>
                    <a:pt x="10247396" y="3156691"/>
                  </a:lnTo>
                  <a:lnTo>
                    <a:pt x="10259068" y="3110629"/>
                  </a:lnTo>
                  <a:lnTo>
                    <a:pt x="10270434" y="3064451"/>
                  </a:lnTo>
                  <a:lnTo>
                    <a:pt x="10281495" y="3018159"/>
                  </a:lnTo>
                  <a:lnTo>
                    <a:pt x="10292251" y="2971755"/>
                  </a:lnTo>
                  <a:lnTo>
                    <a:pt x="10302700" y="2925240"/>
                  </a:lnTo>
                  <a:lnTo>
                    <a:pt x="10312843" y="2878616"/>
                  </a:lnTo>
                  <a:lnTo>
                    <a:pt x="10322680" y="2831886"/>
                  </a:lnTo>
                  <a:lnTo>
                    <a:pt x="10332210" y="2785050"/>
                  </a:lnTo>
                  <a:lnTo>
                    <a:pt x="10341432" y="2738111"/>
                  </a:lnTo>
                  <a:lnTo>
                    <a:pt x="10350346" y="2691071"/>
                  </a:lnTo>
                  <a:lnTo>
                    <a:pt x="10358953" y="2643930"/>
                  </a:lnTo>
                  <a:lnTo>
                    <a:pt x="10367251" y="2596692"/>
                  </a:lnTo>
                  <a:lnTo>
                    <a:pt x="10375241" y="2549358"/>
                  </a:lnTo>
                  <a:lnTo>
                    <a:pt x="10382921" y="2501929"/>
                  </a:lnTo>
                  <a:lnTo>
                    <a:pt x="10390292" y="2454407"/>
                  </a:lnTo>
                  <a:lnTo>
                    <a:pt x="10397353" y="2406795"/>
                  </a:lnTo>
                  <a:lnTo>
                    <a:pt x="10404104" y="2359093"/>
                  </a:lnTo>
                  <a:lnTo>
                    <a:pt x="10410545" y="2311304"/>
                  </a:lnTo>
                  <a:lnTo>
                    <a:pt x="10416675" y="2263430"/>
                  </a:lnTo>
                  <a:lnTo>
                    <a:pt x="10422493" y="2215472"/>
                  </a:lnTo>
                  <a:lnTo>
                    <a:pt x="10428000" y="2167432"/>
                  </a:lnTo>
                  <a:lnTo>
                    <a:pt x="10433196" y="2119312"/>
                  </a:lnTo>
                  <a:lnTo>
                    <a:pt x="10438079" y="2071113"/>
                  </a:lnTo>
                  <a:lnTo>
                    <a:pt x="10442650" y="2022838"/>
                  </a:lnTo>
                  <a:lnTo>
                    <a:pt x="10446907" y="1974489"/>
                  </a:lnTo>
                  <a:lnTo>
                    <a:pt x="10450852" y="1926066"/>
                  </a:lnTo>
                  <a:lnTo>
                    <a:pt x="10454483" y="1877572"/>
                  </a:lnTo>
                  <a:lnTo>
                    <a:pt x="10457800" y="1829008"/>
                  </a:lnTo>
                  <a:lnTo>
                    <a:pt x="10460802" y="1780377"/>
                  </a:lnTo>
                  <a:lnTo>
                    <a:pt x="10463491" y="1731680"/>
                  </a:lnTo>
                  <a:lnTo>
                    <a:pt x="10465864" y="1682919"/>
                  </a:lnTo>
                  <a:lnTo>
                    <a:pt x="10467922" y="1634096"/>
                  </a:lnTo>
                  <a:lnTo>
                    <a:pt x="10469664" y="1585213"/>
                  </a:lnTo>
                  <a:lnTo>
                    <a:pt x="10471090" y="1536270"/>
                  </a:lnTo>
                  <a:lnTo>
                    <a:pt x="10472200" y="1487271"/>
                  </a:lnTo>
                  <a:lnTo>
                    <a:pt x="10472993" y="1438216"/>
                  </a:lnTo>
                  <a:lnTo>
                    <a:pt x="10473469" y="1389109"/>
                  </a:lnTo>
                  <a:lnTo>
                    <a:pt x="10473628" y="1339949"/>
                  </a:lnTo>
                  <a:lnTo>
                    <a:pt x="10473465" y="1285117"/>
                  </a:lnTo>
                  <a:lnTo>
                    <a:pt x="10472976" y="1230406"/>
                  </a:lnTo>
                  <a:lnTo>
                    <a:pt x="10472161" y="1175819"/>
                  </a:lnTo>
                  <a:lnTo>
                    <a:pt x="10471021" y="1121357"/>
                  </a:lnTo>
                  <a:lnTo>
                    <a:pt x="10469558" y="1067022"/>
                  </a:lnTo>
                  <a:lnTo>
                    <a:pt x="10467770" y="1012815"/>
                  </a:lnTo>
                  <a:lnTo>
                    <a:pt x="10465659" y="958738"/>
                  </a:lnTo>
                  <a:lnTo>
                    <a:pt x="10463225" y="904792"/>
                  </a:lnTo>
                  <a:lnTo>
                    <a:pt x="10460469" y="850979"/>
                  </a:lnTo>
                  <a:lnTo>
                    <a:pt x="10457392" y="797300"/>
                  </a:lnTo>
                  <a:lnTo>
                    <a:pt x="10453994" y="743758"/>
                  </a:lnTo>
                  <a:lnTo>
                    <a:pt x="10450275" y="690353"/>
                  </a:lnTo>
                  <a:lnTo>
                    <a:pt x="10446237" y="637087"/>
                  </a:lnTo>
                  <a:lnTo>
                    <a:pt x="10441879" y="583962"/>
                  </a:lnTo>
                  <a:lnTo>
                    <a:pt x="10437202" y="530979"/>
                  </a:lnTo>
                  <a:lnTo>
                    <a:pt x="10432207" y="478140"/>
                  </a:lnTo>
                  <a:lnTo>
                    <a:pt x="10426895" y="425446"/>
                  </a:lnTo>
                  <a:lnTo>
                    <a:pt x="10421265" y="372899"/>
                  </a:lnTo>
                  <a:lnTo>
                    <a:pt x="10415319" y="320501"/>
                  </a:lnTo>
                  <a:lnTo>
                    <a:pt x="10409058" y="268253"/>
                  </a:lnTo>
                  <a:lnTo>
                    <a:pt x="10402480" y="216156"/>
                  </a:lnTo>
                  <a:lnTo>
                    <a:pt x="10395588" y="164213"/>
                  </a:lnTo>
                  <a:lnTo>
                    <a:pt x="10388382" y="112425"/>
                  </a:lnTo>
                  <a:lnTo>
                    <a:pt x="10380862" y="60792"/>
                  </a:lnTo>
                  <a:lnTo>
                    <a:pt x="10371550" y="0"/>
                  </a:lnTo>
                  <a:close/>
                </a:path>
              </a:pathLst>
            </a:custGeom>
            <a:solidFill>
              <a:srgbClr val="EB1C2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68" name="Google Shape;68;p1"/>
            <p:cNvPicPr preferRelativeResize="0"/>
            <p:nvPr/>
          </p:nvPicPr>
          <p:blipFill rotWithShape="1">
            <a:blip r:embed="rId6">
              <a:alphaModFix/>
            </a:blip>
            <a:srcRect b="0" l="0" r="0" t="0"/>
            <a:stretch/>
          </p:blipFill>
          <p:spPr>
            <a:xfrm>
              <a:off x="1261500" y="2259617"/>
              <a:ext cx="7400819" cy="8323091"/>
            </a:xfrm>
            <a:prstGeom prst="rect">
              <a:avLst/>
            </a:prstGeom>
            <a:noFill/>
            <a:ln>
              <a:noFill/>
            </a:ln>
          </p:spPr>
        </p:pic>
        <p:sp>
          <p:nvSpPr>
            <p:cNvPr id="69" name="Google Shape;69;p1"/>
            <p:cNvSpPr/>
            <p:nvPr/>
          </p:nvSpPr>
          <p:spPr>
            <a:xfrm>
              <a:off x="1576289" y="2576128"/>
              <a:ext cx="6457950" cy="7376795"/>
            </a:xfrm>
            <a:custGeom>
              <a:rect b="b" l="l" r="r" t="t"/>
              <a:pathLst>
                <a:path extrusionOk="0" h="7376795" w="6457950">
                  <a:moveTo>
                    <a:pt x="6457593" y="0"/>
                  </a:moveTo>
                  <a:lnTo>
                    <a:pt x="3922519" y="0"/>
                  </a:lnTo>
                  <a:lnTo>
                    <a:pt x="0" y="7376665"/>
                  </a:lnTo>
                  <a:lnTo>
                    <a:pt x="2588591" y="7376665"/>
                  </a:lnTo>
                  <a:lnTo>
                    <a:pt x="6457593"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70" name="Google Shape;70;p1"/>
            <p:cNvSpPr/>
            <p:nvPr/>
          </p:nvSpPr>
          <p:spPr>
            <a:xfrm>
              <a:off x="1626628" y="5"/>
              <a:ext cx="7494905" cy="11308715"/>
            </a:xfrm>
            <a:custGeom>
              <a:rect b="b" l="l" r="r" t="t"/>
              <a:pathLst>
                <a:path extrusionOk="0" h="11308715" w="7494905">
                  <a:moveTo>
                    <a:pt x="1475727" y="0"/>
                  </a:moveTo>
                  <a:lnTo>
                    <a:pt x="1277670" y="0"/>
                  </a:lnTo>
                  <a:lnTo>
                    <a:pt x="514908" y="1408823"/>
                  </a:lnTo>
                  <a:lnTo>
                    <a:pt x="726236" y="1408772"/>
                  </a:lnTo>
                  <a:lnTo>
                    <a:pt x="1475727" y="0"/>
                  </a:lnTo>
                  <a:close/>
                </a:path>
                <a:path extrusionOk="0" h="11308715" w="7494905">
                  <a:moveTo>
                    <a:pt x="1818373" y="217487"/>
                  </a:moveTo>
                  <a:lnTo>
                    <a:pt x="1633664" y="220814"/>
                  </a:lnTo>
                  <a:lnTo>
                    <a:pt x="0" y="3238208"/>
                  </a:lnTo>
                  <a:lnTo>
                    <a:pt x="211328" y="3238157"/>
                  </a:lnTo>
                  <a:lnTo>
                    <a:pt x="1818373" y="217487"/>
                  </a:lnTo>
                  <a:close/>
                </a:path>
                <a:path extrusionOk="0" h="11308715" w="7494905">
                  <a:moveTo>
                    <a:pt x="2031796" y="8515058"/>
                  </a:moveTo>
                  <a:lnTo>
                    <a:pt x="1847088" y="8518385"/>
                  </a:lnTo>
                  <a:lnTo>
                    <a:pt x="336448" y="11308550"/>
                  </a:lnTo>
                  <a:lnTo>
                    <a:pt x="545604" y="11308550"/>
                  </a:lnTo>
                  <a:lnTo>
                    <a:pt x="2031796" y="8515058"/>
                  </a:lnTo>
                  <a:close/>
                </a:path>
                <a:path extrusionOk="0" h="11308715" w="7494905">
                  <a:moveTo>
                    <a:pt x="2546705" y="6685674"/>
                  </a:moveTo>
                  <a:lnTo>
                    <a:pt x="2361996" y="6689001"/>
                  </a:lnTo>
                  <a:lnTo>
                    <a:pt x="728332" y="9706394"/>
                  </a:lnTo>
                  <a:lnTo>
                    <a:pt x="939673" y="9706331"/>
                  </a:lnTo>
                  <a:lnTo>
                    <a:pt x="2546705" y="6685674"/>
                  </a:lnTo>
                  <a:close/>
                </a:path>
                <a:path extrusionOk="0" h="11308715" w="7494905">
                  <a:moveTo>
                    <a:pt x="7494765" y="0"/>
                  </a:moveTo>
                  <a:lnTo>
                    <a:pt x="7293635" y="0"/>
                  </a:lnTo>
                  <a:lnTo>
                    <a:pt x="6707733" y="1082154"/>
                  </a:lnTo>
                  <a:lnTo>
                    <a:pt x="6919074" y="1082090"/>
                  </a:lnTo>
                  <a:lnTo>
                    <a:pt x="7494765" y="0"/>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pic>
          <p:nvPicPr>
            <p:cNvPr id="71" name="Google Shape;71;p1"/>
            <p:cNvPicPr preferRelativeResize="0"/>
            <p:nvPr/>
          </p:nvPicPr>
          <p:blipFill rotWithShape="1">
            <a:blip r:embed="rId7">
              <a:alphaModFix/>
            </a:blip>
            <a:srcRect b="0" l="0" r="0" t="0"/>
            <a:stretch/>
          </p:blipFill>
          <p:spPr>
            <a:xfrm>
              <a:off x="17236752" y="580924"/>
              <a:ext cx="2867347" cy="4988324"/>
            </a:xfrm>
            <a:prstGeom prst="rect">
              <a:avLst/>
            </a:prstGeom>
            <a:noFill/>
            <a:ln>
              <a:noFill/>
            </a:ln>
          </p:spPr>
        </p:pic>
        <p:sp>
          <p:nvSpPr>
            <p:cNvPr id="72" name="Google Shape;72;p1"/>
            <p:cNvSpPr/>
            <p:nvPr/>
          </p:nvSpPr>
          <p:spPr>
            <a:xfrm>
              <a:off x="17552080" y="898805"/>
              <a:ext cx="2552065" cy="4042410"/>
            </a:xfrm>
            <a:custGeom>
              <a:rect b="b" l="l" r="r" t="t"/>
              <a:pathLst>
                <a:path extrusionOk="0" h="4042410" w="2552065">
                  <a:moveTo>
                    <a:pt x="2552018" y="0"/>
                  </a:moveTo>
                  <a:lnTo>
                    <a:pt x="2259732" y="295"/>
                  </a:lnTo>
                  <a:lnTo>
                    <a:pt x="0" y="4040936"/>
                  </a:lnTo>
                  <a:lnTo>
                    <a:pt x="1629175" y="4042151"/>
                  </a:lnTo>
                  <a:lnTo>
                    <a:pt x="2552018" y="2351602"/>
                  </a:lnTo>
                  <a:lnTo>
                    <a:pt x="2552018" y="0"/>
                  </a:lnTo>
                  <a:close/>
                </a:path>
              </a:pathLst>
            </a:custGeom>
            <a:solidFill>
              <a:srgbClr val="FDA8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73" name="Google Shape;73;p1"/>
          <p:cNvSpPr/>
          <p:nvPr/>
        </p:nvSpPr>
        <p:spPr>
          <a:xfrm>
            <a:off x="8084578" y="6255345"/>
            <a:ext cx="11461560"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5400">
                <a:solidFill>
                  <a:schemeClr val="lt1"/>
                </a:solidFill>
                <a:latin typeface="Roboto"/>
                <a:ea typeface="Roboto"/>
                <a:cs typeface="Roboto"/>
                <a:sym typeface="Roboto"/>
              </a:rPr>
              <a:t>Conception pour </a:t>
            </a:r>
            <a:r>
              <a:rPr lang="en-US" sz="5400">
                <a:solidFill>
                  <a:schemeClr val="lt1"/>
                </a:solidFill>
                <a:latin typeface="Roboto"/>
                <a:ea typeface="Roboto"/>
                <a:cs typeface="Roboto"/>
                <a:sym typeface="Roboto"/>
              </a:rPr>
              <a:t>le Démontage </a:t>
            </a:r>
            <a:endParaRPr sz="5400">
              <a:solidFill>
                <a:schemeClr val="lt1"/>
              </a:solidFill>
              <a:latin typeface="Roboto"/>
              <a:ea typeface="Roboto"/>
              <a:cs typeface="Roboto"/>
              <a:sym typeface="Roboto"/>
            </a:endParaRPr>
          </a:p>
          <a:p>
            <a:pPr indent="0" lvl="0" marL="0" rtl="0" algn="l">
              <a:spcBef>
                <a:spcPts val="0"/>
              </a:spcBef>
              <a:spcAft>
                <a:spcPts val="0"/>
              </a:spcAft>
              <a:buNone/>
            </a:pPr>
            <a:r>
              <a:t/>
            </a:r>
            <a:endParaRPr sz="5400">
              <a:solidFill>
                <a:schemeClr val="lt1"/>
              </a:solidFill>
              <a:latin typeface="Roboto"/>
              <a:ea typeface="Roboto"/>
              <a:cs typeface="Roboto"/>
              <a:sym typeface="Roboto"/>
            </a:endParaRPr>
          </a:p>
        </p:txBody>
      </p:sp>
      <p:sp>
        <p:nvSpPr>
          <p:cNvPr id="74" name="Google Shape;74;p1"/>
          <p:cNvSpPr/>
          <p:nvPr/>
        </p:nvSpPr>
        <p:spPr>
          <a:xfrm>
            <a:off x="14457872" y="3905250"/>
            <a:ext cx="3396864"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4000">
                <a:solidFill>
                  <a:schemeClr val="lt1"/>
                </a:solidFill>
                <a:latin typeface="Roboto"/>
                <a:ea typeface="Roboto"/>
                <a:cs typeface="Roboto"/>
                <a:sym typeface="Roboto"/>
              </a:rPr>
              <a:t>Module 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0"/>
          <p:cNvSpPr txBox="1"/>
          <p:nvPr>
            <p:ph type="ctrTitle"/>
          </p:nvPr>
        </p:nvSpPr>
        <p:spPr>
          <a:xfrm>
            <a:off x="1212850" y="1844675"/>
            <a:ext cx="115821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Durables &amp; Fermoirs respectueux de l'environnement</a:t>
            </a:r>
            <a:endParaRPr b="1" sz="3600">
              <a:solidFill>
                <a:srgbClr val="2431DB"/>
              </a:solidFill>
            </a:endParaRPr>
          </a:p>
        </p:txBody>
      </p:sp>
      <p:sp>
        <p:nvSpPr>
          <p:cNvPr id="139" name="Google Shape;139;p10"/>
          <p:cNvSpPr txBox="1"/>
          <p:nvPr>
            <p:ph idx="1" type="subTitle"/>
          </p:nvPr>
        </p:nvSpPr>
        <p:spPr>
          <a:xfrm>
            <a:off x="1212850" y="2800419"/>
            <a:ext cx="10668000" cy="5632311"/>
          </a:xfrm>
          <a:prstGeom prst="rect">
            <a:avLst/>
          </a:prstGeom>
          <a:noFill/>
          <a:ln>
            <a:noFill/>
          </a:ln>
        </p:spPr>
        <p:txBody>
          <a:bodyPr anchorCtr="0" anchor="ctr" bIns="45700" lIns="91425" spcFirstLastPara="1" rIns="91425" wrap="square" tIns="45700">
            <a:spAutoFit/>
          </a:bodyPr>
          <a:lstStyle/>
          <a:p>
            <a:pPr indent="-228600" lvl="0" marL="0" rtl="0" algn="l">
              <a:spcBef>
                <a:spcPts val="0"/>
              </a:spcBef>
              <a:spcAft>
                <a:spcPts val="0"/>
              </a:spcAft>
              <a:buClr>
                <a:srgbClr val="FDA800"/>
              </a:buClr>
              <a:buSzPts val="3600"/>
              <a:buFont typeface="Roboto"/>
              <a:buChar char="•"/>
            </a:pPr>
            <a:r>
              <a:rPr lang="en-US" sz="3600">
                <a:solidFill>
                  <a:srgbClr val="FDA800"/>
                </a:solidFill>
                <a:latin typeface="Roboto"/>
                <a:ea typeface="Roboto"/>
                <a:cs typeface="Roboto"/>
                <a:sym typeface="Roboto"/>
              </a:rPr>
              <a:t> Utilisez des fermetures écologiques ou biodégradables</a:t>
            </a:r>
            <a:r>
              <a:rPr lang="en-US" sz="3600">
                <a:solidFill>
                  <a:srgbClr val="2431DB"/>
                </a:solidFill>
                <a:latin typeface="Roboto"/>
                <a:ea typeface="Roboto"/>
                <a:cs typeface="Roboto"/>
                <a:sym typeface="Roboto"/>
              </a:rPr>
              <a:t>, telles que des boutons fabriqués à partir de matériaux naturels, plutôt que des fermetures à glissière en métal ou en plastique qui sont difficiles à recycler</a:t>
            </a:r>
            <a:r>
              <a:rPr b="0" i="0" lang="en-US" sz="3600" u="none" cap="none" strike="noStrike">
                <a:solidFill>
                  <a:srgbClr val="2431DB"/>
                </a:solidFill>
                <a:latin typeface="Roboto"/>
                <a:ea typeface="Roboto"/>
                <a:cs typeface="Roboto"/>
                <a:sym typeface="Roboto"/>
              </a:rPr>
              <a:t>.</a:t>
            </a:r>
            <a:endParaRPr b="0" i="0" sz="3600" u="none" cap="none" strike="noStrike">
              <a:solidFill>
                <a:srgbClr val="2431DB"/>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b="0" i="0" sz="3600" u="none" cap="none" strike="noStrike">
              <a:solidFill>
                <a:srgbClr val="2431DB"/>
              </a:solidFill>
              <a:latin typeface="Roboto"/>
              <a:ea typeface="Roboto"/>
              <a:cs typeface="Roboto"/>
              <a:sym typeface="Roboto"/>
            </a:endParaRPr>
          </a:p>
          <a:p>
            <a:pPr indent="-228600" lvl="0" marL="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 Les innovations telles que les </a:t>
            </a:r>
            <a:r>
              <a:rPr b="0" i="0" lang="en-US" sz="3600" u="none" cap="none" strike="noStrike">
                <a:solidFill>
                  <a:srgbClr val="2431DB"/>
                </a:solidFill>
                <a:latin typeface="Roboto"/>
                <a:ea typeface="Roboto"/>
                <a:cs typeface="Roboto"/>
                <a:sym typeface="Roboto"/>
              </a:rPr>
              <a:t>fermetures</a:t>
            </a:r>
            <a:r>
              <a:rPr lang="en-US" sz="3600">
                <a:solidFill>
                  <a:srgbClr val="FDA800"/>
                </a:solidFill>
                <a:latin typeface="Roboto"/>
                <a:ea typeface="Roboto"/>
                <a:cs typeface="Roboto"/>
                <a:sym typeface="Roboto"/>
              </a:rPr>
              <a:t> magnétiques ou les fermetures en tissu reliées entre elles </a:t>
            </a:r>
            <a:r>
              <a:rPr lang="en-US" sz="3600">
                <a:solidFill>
                  <a:srgbClr val="2431DB"/>
                </a:solidFill>
                <a:latin typeface="Roboto"/>
                <a:ea typeface="Roboto"/>
                <a:cs typeface="Roboto"/>
                <a:sym typeface="Roboto"/>
              </a:rPr>
              <a:t>peuvent faciliter le démontage et rendre le recyclage plus efficace. </a:t>
            </a:r>
            <a:endParaRPr b="0" i="0" sz="3600" u="none" cap="none" strike="noStrike">
              <a:solidFill>
                <a:srgbClr val="2431DB"/>
              </a:solidFill>
              <a:latin typeface="Roboto"/>
              <a:ea typeface="Roboto"/>
              <a:cs typeface="Roboto"/>
              <a:sym typeface="Roboto"/>
            </a:endParaRPr>
          </a:p>
        </p:txBody>
      </p:sp>
      <p:pic>
        <p:nvPicPr>
          <p:cNvPr id="140" name="Google Shape;140;p10"/>
          <p:cNvPicPr preferRelativeResize="0"/>
          <p:nvPr/>
        </p:nvPicPr>
        <p:blipFill rotWithShape="1">
          <a:blip r:embed="rId3">
            <a:alphaModFix/>
          </a:blip>
          <a:srcRect b="0" l="0" r="0" t="0"/>
          <a:stretch/>
        </p:blipFill>
        <p:spPr>
          <a:xfrm>
            <a:off x="12795031" y="473075"/>
            <a:ext cx="6867835" cy="10287000"/>
          </a:xfrm>
          <a:prstGeom prst="rect">
            <a:avLst/>
          </a:prstGeom>
          <a:noFill/>
          <a:ln>
            <a:noFill/>
          </a:ln>
        </p:spPr>
      </p:pic>
      <p:sp>
        <p:nvSpPr>
          <p:cNvPr id="141" name="Google Shape;141;p10"/>
          <p:cNvSpPr/>
          <p:nvPr/>
        </p:nvSpPr>
        <p:spPr>
          <a:xfrm>
            <a:off x="7966465" y="10226675"/>
            <a:ext cx="4828566"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solidFill>
                  <a:srgbClr val="000000"/>
                </a:solidFill>
                <a:latin typeface="Arial"/>
                <a:ea typeface="Arial"/>
                <a:cs typeface="Arial"/>
                <a:sym typeface="Arial"/>
              </a:rPr>
              <a:t>Photo par </a:t>
            </a:r>
            <a:r>
              <a:rPr b="0" i="0" lang="en-US" sz="1800" u="sng">
                <a:solidFill>
                  <a:schemeClr val="hlink"/>
                </a:solidFill>
                <a:latin typeface="Arial"/>
                <a:ea typeface="Arial"/>
                <a:cs typeface="Arial"/>
                <a:sym typeface="Arial"/>
                <a:hlinkClick r:id="rId4"/>
              </a:rPr>
              <a:t>kevin laminto </a:t>
            </a:r>
            <a:r>
              <a:rPr b="0" i="0" lang="en-US" sz="1800">
                <a:solidFill>
                  <a:srgbClr val="000000"/>
                </a:solidFill>
                <a:latin typeface="Arial"/>
                <a:ea typeface="Arial"/>
                <a:cs typeface="Arial"/>
                <a:sym typeface="Arial"/>
              </a:rPr>
              <a:t>sur </a:t>
            </a:r>
            <a:r>
              <a:rPr b="0" i="0" lang="en-US" sz="1800" u="sng">
                <a:solidFill>
                  <a:schemeClr val="hlink"/>
                </a:solidFill>
                <a:latin typeface="Arial"/>
                <a:ea typeface="Arial"/>
                <a:cs typeface="Arial"/>
                <a:sym typeface="Arial"/>
                <a:hlinkClick r:id="rId5"/>
              </a:rPr>
              <a:t>Unsplash</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ctrTitle"/>
          </p:nvPr>
        </p:nvSpPr>
        <p:spPr>
          <a:xfrm>
            <a:off x="1364343" y="1006475"/>
            <a:ext cx="10820400" cy="110799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Recyclage en fin de vie</a:t>
            </a:r>
            <a:endParaRPr b="1" sz="3600">
              <a:solidFill>
                <a:srgbClr val="2431DB"/>
              </a:solidFill>
            </a:endParaRPr>
          </a:p>
        </p:txBody>
      </p:sp>
      <p:sp>
        <p:nvSpPr>
          <p:cNvPr id="147" name="Google Shape;147;p11"/>
          <p:cNvSpPr txBox="1"/>
          <p:nvPr>
            <p:ph idx="1" type="subTitle"/>
          </p:nvPr>
        </p:nvSpPr>
        <p:spPr>
          <a:xfrm>
            <a:off x="1364343" y="1803480"/>
            <a:ext cx="17145000" cy="8404200"/>
          </a:xfrm>
          <a:prstGeom prst="rect">
            <a:avLst/>
          </a:prstGeom>
          <a:noFill/>
          <a:ln>
            <a:noFill/>
          </a:ln>
        </p:spPr>
        <p:txBody>
          <a:bodyPr anchorCtr="0" anchor="ctr" bIns="45700" lIns="91425" spcFirstLastPara="1" rIns="91425" wrap="square" tIns="45700">
            <a:spAutoFit/>
          </a:bodyPr>
          <a:lstStyle/>
          <a:p>
            <a:pPr indent="-228600" lvl="0" marL="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 Certains créateurs/trices travaillent avec des recycleurs/euses et des systèmes en circuit fermé pour s'assurer que les matériaux qu'ils/elles choisissent sont facilement recyclables.</a:t>
            </a:r>
            <a:endParaRPr/>
          </a:p>
          <a:p>
            <a:pPr indent="0" lvl="0" marL="0" rtl="0" algn="l">
              <a:spcBef>
                <a:spcPts val="0"/>
              </a:spcBef>
              <a:spcAft>
                <a:spcPts val="0"/>
              </a:spcAft>
              <a:buSzPts val="3600"/>
              <a:buFont typeface="Calibri"/>
              <a:buNone/>
            </a:pPr>
            <a:r>
              <a:t/>
            </a:r>
            <a:endParaRPr sz="3600">
              <a:solidFill>
                <a:srgbClr val="2431DB"/>
              </a:solidFill>
              <a:latin typeface="Roboto"/>
              <a:ea typeface="Roboto"/>
              <a:cs typeface="Roboto"/>
              <a:sym typeface="Roboto"/>
            </a:endParaRPr>
          </a:p>
          <a:p>
            <a:pPr indent="-228600" lvl="0" marL="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 Les marques </a:t>
            </a:r>
            <a:r>
              <a:rPr lang="en-US" sz="3600">
                <a:solidFill>
                  <a:srgbClr val="FDA800"/>
                </a:solidFill>
                <a:latin typeface="Roboto"/>
                <a:ea typeface="Roboto"/>
                <a:cs typeface="Roboto"/>
                <a:sym typeface="Roboto"/>
              </a:rPr>
              <a:t>peuvent intégrer des systèmes de retour ou de collecte </a:t>
            </a:r>
            <a:r>
              <a:rPr lang="en-US" sz="3600">
                <a:solidFill>
                  <a:srgbClr val="2431DB"/>
                </a:solidFill>
                <a:latin typeface="Roboto"/>
                <a:ea typeface="Roboto"/>
                <a:cs typeface="Roboto"/>
                <a:sym typeface="Roboto"/>
              </a:rPr>
              <a:t>qui prennent en charge les processus de démontage et de recyclage, encourageant ainsi les client(e)s à retourner les vêtements au lieu de les jeter. </a:t>
            </a:r>
            <a:endParaRPr b="0" i="0" sz="3600" u="none" cap="none" strike="noStrike">
              <a:solidFill>
                <a:srgbClr val="2431DB"/>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sz="3600">
              <a:solidFill>
                <a:srgbClr val="2431DB"/>
              </a:solidFill>
              <a:latin typeface="Roboto"/>
              <a:ea typeface="Roboto"/>
              <a:cs typeface="Roboto"/>
              <a:sym typeface="Roboto"/>
            </a:endParaRPr>
          </a:p>
          <a:p>
            <a:pPr indent="-228600" lvl="0" marL="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Il existe de nombreuses </a:t>
            </a:r>
            <a:r>
              <a:rPr lang="en-US" sz="3600">
                <a:solidFill>
                  <a:srgbClr val="FDA800"/>
                </a:solidFill>
                <a:latin typeface="Roboto"/>
                <a:ea typeface="Roboto"/>
                <a:cs typeface="Roboto"/>
                <a:sym typeface="Roboto"/>
              </a:rPr>
              <a:t>entreprises de recyclage </a:t>
            </a:r>
            <a:r>
              <a:rPr lang="en-US" sz="3600">
                <a:solidFill>
                  <a:srgbClr val="2431DB"/>
                </a:solidFill>
                <a:latin typeface="Roboto"/>
                <a:ea typeface="Roboto"/>
                <a:cs typeface="Roboto"/>
                <a:sym typeface="Roboto"/>
              </a:rPr>
              <a:t>dont la mission principale est de collecter les vêtements usagés, de les détourner des décharges </a:t>
            </a:r>
            <a:r>
              <a:rPr lang="en-US" sz="3600">
                <a:solidFill>
                  <a:srgbClr val="FDA800"/>
                </a:solidFill>
                <a:latin typeface="Roboto"/>
                <a:ea typeface="Roboto"/>
                <a:cs typeface="Roboto"/>
                <a:sym typeface="Roboto"/>
              </a:rPr>
              <a:t>et de fabriquer de nouveaux produits à partir de ces vieux vêtements</a:t>
            </a:r>
            <a:r>
              <a:rPr b="0" i="0" lang="en-US" sz="3600" u="none" cap="none" strike="noStrike">
                <a:solidFill>
                  <a:srgbClr val="FDA800"/>
                </a:solidFill>
                <a:latin typeface="Roboto"/>
                <a:ea typeface="Roboto"/>
                <a:cs typeface="Roboto"/>
                <a:sym typeface="Roboto"/>
              </a:rPr>
              <a:t>. </a:t>
            </a:r>
            <a:endParaRPr b="0" i="0" sz="3600" u="none" cap="none" strike="noStrike">
              <a:solidFill>
                <a:srgbClr val="FDA800"/>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sz="3600">
              <a:solidFill>
                <a:srgbClr val="FDA800"/>
              </a:solidFill>
              <a:latin typeface="Roboto"/>
              <a:ea typeface="Roboto"/>
              <a:cs typeface="Roboto"/>
              <a:sym typeface="Roboto"/>
            </a:endParaRPr>
          </a:p>
          <a:p>
            <a:pPr indent="-571500" lvl="0" marL="57150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Le programme </a:t>
            </a:r>
            <a:r>
              <a:rPr lang="en-US" sz="3600" u="sng">
                <a:solidFill>
                  <a:srgbClr val="2431DB"/>
                </a:solidFill>
                <a:latin typeface="Roboto"/>
                <a:ea typeface="Roboto"/>
                <a:cs typeface="Roboto"/>
                <a:sym typeface="Roboto"/>
                <a:hlinkClick r:id="rId3">
                  <a:extLst>
                    <a:ext uri="{A12FA001-AC4F-418D-AE19-62706E023703}">
                      <ahyp:hlinkClr val="tx"/>
                    </a:ext>
                  </a:extLst>
                </a:hlinkClick>
              </a:rPr>
              <a:t>Blue Jeans Go Green™ </a:t>
            </a:r>
            <a:r>
              <a:rPr lang="en-US" sz="3600">
                <a:solidFill>
                  <a:srgbClr val="2431DB"/>
                </a:solidFill>
                <a:latin typeface="Roboto"/>
                <a:ea typeface="Roboto"/>
                <a:cs typeface="Roboto"/>
                <a:sym typeface="Roboto"/>
              </a:rPr>
              <a:t>collecte des jeans dans tous les États-Unis et s'associe à Bonded Logic, Inc. pour les recycler en UltraTouch™ Denim Insulation.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idx="1" type="subTitle"/>
          </p:nvPr>
        </p:nvSpPr>
        <p:spPr>
          <a:xfrm>
            <a:off x="1289050" y="2301875"/>
            <a:ext cx="17088600" cy="88044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2431DB"/>
              </a:buClr>
              <a:buSzPts val="3600"/>
              <a:buFont typeface="Roboto"/>
              <a:buChar char="-"/>
            </a:pPr>
            <a:r>
              <a:rPr b="1" lang="en-US" sz="3600">
                <a:solidFill>
                  <a:srgbClr val="2431DB"/>
                </a:solidFill>
                <a:latin typeface="Roboto"/>
                <a:ea typeface="Roboto"/>
                <a:cs typeface="Roboto"/>
                <a:sym typeface="Roboto"/>
              </a:rPr>
              <a:t>Circ </a:t>
            </a:r>
            <a:r>
              <a:rPr lang="en-US" sz="3600">
                <a:solidFill>
                  <a:srgbClr val="2431DB"/>
                </a:solidFill>
                <a:latin typeface="Roboto"/>
                <a:ea typeface="Roboto"/>
                <a:cs typeface="Roboto"/>
                <a:sym typeface="Roboto"/>
              </a:rPr>
              <a:t>est un système technologique qui </a:t>
            </a:r>
            <a:r>
              <a:rPr lang="en-US" sz="3600">
                <a:solidFill>
                  <a:srgbClr val="FDA800"/>
                </a:solidFill>
                <a:latin typeface="Roboto"/>
                <a:ea typeface="Roboto"/>
                <a:cs typeface="Roboto"/>
                <a:sym typeface="Roboto"/>
              </a:rPr>
              <a:t>redonne aux vêtements leur matière première</a:t>
            </a:r>
            <a:r>
              <a:rPr lang="en-US" sz="3600">
                <a:solidFill>
                  <a:srgbClr val="2431DB"/>
                </a:solidFill>
                <a:latin typeface="Roboto"/>
                <a:ea typeface="Roboto"/>
                <a:cs typeface="Roboto"/>
                <a:sym typeface="Roboto"/>
              </a:rPr>
              <a:t>. Il peut recycler des mélanges de polyester ou de polycoton en polyester vierge et produire de la pulpe qui peut être convertie en tissus de type viscose et lyocell.</a:t>
            </a:r>
            <a:endParaRPr/>
          </a:p>
          <a:p>
            <a:pPr indent="-342900" lvl="0" marL="571500" rtl="0" algn="l">
              <a:spcBef>
                <a:spcPts val="0"/>
              </a:spcBef>
              <a:spcAft>
                <a:spcPts val="0"/>
              </a:spcAft>
              <a:buSzPts val="3600"/>
              <a:buFont typeface="Calibri"/>
              <a:buNone/>
            </a:pPr>
            <a:r>
              <a:t/>
            </a:r>
            <a:endParaRPr sz="36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600"/>
              <a:buFont typeface="Roboto"/>
              <a:buChar char="-"/>
            </a:pPr>
            <a:r>
              <a:rPr b="1" lang="en-US" sz="3600">
                <a:solidFill>
                  <a:srgbClr val="2431DB"/>
                </a:solidFill>
                <a:latin typeface="Roboto"/>
                <a:ea typeface="Roboto"/>
                <a:cs typeface="Roboto"/>
                <a:sym typeface="Roboto"/>
              </a:rPr>
              <a:t>Circulose </a:t>
            </a:r>
            <a:r>
              <a:rPr lang="en-US" sz="3600">
                <a:solidFill>
                  <a:srgbClr val="2431DB"/>
                </a:solidFill>
                <a:latin typeface="Roboto"/>
                <a:ea typeface="Roboto"/>
                <a:cs typeface="Roboto"/>
                <a:sym typeface="Roboto"/>
              </a:rPr>
              <a:t>est une entreprise de recyclage qui a mis au point un processus </a:t>
            </a:r>
            <a:r>
              <a:rPr lang="en-US" sz="3600">
                <a:solidFill>
                  <a:srgbClr val="FDA800"/>
                </a:solidFill>
                <a:latin typeface="Roboto"/>
                <a:ea typeface="Roboto"/>
                <a:cs typeface="Roboto"/>
                <a:sym typeface="Roboto"/>
              </a:rPr>
              <a:t>de création de cellulose circulaire </a:t>
            </a:r>
            <a:r>
              <a:rPr lang="en-US" sz="3600">
                <a:solidFill>
                  <a:srgbClr val="2431DB"/>
                </a:solidFill>
                <a:latin typeface="Roboto"/>
                <a:ea typeface="Roboto"/>
                <a:cs typeface="Roboto"/>
                <a:sym typeface="Roboto"/>
              </a:rPr>
              <a:t>à l'aide d'un processus de recyclage mécanique qui transforme les vieux vêtements en feuilles de cellulose pouvant être converties en fibres textiles naturelles </a:t>
            </a:r>
            <a:r>
              <a:rPr lang="en-US" sz="2800">
                <a:solidFill>
                  <a:srgbClr val="2431DB"/>
                </a:solidFill>
                <a:latin typeface="Roboto"/>
                <a:ea typeface="Roboto"/>
                <a:cs typeface="Roboto"/>
                <a:sym typeface="Roboto"/>
              </a:rPr>
              <a:t>(Hertantyos, S.).</a:t>
            </a:r>
            <a:endParaRPr sz="2800">
              <a:solidFill>
                <a:srgbClr val="2431DB"/>
              </a:solidFill>
              <a:latin typeface="Roboto"/>
              <a:ea typeface="Roboto"/>
              <a:cs typeface="Roboto"/>
              <a:sym typeface="Roboto"/>
            </a:endParaRPr>
          </a:p>
          <a:p>
            <a:pPr indent="-342900" lvl="0" marL="571500" rtl="0" algn="l">
              <a:spcBef>
                <a:spcPts val="0"/>
              </a:spcBef>
              <a:spcAft>
                <a:spcPts val="0"/>
              </a:spcAft>
              <a:buSzPts val="3600"/>
              <a:buFont typeface="Calibri"/>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rPr i="1" lang="en-US" sz="3200">
                <a:solidFill>
                  <a:srgbClr val="FDA800"/>
                </a:solidFill>
                <a:latin typeface="Roboto"/>
                <a:ea typeface="Roboto"/>
                <a:cs typeface="Roboto"/>
                <a:sym typeface="Roboto"/>
              </a:rPr>
              <a:t>Matériel de Lecture Requis: </a:t>
            </a:r>
            <a:r>
              <a:rPr i="1" lang="en-US" sz="3200">
                <a:solidFill>
                  <a:srgbClr val="FDA800"/>
                </a:solidFill>
                <a:latin typeface="Roboto"/>
                <a:ea typeface="Roboto"/>
                <a:cs typeface="Roboto"/>
                <a:sym typeface="Roboto"/>
              </a:rPr>
              <a:t>Renewing Denim with Purpose</a:t>
            </a:r>
            <a:r>
              <a:rPr lang="en-US" sz="3200">
                <a:solidFill>
                  <a:srgbClr val="FDA800"/>
                </a:solidFill>
                <a:latin typeface="Roboto"/>
                <a:ea typeface="Roboto"/>
                <a:cs typeface="Roboto"/>
                <a:sym typeface="Roboto"/>
              </a:rPr>
              <a:t>.</a:t>
            </a:r>
            <a:endParaRPr sz="3200">
              <a:solidFill>
                <a:srgbClr val="FDA800"/>
              </a:solidFill>
              <a:latin typeface="Roboto"/>
              <a:ea typeface="Roboto"/>
              <a:cs typeface="Roboto"/>
              <a:sym typeface="Roboto"/>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3"/>
          <p:cNvSpPr txBox="1"/>
          <p:nvPr>
            <p:ph type="title"/>
          </p:nvPr>
        </p:nvSpPr>
        <p:spPr>
          <a:xfrm>
            <a:off x="7766050" y="777875"/>
            <a:ext cx="11887200"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chemeClr val="lt1"/>
                </a:solidFill>
              </a:rPr>
              <a:t>5.3 La conception modulaire dans la mode</a:t>
            </a:r>
            <a:endParaRPr b="1" sz="5400">
              <a:solidFill>
                <a:schemeClr val="lt1"/>
              </a:solidFill>
            </a:endParaRPr>
          </a:p>
        </p:txBody>
      </p:sp>
      <p:sp>
        <p:nvSpPr>
          <p:cNvPr id="158" name="Google Shape;158;p13"/>
          <p:cNvSpPr txBox="1"/>
          <p:nvPr>
            <p:ph idx="1" type="body"/>
          </p:nvPr>
        </p:nvSpPr>
        <p:spPr>
          <a:xfrm>
            <a:off x="8147050" y="2987675"/>
            <a:ext cx="10972800" cy="3879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3600">
                <a:solidFill>
                  <a:srgbClr val="FFFFFF"/>
                </a:solidFill>
                <a:latin typeface="Roboto"/>
                <a:ea typeface="Roboto"/>
                <a:cs typeface="Roboto"/>
                <a:sym typeface="Roboto"/>
              </a:rPr>
              <a:t>La conception modulaire fait référence à la création de vêtements composés de </a:t>
            </a:r>
            <a:r>
              <a:rPr lang="en-US" sz="3600">
                <a:solidFill>
                  <a:srgbClr val="FDA800"/>
                </a:solidFill>
                <a:latin typeface="Roboto"/>
                <a:ea typeface="Roboto"/>
                <a:cs typeface="Roboto"/>
                <a:sym typeface="Roboto"/>
              </a:rPr>
              <a:t>pièces interchangeables ou détachables. </a:t>
            </a:r>
            <a:r>
              <a:rPr lang="en-US" sz="3600">
                <a:solidFill>
                  <a:srgbClr val="FFFFFF"/>
                </a:solidFill>
                <a:latin typeface="Roboto"/>
                <a:ea typeface="Roboto"/>
                <a:cs typeface="Roboto"/>
                <a:sym typeface="Roboto"/>
              </a:rPr>
              <a:t>Elle met l'accent sur la flexibilité et l'adaptabilité en permettant aux consommateurs/trices de </a:t>
            </a:r>
            <a:r>
              <a:rPr lang="en-US" sz="3600">
                <a:solidFill>
                  <a:srgbClr val="FDA800"/>
                </a:solidFill>
                <a:latin typeface="Roboto"/>
                <a:ea typeface="Roboto"/>
                <a:cs typeface="Roboto"/>
                <a:sym typeface="Roboto"/>
              </a:rPr>
              <a:t>modifier un vêtement </a:t>
            </a:r>
            <a:r>
              <a:rPr lang="en-US" sz="3600">
                <a:solidFill>
                  <a:srgbClr val="FFFFFF"/>
                </a:solidFill>
                <a:latin typeface="Roboto"/>
                <a:ea typeface="Roboto"/>
                <a:cs typeface="Roboto"/>
                <a:sym typeface="Roboto"/>
              </a:rPr>
              <a:t>à leur guise. </a:t>
            </a:r>
            <a:r>
              <a:rPr lang="en-US" sz="3600">
                <a:solidFill>
                  <a:schemeClr val="lt1"/>
                </a:solidFill>
                <a:latin typeface="Roboto"/>
                <a:ea typeface="Roboto"/>
                <a:cs typeface="Roboto"/>
                <a:sym typeface="Roboto"/>
              </a:rPr>
              <a:t>Ils</a:t>
            </a:r>
            <a:r>
              <a:rPr lang="en-US" sz="3600">
                <a:solidFill>
                  <a:srgbClr val="FFFFFF"/>
                </a:solidFill>
                <a:latin typeface="Roboto"/>
                <a:ea typeface="Roboto"/>
                <a:cs typeface="Roboto"/>
                <a:sym typeface="Roboto"/>
              </a:rPr>
              <a:t> peuvent ainsi créer des styles différents sans avoir à acheter d'autres vêtements.</a:t>
            </a:r>
            <a:endParaRPr sz="3600">
              <a:solidFill>
                <a:schemeClr val="lt1"/>
              </a:solidFill>
              <a:latin typeface="Roboto"/>
              <a:ea typeface="Roboto"/>
              <a:cs typeface="Roboto"/>
              <a:sym typeface="Roboto"/>
            </a:endParaRPr>
          </a:p>
        </p:txBody>
      </p:sp>
      <p:pic>
        <p:nvPicPr>
          <p:cNvPr id="159" name="Google Shape;159;p13"/>
          <p:cNvPicPr preferRelativeResize="0"/>
          <p:nvPr/>
        </p:nvPicPr>
        <p:blipFill rotWithShape="1">
          <a:blip r:embed="rId3">
            <a:alphaModFix/>
          </a:blip>
          <a:srcRect b="0" l="0" r="0" t="0"/>
          <a:stretch/>
        </p:blipFill>
        <p:spPr>
          <a:xfrm>
            <a:off x="0" y="0"/>
            <a:ext cx="7539567" cy="11309350"/>
          </a:xfrm>
          <a:prstGeom prst="rect">
            <a:avLst/>
          </a:prstGeom>
          <a:noFill/>
          <a:ln>
            <a:noFill/>
          </a:ln>
        </p:spPr>
      </p:pic>
      <p:sp>
        <p:nvSpPr>
          <p:cNvPr id="160" name="Google Shape;160;p13"/>
          <p:cNvSpPr txBox="1"/>
          <p:nvPr/>
        </p:nvSpPr>
        <p:spPr>
          <a:xfrm>
            <a:off x="7504803" y="10760075"/>
            <a:ext cx="5808000" cy="40011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000">
                <a:solidFill>
                  <a:schemeClr val="lt1"/>
                </a:solidFill>
                <a:latin typeface="Roboto"/>
                <a:ea typeface="Roboto"/>
                <a:cs typeface="Roboto"/>
                <a:sym typeface="Roboto"/>
              </a:rPr>
              <a:t>Conception et photographie par Angela Michail</a:t>
            </a:r>
            <a:endParaRPr sz="2000">
              <a:solidFill>
                <a:schemeClr val="lt1"/>
              </a:solidFill>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831850" y="939157"/>
            <a:ext cx="11788994"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FFFFFF"/>
                </a:solidFill>
              </a:rPr>
              <a:t>Avantages de la </a:t>
            </a:r>
            <a:r>
              <a:rPr b="1" lang="en-US" sz="4800">
                <a:solidFill>
                  <a:srgbClr val="FFFFFF"/>
                </a:solidFill>
              </a:rPr>
              <a:t>conception </a:t>
            </a:r>
            <a:r>
              <a:rPr b="1" lang="en-US" sz="5400">
                <a:solidFill>
                  <a:srgbClr val="FFFFFF"/>
                </a:solidFill>
              </a:rPr>
              <a:t>modulaire dans la mode</a:t>
            </a:r>
            <a:endParaRPr b="1" sz="5400">
              <a:solidFill>
                <a:schemeClr val="lt1"/>
              </a:solidFill>
            </a:endParaRPr>
          </a:p>
        </p:txBody>
      </p:sp>
      <p:sp>
        <p:nvSpPr>
          <p:cNvPr id="166" name="Google Shape;166;p14"/>
          <p:cNvSpPr txBox="1"/>
          <p:nvPr>
            <p:ph idx="1" type="body"/>
          </p:nvPr>
        </p:nvSpPr>
        <p:spPr>
          <a:xfrm>
            <a:off x="450850" y="3368675"/>
            <a:ext cx="11963400" cy="77577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FFFFFF"/>
              </a:buClr>
              <a:buSzPts val="3600"/>
              <a:buFont typeface="Arial"/>
              <a:buChar char="•"/>
            </a:pPr>
            <a:r>
              <a:rPr lang="en-US" sz="3600">
                <a:solidFill>
                  <a:srgbClr val="FFFFFF"/>
                </a:solidFill>
                <a:latin typeface="Roboto"/>
                <a:ea typeface="Roboto"/>
                <a:cs typeface="Roboto"/>
                <a:sym typeface="Roboto"/>
              </a:rPr>
              <a:t>Les avantages de la conception modulaire pour les consommateurs/trices sont la </a:t>
            </a:r>
            <a:r>
              <a:rPr lang="en-US" sz="3600">
                <a:solidFill>
                  <a:srgbClr val="FDA800"/>
                </a:solidFill>
                <a:latin typeface="Roboto"/>
                <a:ea typeface="Roboto"/>
                <a:cs typeface="Roboto"/>
                <a:sym typeface="Roboto"/>
              </a:rPr>
              <a:t>flexibilité </a:t>
            </a:r>
            <a:r>
              <a:rPr lang="en-US" sz="3600">
                <a:solidFill>
                  <a:srgbClr val="FFFFFF"/>
                </a:solidFill>
                <a:latin typeface="Roboto"/>
                <a:ea typeface="Roboto"/>
                <a:cs typeface="Roboto"/>
                <a:sym typeface="Roboto"/>
              </a:rPr>
              <a:t>et la </a:t>
            </a:r>
            <a:r>
              <a:rPr lang="en-US" sz="3600">
                <a:solidFill>
                  <a:srgbClr val="FDA800"/>
                </a:solidFill>
                <a:latin typeface="Roboto"/>
                <a:ea typeface="Roboto"/>
                <a:cs typeface="Roboto"/>
                <a:sym typeface="Roboto"/>
              </a:rPr>
              <a:t>personnalisation</a:t>
            </a:r>
            <a:r>
              <a:rPr lang="en-US" sz="3600">
                <a:solidFill>
                  <a:srgbClr val="FFFFFF"/>
                </a:solidFill>
                <a:latin typeface="Roboto"/>
                <a:ea typeface="Roboto"/>
                <a:cs typeface="Roboto"/>
                <a:sym typeface="Roboto"/>
              </a:rPr>
              <a:t>, puisqu'un même vêtement peut être adapté à différents styles, occasions ou conditions météorologiques, ce qui réduit la nécessité d'acheter plusieurs articles. </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571500" lvl="0" marL="571500" rtl="0" algn="l">
              <a:spcBef>
                <a:spcPts val="0"/>
              </a:spcBef>
              <a:spcAft>
                <a:spcPts val="0"/>
              </a:spcAft>
              <a:buClr>
                <a:srgbClr val="FFFFFF"/>
              </a:buClr>
              <a:buSzPts val="3600"/>
              <a:buFont typeface="Arial"/>
              <a:buChar char="•"/>
            </a:pPr>
            <a:r>
              <a:rPr lang="en-US" sz="3600">
                <a:solidFill>
                  <a:srgbClr val="FFFFFF"/>
                </a:solidFill>
                <a:latin typeface="Roboto"/>
                <a:ea typeface="Roboto"/>
                <a:cs typeface="Roboto"/>
                <a:sym typeface="Roboto"/>
              </a:rPr>
              <a:t>Les avantages environnementaux de la conception </a:t>
            </a:r>
            <a:r>
              <a:rPr lang="en-US" sz="3600">
                <a:solidFill>
                  <a:srgbClr val="FDA800"/>
                </a:solidFill>
                <a:latin typeface="Roboto"/>
                <a:ea typeface="Roboto"/>
                <a:cs typeface="Roboto"/>
                <a:sym typeface="Roboto"/>
              </a:rPr>
              <a:t>modulaire sont que la mode modulaire favorise le développement durable </a:t>
            </a:r>
            <a:r>
              <a:rPr lang="en-US" sz="3600">
                <a:solidFill>
                  <a:srgbClr val="FFFFFF"/>
                </a:solidFill>
                <a:latin typeface="Roboto"/>
                <a:ea typeface="Roboto"/>
                <a:cs typeface="Roboto"/>
                <a:sym typeface="Roboto"/>
              </a:rPr>
              <a:t>en encourageant la réduction des achats, en prolongeant la durée de vie des vêtements et en facilitant la réparation ou le remplacement de pièces spécifiques plutôt que de l'ensemble du vêtement</a:t>
            </a:r>
            <a:r>
              <a:rPr lang="en-US" sz="3600">
                <a:solidFill>
                  <a:schemeClr val="lt1"/>
                </a:solidFill>
                <a:latin typeface="Roboto"/>
                <a:ea typeface="Roboto"/>
                <a:cs typeface="Roboto"/>
                <a:sym typeface="Roboto"/>
              </a:rPr>
              <a:t>. </a:t>
            </a:r>
            <a:endParaRPr sz="3600">
              <a:solidFill>
                <a:schemeClr val="lt1"/>
              </a:solidFill>
              <a:latin typeface="Roboto"/>
              <a:ea typeface="Roboto"/>
              <a:cs typeface="Roboto"/>
              <a:sym typeface="Roboto"/>
            </a:endParaRPr>
          </a:p>
        </p:txBody>
      </p:sp>
      <p:pic>
        <p:nvPicPr>
          <p:cNvPr id="167" name="Google Shape;167;p14"/>
          <p:cNvPicPr preferRelativeResize="0"/>
          <p:nvPr/>
        </p:nvPicPr>
        <p:blipFill rotWithShape="1">
          <a:blip r:embed="rId3">
            <a:alphaModFix/>
          </a:blip>
          <a:srcRect b="0" l="0" r="0" t="0"/>
          <a:stretch/>
        </p:blipFill>
        <p:spPr>
          <a:xfrm>
            <a:off x="12620844" y="0"/>
            <a:ext cx="7539567" cy="11309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txBox="1"/>
          <p:nvPr>
            <p:ph type="ctrTitle"/>
          </p:nvPr>
        </p:nvSpPr>
        <p:spPr>
          <a:xfrm>
            <a:off x="1289050" y="1463676"/>
            <a:ext cx="14859000" cy="1066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431DB"/>
                </a:solidFill>
              </a:rPr>
              <a:t>Fonctionnement de la conception modulaire</a:t>
            </a:r>
            <a:endParaRPr b="1" sz="5400">
              <a:solidFill>
                <a:srgbClr val="2431DB"/>
              </a:solidFill>
            </a:endParaRPr>
          </a:p>
        </p:txBody>
      </p:sp>
      <p:sp>
        <p:nvSpPr>
          <p:cNvPr id="173" name="Google Shape;173;p15"/>
          <p:cNvSpPr txBox="1"/>
          <p:nvPr>
            <p:ph idx="1" type="subTitle"/>
          </p:nvPr>
        </p:nvSpPr>
        <p:spPr>
          <a:xfrm>
            <a:off x="831850" y="2530475"/>
            <a:ext cx="18135600" cy="8153400"/>
          </a:xfrm>
          <a:prstGeom prst="rect">
            <a:avLst/>
          </a:prstGeom>
          <a:noFill/>
          <a:ln>
            <a:noFill/>
          </a:ln>
        </p:spPr>
        <p:txBody>
          <a:bodyPr anchorCtr="0" anchor="t" bIns="0" lIns="0" spcFirstLastPara="1" rIns="0" wrap="square" tIns="0">
            <a:noAutofit/>
          </a:bodyPr>
          <a:lstStyle/>
          <a:p>
            <a:pPr indent="-571500" lvl="0" marL="571500" marR="0" rtl="0" algn="l">
              <a:lnSpc>
                <a:spcPct val="100000"/>
              </a:lnSpc>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Les vêtements sont composés de </a:t>
            </a:r>
            <a:r>
              <a:rPr lang="en-US" sz="3600">
                <a:solidFill>
                  <a:srgbClr val="FDA800"/>
                </a:solidFill>
                <a:latin typeface="Roboto"/>
                <a:ea typeface="Roboto"/>
                <a:cs typeface="Roboto"/>
                <a:sym typeface="Roboto"/>
              </a:rPr>
              <a:t>pièces interchangeables </a:t>
            </a:r>
            <a:r>
              <a:rPr lang="en-US" sz="3600">
                <a:solidFill>
                  <a:srgbClr val="2431DB"/>
                </a:solidFill>
                <a:latin typeface="Roboto"/>
                <a:ea typeface="Roboto"/>
                <a:cs typeface="Roboto"/>
                <a:sym typeface="Roboto"/>
              </a:rPr>
              <a:t>qui peuvent être </a:t>
            </a:r>
            <a:r>
              <a:rPr lang="en-US" sz="3600">
                <a:solidFill>
                  <a:srgbClr val="FDA800"/>
                </a:solidFill>
                <a:latin typeface="Roboto"/>
                <a:ea typeface="Roboto"/>
                <a:cs typeface="Roboto"/>
                <a:sym typeface="Roboto"/>
              </a:rPr>
              <a:t>facilement enlevées, remplacées ou réarrangées.</a:t>
            </a:r>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L'utilisateur/trice peut personnaliser sa tenue </a:t>
            </a:r>
            <a:r>
              <a:rPr lang="en-US" sz="3600">
                <a:solidFill>
                  <a:srgbClr val="FDA800"/>
                </a:solidFill>
                <a:latin typeface="Roboto"/>
                <a:ea typeface="Roboto"/>
                <a:cs typeface="Roboto"/>
                <a:sym typeface="Roboto"/>
              </a:rPr>
              <a:t>en changeant les pièces </a:t>
            </a:r>
            <a:r>
              <a:rPr lang="en-US" sz="3600">
                <a:solidFill>
                  <a:srgbClr val="2431DB"/>
                </a:solidFill>
                <a:latin typeface="Roboto"/>
                <a:ea typeface="Roboto"/>
                <a:cs typeface="Roboto"/>
                <a:sym typeface="Roboto"/>
              </a:rPr>
              <a:t>et en </a:t>
            </a:r>
            <a:r>
              <a:rPr lang="en-US" sz="3600">
                <a:solidFill>
                  <a:srgbClr val="FDA800"/>
                </a:solidFill>
                <a:latin typeface="Roboto"/>
                <a:ea typeface="Roboto"/>
                <a:cs typeface="Roboto"/>
                <a:sym typeface="Roboto"/>
              </a:rPr>
              <a:t>créant un nouveau style à partir du même vêtement de base.</a:t>
            </a:r>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Les vêtements </a:t>
            </a:r>
            <a:r>
              <a:rPr lang="en-US" sz="3600">
                <a:solidFill>
                  <a:srgbClr val="FDA800"/>
                </a:solidFill>
                <a:latin typeface="Roboto"/>
                <a:ea typeface="Roboto"/>
                <a:cs typeface="Roboto"/>
                <a:sym typeface="Roboto"/>
              </a:rPr>
              <a:t>sont conçus dans un souci de longévité </a:t>
            </a:r>
            <a:r>
              <a:rPr lang="en-US" sz="3600">
                <a:solidFill>
                  <a:srgbClr val="2431DB"/>
                </a:solidFill>
                <a:latin typeface="Roboto"/>
                <a:ea typeface="Roboto"/>
                <a:cs typeface="Roboto"/>
                <a:sym typeface="Roboto"/>
              </a:rPr>
              <a:t>et de </a:t>
            </a:r>
            <a:r>
              <a:rPr lang="en-US" sz="3600">
                <a:solidFill>
                  <a:srgbClr val="FDA800"/>
                </a:solidFill>
                <a:latin typeface="Roboto"/>
                <a:ea typeface="Roboto"/>
                <a:cs typeface="Roboto"/>
                <a:sym typeface="Roboto"/>
              </a:rPr>
              <a:t>durabilité</a:t>
            </a:r>
            <a:r>
              <a:rPr lang="en-US" sz="3600">
                <a:solidFill>
                  <a:srgbClr val="2431DB"/>
                </a:solidFill>
                <a:latin typeface="Roboto"/>
                <a:ea typeface="Roboto"/>
                <a:cs typeface="Roboto"/>
                <a:sym typeface="Roboto"/>
              </a:rPr>
              <a:t>. Des parties du vêtement peuvent être remplacées sans qu'il soit nécessaire de se débarrasser du vêtement entier.</a:t>
            </a:r>
            <a:endParaRPr/>
          </a:p>
          <a:p>
            <a:pPr indent="-342900" lvl="0" marL="571500" rtl="0" algn="l">
              <a:spcBef>
                <a:spcPts val="0"/>
              </a:spcBef>
              <a:spcAft>
                <a:spcPts val="0"/>
              </a:spcAft>
              <a:buSzPts val="3600"/>
              <a:buFont typeface="Arial"/>
              <a:buNone/>
            </a:pPr>
            <a:r>
              <a:t/>
            </a:r>
            <a:endParaRPr sz="36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Les vêtements sont plus durables. Les consommateurs/trices </a:t>
            </a:r>
            <a:r>
              <a:rPr lang="en-US" sz="3600">
                <a:solidFill>
                  <a:srgbClr val="FDA800"/>
                </a:solidFill>
                <a:latin typeface="Roboto"/>
                <a:ea typeface="Roboto"/>
                <a:cs typeface="Roboto"/>
                <a:sym typeface="Roboto"/>
              </a:rPr>
              <a:t>achètent moins de vêtements </a:t>
            </a:r>
            <a:r>
              <a:rPr lang="en-US" sz="3600">
                <a:solidFill>
                  <a:srgbClr val="2431DB"/>
                </a:solidFill>
                <a:latin typeface="Roboto"/>
                <a:ea typeface="Roboto"/>
                <a:cs typeface="Roboto"/>
                <a:sym typeface="Roboto"/>
              </a:rPr>
              <a:t>car ils/elles peuvent changer de pièces.</a:t>
            </a:r>
            <a:endParaRPr sz="3600">
              <a:solidFill>
                <a:srgbClr val="2431DB"/>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Les vêtements modulaires sont plus </a:t>
            </a:r>
            <a:r>
              <a:rPr lang="en-US" sz="3600">
                <a:solidFill>
                  <a:srgbClr val="FDA800"/>
                </a:solidFill>
                <a:latin typeface="Roboto"/>
                <a:ea typeface="Roboto"/>
                <a:cs typeface="Roboto"/>
                <a:sym typeface="Roboto"/>
              </a:rPr>
              <a:t>polyvalents</a:t>
            </a:r>
            <a:r>
              <a:rPr lang="en-US" sz="3600">
                <a:solidFill>
                  <a:srgbClr val="2431DB"/>
                </a:solidFill>
                <a:latin typeface="Roboto"/>
                <a:ea typeface="Roboto"/>
                <a:cs typeface="Roboto"/>
                <a:sym typeface="Roboto"/>
              </a:rPr>
              <a:t>, car un même vêtement peut être utilisé dans plusieurs styles et/ou avoir plusieurs fonctions.</a:t>
            </a:r>
            <a:endParaRPr sz="3600">
              <a:solidFill>
                <a:srgbClr val="2431DB"/>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6"/>
          <p:cNvSpPr txBox="1"/>
          <p:nvPr>
            <p:ph type="ctrTitle"/>
          </p:nvPr>
        </p:nvSpPr>
        <p:spPr>
          <a:xfrm>
            <a:off x="1022350" y="1082675"/>
            <a:ext cx="18059400"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5400">
                <a:solidFill>
                  <a:srgbClr val="2431DB"/>
                </a:solidFill>
              </a:rPr>
              <a:t>La conception modulaire et les 12 principes de l'ingénierie verte </a:t>
            </a:r>
            <a:endParaRPr sz="5400">
              <a:solidFill>
                <a:srgbClr val="2431DB"/>
              </a:solidFill>
            </a:endParaRPr>
          </a:p>
        </p:txBody>
      </p:sp>
      <p:sp>
        <p:nvSpPr>
          <p:cNvPr id="179" name="Google Shape;179;p16"/>
          <p:cNvSpPr txBox="1"/>
          <p:nvPr>
            <p:ph idx="1" type="subTitle"/>
          </p:nvPr>
        </p:nvSpPr>
        <p:spPr>
          <a:xfrm>
            <a:off x="1212850" y="3063875"/>
            <a:ext cx="18135600" cy="76347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2431DB"/>
              </a:buClr>
              <a:buSzPts val="3400"/>
              <a:buFont typeface="Arial"/>
              <a:buChar char="•"/>
            </a:pPr>
            <a:r>
              <a:rPr lang="en-US" sz="3400">
                <a:solidFill>
                  <a:srgbClr val="2431DB"/>
                </a:solidFill>
                <a:latin typeface="Roboto"/>
                <a:ea typeface="Roboto"/>
                <a:cs typeface="Roboto"/>
                <a:sym typeface="Roboto"/>
              </a:rPr>
              <a:t>Dans de nombreux cas, la fin de vie d'un vêtement est due à </a:t>
            </a:r>
            <a:r>
              <a:rPr lang="en-US" sz="3400">
                <a:solidFill>
                  <a:srgbClr val="FDA800"/>
                </a:solidFill>
                <a:latin typeface="Roboto"/>
                <a:ea typeface="Roboto"/>
                <a:cs typeface="Roboto"/>
                <a:sym typeface="Roboto"/>
              </a:rPr>
              <a:t>"l'obsolescence stylistique plutôt qu'à un défaut de performance ou de qualité"</a:t>
            </a:r>
            <a:r>
              <a:rPr lang="en-US" sz="3400">
                <a:solidFill>
                  <a:srgbClr val="2431DB"/>
                </a:solidFill>
                <a:latin typeface="Roboto"/>
                <a:ea typeface="Roboto"/>
                <a:cs typeface="Roboto"/>
                <a:sym typeface="Roboto"/>
              </a:rPr>
              <a:t>, comme l'affirment Anastas et Zimmerman dans les 12 principes de l'Ingénierie Verte.</a:t>
            </a:r>
            <a:endParaRPr sz="3400">
              <a:solidFill>
                <a:srgbClr val="2431DB"/>
              </a:solidFill>
              <a:latin typeface="Roboto"/>
              <a:ea typeface="Roboto"/>
              <a:cs typeface="Roboto"/>
              <a:sym typeface="Roboto"/>
            </a:endParaRPr>
          </a:p>
          <a:p>
            <a:pPr indent="0" lvl="0" marL="0" rtl="0" algn="l">
              <a:spcBef>
                <a:spcPts val="0"/>
              </a:spcBef>
              <a:spcAft>
                <a:spcPts val="0"/>
              </a:spcAft>
              <a:buNone/>
            </a:pPr>
            <a:r>
              <a:t/>
            </a:r>
            <a:endParaRPr sz="34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400"/>
              <a:buFont typeface="Arial"/>
              <a:buChar char="•"/>
            </a:pPr>
            <a:r>
              <a:rPr lang="en-US" sz="3400">
                <a:solidFill>
                  <a:srgbClr val="2431DB"/>
                </a:solidFill>
                <a:latin typeface="Roboto"/>
                <a:ea typeface="Roboto"/>
                <a:cs typeface="Roboto"/>
                <a:sym typeface="Roboto"/>
              </a:rPr>
              <a:t>La conception de collections modulaires qui permettent au porteur de </a:t>
            </a:r>
            <a:r>
              <a:rPr lang="en-US" sz="3400">
                <a:solidFill>
                  <a:srgbClr val="FDA800"/>
                </a:solidFill>
                <a:latin typeface="Roboto"/>
                <a:ea typeface="Roboto"/>
                <a:cs typeface="Roboto"/>
                <a:sym typeface="Roboto"/>
              </a:rPr>
              <a:t>mélanger et d'assortir les pièces d'</a:t>
            </a:r>
            <a:r>
              <a:rPr lang="en-US" sz="3400">
                <a:solidFill>
                  <a:srgbClr val="2431DB"/>
                </a:solidFill>
                <a:latin typeface="Roboto"/>
                <a:ea typeface="Roboto"/>
                <a:cs typeface="Roboto"/>
                <a:sym typeface="Roboto"/>
              </a:rPr>
              <a:t>un vêtement pour créer une variété de looks peut </a:t>
            </a:r>
            <a:r>
              <a:rPr lang="en-US" sz="3400">
                <a:solidFill>
                  <a:srgbClr val="FDA800"/>
                </a:solidFill>
                <a:latin typeface="Roboto"/>
                <a:ea typeface="Roboto"/>
                <a:cs typeface="Roboto"/>
                <a:sym typeface="Roboto"/>
              </a:rPr>
              <a:t>contribuer à l'</a:t>
            </a:r>
            <a:r>
              <a:rPr lang="en-US" sz="3400">
                <a:solidFill>
                  <a:srgbClr val="2431DB"/>
                </a:solidFill>
                <a:latin typeface="Roboto"/>
                <a:ea typeface="Roboto"/>
                <a:cs typeface="Roboto"/>
                <a:sym typeface="Roboto"/>
              </a:rPr>
              <a:t>obsolescence </a:t>
            </a:r>
            <a:r>
              <a:rPr lang="en-US" sz="3400">
                <a:solidFill>
                  <a:srgbClr val="FDA800"/>
                </a:solidFill>
                <a:latin typeface="Roboto"/>
                <a:ea typeface="Roboto"/>
                <a:cs typeface="Roboto"/>
                <a:sym typeface="Roboto"/>
              </a:rPr>
              <a:t>stylistique.</a:t>
            </a:r>
            <a:endParaRPr sz="3400">
              <a:solidFill>
                <a:srgbClr val="2431DB"/>
              </a:solidFill>
              <a:latin typeface="Roboto"/>
              <a:ea typeface="Roboto"/>
              <a:cs typeface="Roboto"/>
              <a:sym typeface="Roboto"/>
            </a:endParaRPr>
          </a:p>
          <a:p>
            <a:pPr indent="0" lvl="0" marL="0" rtl="0" algn="l">
              <a:spcBef>
                <a:spcPts val="0"/>
              </a:spcBef>
              <a:spcAft>
                <a:spcPts val="0"/>
              </a:spcAft>
              <a:buNone/>
            </a:pPr>
            <a:r>
              <a:t/>
            </a:r>
            <a:endParaRPr sz="34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400"/>
              <a:buFont typeface="Arial"/>
              <a:buChar char="•"/>
            </a:pPr>
            <a:r>
              <a:rPr lang="en-US" sz="3400">
                <a:solidFill>
                  <a:srgbClr val="2431DB"/>
                </a:solidFill>
                <a:latin typeface="Roboto"/>
                <a:ea typeface="Roboto"/>
                <a:cs typeface="Roboto"/>
                <a:sym typeface="Roboto"/>
              </a:rPr>
              <a:t>Les 12 principes de l'Ingénierie Verte d'Anastas et Zimmerman promeuvent l'idée d'une conception modulaire </a:t>
            </a:r>
            <a:r>
              <a:rPr lang="en-US" sz="3400">
                <a:solidFill>
                  <a:srgbClr val="FDA800"/>
                </a:solidFill>
                <a:latin typeface="Roboto"/>
                <a:ea typeface="Roboto"/>
                <a:cs typeface="Roboto"/>
                <a:sym typeface="Roboto"/>
              </a:rPr>
              <a:t>en abordant les questions de la séparation, du désassemblage et de la réutilisation des produits.</a:t>
            </a:r>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rPr lang="en-US" sz="2500">
                <a:solidFill>
                  <a:srgbClr val="FDA800"/>
                </a:solidFill>
                <a:latin typeface="Roboto"/>
                <a:ea typeface="Roboto"/>
                <a:cs typeface="Roboto"/>
                <a:sym typeface="Roboto"/>
              </a:rPr>
              <a:t>Matériel de Lecture Requis: </a:t>
            </a:r>
            <a:r>
              <a:rPr i="1" lang="en-US" sz="2500">
                <a:solidFill>
                  <a:srgbClr val="FDA800"/>
                </a:solidFill>
              </a:rPr>
              <a:t>Design of Through the 12 Principles of Green Engineering.</a:t>
            </a:r>
            <a:r>
              <a:rPr lang="en-US" sz="2500">
                <a:solidFill>
                  <a:srgbClr val="FDA800"/>
                </a:solidFill>
              </a:rPr>
              <a:t> </a:t>
            </a:r>
            <a:r>
              <a:rPr lang="en-US" sz="2500" u="sng">
                <a:solidFill>
                  <a:srgbClr val="2431DB"/>
                </a:solidFill>
                <a:hlinkClick r:id="rId3">
                  <a:extLst>
                    <a:ext uri="{A12FA001-AC4F-418D-AE19-62706E023703}">
                      <ahyp:hlinkClr val="tx"/>
                    </a:ext>
                  </a:extLst>
                </a:hlinkClick>
              </a:rPr>
              <a:t>www.pubs.acs.org/doi/pdf/10.1021/es032373g</a:t>
            </a:r>
            <a:endParaRPr sz="2500">
              <a:solidFill>
                <a:srgbClr val="2431DB"/>
              </a:solidFill>
            </a:endParaRPr>
          </a:p>
          <a:p>
            <a:pPr indent="0" lvl="0" marL="0" rtl="0" algn="l">
              <a:spcBef>
                <a:spcPts val="0"/>
              </a:spcBef>
              <a:spcAft>
                <a:spcPts val="0"/>
              </a:spcAft>
              <a:buNone/>
            </a:pPr>
            <a:r>
              <a:t/>
            </a:r>
            <a:endParaRPr sz="2500">
              <a:solidFill>
                <a:srgbClr val="FDA800"/>
              </a:solidFill>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txBox="1"/>
          <p:nvPr>
            <p:ph type="ctrTitle"/>
          </p:nvPr>
        </p:nvSpPr>
        <p:spPr>
          <a:xfrm>
            <a:off x="1212850" y="1768475"/>
            <a:ext cx="166746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4000">
                <a:solidFill>
                  <a:srgbClr val="FDA800"/>
                </a:solidFill>
              </a:rPr>
              <a:t>3ème </a:t>
            </a:r>
            <a:r>
              <a:rPr b="1" lang="en-US" sz="4000">
                <a:solidFill>
                  <a:srgbClr val="FDA800"/>
                </a:solidFill>
              </a:rPr>
              <a:t>Principe : C</a:t>
            </a:r>
            <a:r>
              <a:rPr b="1" lang="en-US" sz="4000">
                <a:solidFill>
                  <a:srgbClr val="FDA800"/>
                </a:solidFill>
              </a:rPr>
              <a:t>onception pour la séparation</a:t>
            </a:r>
            <a:endParaRPr b="1" sz="4000">
              <a:solidFill>
                <a:srgbClr val="FDA800"/>
              </a:solidFill>
            </a:endParaRPr>
          </a:p>
        </p:txBody>
      </p:sp>
      <p:sp>
        <p:nvSpPr>
          <p:cNvPr id="185" name="Google Shape;185;p17"/>
          <p:cNvSpPr txBox="1"/>
          <p:nvPr>
            <p:ph idx="1" type="subTitle"/>
          </p:nvPr>
        </p:nvSpPr>
        <p:spPr>
          <a:xfrm>
            <a:off x="1208868" y="3394129"/>
            <a:ext cx="17606100" cy="3879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3600">
                <a:solidFill>
                  <a:srgbClr val="2431DB"/>
                </a:solidFill>
                <a:latin typeface="Roboto"/>
                <a:ea typeface="Roboto"/>
                <a:cs typeface="Roboto"/>
                <a:sym typeface="Roboto"/>
              </a:rPr>
              <a:t>Le concept de "</a:t>
            </a:r>
            <a:r>
              <a:rPr lang="en-US" sz="3600">
                <a:solidFill>
                  <a:srgbClr val="FDA800"/>
                </a:solidFill>
                <a:latin typeface="Roboto"/>
                <a:ea typeface="Roboto"/>
                <a:cs typeface="Roboto"/>
                <a:sym typeface="Roboto"/>
              </a:rPr>
              <a:t>conception pour la séparation</a:t>
            </a:r>
            <a:r>
              <a:rPr lang="en-US" sz="3600">
                <a:solidFill>
                  <a:srgbClr val="2431DB"/>
                </a:solidFill>
                <a:latin typeface="Roboto"/>
                <a:ea typeface="Roboto"/>
                <a:cs typeface="Roboto"/>
                <a:sym typeface="Roboto"/>
              </a:rPr>
              <a:t>" dans l'Ingénierie Verte se concentre sur la création de produits qui peuvent être facilement démontés en composants séparés, recyclables ou réutilisables. </a:t>
            </a:r>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rPr lang="en-US" sz="3600">
                <a:solidFill>
                  <a:srgbClr val="2431DB"/>
                </a:solidFill>
                <a:latin typeface="Roboto"/>
                <a:ea typeface="Roboto"/>
                <a:cs typeface="Roboto"/>
                <a:sym typeface="Roboto"/>
              </a:rPr>
              <a:t>Ce principe est particulièrement important pour la conception modulaire dans la mode, car la mode modulaire met l'accent sur la création de vêtements qui peuvent </a:t>
            </a:r>
            <a:r>
              <a:rPr lang="en-US" sz="3600">
                <a:solidFill>
                  <a:srgbClr val="FDA800"/>
                </a:solidFill>
                <a:latin typeface="Roboto"/>
                <a:ea typeface="Roboto"/>
                <a:cs typeface="Roboto"/>
                <a:sym typeface="Roboto"/>
              </a:rPr>
              <a:t>être adaptés, réparés </a:t>
            </a:r>
            <a:r>
              <a:rPr lang="en-US" sz="3600">
                <a:solidFill>
                  <a:srgbClr val="2431DB"/>
                </a:solidFill>
                <a:latin typeface="Roboto"/>
                <a:ea typeface="Roboto"/>
                <a:cs typeface="Roboto"/>
                <a:sym typeface="Roboto"/>
              </a:rPr>
              <a:t>et </a:t>
            </a:r>
            <a:r>
              <a:rPr lang="en-US" sz="3600">
                <a:solidFill>
                  <a:srgbClr val="FDA800"/>
                </a:solidFill>
                <a:latin typeface="Roboto"/>
                <a:ea typeface="Roboto"/>
                <a:cs typeface="Roboto"/>
                <a:sym typeface="Roboto"/>
              </a:rPr>
              <a:t>recyclés </a:t>
            </a:r>
            <a:r>
              <a:rPr lang="en-US" sz="3600">
                <a:solidFill>
                  <a:srgbClr val="2431DB"/>
                </a:solidFill>
                <a:latin typeface="Roboto"/>
                <a:ea typeface="Roboto"/>
                <a:cs typeface="Roboto"/>
                <a:sym typeface="Roboto"/>
              </a:rPr>
              <a:t>plus facilement que les vêtements traditionnels.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8"/>
          <p:cNvSpPr txBox="1"/>
          <p:nvPr>
            <p:ph idx="1" type="subTitle"/>
          </p:nvPr>
        </p:nvSpPr>
        <p:spPr>
          <a:xfrm>
            <a:off x="984250" y="2225675"/>
            <a:ext cx="17830800" cy="73269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2431DB"/>
              </a:buClr>
              <a:buSzPts val="3400"/>
              <a:buFont typeface="Arial"/>
              <a:buChar char="•"/>
            </a:pPr>
            <a:r>
              <a:rPr lang="en-US" sz="3400">
                <a:solidFill>
                  <a:srgbClr val="2431DB"/>
                </a:solidFill>
                <a:latin typeface="Roboto"/>
                <a:ea typeface="Roboto"/>
                <a:cs typeface="Roboto"/>
                <a:sym typeface="Roboto"/>
              </a:rPr>
              <a:t>Dans la mode modulaire, les vêtements sont conçus avec des </a:t>
            </a:r>
            <a:r>
              <a:rPr lang="en-US" sz="3400">
                <a:solidFill>
                  <a:srgbClr val="FDA800"/>
                </a:solidFill>
                <a:latin typeface="Roboto"/>
                <a:ea typeface="Roboto"/>
                <a:cs typeface="Roboto"/>
                <a:sym typeface="Roboto"/>
              </a:rPr>
              <a:t>pièces détachées</a:t>
            </a:r>
            <a:r>
              <a:rPr lang="en-US" sz="3400">
                <a:solidFill>
                  <a:srgbClr val="2431DB"/>
                </a:solidFill>
                <a:latin typeface="Roboto"/>
                <a:ea typeface="Roboto"/>
                <a:cs typeface="Roboto"/>
                <a:sym typeface="Roboto"/>
              </a:rPr>
              <a:t>. Lorsqu'un article peut être facilement démonté, les pièces endommagées peuvent être remplacées ou réparées individuellement au lieu de jeter le vêtement entier. Cela </a:t>
            </a:r>
            <a:r>
              <a:rPr lang="en-US" sz="3400">
                <a:solidFill>
                  <a:srgbClr val="FDA800"/>
                </a:solidFill>
                <a:latin typeface="Roboto"/>
                <a:ea typeface="Roboto"/>
                <a:cs typeface="Roboto"/>
                <a:sym typeface="Roboto"/>
              </a:rPr>
              <a:t>prolonge le cycle de vie du produit </a:t>
            </a:r>
            <a:r>
              <a:rPr lang="en-US" sz="3400">
                <a:solidFill>
                  <a:srgbClr val="2431DB"/>
                </a:solidFill>
                <a:latin typeface="Roboto"/>
                <a:ea typeface="Roboto"/>
                <a:cs typeface="Roboto"/>
                <a:sym typeface="Roboto"/>
              </a:rPr>
              <a:t>et réduit les déchets.</a:t>
            </a:r>
            <a:endParaRPr sz="3400">
              <a:solidFill>
                <a:srgbClr val="2431DB"/>
              </a:solidFill>
              <a:latin typeface="Roboto"/>
              <a:ea typeface="Roboto"/>
              <a:cs typeface="Roboto"/>
              <a:sym typeface="Roboto"/>
            </a:endParaRPr>
          </a:p>
          <a:p>
            <a:pPr indent="-355600" lvl="0" marL="571500" rtl="0" algn="l">
              <a:spcBef>
                <a:spcPts val="0"/>
              </a:spcBef>
              <a:spcAft>
                <a:spcPts val="0"/>
              </a:spcAft>
              <a:buSzPts val="3400"/>
              <a:buFont typeface="Arial"/>
              <a:buNone/>
            </a:pPr>
            <a:r>
              <a:t/>
            </a:r>
            <a:endParaRPr sz="34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400"/>
              <a:buFont typeface="Arial"/>
              <a:buChar char="•"/>
            </a:pPr>
            <a:r>
              <a:rPr lang="en-US" sz="3400">
                <a:solidFill>
                  <a:srgbClr val="2431DB"/>
                </a:solidFill>
                <a:latin typeface="Roboto"/>
                <a:ea typeface="Roboto"/>
                <a:cs typeface="Roboto"/>
                <a:sym typeface="Roboto"/>
              </a:rPr>
              <a:t>Les conceptions modulaires utilisant des composants séparables </a:t>
            </a:r>
            <a:r>
              <a:rPr lang="en-US" sz="3400">
                <a:solidFill>
                  <a:srgbClr val="FDA800"/>
                </a:solidFill>
                <a:latin typeface="Roboto"/>
                <a:ea typeface="Roboto"/>
                <a:cs typeface="Roboto"/>
                <a:sym typeface="Roboto"/>
              </a:rPr>
              <a:t>permettent un recyclage efficace </a:t>
            </a:r>
            <a:r>
              <a:rPr lang="en-US" sz="3400">
                <a:solidFill>
                  <a:srgbClr val="2431DB"/>
                </a:solidFill>
                <a:latin typeface="Roboto"/>
                <a:ea typeface="Roboto"/>
                <a:cs typeface="Roboto"/>
                <a:sym typeface="Roboto"/>
              </a:rPr>
              <a:t>en garantissant que les différents matériaux peuvent être séparés. </a:t>
            </a:r>
            <a:endParaRPr sz="3400">
              <a:solidFill>
                <a:srgbClr val="2431DB"/>
              </a:solidFill>
              <a:latin typeface="Roboto"/>
              <a:ea typeface="Roboto"/>
              <a:cs typeface="Roboto"/>
              <a:sym typeface="Roboto"/>
            </a:endParaRPr>
          </a:p>
          <a:p>
            <a:pPr indent="-355600" lvl="0" marL="571500" rtl="0" algn="l">
              <a:spcBef>
                <a:spcPts val="0"/>
              </a:spcBef>
              <a:spcAft>
                <a:spcPts val="0"/>
              </a:spcAft>
              <a:buSzPts val="3400"/>
              <a:buFont typeface="Arial"/>
              <a:buNone/>
            </a:pPr>
            <a:r>
              <a:t/>
            </a:r>
            <a:endParaRPr b="1" sz="34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400"/>
              <a:buFont typeface="Arial"/>
              <a:buChar char="•"/>
            </a:pPr>
            <a:r>
              <a:rPr lang="en-US" sz="3400">
                <a:solidFill>
                  <a:srgbClr val="2431DB"/>
                </a:solidFill>
                <a:latin typeface="Roboto"/>
                <a:ea typeface="Roboto"/>
                <a:cs typeface="Roboto"/>
                <a:sym typeface="Roboto"/>
              </a:rPr>
              <a:t>Avec les vêtements modulaires, les consommateurs/trices peuvent </a:t>
            </a:r>
            <a:r>
              <a:rPr lang="en-US" sz="3400">
                <a:solidFill>
                  <a:srgbClr val="FDA800"/>
                </a:solidFill>
                <a:latin typeface="Roboto"/>
                <a:ea typeface="Roboto"/>
                <a:cs typeface="Roboto"/>
                <a:sym typeface="Roboto"/>
              </a:rPr>
              <a:t>adapter les pièces </a:t>
            </a:r>
            <a:r>
              <a:rPr lang="en-US" sz="3400">
                <a:solidFill>
                  <a:srgbClr val="2431DB"/>
                </a:solidFill>
                <a:latin typeface="Roboto"/>
                <a:ea typeface="Roboto"/>
                <a:cs typeface="Roboto"/>
                <a:sym typeface="Roboto"/>
              </a:rPr>
              <a:t>en les échangeant ou en les améliorant au lieu d'acheter des articles entièrement neufs. Cette approche s'inscrit dans le cadre d'une consommation durable.</a:t>
            </a:r>
            <a:endParaRPr/>
          </a:p>
          <a:p>
            <a:pPr indent="-355600" lvl="0" marL="571500" rtl="0" algn="l">
              <a:spcBef>
                <a:spcPts val="0"/>
              </a:spcBef>
              <a:spcAft>
                <a:spcPts val="0"/>
              </a:spcAft>
              <a:buSzPts val="3400"/>
              <a:buFont typeface="Arial"/>
              <a:buNone/>
            </a:pPr>
            <a:r>
              <a:t/>
            </a:r>
            <a:endParaRPr b="1" sz="34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400"/>
              <a:buFont typeface="Arial"/>
              <a:buChar char="•"/>
            </a:pPr>
            <a:r>
              <a:rPr lang="en-US" sz="3400">
                <a:solidFill>
                  <a:srgbClr val="2431DB"/>
                </a:solidFill>
                <a:latin typeface="Roboto"/>
                <a:ea typeface="Roboto"/>
                <a:cs typeface="Roboto"/>
                <a:sym typeface="Roboto"/>
              </a:rPr>
              <a:t>Un vêtement conçu pour être séparé au niveau modulaire </a:t>
            </a:r>
            <a:r>
              <a:rPr lang="en-US" sz="3400">
                <a:solidFill>
                  <a:srgbClr val="FDA800"/>
                </a:solidFill>
                <a:latin typeface="Roboto"/>
                <a:ea typeface="Roboto"/>
                <a:cs typeface="Roboto"/>
                <a:sym typeface="Roboto"/>
              </a:rPr>
              <a:t>peut être facilement démonté </a:t>
            </a:r>
            <a:r>
              <a:rPr lang="en-US" sz="3400">
                <a:solidFill>
                  <a:srgbClr val="2431DB"/>
                </a:solidFill>
                <a:latin typeface="Roboto"/>
                <a:ea typeface="Roboto"/>
                <a:cs typeface="Roboto"/>
                <a:sym typeface="Roboto"/>
              </a:rPr>
              <a:t>à la fin de sa vie. </a:t>
            </a:r>
            <a:endParaRPr/>
          </a:p>
        </p:txBody>
      </p:sp>
      <p:sp>
        <p:nvSpPr>
          <p:cNvPr id="191" name="Google Shape;191;p18"/>
          <p:cNvSpPr txBox="1"/>
          <p:nvPr/>
        </p:nvSpPr>
        <p:spPr>
          <a:xfrm>
            <a:off x="984250" y="930275"/>
            <a:ext cx="17830800" cy="707886"/>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0" lang="en-US" sz="4000" u="none" cap="none" strike="noStrike">
                <a:solidFill>
                  <a:srgbClr val="2431DB"/>
                </a:solidFill>
                <a:latin typeface="Roboto"/>
                <a:ea typeface="Roboto"/>
                <a:cs typeface="Roboto"/>
                <a:sym typeface="Roboto"/>
              </a:rPr>
              <a:t>Comment la "conception pour la séparation" est liée à la mode modulaire </a:t>
            </a:r>
            <a:r>
              <a:rPr b="1" lang="en-US" sz="4000">
                <a:solidFill>
                  <a:srgbClr val="2431DB"/>
                </a:solidFill>
                <a:latin typeface="Roboto"/>
                <a:ea typeface="Roboto"/>
                <a:cs typeface="Roboto"/>
                <a:sym typeface="Roboto"/>
              </a:rPr>
              <a:t>:</a:t>
            </a:r>
            <a:endParaRPr b="1" sz="4000">
              <a:solidFill>
                <a:srgbClr val="2431DB"/>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9"/>
          <p:cNvSpPr txBox="1"/>
          <p:nvPr>
            <p:ph type="ctrTitle"/>
          </p:nvPr>
        </p:nvSpPr>
        <p:spPr>
          <a:xfrm>
            <a:off x="1060450" y="1082675"/>
            <a:ext cx="13563600" cy="61555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4000">
                <a:solidFill>
                  <a:srgbClr val="FDA800"/>
                </a:solidFill>
              </a:rPr>
              <a:t>9ème </a:t>
            </a:r>
            <a:r>
              <a:rPr b="1" lang="en-US" sz="4000">
                <a:solidFill>
                  <a:srgbClr val="FDA800"/>
                </a:solidFill>
              </a:rPr>
              <a:t>Principe  : M</a:t>
            </a:r>
            <a:r>
              <a:rPr b="1" lang="en-US" sz="4000">
                <a:solidFill>
                  <a:srgbClr val="FDA800"/>
                </a:solidFill>
              </a:rPr>
              <a:t>inimisation de la diversité des matériaux</a:t>
            </a:r>
            <a:endParaRPr b="1" sz="4000">
              <a:solidFill>
                <a:srgbClr val="FDA800"/>
              </a:solidFill>
            </a:endParaRPr>
          </a:p>
        </p:txBody>
      </p:sp>
      <p:sp>
        <p:nvSpPr>
          <p:cNvPr id="197" name="Google Shape;197;p19"/>
          <p:cNvSpPr txBox="1"/>
          <p:nvPr>
            <p:ph idx="1" type="subTitle"/>
          </p:nvPr>
        </p:nvSpPr>
        <p:spPr>
          <a:xfrm>
            <a:off x="831850" y="1997075"/>
            <a:ext cx="18592800" cy="8481300"/>
          </a:xfrm>
          <a:prstGeom prst="rect">
            <a:avLst/>
          </a:prstGeom>
          <a:noFill/>
          <a:ln>
            <a:noFill/>
          </a:ln>
        </p:spPr>
        <p:txBody>
          <a:bodyPr anchorCtr="0" anchor="t" bIns="0" lIns="0" spcFirstLastPara="1" rIns="0" wrap="square" tIns="0">
            <a:spAutoFit/>
          </a:bodyPr>
          <a:lstStyle/>
          <a:p>
            <a:pPr indent="-571500" lvl="0" marL="571500" marR="0" rtl="0" algn="l">
              <a:lnSpc>
                <a:spcPct val="100000"/>
              </a:lnSpc>
              <a:spcBef>
                <a:spcPts val="0"/>
              </a:spcBef>
              <a:spcAft>
                <a:spcPts val="0"/>
              </a:spcAft>
              <a:buClr>
                <a:srgbClr val="2431DB"/>
              </a:buClr>
              <a:buSzPts val="2900"/>
              <a:buFont typeface="Arial"/>
              <a:buChar char="•"/>
            </a:pPr>
            <a:r>
              <a:rPr lang="en-US" sz="2900">
                <a:solidFill>
                  <a:srgbClr val="2431DB"/>
                </a:solidFill>
                <a:latin typeface="Roboto"/>
                <a:ea typeface="Roboto"/>
                <a:cs typeface="Roboto"/>
                <a:sym typeface="Roboto"/>
              </a:rPr>
              <a:t>Le principe de "</a:t>
            </a:r>
            <a:r>
              <a:rPr lang="en-US" sz="2900">
                <a:solidFill>
                  <a:srgbClr val="FDA800"/>
                </a:solidFill>
                <a:latin typeface="Roboto"/>
                <a:ea typeface="Roboto"/>
                <a:cs typeface="Roboto"/>
                <a:sym typeface="Roboto"/>
              </a:rPr>
              <a:t>minimisation de la diversité des matériaux</a:t>
            </a:r>
            <a:r>
              <a:rPr lang="en-US" sz="2900">
                <a:solidFill>
                  <a:srgbClr val="2431DB"/>
                </a:solidFill>
                <a:latin typeface="Roboto"/>
                <a:ea typeface="Roboto"/>
                <a:cs typeface="Roboto"/>
                <a:sym typeface="Roboto"/>
              </a:rPr>
              <a:t>" dans l'Ingénierie Verte fait référence à l'utilisation d'un nombre réduit de types de matériaux dans un produit afin de faciliter son recyclage, sa réutilisation et son entretien. </a:t>
            </a:r>
            <a:endParaRPr/>
          </a:p>
          <a:p>
            <a:pPr indent="0" lvl="0" marL="0" rtl="0" algn="l">
              <a:spcBef>
                <a:spcPts val="0"/>
              </a:spcBef>
              <a:spcAft>
                <a:spcPts val="0"/>
              </a:spcAft>
              <a:buNone/>
            </a:pPr>
            <a:r>
              <a:t/>
            </a:r>
            <a:endParaRPr sz="29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2900"/>
              <a:buFont typeface="Arial"/>
              <a:buChar char="•"/>
            </a:pPr>
            <a:r>
              <a:rPr lang="en-US" sz="2900">
                <a:solidFill>
                  <a:srgbClr val="2431DB"/>
                </a:solidFill>
                <a:latin typeface="Roboto"/>
                <a:ea typeface="Roboto"/>
                <a:cs typeface="Roboto"/>
                <a:sym typeface="Roboto"/>
              </a:rPr>
              <a:t>Dans la mode modulaire, ce principe est particulièrement important car il améliore à la fois la </a:t>
            </a:r>
            <a:r>
              <a:rPr lang="en-US" sz="2900">
                <a:solidFill>
                  <a:srgbClr val="FDA800"/>
                </a:solidFill>
                <a:latin typeface="Roboto"/>
                <a:ea typeface="Roboto"/>
                <a:cs typeface="Roboto"/>
                <a:sym typeface="Roboto"/>
              </a:rPr>
              <a:t>durabilité et la viabilité des vêtements</a:t>
            </a:r>
            <a:r>
              <a:rPr lang="en-US" sz="2900">
                <a:solidFill>
                  <a:srgbClr val="2431DB"/>
                </a:solidFill>
                <a:latin typeface="Roboto"/>
                <a:ea typeface="Roboto"/>
                <a:cs typeface="Roboto"/>
                <a:sym typeface="Roboto"/>
              </a:rPr>
              <a:t>.</a:t>
            </a:r>
            <a:endParaRPr sz="2900">
              <a:solidFill>
                <a:srgbClr val="FDA800"/>
              </a:solidFill>
              <a:latin typeface="Roboto"/>
              <a:ea typeface="Roboto"/>
              <a:cs typeface="Roboto"/>
              <a:sym typeface="Roboto"/>
            </a:endParaRPr>
          </a:p>
          <a:p>
            <a:pPr indent="0" lvl="0" marL="0" rtl="0" algn="l">
              <a:spcBef>
                <a:spcPts val="0"/>
              </a:spcBef>
              <a:spcAft>
                <a:spcPts val="0"/>
              </a:spcAft>
              <a:buNone/>
            </a:pPr>
            <a:r>
              <a:t/>
            </a:r>
            <a:endParaRPr sz="29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2900"/>
              <a:buFont typeface="Arial"/>
              <a:buChar char="•"/>
            </a:pPr>
            <a:r>
              <a:rPr lang="en-US" sz="2900">
                <a:solidFill>
                  <a:srgbClr val="2431DB"/>
                </a:solidFill>
                <a:latin typeface="Roboto"/>
                <a:ea typeface="Roboto"/>
                <a:cs typeface="Roboto"/>
                <a:sym typeface="Roboto"/>
              </a:rPr>
              <a:t>Les conceptions modulaires avec des types de matériaux limités </a:t>
            </a:r>
            <a:r>
              <a:rPr lang="en-US" sz="2900">
                <a:solidFill>
                  <a:srgbClr val="FDA800"/>
                </a:solidFill>
                <a:latin typeface="Roboto"/>
                <a:ea typeface="Roboto"/>
                <a:cs typeface="Roboto"/>
                <a:sym typeface="Roboto"/>
              </a:rPr>
              <a:t>facilitent la séparation </a:t>
            </a:r>
            <a:r>
              <a:rPr lang="en-US" sz="2900">
                <a:solidFill>
                  <a:srgbClr val="2431DB"/>
                </a:solidFill>
                <a:latin typeface="Roboto"/>
                <a:ea typeface="Roboto"/>
                <a:cs typeface="Roboto"/>
                <a:sym typeface="Roboto"/>
              </a:rPr>
              <a:t>et le recyclage des composants en simplifiant le traitement en fin de vie et en favorisant un cycle de vie circulaire.</a:t>
            </a:r>
            <a:endParaRPr/>
          </a:p>
          <a:p>
            <a:pPr indent="0" lvl="0" marL="0" rtl="0" algn="l">
              <a:spcBef>
                <a:spcPts val="0"/>
              </a:spcBef>
              <a:spcAft>
                <a:spcPts val="0"/>
              </a:spcAft>
              <a:buNone/>
            </a:pPr>
            <a:r>
              <a:t/>
            </a:r>
            <a:endParaRPr sz="29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2900"/>
              <a:buFont typeface="Arial"/>
              <a:buChar char="•"/>
            </a:pPr>
            <a:r>
              <a:rPr lang="en-US" sz="2900">
                <a:solidFill>
                  <a:srgbClr val="2431DB"/>
                </a:solidFill>
                <a:latin typeface="Roboto"/>
                <a:ea typeface="Roboto"/>
                <a:cs typeface="Roboto"/>
                <a:sym typeface="Roboto"/>
              </a:rPr>
              <a:t>L'utilisation d'un nombre réduit de types de matériaux permet une meilleure compatibilité entre les composants modulaires. Cela augmente également la possibilité d'adapter un vêtement à différentes saisons, tendances ou préférences personnelles, sans avoir à jeter des pièces qui ne peuvent pas être réintégrées.</a:t>
            </a:r>
            <a:endParaRPr/>
          </a:p>
          <a:p>
            <a:pPr indent="0" lvl="0" marL="0" rtl="0" algn="l">
              <a:spcBef>
                <a:spcPts val="0"/>
              </a:spcBef>
              <a:spcAft>
                <a:spcPts val="0"/>
              </a:spcAft>
              <a:buNone/>
            </a:pPr>
            <a:r>
              <a:t/>
            </a:r>
            <a:endParaRPr sz="2900">
              <a:solidFill>
                <a:srgbClr val="2431DB"/>
              </a:solidFill>
              <a:latin typeface="Roboto"/>
              <a:ea typeface="Roboto"/>
              <a:cs typeface="Roboto"/>
              <a:sym typeface="Roboto"/>
            </a:endParaRPr>
          </a:p>
          <a:p>
            <a:pPr indent="-457200" lvl="0" marL="457200" marR="0" rtl="0" algn="l">
              <a:lnSpc>
                <a:spcPct val="100000"/>
              </a:lnSpc>
              <a:spcBef>
                <a:spcPts val="0"/>
              </a:spcBef>
              <a:spcAft>
                <a:spcPts val="0"/>
              </a:spcAft>
              <a:buClr>
                <a:srgbClr val="2431DB"/>
              </a:buClr>
              <a:buSzPts val="2900"/>
              <a:buFont typeface="Arial"/>
              <a:buChar char="•"/>
            </a:pPr>
            <a:r>
              <a:rPr lang="en-US" sz="2900">
                <a:solidFill>
                  <a:srgbClr val="2431DB"/>
                </a:solidFill>
                <a:latin typeface="Roboto"/>
                <a:ea typeface="Roboto"/>
                <a:cs typeface="Roboto"/>
                <a:sym typeface="Roboto"/>
              </a:rPr>
              <a:t>Le choix d'un nombre réduit de matériaux de haute qualité </a:t>
            </a:r>
            <a:r>
              <a:rPr lang="en-US" sz="2900">
                <a:solidFill>
                  <a:srgbClr val="FDA800"/>
                </a:solidFill>
                <a:latin typeface="Roboto"/>
                <a:ea typeface="Roboto"/>
                <a:cs typeface="Roboto"/>
                <a:sym typeface="Roboto"/>
              </a:rPr>
              <a:t>peut accroître la durabilité des </a:t>
            </a:r>
            <a:r>
              <a:rPr lang="en-US" sz="2900">
                <a:solidFill>
                  <a:srgbClr val="2431DB"/>
                </a:solidFill>
              </a:rPr>
              <a:t>vêtements de </a:t>
            </a:r>
            <a:r>
              <a:rPr lang="en-US" sz="2900">
                <a:solidFill>
                  <a:srgbClr val="2431DB"/>
                </a:solidFill>
                <a:latin typeface="Roboto"/>
                <a:ea typeface="Roboto"/>
                <a:cs typeface="Roboto"/>
                <a:sym typeface="Roboto"/>
              </a:rPr>
              <a:t>mode modulaires en réduisant la nécessité de les remplacer fréquemment. </a:t>
            </a:r>
            <a:endParaRPr sz="2900">
              <a:solidFill>
                <a:srgbClr val="2431DB"/>
              </a:solidFill>
            </a:endParaRPr>
          </a:p>
          <a:p>
            <a:pPr indent="-273050" lvl="0" marL="457200" rtl="0" algn="l">
              <a:spcBef>
                <a:spcPts val="0"/>
              </a:spcBef>
              <a:spcAft>
                <a:spcPts val="0"/>
              </a:spcAft>
              <a:buSzPts val="2900"/>
              <a:buFont typeface="Arial"/>
              <a:buNone/>
            </a:pPr>
            <a:r>
              <a:t/>
            </a:r>
            <a:endParaRPr sz="2900">
              <a:solidFill>
                <a:srgbClr val="2431DB"/>
              </a:solidFill>
              <a:latin typeface="Roboto"/>
              <a:ea typeface="Roboto"/>
              <a:cs typeface="Roboto"/>
              <a:sym typeface="Roboto"/>
            </a:endParaRPr>
          </a:p>
          <a:p>
            <a:pPr indent="-457200" lvl="0" marL="457200" rtl="0" algn="l">
              <a:spcBef>
                <a:spcPts val="0"/>
              </a:spcBef>
              <a:spcAft>
                <a:spcPts val="0"/>
              </a:spcAft>
              <a:buClr>
                <a:srgbClr val="2431DB"/>
              </a:buClr>
              <a:buSzPts val="2900"/>
              <a:buFont typeface="Arial"/>
              <a:buChar char="•"/>
            </a:pPr>
            <a:r>
              <a:rPr lang="en-US" sz="2900">
                <a:solidFill>
                  <a:srgbClr val="2431DB"/>
                </a:solidFill>
                <a:latin typeface="Roboto"/>
                <a:ea typeface="Roboto"/>
                <a:cs typeface="Roboto"/>
                <a:sym typeface="Roboto"/>
              </a:rPr>
              <a:t>Lorsque l'on utilise moins de matériaux, les </a:t>
            </a:r>
            <a:r>
              <a:rPr lang="en-US" sz="2900">
                <a:solidFill>
                  <a:srgbClr val="FDA800"/>
                </a:solidFill>
                <a:latin typeface="Roboto"/>
                <a:ea typeface="Roboto"/>
                <a:cs typeface="Roboto"/>
                <a:sym typeface="Roboto"/>
              </a:rPr>
              <a:t>processus de fabrication deviennent plus simples</a:t>
            </a:r>
            <a:r>
              <a:rPr lang="en-US" sz="2900">
                <a:solidFill>
                  <a:srgbClr val="2431DB"/>
                </a:solidFill>
                <a:latin typeface="Roboto"/>
                <a:ea typeface="Roboto"/>
                <a:cs typeface="Roboto"/>
                <a:sym typeface="Roboto"/>
              </a:rPr>
              <a:t>, ce qui permet de réduire la consommation d'énergie, d'eau et de produits chimiques.</a:t>
            </a:r>
            <a:endParaRPr sz="2900">
              <a:solidFill>
                <a:srgbClr val="2431DB"/>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8" name="Shape 78"/>
        <p:cNvGrpSpPr/>
        <p:nvPr/>
      </p:nvGrpSpPr>
      <p:grpSpPr>
        <a:xfrm>
          <a:off x="0" y="0"/>
          <a:ext cx="0" cy="0"/>
          <a:chOff x="0" y="0"/>
          <a:chExt cx="0" cy="0"/>
        </a:xfrm>
      </p:grpSpPr>
      <p:grpSp>
        <p:nvGrpSpPr>
          <p:cNvPr id="79" name="Google Shape;79;p2"/>
          <p:cNvGrpSpPr/>
          <p:nvPr/>
        </p:nvGrpSpPr>
        <p:grpSpPr>
          <a:xfrm>
            <a:off x="10890087" y="0"/>
            <a:ext cx="9211945" cy="11308715"/>
            <a:chOff x="10890087" y="0"/>
            <a:chExt cx="9211945" cy="11308715"/>
          </a:xfrm>
        </p:grpSpPr>
        <p:sp>
          <p:nvSpPr>
            <p:cNvPr id="80" name="Google Shape;80;p2"/>
            <p:cNvSpPr/>
            <p:nvPr/>
          </p:nvSpPr>
          <p:spPr>
            <a:xfrm>
              <a:off x="10890087" y="0"/>
              <a:ext cx="9211945" cy="11308715"/>
            </a:xfrm>
            <a:custGeom>
              <a:rect b="b" l="l" r="r" t="t"/>
              <a:pathLst>
                <a:path extrusionOk="0" h="11308715" w="9211944">
                  <a:moveTo>
                    <a:pt x="9211604" y="0"/>
                  </a:moveTo>
                  <a:lnTo>
                    <a:pt x="0" y="0"/>
                  </a:lnTo>
                  <a:lnTo>
                    <a:pt x="0" y="11308556"/>
                  </a:lnTo>
                  <a:lnTo>
                    <a:pt x="9211604" y="11308556"/>
                  </a:lnTo>
                  <a:lnTo>
                    <a:pt x="9211604" y="0"/>
                  </a:lnTo>
                  <a:close/>
                </a:path>
              </a:pathLst>
            </a:custGeom>
            <a:solidFill>
              <a:srgbClr val="2C34D7"/>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sp>
          <p:nvSpPr>
            <p:cNvPr id="81" name="Google Shape;81;p2"/>
            <p:cNvSpPr/>
            <p:nvPr/>
          </p:nvSpPr>
          <p:spPr>
            <a:xfrm>
              <a:off x="13328650" y="7356475"/>
              <a:ext cx="4433570" cy="2413000"/>
            </a:xfrm>
            <a:custGeom>
              <a:rect b="b" l="l" r="r" t="t"/>
              <a:pathLst>
                <a:path extrusionOk="0" h="2413000" w="4433569">
                  <a:moveTo>
                    <a:pt x="320929" y="1376006"/>
                  </a:moveTo>
                  <a:lnTo>
                    <a:pt x="318554" y="1349413"/>
                  </a:lnTo>
                  <a:lnTo>
                    <a:pt x="311416" y="1325765"/>
                  </a:lnTo>
                  <a:lnTo>
                    <a:pt x="309918" y="1323162"/>
                  </a:lnTo>
                  <a:lnTo>
                    <a:pt x="299504" y="1305064"/>
                  </a:lnTo>
                  <a:lnTo>
                    <a:pt x="282829" y="1287284"/>
                  </a:lnTo>
                  <a:lnTo>
                    <a:pt x="262039" y="1273009"/>
                  </a:lnTo>
                  <a:lnTo>
                    <a:pt x="237832" y="1262811"/>
                  </a:lnTo>
                  <a:lnTo>
                    <a:pt x="234048" y="1261973"/>
                  </a:lnTo>
                  <a:lnTo>
                    <a:pt x="234048" y="1370139"/>
                  </a:lnTo>
                  <a:lnTo>
                    <a:pt x="234048" y="1550212"/>
                  </a:lnTo>
                  <a:lnTo>
                    <a:pt x="209575" y="1589468"/>
                  </a:lnTo>
                  <a:lnTo>
                    <a:pt x="179146" y="1597177"/>
                  </a:lnTo>
                  <a:lnTo>
                    <a:pt x="90195" y="1597177"/>
                  </a:lnTo>
                  <a:lnTo>
                    <a:pt x="87655" y="1595005"/>
                  </a:lnTo>
                  <a:lnTo>
                    <a:pt x="87655" y="1325346"/>
                  </a:lnTo>
                  <a:lnTo>
                    <a:pt x="90195" y="1323162"/>
                  </a:lnTo>
                  <a:lnTo>
                    <a:pt x="179146" y="1323162"/>
                  </a:lnTo>
                  <a:lnTo>
                    <a:pt x="217639" y="1337183"/>
                  </a:lnTo>
                  <a:lnTo>
                    <a:pt x="234048" y="1370139"/>
                  </a:lnTo>
                  <a:lnTo>
                    <a:pt x="234048" y="1261973"/>
                  </a:lnTo>
                  <a:lnTo>
                    <a:pt x="210197" y="1256690"/>
                  </a:lnTo>
                  <a:lnTo>
                    <a:pt x="179146" y="1254658"/>
                  </a:lnTo>
                  <a:lnTo>
                    <a:pt x="2514" y="1254658"/>
                  </a:lnTo>
                  <a:lnTo>
                    <a:pt x="0" y="1256830"/>
                  </a:lnTo>
                  <a:lnTo>
                    <a:pt x="0" y="1663509"/>
                  </a:lnTo>
                  <a:lnTo>
                    <a:pt x="2514" y="1665693"/>
                  </a:lnTo>
                  <a:lnTo>
                    <a:pt x="179146" y="1665693"/>
                  </a:lnTo>
                  <a:lnTo>
                    <a:pt x="237832" y="1657540"/>
                  </a:lnTo>
                  <a:lnTo>
                    <a:pt x="282829" y="1633067"/>
                  </a:lnTo>
                  <a:lnTo>
                    <a:pt x="309918" y="1597177"/>
                  </a:lnTo>
                  <a:lnTo>
                    <a:pt x="311416" y="1594573"/>
                  </a:lnTo>
                  <a:lnTo>
                    <a:pt x="318554" y="1570926"/>
                  </a:lnTo>
                  <a:lnTo>
                    <a:pt x="320929" y="1544332"/>
                  </a:lnTo>
                  <a:lnTo>
                    <a:pt x="320929" y="1376006"/>
                  </a:lnTo>
                  <a:close/>
                </a:path>
                <a:path extrusionOk="0" h="2413000" w="4433569">
                  <a:moveTo>
                    <a:pt x="575056" y="2171"/>
                  </a:moveTo>
                  <a:lnTo>
                    <a:pt x="572503" y="0"/>
                  </a:lnTo>
                  <a:lnTo>
                    <a:pt x="293230" y="0"/>
                  </a:lnTo>
                  <a:lnTo>
                    <a:pt x="290715" y="2171"/>
                  </a:lnTo>
                  <a:lnTo>
                    <a:pt x="290715" y="408889"/>
                  </a:lnTo>
                  <a:lnTo>
                    <a:pt x="293230" y="411035"/>
                  </a:lnTo>
                  <a:lnTo>
                    <a:pt x="375818" y="411035"/>
                  </a:lnTo>
                  <a:lnTo>
                    <a:pt x="378358" y="408889"/>
                  </a:lnTo>
                  <a:lnTo>
                    <a:pt x="378358" y="239014"/>
                  </a:lnTo>
                  <a:lnTo>
                    <a:pt x="380923" y="236842"/>
                  </a:lnTo>
                  <a:lnTo>
                    <a:pt x="539724" y="236842"/>
                  </a:lnTo>
                  <a:lnTo>
                    <a:pt x="542277" y="234657"/>
                  </a:lnTo>
                  <a:lnTo>
                    <a:pt x="542277" y="170510"/>
                  </a:lnTo>
                  <a:lnTo>
                    <a:pt x="539724" y="168325"/>
                  </a:lnTo>
                  <a:lnTo>
                    <a:pt x="380923" y="168325"/>
                  </a:lnTo>
                  <a:lnTo>
                    <a:pt x="378358" y="166179"/>
                  </a:lnTo>
                  <a:lnTo>
                    <a:pt x="378358" y="70688"/>
                  </a:lnTo>
                  <a:lnTo>
                    <a:pt x="380923" y="68503"/>
                  </a:lnTo>
                  <a:lnTo>
                    <a:pt x="567436" y="68503"/>
                  </a:lnTo>
                  <a:lnTo>
                    <a:pt x="572503" y="68503"/>
                  </a:lnTo>
                  <a:lnTo>
                    <a:pt x="575056" y="66357"/>
                  </a:lnTo>
                  <a:lnTo>
                    <a:pt x="575056" y="2171"/>
                  </a:lnTo>
                  <a:close/>
                </a:path>
                <a:path extrusionOk="0" h="2413000" w="4433569">
                  <a:moveTo>
                    <a:pt x="690689" y="1256842"/>
                  </a:moveTo>
                  <a:lnTo>
                    <a:pt x="688124" y="1254645"/>
                  </a:lnTo>
                  <a:lnTo>
                    <a:pt x="408863" y="1254645"/>
                  </a:lnTo>
                  <a:lnTo>
                    <a:pt x="406336" y="1256842"/>
                  </a:lnTo>
                  <a:lnTo>
                    <a:pt x="406336" y="1663509"/>
                  </a:lnTo>
                  <a:lnTo>
                    <a:pt x="408863" y="1665693"/>
                  </a:lnTo>
                  <a:lnTo>
                    <a:pt x="683056" y="1665693"/>
                  </a:lnTo>
                  <a:lnTo>
                    <a:pt x="688124" y="1665693"/>
                  </a:lnTo>
                  <a:lnTo>
                    <a:pt x="690689" y="1663509"/>
                  </a:lnTo>
                  <a:lnTo>
                    <a:pt x="690689" y="1599361"/>
                  </a:lnTo>
                  <a:lnTo>
                    <a:pt x="688124" y="1597177"/>
                  </a:lnTo>
                  <a:lnTo>
                    <a:pt x="496544" y="1597177"/>
                  </a:lnTo>
                  <a:lnTo>
                    <a:pt x="493991" y="1595005"/>
                  </a:lnTo>
                  <a:lnTo>
                    <a:pt x="493991" y="1493672"/>
                  </a:lnTo>
                  <a:lnTo>
                    <a:pt x="496544" y="1491500"/>
                  </a:lnTo>
                  <a:lnTo>
                    <a:pt x="655345" y="1491500"/>
                  </a:lnTo>
                  <a:lnTo>
                    <a:pt x="657898" y="1489316"/>
                  </a:lnTo>
                  <a:lnTo>
                    <a:pt x="657898" y="1425168"/>
                  </a:lnTo>
                  <a:lnTo>
                    <a:pt x="655345" y="1422984"/>
                  </a:lnTo>
                  <a:lnTo>
                    <a:pt x="496544" y="1422984"/>
                  </a:lnTo>
                  <a:lnTo>
                    <a:pt x="493991" y="1420799"/>
                  </a:lnTo>
                  <a:lnTo>
                    <a:pt x="493991" y="1325346"/>
                  </a:lnTo>
                  <a:lnTo>
                    <a:pt x="496544" y="1323162"/>
                  </a:lnTo>
                  <a:lnTo>
                    <a:pt x="688124" y="1323162"/>
                  </a:lnTo>
                  <a:lnTo>
                    <a:pt x="690689" y="1320977"/>
                  </a:lnTo>
                  <a:lnTo>
                    <a:pt x="690689" y="1256842"/>
                  </a:lnTo>
                  <a:close/>
                </a:path>
                <a:path extrusionOk="0" h="2413000" w="4433569">
                  <a:moveTo>
                    <a:pt x="955471" y="2171"/>
                  </a:moveTo>
                  <a:lnTo>
                    <a:pt x="952906" y="0"/>
                  </a:lnTo>
                  <a:lnTo>
                    <a:pt x="870331" y="0"/>
                  </a:lnTo>
                  <a:lnTo>
                    <a:pt x="867778" y="2171"/>
                  </a:lnTo>
                  <a:lnTo>
                    <a:pt x="867778" y="302094"/>
                  </a:lnTo>
                  <a:lnTo>
                    <a:pt x="866800" y="311772"/>
                  </a:lnTo>
                  <a:lnTo>
                    <a:pt x="834720" y="345719"/>
                  </a:lnTo>
                  <a:lnTo>
                    <a:pt x="813650" y="349072"/>
                  </a:lnTo>
                  <a:lnTo>
                    <a:pt x="776325" y="349072"/>
                  </a:lnTo>
                  <a:lnTo>
                    <a:pt x="737425" y="335368"/>
                  </a:lnTo>
                  <a:lnTo>
                    <a:pt x="721423" y="302094"/>
                  </a:lnTo>
                  <a:lnTo>
                    <a:pt x="721423" y="2171"/>
                  </a:lnTo>
                  <a:lnTo>
                    <a:pt x="718870" y="0"/>
                  </a:lnTo>
                  <a:lnTo>
                    <a:pt x="637057" y="0"/>
                  </a:lnTo>
                  <a:lnTo>
                    <a:pt x="634504" y="2171"/>
                  </a:lnTo>
                  <a:lnTo>
                    <a:pt x="634504" y="302094"/>
                  </a:lnTo>
                  <a:lnTo>
                    <a:pt x="635127" y="314833"/>
                  </a:lnTo>
                  <a:lnTo>
                    <a:pt x="649935" y="359613"/>
                  </a:lnTo>
                  <a:lnTo>
                    <a:pt x="682815" y="392696"/>
                  </a:lnTo>
                  <a:lnTo>
                    <a:pt x="717981" y="409105"/>
                  </a:lnTo>
                  <a:lnTo>
                    <a:pt x="760666" y="417055"/>
                  </a:lnTo>
                  <a:lnTo>
                    <a:pt x="776325" y="417588"/>
                  </a:lnTo>
                  <a:lnTo>
                    <a:pt x="813650" y="417588"/>
                  </a:lnTo>
                  <a:lnTo>
                    <a:pt x="858481" y="412800"/>
                  </a:lnTo>
                  <a:lnTo>
                    <a:pt x="896277" y="398983"/>
                  </a:lnTo>
                  <a:lnTo>
                    <a:pt x="932878" y="369062"/>
                  </a:lnTo>
                  <a:lnTo>
                    <a:pt x="952893" y="326961"/>
                  </a:lnTo>
                  <a:lnTo>
                    <a:pt x="955471" y="302094"/>
                  </a:lnTo>
                  <a:lnTo>
                    <a:pt x="955471" y="2171"/>
                  </a:lnTo>
                  <a:close/>
                </a:path>
                <a:path extrusionOk="0" h="2413000" w="4433569">
                  <a:moveTo>
                    <a:pt x="1052817" y="1556715"/>
                  </a:moveTo>
                  <a:lnTo>
                    <a:pt x="1045565" y="1513344"/>
                  </a:lnTo>
                  <a:lnTo>
                    <a:pt x="1023442" y="1478445"/>
                  </a:lnTo>
                  <a:lnTo>
                    <a:pt x="986116" y="1449400"/>
                  </a:lnTo>
                  <a:lnTo>
                    <a:pt x="947851" y="1430248"/>
                  </a:lnTo>
                  <a:lnTo>
                    <a:pt x="889000" y="1407134"/>
                  </a:lnTo>
                  <a:lnTo>
                    <a:pt x="881748" y="1403972"/>
                  </a:lnTo>
                  <a:lnTo>
                    <a:pt x="846848" y="1377975"/>
                  </a:lnTo>
                  <a:lnTo>
                    <a:pt x="844664" y="1371422"/>
                  </a:lnTo>
                  <a:lnTo>
                    <a:pt x="844664" y="1363599"/>
                  </a:lnTo>
                  <a:lnTo>
                    <a:pt x="869619" y="1324165"/>
                  </a:lnTo>
                  <a:lnTo>
                    <a:pt x="899566" y="1316621"/>
                  </a:lnTo>
                  <a:lnTo>
                    <a:pt x="910996" y="1316621"/>
                  </a:lnTo>
                  <a:lnTo>
                    <a:pt x="951217" y="1335392"/>
                  </a:lnTo>
                  <a:lnTo>
                    <a:pt x="962088" y="1349248"/>
                  </a:lnTo>
                  <a:lnTo>
                    <a:pt x="966381" y="1354683"/>
                  </a:lnTo>
                  <a:lnTo>
                    <a:pt x="1045184" y="1329029"/>
                  </a:lnTo>
                  <a:lnTo>
                    <a:pt x="1046695" y="1327277"/>
                  </a:lnTo>
                  <a:lnTo>
                    <a:pt x="1046695" y="1322946"/>
                  </a:lnTo>
                  <a:lnTo>
                    <a:pt x="1023962" y="1290320"/>
                  </a:lnTo>
                  <a:lnTo>
                    <a:pt x="979322" y="1260233"/>
                  </a:lnTo>
                  <a:lnTo>
                    <a:pt x="935863" y="1249489"/>
                  </a:lnTo>
                  <a:lnTo>
                    <a:pt x="910996" y="1248143"/>
                  </a:lnTo>
                  <a:lnTo>
                    <a:pt x="899566" y="1248143"/>
                  </a:lnTo>
                  <a:lnTo>
                    <a:pt x="854760" y="1252715"/>
                  </a:lnTo>
                  <a:lnTo>
                    <a:pt x="816940" y="1266228"/>
                  </a:lnTo>
                  <a:lnTo>
                    <a:pt x="780351" y="1296568"/>
                  </a:lnTo>
                  <a:lnTo>
                    <a:pt x="760349" y="1338732"/>
                  </a:lnTo>
                  <a:lnTo>
                    <a:pt x="757783" y="1363599"/>
                  </a:lnTo>
                  <a:lnTo>
                    <a:pt x="758278" y="1375308"/>
                  </a:lnTo>
                  <a:lnTo>
                    <a:pt x="770267" y="1414932"/>
                  </a:lnTo>
                  <a:lnTo>
                    <a:pt x="798271" y="1446174"/>
                  </a:lnTo>
                  <a:lnTo>
                    <a:pt x="841717" y="1472742"/>
                  </a:lnTo>
                  <a:lnTo>
                    <a:pt x="925195" y="1509318"/>
                  </a:lnTo>
                  <a:lnTo>
                    <a:pt x="931951" y="1512608"/>
                  </a:lnTo>
                  <a:lnTo>
                    <a:pt x="963980" y="1541386"/>
                  </a:lnTo>
                  <a:lnTo>
                    <a:pt x="965898" y="1548485"/>
                  </a:lnTo>
                  <a:lnTo>
                    <a:pt x="965898" y="1556715"/>
                  </a:lnTo>
                  <a:lnTo>
                    <a:pt x="940955" y="1595996"/>
                  </a:lnTo>
                  <a:lnTo>
                    <a:pt x="910996" y="1603692"/>
                  </a:lnTo>
                  <a:lnTo>
                    <a:pt x="880516" y="1603692"/>
                  </a:lnTo>
                  <a:lnTo>
                    <a:pt x="843343" y="1589684"/>
                  </a:lnTo>
                  <a:lnTo>
                    <a:pt x="825614" y="1562277"/>
                  </a:lnTo>
                  <a:lnTo>
                    <a:pt x="823595" y="1560652"/>
                  </a:lnTo>
                  <a:lnTo>
                    <a:pt x="819531" y="1560652"/>
                  </a:lnTo>
                  <a:lnTo>
                    <a:pt x="818248" y="1560868"/>
                  </a:lnTo>
                  <a:lnTo>
                    <a:pt x="747852" y="1590662"/>
                  </a:lnTo>
                  <a:lnTo>
                    <a:pt x="746315" y="1592173"/>
                  </a:lnTo>
                  <a:lnTo>
                    <a:pt x="746315" y="1597393"/>
                  </a:lnTo>
                  <a:lnTo>
                    <a:pt x="772566" y="1633334"/>
                  </a:lnTo>
                  <a:lnTo>
                    <a:pt x="823328" y="1664550"/>
                  </a:lnTo>
                  <a:lnTo>
                    <a:pt x="880516" y="1672209"/>
                  </a:lnTo>
                  <a:lnTo>
                    <a:pt x="910996" y="1672209"/>
                  </a:lnTo>
                  <a:lnTo>
                    <a:pt x="955827" y="1667433"/>
                  </a:lnTo>
                  <a:lnTo>
                    <a:pt x="993711" y="1653616"/>
                  </a:lnTo>
                  <a:lnTo>
                    <a:pt x="1030795" y="1623682"/>
                  </a:lnTo>
                  <a:lnTo>
                    <a:pt x="1050328" y="1581607"/>
                  </a:lnTo>
                  <a:lnTo>
                    <a:pt x="1052195" y="1569478"/>
                  </a:lnTo>
                  <a:lnTo>
                    <a:pt x="1052817" y="1556715"/>
                  </a:lnTo>
                  <a:close/>
                </a:path>
                <a:path extrusionOk="0" h="2413000" w="4433569">
                  <a:moveTo>
                    <a:pt x="1206004" y="1256842"/>
                  </a:moveTo>
                  <a:lnTo>
                    <a:pt x="1203439" y="1254645"/>
                  </a:lnTo>
                  <a:lnTo>
                    <a:pt x="1120863" y="1254645"/>
                  </a:lnTo>
                  <a:lnTo>
                    <a:pt x="1118349" y="1256842"/>
                  </a:lnTo>
                  <a:lnTo>
                    <a:pt x="1118349" y="1663509"/>
                  </a:lnTo>
                  <a:lnTo>
                    <a:pt x="1120863" y="1665693"/>
                  </a:lnTo>
                  <a:lnTo>
                    <a:pt x="1198372" y="1665693"/>
                  </a:lnTo>
                  <a:lnTo>
                    <a:pt x="1203439" y="1665693"/>
                  </a:lnTo>
                  <a:lnTo>
                    <a:pt x="1206004" y="1663509"/>
                  </a:lnTo>
                  <a:lnTo>
                    <a:pt x="1206004" y="1256842"/>
                  </a:lnTo>
                  <a:close/>
                </a:path>
                <a:path extrusionOk="0" h="2413000" w="4433569">
                  <a:moveTo>
                    <a:pt x="1290904" y="2171"/>
                  </a:moveTo>
                  <a:lnTo>
                    <a:pt x="1288351" y="0"/>
                  </a:lnTo>
                  <a:lnTo>
                    <a:pt x="1009840" y="0"/>
                  </a:lnTo>
                  <a:lnTo>
                    <a:pt x="1007300" y="2171"/>
                  </a:lnTo>
                  <a:lnTo>
                    <a:pt x="1007300" y="66357"/>
                  </a:lnTo>
                  <a:lnTo>
                    <a:pt x="1009840" y="68503"/>
                  </a:lnTo>
                  <a:lnTo>
                    <a:pt x="1103083" y="68503"/>
                  </a:lnTo>
                  <a:lnTo>
                    <a:pt x="1105636" y="70688"/>
                  </a:lnTo>
                  <a:lnTo>
                    <a:pt x="1105636" y="408889"/>
                  </a:lnTo>
                  <a:lnTo>
                    <a:pt x="1108189" y="411035"/>
                  </a:lnTo>
                  <a:lnTo>
                    <a:pt x="1190002" y="411035"/>
                  </a:lnTo>
                  <a:lnTo>
                    <a:pt x="1192555" y="408889"/>
                  </a:lnTo>
                  <a:lnTo>
                    <a:pt x="1192555" y="70688"/>
                  </a:lnTo>
                  <a:lnTo>
                    <a:pt x="1195108" y="68503"/>
                  </a:lnTo>
                  <a:lnTo>
                    <a:pt x="1283284" y="68503"/>
                  </a:lnTo>
                  <a:lnTo>
                    <a:pt x="1288351" y="68503"/>
                  </a:lnTo>
                  <a:lnTo>
                    <a:pt x="1290904" y="66357"/>
                  </a:lnTo>
                  <a:lnTo>
                    <a:pt x="1290904" y="2171"/>
                  </a:lnTo>
                  <a:close/>
                </a:path>
                <a:path extrusionOk="0" h="2413000" w="4433569">
                  <a:moveTo>
                    <a:pt x="1326032" y="1884146"/>
                  </a:moveTo>
                  <a:lnTo>
                    <a:pt x="1323479" y="1881962"/>
                  </a:lnTo>
                  <a:lnTo>
                    <a:pt x="1044206" y="1881962"/>
                  </a:lnTo>
                  <a:lnTo>
                    <a:pt x="1041679" y="1884146"/>
                  </a:lnTo>
                  <a:lnTo>
                    <a:pt x="1041679" y="2290864"/>
                  </a:lnTo>
                  <a:lnTo>
                    <a:pt x="1044206" y="2293010"/>
                  </a:lnTo>
                  <a:lnTo>
                    <a:pt x="1318412" y="2293010"/>
                  </a:lnTo>
                  <a:lnTo>
                    <a:pt x="1323479" y="2293010"/>
                  </a:lnTo>
                  <a:lnTo>
                    <a:pt x="1326032" y="2290864"/>
                  </a:lnTo>
                  <a:lnTo>
                    <a:pt x="1326032" y="2226678"/>
                  </a:lnTo>
                  <a:lnTo>
                    <a:pt x="1323479" y="2224494"/>
                  </a:lnTo>
                  <a:lnTo>
                    <a:pt x="1131887" y="2224494"/>
                  </a:lnTo>
                  <a:lnTo>
                    <a:pt x="1129334" y="2222347"/>
                  </a:lnTo>
                  <a:lnTo>
                    <a:pt x="1129334" y="2120989"/>
                  </a:lnTo>
                  <a:lnTo>
                    <a:pt x="1131887" y="2118817"/>
                  </a:lnTo>
                  <a:lnTo>
                    <a:pt x="1290688" y="2118817"/>
                  </a:lnTo>
                  <a:lnTo>
                    <a:pt x="1293241" y="2116620"/>
                  </a:lnTo>
                  <a:lnTo>
                    <a:pt x="1293241" y="2052485"/>
                  </a:lnTo>
                  <a:lnTo>
                    <a:pt x="1290688" y="2050288"/>
                  </a:lnTo>
                  <a:lnTo>
                    <a:pt x="1131887" y="2050288"/>
                  </a:lnTo>
                  <a:lnTo>
                    <a:pt x="1129334" y="2048141"/>
                  </a:lnTo>
                  <a:lnTo>
                    <a:pt x="1129334" y="1952663"/>
                  </a:lnTo>
                  <a:lnTo>
                    <a:pt x="1131887" y="1950466"/>
                  </a:lnTo>
                  <a:lnTo>
                    <a:pt x="1323479" y="1950466"/>
                  </a:lnTo>
                  <a:lnTo>
                    <a:pt x="1326032" y="1948319"/>
                  </a:lnTo>
                  <a:lnTo>
                    <a:pt x="1326032" y="1884146"/>
                  </a:lnTo>
                  <a:close/>
                </a:path>
                <a:path extrusionOk="0" h="2413000" w="4433569">
                  <a:moveTo>
                    <a:pt x="1335239" y="1031836"/>
                  </a:moveTo>
                  <a:lnTo>
                    <a:pt x="1334985" y="1030770"/>
                  </a:lnTo>
                  <a:lnTo>
                    <a:pt x="1334465" y="1029893"/>
                  </a:lnTo>
                  <a:lnTo>
                    <a:pt x="1267587" y="864184"/>
                  </a:lnTo>
                  <a:lnTo>
                    <a:pt x="1262049" y="850480"/>
                  </a:lnTo>
                  <a:lnTo>
                    <a:pt x="1262049" y="846785"/>
                  </a:lnTo>
                  <a:lnTo>
                    <a:pt x="1265618" y="843407"/>
                  </a:lnTo>
                  <a:lnTo>
                    <a:pt x="1279829" y="836002"/>
                  </a:lnTo>
                  <a:lnTo>
                    <a:pt x="1286687" y="831126"/>
                  </a:lnTo>
                  <a:lnTo>
                    <a:pt x="1316189" y="796315"/>
                  </a:lnTo>
                  <a:lnTo>
                    <a:pt x="1316507" y="795667"/>
                  </a:lnTo>
                  <a:lnTo>
                    <a:pt x="1320850" y="786904"/>
                  </a:lnTo>
                  <a:lnTo>
                    <a:pt x="1324178" y="776909"/>
                  </a:lnTo>
                  <a:lnTo>
                    <a:pt x="1326184" y="766343"/>
                  </a:lnTo>
                  <a:lnTo>
                    <a:pt x="1326845" y="755205"/>
                  </a:lnTo>
                  <a:lnTo>
                    <a:pt x="1326845" y="748690"/>
                  </a:lnTo>
                  <a:lnTo>
                    <a:pt x="1317320" y="698461"/>
                  </a:lnTo>
                  <a:lnTo>
                    <a:pt x="1288745" y="659968"/>
                  </a:lnTo>
                  <a:lnTo>
                    <a:pt x="1243749" y="635495"/>
                  </a:lnTo>
                  <a:lnTo>
                    <a:pt x="1239964" y="634669"/>
                  </a:lnTo>
                  <a:lnTo>
                    <a:pt x="1239964" y="742823"/>
                  </a:lnTo>
                  <a:lnTo>
                    <a:pt x="1239964" y="748690"/>
                  </a:lnTo>
                  <a:lnTo>
                    <a:pt x="1214996" y="787958"/>
                  </a:lnTo>
                  <a:lnTo>
                    <a:pt x="1185062" y="795667"/>
                  </a:lnTo>
                  <a:lnTo>
                    <a:pt x="1096111" y="795667"/>
                  </a:lnTo>
                  <a:lnTo>
                    <a:pt x="1093571" y="793483"/>
                  </a:lnTo>
                  <a:lnTo>
                    <a:pt x="1093571" y="698030"/>
                  </a:lnTo>
                  <a:lnTo>
                    <a:pt x="1096111" y="695858"/>
                  </a:lnTo>
                  <a:lnTo>
                    <a:pt x="1185062" y="695858"/>
                  </a:lnTo>
                  <a:lnTo>
                    <a:pt x="1223556" y="709866"/>
                  </a:lnTo>
                  <a:lnTo>
                    <a:pt x="1239964" y="742823"/>
                  </a:lnTo>
                  <a:lnTo>
                    <a:pt x="1239964" y="634669"/>
                  </a:lnTo>
                  <a:lnTo>
                    <a:pt x="1216113" y="629386"/>
                  </a:lnTo>
                  <a:lnTo>
                    <a:pt x="1185062" y="627341"/>
                  </a:lnTo>
                  <a:lnTo>
                    <a:pt x="1008430" y="627341"/>
                  </a:lnTo>
                  <a:lnTo>
                    <a:pt x="1005916" y="629526"/>
                  </a:lnTo>
                  <a:lnTo>
                    <a:pt x="1005916" y="1036205"/>
                  </a:lnTo>
                  <a:lnTo>
                    <a:pt x="1008430" y="1038377"/>
                  </a:lnTo>
                  <a:lnTo>
                    <a:pt x="1091006" y="1038377"/>
                  </a:lnTo>
                  <a:lnTo>
                    <a:pt x="1093571" y="1036205"/>
                  </a:lnTo>
                  <a:lnTo>
                    <a:pt x="1093571" y="866355"/>
                  </a:lnTo>
                  <a:lnTo>
                    <a:pt x="1096111" y="864184"/>
                  </a:lnTo>
                  <a:lnTo>
                    <a:pt x="1169047" y="864184"/>
                  </a:lnTo>
                  <a:lnTo>
                    <a:pt x="1175131" y="868083"/>
                  </a:lnTo>
                  <a:lnTo>
                    <a:pt x="1242237" y="1033805"/>
                  </a:lnTo>
                  <a:lnTo>
                    <a:pt x="1244269" y="1036853"/>
                  </a:lnTo>
                  <a:lnTo>
                    <a:pt x="1246530" y="1038377"/>
                  </a:lnTo>
                  <a:lnTo>
                    <a:pt x="1332674" y="1038377"/>
                  </a:lnTo>
                  <a:lnTo>
                    <a:pt x="1335239" y="1036624"/>
                  </a:lnTo>
                  <a:lnTo>
                    <a:pt x="1335239" y="1031836"/>
                  </a:lnTo>
                  <a:close/>
                </a:path>
                <a:path extrusionOk="0" h="2413000" w="4433569">
                  <a:moveTo>
                    <a:pt x="1619211" y="1322959"/>
                  </a:moveTo>
                  <a:lnTo>
                    <a:pt x="1597253" y="1290320"/>
                  </a:lnTo>
                  <a:lnTo>
                    <a:pt x="1552613" y="1260233"/>
                  </a:lnTo>
                  <a:lnTo>
                    <a:pt x="1509153" y="1249476"/>
                  </a:lnTo>
                  <a:lnTo>
                    <a:pt x="1484274" y="1248143"/>
                  </a:lnTo>
                  <a:lnTo>
                    <a:pt x="1433982" y="1248143"/>
                  </a:lnTo>
                  <a:lnTo>
                    <a:pt x="1389164" y="1252715"/>
                  </a:lnTo>
                  <a:lnTo>
                    <a:pt x="1351368" y="1266228"/>
                  </a:lnTo>
                  <a:lnTo>
                    <a:pt x="1314767" y="1296568"/>
                  </a:lnTo>
                  <a:lnTo>
                    <a:pt x="1294752" y="1338732"/>
                  </a:lnTo>
                  <a:lnTo>
                    <a:pt x="1292174" y="1363586"/>
                  </a:lnTo>
                  <a:lnTo>
                    <a:pt x="1292174" y="1556715"/>
                  </a:lnTo>
                  <a:lnTo>
                    <a:pt x="1302092" y="1604035"/>
                  </a:lnTo>
                  <a:lnTo>
                    <a:pt x="1330667" y="1640255"/>
                  </a:lnTo>
                  <a:lnTo>
                    <a:pt x="1375638" y="1663725"/>
                  </a:lnTo>
                  <a:lnTo>
                    <a:pt x="1418336" y="1671675"/>
                  </a:lnTo>
                  <a:lnTo>
                    <a:pt x="1433982" y="1672209"/>
                  </a:lnTo>
                  <a:lnTo>
                    <a:pt x="1471320" y="1672209"/>
                  </a:lnTo>
                  <a:lnTo>
                    <a:pt x="1516151" y="1667433"/>
                  </a:lnTo>
                  <a:lnTo>
                    <a:pt x="1553946" y="1653616"/>
                  </a:lnTo>
                  <a:lnTo>
                    <a:pt x="1590548" y="1623695"/>
                  </a:lnTo>
                  <a:lnTo>
                    <a:pt x="1610550" y="1581607"/>
                  </a:lnTo>
                  <a:lnTo>
                    <a:pt x="1613128" y="1453210"/>
                  </a:lnTo>
                  <a:lnTo>
                    <a:pt x="1441081" y="1451038"/>
                  </a:lnTo>
                  <a:lnTo>
                    <a:pt x="1438529" y="1517370"/>
                  </a:lnTo>
                  <a:lnTo>
                    <a:pt x="1522907" y="1519542"/>
                  </a:lnTo>
                  <a:lnTo>
                    <a:pt x="1525447" y="1521726"/>
                  </a:lnTo>
                  <a:lnTo>
                    <a:pt x="1524469" y="1566405"/>
                  </a:lnTo>
                  <a:lnTo>
                    <a:pt x="1492389" y="1600352"/>
                  </a:lnTo>
                  <a:lnTo>
                    <a:pt x="1471320" y="1603692"/>
                  </a:lnTo>
                  <a:lnTo>
                    <a:pt x="1433982" y="1603692"/>
                  </a:lnTo>
                  <a:lnTo>
                    <a:pt x="1395095" y="1589989"/>
                  </a:lnTo>
                  <a:lnTo>
                    <a:pt x="1379093" y="1556715"/>
                  </a:lnTo>
                  <a:lnTo>
                    <a:pt x="1379093" y="1363586"/>
                  </a:lnTo>
                  <a:lnTo>
                    <a:pt x="1403527" y="1324330"/>
                  </a:lnTo>
                  <a:lnTo>
                    <a:pt x="1433982" y="1316621"/>
                  </a:lnTo>
                  <a:lnTo>
                    <a:pt x="1484274" y="1316621"/>
                  </a:lnTo>
                  <a:lnTo>
                    <a:pt x="1523555" y="1334655"/>
                  </a:lnTo>
                  <a:lnTo>
                    <a:pt x="1540192" y="1358061"/>
                  </a:lnTo>
                  <a:lnTo>
                    <a:pt x="1541983" y="1359052"/>
                  </a:lnTo>
                  <a:lnTo>
                    <a:pt x="1546034" y="1359052"/>
                  </a:lnTo>
                  <a:lnTo>
                    <a:pt x="1547291" y="1358836"/>
                  </a:lnTo>
                  <a:lnTo>
                    <a:pt x="1617713" y="1329042"/>
                  </a:lnTo>
                  <a:lnTo>
                    <a:pt x="1619211" y="1327277"/>
                  </a:lnTo>
                  <a:lnTo>
                    <a:pt x="1619211" y="1325105"/>
                  </a:lnTo>
                  <a:lnTo>
                    <a:pt x="1619211" y="1322959"/>
                  </a:lnTo>
                  <a:close/>
                </a:path>
                <a:path extrusionOk="0" h="2413000" w="4433569">
                  <a:moveTo>
                    <a:pt x="1663687" y="2171"/>
                  </a:moveTo>
                  <a:lnTo>
                    <a:pt x="1661134" y="0"/>
                  </a:lnTo>
                  <a:lnTo>
                    <a:pt x="1578546" y="0"/>
                  </a:lnTo>
                  <a:lnTo>
                    <a:pt x="1576006" y="2171"/>
                  </a:lnTo>
                  <a:lnTo>
                    <a:pt x="1576006" y="302094"/>
                  </a:lnTo>
                  <a:lnTo>
                    <a:pt x="1575028" y="311772"/>
                  </a:lnTo>
                  <a:lnTo>
                    <a:pt x="1542948" y="345719"/>
                  </a:lnTo>
                  <a:lnTo>
                    <a:pt x="1521879" y="349072"/>
                  </a:lnTo>
                  <a:lnTo>
                    <a:pt x="1484541" y="349072"/>
                  </a:lnTo>
                  <a:lnTo>
                    <a:pt x="1445641" y="335368"/>
                  </a:lnTo>
                  <a:lnTo>
                    <a:pt x="1429651" y="302094"/>
                  </a:lnTo>
                  <a:lnTo>
                    <a:pt x="1429651" y="2171"/>
                  </a:lnTo>
                  <a:lnTo>
                    <a:pt x="1427086" y="0"/>
                  </a:lnTo>
                  <a:lnTo>
                    <a:pt x="1345285" y="0"/>
                  </a:lnTo>
                  <a:lnTo>
                    <a:pt x="1342732" y="2171"/>
                  </a:lnTo>
                  <a:lnTo>
                    <a:pt x="1342732" y="302094"/>
                  </a:lnTo>
                  <a:lnTo>
                    <a:pt x="1343355" y="314833"/>
                  </a:lnTo>
                  <a:lnTo>
                    <a:pt x="1358150" y="359613"/>
                  </a:lnTo>
                  <a:lnTo>
                    <a:pt x="1391043" y="392696"/>
                  </a:lnTo>
                  <a:lnTo>
                    <a:pt x="1426197" y="409105"/>
                  </a:lnTo>
                  <a:lnTo>
                    <a:pt x="1468894" y="417055"/>
                  </a:lnTo>
                  <a:lnTo>
                    <a:pt x="1484541" y="417588"/>
                  </a:lnTo>
                  <a:lnTo>
                    <a:pt x="1521879" y="417588"/>
                  </a:lnTo>
                  <a:lnTo>
                    <a:pt x="1566697" y="412800"/>
                  </a:lnTo>
                  <a:lnTo>
                    <a:pt x="1604492" y="398983"/>
                  </a:lnTo>
                  <a:lnTo>
                    <a:pt x="1641106" y="369062"/>
                  </a:lnTo>
                  <a:lnTo>
                    <a:pt x="1661109" y="326961"/>
                  </a:lnTo>
                  <a:lnTo>
                    <a:pt x="1663687" y="302094"/>
                  </a:lnTo>
                  <a:lnTo>
                    <a:pt x="1663687" y="2171"/>
                  </a:lnTo>
                  <a:close/>
                </a:path>
                <a:path extrusionOk="0" h="2413000" w="4433569">
                  <a:moveTo>
                    <a:pt x="1676057" y="629526"/>
                  </a:moveTo>
                  <a:lnTo>
                    <a:pt x="1673504" y="627329"/>
                  </a:lnTo>
                  <a:lnTo>
                    <a:pt x="1394231" y="627329"/>
                  </a:lnTo>
                  <a:lnTo>
                    <a:pt x="1391716" y="629526"/>
                  </a:lnTo>
                  <a:lnTo>
                    <a:pt x="1391716" y="1036205"/>
                  </a:lnTo>
                  <a:lnTo>
                    <a:pt x="1394231" y="1038377"/>
                  </a:lnTo>
                  <a:lnTo>
                    <a:pt x="1668437" y="1038377"/>
                  </a:lnTo>
                  <a:lnTo>
                    <a:pt x="1673504" y="1038377"/>
                  </a:lnTo>
                  <a:lnTo>
                    <a:pt x="1676057" y="1036205"/>
                  </a:lnTo>
                  <a:lnTo>
                    <a:pt x="1676057" y="972045"/>
                  </a:lnTo>
                  <a:lnTo>
                    <a:pt x="1673504" y="969873"/>
                  </a:lnTo>
                  <a:lnTo>
                    <a:pt x="1481924" y="969873"/>
                  </a:lnTo>
                  <a:lnTo>
                    <a:pt x="1479359" y="967689"/>
                  </a:lnTo>
                  <a:lnTo>
                    <a:pt x="1479359" y="866368"/>
                  </a:lnTo>
                  <a:lnTo>
                    <a:pt x="1481924" y="864184"/>
                  </a:lnTo>
                  <a:lnTo>
                    <a:pt x="1640725" y="864184"/>
                  </a:lnTo>
                  <a:lnTo>
                    <a:pt x="1643278" y="861999"/>
                  </a:lnTo>
                  <a:lnTo>
                    <a:pt x="1643278" y="797852"/>
                  </a:lnTo>
                  <a:lnTo>
                    <a:pt x="1640725" y="795667"/>
                  </a:lnTo>
                  <a:lnTo>
                    <a:pt x="1481924" y="795667"/>
                  </a:lnTo>
                  <a:lnTo>
                    <a:pt x="1479359" y="793483"/>
                  </a:lnTo>
                  <a:lnTo>
                    <a:pt x="1479359" y="698030"/>
                  </a:lnTo>
                  <a:lnTo>
                    <a:pt x="1481924" y="695845"/>
                  </a:lnTo>
                  <a:lnTo>
                    <a:pt x="1673504" y="695845"/>
                  </a:lnTo>
                  <a:lnTo>
                    <a:pt x="1676057" y="693674"/>
                  </a:lnTo>
                  <a:lnTo>
                    <a:pt x="1676057" y="629526"/>
                  </a:lnTo>
                  <a:close/>
                </a:path>
                <a:path extrusionOk="0" h="2413000" w="4433569">
                  <a:moveTo>
                    <a:pt x="1727022" y="2003310"/>
                  </a:moveTo>
                  <a:lnTo>
                    <a:pt x="1717497" y="1953094"/>
                  </a:lnTo>
                  <a:lnTo>
                    <a:pt x="1688922" y="1914601"/>
                  </a:lnTo>
                  <a:lnTo>
                    <a:pt x="1643926" y="1890128"/>
                  </a:lnTo>
                  <a:lnTo>
                    <a:pt x="1640141" y="1889290"/>
                  </a:lnTo>
                  <a:lnTo>
                    <a:pt x="1640141" y="1997456"/>
                  </a:lnTo>
                  <a:lnTo>
                    <a:pt x="1640141" y="2177516"/>
                  </a:lnTo>
                  <a:lnTo>
                    <a:pt x="1615668" y="2216797"/>
                  </a:lnTo>
                  <a:lnTo>
                    <a:pt x="1585239" y="2224494"/>
                  </a:lnTo>
                  <a:lnTo>
                    <a:pt x="1496288" y="2224494"/>
                  </a:lnTo>
                  <a:lnTo>
                    <a:pt x="1493748" y="2222347"/>
                  </a:lnTo>
                  <a:lnTo>
                    <a:pt x="1493748" y="1952663"/>
                  </a:lnTo>
                  <a:lnTo>
                    <a:pt x="1496288" y="1950478"/>
                  </a:lnTo>
                  <a:lnTo>
                    <a:pt x="1585239" y="1950478"/>
                  </a:lnTo>
                  <a:lnTo>
                    <a:pt x="1623733" y="1964524"/>
                  </a:lnTo>
                  <a:lnTo>
                    <a:pt x="1640141" y="1997456"/>
                  </a:lnTo>
                  <a:lnTo>
                    <a:pt x="1640141" y="1889290"/>
                  </a:lnTo>
                  <a:lnTo>
                    <a:pt x="1616290" y="1884006"/>
                  </a:lnTo>
                  <a:lnTo>
                    <a:pt x="1585239" y="1881962"/>
                  </a:lnTo>
                  <a:lnTo>
                    <a:pt x="1408607" y="1881962"/>
                  </a:lnTo>
                  <a:lnTo>
                    <a:pt x="1406093" y="1884146"/>
                  </a:lnTo>
                  <a:lnTo>
                    <a:pt x="1406093" y="2290851"/>
                  </a:lnTo>
                  <a:lnTo>
                    <a:pt x="1408607" y="2292997"/>
                  </a:lnTo>
                  <a:lnTo>
                    <a:pt x="1585239" y="2292997"/>
                  </a:lnTo>
                  <a:lnTo>
                    <a:pt x="1643926" y="2284857"/>
                  </a:lnTo>
                  <a:lnTo>
                    <a:pt x="1688922" y="2260371"/>
                  </a:lnTo>
                  <a:lnTo>
                    <a:pt x="1716011" y="2224494"/>
                  </a:lnTo>
                  <a:lnTo>
                    <a:pt x="1727022" y="2171662"/>
                  </a:lnTo>
                  <a:lnTo>
                    <a:pt x="1727022" y="2003310"/>
                  </a:lnTo>
                  <a:close/>
                </a:path>
                <a:path extrusionOk="0" h="2413000" w="4433569">
                  <a:moveTo>
                    <a:pt x="2011832" y="2382786"/>
                  </a:moveTo>
                  <a:lnTo>
                    <a:pt x="290715" y="2382786"/>
                  </a:lnTo>
                  <a:lnTo>
                    <a:pt x="290715" y="2412987"/>
                  </a:lnTo>
                  <a:lnTo>
                    <a:pt x="2011832" y="2412987"/>
                  </a:lnTo>
                  <a:lnTo>
                    <a:pt x="2011832" y="2382786"/>
                  </a:lnTo>
                  <a:close/>
                </a:path>
                <a:path extrusionOk="0" h="2413000" w="4433569">
                  <a:moveTo>
                    <a:pt x="2011832" y="1761998"/>
                  </a:moveTo>
                  <a:lnTo>
                    <a:pt x="290715" y="1761998"/>
                  </a:lnTo>
                  <a:lnTo>
                    <a:pt x="290715" y="1792198"/>
                  </a:lnTo>
                  <a:lnTo>
                    <a:pt x="2011832" y="1792198"/>
                  </a:lnTo>
                  <a:lnTo>
                    <a:pt x="2011832" y="1761998"/>
                  </a:lnTo>
                  <a:close/>
                </a:path>
                <a:path extrusionOk="0" h="2413000" w="4433569">
                  <a:moveTo>
                    <a:pt x="2011832" y="1256842"/>
                  </a:moveTo>
                  <a:lnTo>
                    <a:pt x="2009279" y="1254645"/>
                  </a:lnTo>
                  <a:lnTo>
                    <a:pt x="1928990" y="1254645"/>
                  </a:lnTo>
                  <a:lnTo>
                    <a:pt x="1926450" y="1256842"/>
                  </a:lnTo>
                  <a:lnTo>
                    <a:pt x="1929523" y="1522793"/>
                  </a:lnTo>
                  <a:lnTo>
                    <a:pt x="1773974" y="1257909"/>
                  </a:lnTo>
                  <a:lnTo>
                    <a:pt x="1767116" y="1254645"/>
                  </a:lnTo>
                  <a:lnTo>
                    <a:pt x="1697990" y="1254645"/>
                  </a:lnTo>
                  <a:lnTo>
                    <a:pt x="1695475" y="1256842"/>
                  </a:lnTo>
                  <a:lnTo>
                    <a:pt x="1695475" y="1663509"/>
                  </a:lnTo>
                  <a:lnTo>
                    <a:pt x="1697990" y="1665693"/>
                  </a:lnTo>
                  <a:lnTo>
                    <a:pt x="1779066" y="1665693"/>
                  </a:lnTo>
                  <a:lnTo>
                    <a:pt x="1781619" y="1663509"/>
                  </a:lnTo>
                  <a:lnTo>
                    <a:pt x="1777771" y="1400149"/>
                  </a:lnTo>
                  <a:lnTo>
                    <a:pt x="1934057" y="1662442"/>
                  </a:lnTo>
                  <a:lnTo>
                    <a:pt x="1940953" y="1665693"/>
                  </a:lnTo>
                  <a:lnTo>
                    <a:pt x="2004212" y="1665693"/>
                  </a:lnTo>
                  <a:lnTo>
                    <a:pt x="2009279" y="1665693"/>
                  </a:lnTo>
                  <a:lnTo>
                    <a:pt x="2011832" y="1663509"/>
                  </a:lnTo>
                  <a:lnTo>
                    <a:pt x="2011832" y="1256842"/>
                  </a:lnTo>
                  <a:close/>
                </a:path>
                <a:path extrusionOk="0" h="2413000" w="4433569">
                  <a:moveTo>
                    <a:pt x="2011832" y="1131404"/>
                  </a:moveTo>
                  <a:lnTo>
                    <a:pt x="290715" y="1131404"/>
                  </a:lnTo>
                  <a:lnTo>
                    <a:pt x="290715" y="1161605"/>
                  </a:lnTo>
                  <a:lnTo>
                    <a:pt x="2011832" y="1161605"/>
                  </a:lnTo>
                  <a:lnTo>
                    <a:pt x="2011832" y="1131404"/>
                  </a:lnTo>
                  <a:close/>
                </a:path>
                <a:path extrusionOk="0" h="2413000" w="4433569">
                  <a:moveTo>
                    <a:pt x="2011832" y="491248"/>
                  </a:moveTo>
                  <a:lnTo>
                    <a:pt x="290715" y="491248"/>
                  </a:lnTo>
                  <a:lnTo>
                    <a:pt x="290715" y="521449"/>
                  </a:lnTo>
                  <a:lnTo>
                    <a:pt x="2011832" y="521449"/>
                  </a:lnTo>
                  <a:lnTo>
                    <a:pt x="2011832" y="491248"/>
                  </a:lnTo>
                  <a:close/>
                </a:path>
                <a:path extrusionOk="0" h="2413000" w="4433569">
                  <a:moveTo>
                    <a:pt x="2025129" y="1883714"/>
                  </a:moveTo>
                  <a:lnTo>
                    <a:pt x="2022335" y="1881962"/>
                  </a:lnTo>
                  <a:lnTo>
                    <a:pt x="1968715" y="1881962"/>
                  </a:lnTo>
                  <a:lnTo>
                    <a:pt x="1965159" y="1883283"/>
                  </a:lnTo>
                  <a:lnTo>
                    <a:pt x="1962873" y="1884578"/>
                  </a:lnTo>
                  <a:lnTo>
                    <a:pt x="1961870" y="1885899"/>
                  </a:lnTo>
                  <a:lnTo>
                    <a:pt x="1762874" y="2283879"/>
                  </a:lnTo>
                  <a:lnTo>
                    <a:pt x="1761871" y="2285631"/>
                  </a:lnTo>
                  <a:lnTo>
                    <a:pt x="1761337" y="2286927"/>
                  </a:lnTo>
                  <a:lnTo>
                    <a:pt x="1761337" y="2291296"/>
                  </a:lnTo>
                  <a:lnTo>
                    <a:pt x="1764169" y="2293010"/>
                  </a:lnTo>
                  <a:lnTo>
                    <a:pt x="1817776" y="2293010"/>
                  </a:lnTo>
                  <a:lnTo>
                    <a:pt x="1821307" y="2292578"/>
                  </a:lnTo>
                  <a:lnTo>
                    <a:pt x="1823618" y="2291296"/>
                  </a:lnTo>
                  <a:lnTo>
                    <a:pt x="2023618" y="1891118"/>
                  </a:lnTo>
                  <a:lnTo>
                    <a:pt x="2024634" y="1889366"/>
                  </a:lnTo>
                  <a:lnTo>
                    <a:pt x="2025129" y="1888083"/>
                  </a:lnTo>
                  <a:lnTo>
                    <a:pt x="2025129" y="1887181"/>
                  </a:lnTo>
                  <a:lnTo>
                    <a:pt x="2025129" y="1883714"/>
                  </a:lnTo>
                  <a:close/>
                </a:path>
                <a:path extrusionOk="0" h="2413000" w="4433569">
                  <a:moveTo>
                    <a:pt x="2030780" y="929411"/>
                  </a:moveTo>
                  <a:lnTo>
                    <a:pt x="2023529" y="886028"/>
                  </a:lnTo>
                  <a:lnTo>
                    <a:pt x="2001418" y="851128"/>
                  </a:lnTo>
                  <a:lnTo>
                    <a:pt x="1964080" y="822096"/>
                  </a:lnTo>
                  <a:lnTo>
                    <a:pt x="1925828" y="802932"/>
                  </a:lnTo>
                  <a:lnTo>
                    <a:pt x="1866976" y="779818"/>
                  </a:lnTo>
                  <a:lnTo>
                    <a:pt x="1859724" y="776655"/>
                  </a:lnTo>
                  <a:lnTo>
                    <a:pt x="1824824" y="750658"/>
                  </a:lnTo>
                  <a:lnTo>
                    <a:pt x="1822627" y="744118"/>
                  </a:lnTo>
                  <a:lnTo>
                    <a:pt x="1822627" y="736282"/>
                  </a:lnTo>
                  <a:lnTo>
                    <a:pt x="1847596" y="696849"/>
                  </a:lnTo>
                  <a:lnTo>
                    <a:pt x="1877542" y="689305"/>
                  </a:lnTo>
                  <a:lnTo>
                    <a:pt x="1888972" y="689305"/>
                  </a:lnTo>
                  <a:lnTo>
                    <a:pt x="1929180" y="708075"/>
                  </a:lnTo>
                  <a:lnTo>
                    <a:pt x="1940052" y="721931"/>
                  </a:lnTo>
                  <a:lnTo>
                    <a:pt x="1944357" y="727367"/>
                  </a:lnTo>
                  <a:lnTo>
                    <a:pt x="2023160" y="701713"/>
                  </a:lnTo>
                  <a:lnTo>
                    <a:pt x="2024672" y="699973"/>
                  </a:lnTo>
                  <a:lnTo>
                    <a:pt x="2024672" y="695629"/>
                  </a:lnTo>
                  <a:lnTo>
                    <a:pt x="2001939" y="663003"/>
                  </a:lnTo>
                  <a:lnTo>
                    <a:pt x="1957298" y="632917"/>
                  </a:lnTo>
                  <a:lnTo>
                    <a:pt x="1913839" y="622173"/>
                  </a:lnTo>
                  <a:lnTo>
                    <a:pt x="1888972" y="620826"/>
                  </a:lnTo>
                  <a:lnTo>
                    <a:pt x="1877542" y="620826"/>
                  </a:lnTo>
                  <a:lnTo>
                    <a:pt x="1832737" y="625398"/>
                  </a:lnTo>
                  <a:lnTo>
                    <a:pt x="1794916" y="638924"/>
                  </a:lnTo>
                  <a:lnTo>
                    <a:pt x="1758327" y="669251"/>
                  </a:lnTo>
                  <a:lnTo>
                    <a:pt x="1738325" y="711415"/>
                  </a:lnTo>
                  <a:lnTo>
                    <a:pt x="1735759" y="736282"/>
                  </a:lnTo>
                  <a:lnTo>
                    <a:pt x="1736255" y="747991"/>
                  </a:lnTo>
                  <a:lnTo>
                    <a:pt x="1748243" y="787615"/>
                  </a:lnTo>
                  <a:lnTo>
                    <a:pt x="1776234" y="818870"/>
                  </a:lnTo>
                  <a:lnTo>
                    <a:pt x="1819694" y="845439"/>
                  </a:lnTo>
                  <a:lnTo>
                    <a:pt x="1903171" y="882002"/>
                  </a:lnTo>
                  <a:lnTo>
                    <a:pt x="1909927" y="885291"/>
                  </a:lnTo>
                  <a:lnTo>
                    <a:pt x="1941957" y="914082"/>
                  </a:lnTo>
                  <a:lnTo>
                    <a:pt x="1943862" y="921181"/>
                  </a:lnTo>
                  <a:lnTo>
                    <a:pt x="1943862" y="929411"/>
                  </a:lnTo>
                  <a:lnTo>
                    <a:pt x="1918919" y="968679"/>
                  </a:lnTo>
                  <a:lnTo>
                    <a:pt x="1888972" y="976376"/>
                  </a:lnTo>
                  <a:lnTo>
                    <a:pt x="1858479" y="976376"/>
                  </a:lnTo>
                  <a:lnTo>
                    <a:pt x="1821319" y="962367"/>
                  </a:lnTo>
                  <a:lnTo>
                    <a:pt x="1803590" y="934961"/>
                  </a:lnTo>
                  <a:lnTo>
                    <a:pt x="1801558" y="933348"/>
                  </a:lnTo>
                  <a:lnTo>
                    <a:pt x="1797507" y="933348"/>
                  </a:lnTo>
                  <a:lnTo>
                    <a:pt x="1796211" y="933551"/>
                  </a:lnTo>
                  <a:lnTo>
                    <a:pt x="1725828" y="963358"/>
                  </a:lnTo>
                  <a:lnTo>
                    <a:pt x="1724291" y="964857"/>
                  </a:lnTo>
                  <a:lnTo>
                    <a:pt x="1724291" y="970089"/>
                  </a:lnTo>
                  <a:lnTo>
                    <a:pt x="1750529" y="1006017"/>
                  </a:lnTo>
                  <a:lnTo>
                    <a:pt x="1801291" y="1037234"/>
                  </a:lnTo>
                  <a:lnTo>
                    <a:pt x="1858479" y="1044892"/>
                  </a:lnTo>
                  <a:lnTo>
                    <a:pt x="1888972" y="1044892"/>
                  </a:lnTo>
                  <a:lnTo>
                    <a:pt x="1933803" y="1040130"/>
                  </a:lnTo>
                  <a:lnTo>
                    <a:pt x="1971687" y="1026299"/>
                  </a:lnTo>
                  <a:lnTo>
                    <a:pt x="2008759" y="996378"/>
                  </a:lnTo>
                  <a:lnTo>
                    <a:pt x="2028304" y="954303"/>
                  </a:lnTo>
                  <a:lnTo>
                    <a:pt x="2030158" y="942162"/>
                  </a:lnTo>
                  <a:lnTo>
                    <a:pt x="2030780" y="929411"/>
                  </a:lnTo>
                  <a:close/>
                </a:path>
                <a:path extrusionOk="0" h="2413000" w="4433569">
                  <a:moveTo>
                    <a:pt x="3830548" y="800442"/>
                  </a:moveTo>
                  <a:lnTo>
                    <a:pt x="3541369" y="812419"/>
                  </a:lnTo>
                  <a:lnTo>
                    <a:pt x="3159963" y="1508709"/>
                  </a:lnTo>
                  <a:lnTo>
                    <a:pt x="3453434" y="1501419"/>
                  </a:lnTo>
                  <a:lnTo>
                    <a:pt x="3830548" y="800442"/>
                  </a:lnTo>
                  <a:close/>
                </a:path>
                <a:path extrusionOk="0" h="2413000" w="4433569">
                  <a:moveTo>
                    <a:pt x="4432986" y="1154557"/>
                  </a:moveTo>
                  <a:lnTo>
                    <a:pt x="4431919" y="1101559"/>
                  </a:lnTo>
                  <a:lnTo>
                    <a:pt x="4428756" y="1049731"/>
                  </a:lnTo>
                  <a:lnTo>
                    <a:pt x="4423486" y="998575"/>
                  </a:lnTo>
                  <a:lnTo>
                    <a:pt x="4416171" y="948321"/>
                  </a:lnTo>
                  <a:lnTo>
                    <a:pt x="4406798" y="899045"/>
                  </a:lnTo>
                  <a:lnTo>
                    <a:pt x="4395406" y="850811"/>
                  </a:lnTo>
                  <a:lnTo>
                    <a:pt x="4382033" y="803668"/>
                  </a:lnTo>
                  <a:lnTo>
                    <a:pt x="4366679" y="757682"/>
                  </a:lnTo>
                  <a:lnTo>
                    <a:pt x="4349369" y="712901"/>
                  </a:lnTo>
                  <a:lnTo>
                    <a:pt x="4330141" y="669404"/>
                  </a:lnTo>
                  <a:lnTo>
                    <a:pt x="4309008" y="627240"/>
                  </a:lnTo>
                  <a:lnTo>
                    <a:pt x="4285996" y="586460"/>
                  </a:lnTo>
                  <a:lnTo>
                    <a:pt x="4261129" y="547141"/>
                  </a:lnTo>
                  <a:lnTo>
                    <a:pt x="4234421" y="509333"/>
                  </a:lnTo>
                  <a:lnTo>
                    <a:pt x="4205909" y="473100"/>
                  </a:lnTo>
                  <a:lnTo>
                    <a:pt x="4178566" y="441909"/>
                  </a:lnTo>
                  <a:lnTo>
                    <a:pt x="4178566" y="1154557"/>
                  </a:lnTo>
                  <a:lnTo>
                    <a:pt x="4177334" y="1201191"/>
                  </a:lnTo>
                  <a:lnTo>
                    <a:pt x="4173664" y="1246949"/>
                  </a:lnTo>
                  <a:lnTo>
                    <a:pt x="4167555" y="1291780"/>
                  </a:lnTo>
                  <a:lnTo>
                    <a:pt x="4159046" y="1335595"/>
                  </a:lnTo>
                  <a:lnTo>
                    <a:pt x="4148124" y="1378356"/>
                  </a:lnTo>
                  <a:lnTo>
                    <a:pt x="4134828" y="1419974"/>
                  </a:lnTo>
                  <a:lnTo>
                    <a:pt x="4119181" y="1460385"/>
                  </a:lnTo>
                  <a:lnTo>
                    <a:pt x="4101173" y="1499527"/>
                  </a:lnTo>
                  <a:lnTo>
                    <a:pt x="4080840" y="1537322"/>
                  </a:lnTo>
                  <a:lnTo>
                    <a:pt x="4058196" y="1573733"/>
                  </a:lnTo>
                  <a:lnTo>
                    <a:pt x="4033253" y="1608658"/>
                  </a:lnTo>
                  <a:lnTo>
                    <a:pt x="4006024" y="1642046"/>
                  </a:lnTo>
                  <a:lnTo>
                    <a:pt x="3976547" y="1673834"/>
                  </a:lnTo>
                  <a:lnTo>
                    <a:pt x="3944810" y="1703959"/>
                  </a:lnTo>
                  <a:lnTo>
                    <a:pt x="3910850" y="1732330"/>
                  </a:lnTo>
                  <a:lnTo>
                    <a:pt x="3874681" y="1758911"/>
                  </a:lnTo>
                  <a:lnTo>
                    <a:pt x="3836314" y="1783613"/>
                  </a:lnTo>
                  <a:lnTo>
                    <a:pt x="3795776" y="1806371"/>
                  </a:lnTo>
                  <a:lnTo>
                    <a:pt x="3753066" y="1827136"/>
                  </a:lnTo>
                  <a:lnTo>
                    <a:pt x="3708209" y="1845830"/>
                  </a:lnTo>
                  <a:lnTo>
                    <a:pt x="3661219" y="1862378"/>
                  </a:lnTo>
                  <a:lnTo>
                    <a:pt x="3612121" y="1876717"/>
                  </a:lnTo>
                  <a:lnTo>
                    <a:pt x="3560927" y="1888794"/>
                  </a:lnTo>
                  <a:lnTo>
                    <a:pt x="3507663" y="1898535"/>
                  </a:lnTo>
                  <a:lnTo>
                    <a:pt x="3452330" y="1905863"/>
                  </a:lnTo>
                  <a:lnTo>
                    <a:pt x="3394951" y="1910715"/>
                  </a:lnTo>
                  <a:lnTo>
                    <a:pt x="2959963" y="1905508"/>
                  </a:lnTo>
                  <a:lnTo>
                    <a:pt x="2959963" y="1271549"/>
                  </a:lnTo>
                  <a:lnTo>
                    <a:pt x="3368535" y="544398"/>
                  </a:lnTo>
                  <a:lnTo>
                    <a:pt x="2959963" y="544398"/>
                  </a:lnTo>
                  <a:lnTo>
                    <a:pt x="2959963" y="397446"/>
                  </a:lnTo>
                  <a:lnTo>
                    <a:pt x="3270427" y="397446"/>
                  </a:lnTo>
                  <a:lnTo>
                    <a:pt x="3401161" y="398399"/>
                  </a:lnTo>
                  <a:lnTo>
                    <a:pt x="3465372" y="398373"/>
                  </a:lnTo>
                  <a:lnTo>
                    <a:pt x="3516325" y="400786"/>
                  </a:lnTo>
                  <a:lnTo>
                    <a:pt x="3570859" y="406412"/>
                  </a:lnTo>
                  <a:lnTo>
                    <a:pt x="3623322" y="414972"/>
                  </a:lnTo>
                  <a:lnTo>
                    <a:pt x="3673716" y="426466"/>
                  </a:lnTo>
                  <a:lnTo>
                    <a:pt x="3721989" y="440867"/>
                  </a:lnTo>
                  <a:lnTo>
                    <a:pt x="3768140" y="458190"/>
                  </a:lnTo>
                  <a:lnTo>
                    <a:pt x="3812133" y="478396"/>
                  </a:lnTo>
                  <a:lnTo>
                    <a:pt x="3853942" y="501484"/>
                  </a:lnTo>
                  <a:lnTo>
                    <a:pt x="3893566" y="527456"/>
                  </a:lnTo>
                  <a:lnTo>
                    <a:pt x="3930967" y="556285"/>
                  </a:lnTo>
                  <a:lnTo>
                    <a:pt x="3966121" y="587971"/>
                  </a:lnTo>
                  <a:lnTo>
                    <a:pt x="3996639" y="619912"/>
                  </a:lnTo>
                  <a:lnTo>
                    <a:pt x="4024934" y="654164"/>
                  </a:lnTo>
                  <a:lnTo>
                    <a:pt x="4050957" y="690638"/>
                  </a:lnTo>
                  <a:lnTo>
                    <a:pt x="4074693" y="729208"/>
                  </a:lnTo>
                  <a:lnTo>
                    <a:pt x="4096093" y="769785"/>
                  </a:lnTo>
                  <a:lnTo>
                    <a:pt x="4115104" y="812266"/>
                  </a:lnTo>
                  <a:lnTo>
                    <a:pt x="4131716" y="856564"/>
                  </a:lnTo>
                  <a:lnTo>
                    <a:pt x="4145877" y="902563"/>
                  </a:lnTo>
                  <a:lnTo>
                    <a:pt x="4157548" y="950163"/>
                  </a:lnTo>
                  <a:lnTo>
                    <a:pt x="4166679" y="999261"/>
                  </a:lnTo>
                  <a:lnTo>
                    <a:pt x="4173258" y="1049756"/>
                  </a:lnTo>
                  <a:lnTo>
                    <a:pt x="4177246" y="1101737"/>
                  </a:lnTo>
                  <a:lnTo>
                    <a:pt x="4178566" y="1154557"/>
                  </a:lnTo>
                  <a:lnTo>
                    <a:pt x="4178566" y="441909"/>
                  </a:lnTo>
                  <a:lnTo>
                    <a:pt x="4175595" y="438505"/>
                  </a:lnTo>
                  <a:lnTo>
                    <a:pt x="4143527" y="405599"/>
                  </a:lnTo>
                  <a:lnTo>
                    <a:pt x="4135399" y="398106"/>
                  </a:lnTo>
                  <a:lnTo>
                    <a:pt x="4134675" y="397446"/>
                  </a:lnTo>
                  <a:lnTo>
                    <a:pt x="4108920" y="373735"/>
                  </a:lnTo>
                  <a:lnTo>
                    <a:pt x="4072686" y="343877"/>
                  </a:lnTo>
                  <a:lnTo>
                    <a:pt x="4034866" y="316039"/>
                  </a:lnTo>
                  <a:lnTo>
                    <a:pt x="3995496" y="290220"/>
                  </a:lnTo>
                  <a:lnTo>
                    <a:pt x="3954602" y="266446"/>
                  </a:lnTo>
                  <a:lnTo>
                    <a:pt x="3912247" y="244729"/>
                  </a:lnTo>
                  <a:lnTo>
                    <a:pt x="3868458" y="225082"/>
                  </a:lnTo>
                  <a:lnTo>
                    <a:pt x="3823258" y="207530"/>
                  </a:lnTo>
                  <a:lnTo>
                    <a:pt x="3776700" y="192062"/>
                  </a:lnTo>
                  <a:lnTo>
                    <a:pt x="3728821" y="178701"/>
                  </a:lnTo>
                  <a:lnTo>
                    <a:pt x="3679660" y="167474"/>
                  </a:lnTo>
                  <a:lnTo>
                    <a:pt x="3629253" y="158381"/>
                  </a:lnTo>
                  <a:lnTo>
                    <a:pt x="3577640" y="151434"/>
                  </a:lnTo>
                  <a:lnTo>
                    <a:pt x="3524859" y="146659"/>
                  </a:lnTo>
                  <a:lnTo>
                    <a:pt x="3435108" y="143027"/>
                  </a:lnTo>
                  <a:lnTo>
                    <a:pt x="2705544" y="146850"/>
                  </a:lnTo>
                  <a:lnTo>
                    <a:pt x="2705544" y="975918"/>
                  </a:lnTo>
                  <a:lnTo>
                    <a:pt x="2303475" y="1679943"/>
                  </a:lnTo>
                  <a:lnTo>
                    <a:pt x="2705544" y="1679943"/>
                  </a:lnTo>
                  <a:lnTo>
                    <a:pt x="2705544" y="2150580"/>
                  </a:lnTo>
                  <a:lnTo>
                    <a:pt x="3461054" y="2148916"/>
                  </a:lnTo>
                  <a:lnTo>
                    <a:pt x="3516896" y="2144509"/>
                  </a:lnTo>
                  <a:lnTo>
                    <a:pt x="3571227" y="2137867"/>
                  </a:lnTo>
                  <a:lnTo>
                    <a:pt x="3624021" y="2129040"/>
                  </a:lnTo>
                  <a:lnTo>
                    <a:pt x="3675265" y="2118093"/>
                  </a:lnTo>
                  <a:lnTo>
                    <a:pt x="3724960" y="2105088"/>
                  </a:lnTo>
                  <a:lnTo>
                    <a:pt x="3773093" y="2090102"/>
                  </a:lnTo>
                  <a:lnTo>
                    <a:pt x="3819639" y="2073160"/>
                  </a:lnTo>
                  <a:lnTo>
                    <a:pt x="3864584" y="2054364"/>
                  </a:lnTo>
                  <a:lnTo>
                    <a:pt x="3907929" y="2033739"/>
                  </a:lnTo>
                  <a:lnTo>
                    <a:pt x="3949649" y="2011375"/>
                  </a:lnTo>
                  <a:lnTo>
                    <a:pt x="3989743" y="1987321"/>
                  </a:lnTo>
                  <a:lnTo>
                    <a:pt x="4028186" y="1961642"/>
                  </a:lnTo>
                  <a:lnTo>
                    <a:pt x="4064978" y="1934387"/>
                  </a:lnTo>
                  <a:lnTo>
                    <a:pt x="4100093" y="1905622"/>
                  </a:lnTo>
                  <a:lnTo>
                    <a:pt x="4133519" y="1875421"/>
                  </a:lnTo>
                  <a:lnTo>
                    <a:pt x="4165257" y="1843836"/>
                  </a:lnTo>
                  <a:lnTo>
                    <a:pt x="4195292" y="1810931"/>
                  </a:lnTo>
                  <a:lnTo>
                    <a:pt x="4223601" y="1776768"/>
                  </a:lnTo>
                  <a:lnTo>
                    <a:pt x="4250169" y="1741398"/>
                  </a:lnTo>
                  <a:lnTo>
                    <a:pt x="4274998" y="1704886"/>
                  </a:lnTo>
                  <a:lnTo>
                    <a:pt x="4298061" y="1667306"/>
                  </a:lnTo>
                  <a:lnTo>
                    <a:pt x="4319359" y="1628698"/>
                  </a:lnTo>
                  <a:lnTo>
                    <a:pt x="4338866" y="1589151"/>
                  </a:lnTo>
                  <a:lnTo>
                    <a:pt x="4356582" y="1548701"/>
                  </a:lnTo>
                  <a:lnTo>
                    <a:pt x="4372483" y="1507426"/>
                  </a:lnTo>
                  <a:lnTo>
                    <a:pt x="4386554" y="1465364"/>
                  </a:lnTo>
                  <a:lnTo>
                    <a:pt x="4398797" y="1422603"/>
                  </a:lnTo>
                  <a:lnTo>
                    <a:pt x="4409198" y="1379194"/>
                  </a:lnTo>
                  <a:lnTo>
                    <a:pt x="4417733" y="1335201"/>
                  </a:lnTo>
                  <a:lnTo>
                    <a:pt x="4424388" y="1290675"/>
                  </a:lnTo>
                  <a:lnTo>
                    <a:pt x="4429163" y="1245679"/>
                  </a:lnTo>
                  <a:lnTo>
                    <a:pt x="4432033" y="1200289"/>
                  </a:lnTo>
                  <a:lnTo>
                    <a:pt x="4432986" y="1154557"/>
                  </a:lnTo>
                  <a:close/>
                </a:path>
              </a:pathLst>
            </a:custGeom>
            <a:solidFill>
              <a:srgbClr val="FFFFFF"/>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1800"/>
            </a:p>
          </p:txBody>
        </p:sp>
      </p:grpSp>
      <p:sp>
        <p:nvSpPr>
          <p:cNvPr id="82" name="Google Shape;82;p2"/>
          <p:cNvSpPr txBox="1"/>
          <p:nvPr/>
        </p:nvSpPr>
        <p:spPr>
          <a:xfrm>
            <a:off x="525044" y="4511675"/>
            <a:ext cx="10164600" cy="38790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b="1" lang="en-US" sz="3600">
                <a:solidFill>
                  <a:srgbClr val="2431DB"/>
                </a:solidFill>
                <a:latin typeface="Roboto"/>
                <a:ea typeface="Roboto"/>
                <a:cs typeface="Roboto"/>
                <a:sym typeface="Roboto"/>
              </a:rPr>
              <a:t>5.1 </a:t>
            </a:r>
            <a:r>
              <a:rPr lang="en-US" sz="3600">
                <a:solidFill>
                  <a:srgbClr val="2431DB"/>
                </a:solidFill>
                <a:latin typeface="Roboto"/>
                <a:ea typeface="Roboto"/>
                <a:cs typeface="Roboto"/>
                <a:sym typeface="Roboto"/>
              </a:rPr>
              <a:t>La Conception pour le Démontage dans la Mode</a:t>
            </a:r>
            <a:endParaRPr sz="3600">
              <a:solidFill>
                <a:srgbClr val="2431DB"/>
              </a:solidFill>
              <a:latin typeface="Roboto"/>
              <a:ea typeface="Roboto"/>
              <a:cs typeface="Roboto"/>
              <a:sym typeface="Roboto"/>
            </a:endParaRPr>
          </a:p>
          <a:p>
            <a:pPr indent="0" lvl="0" marL="0" rtl="0" algn="l">
              <a:lnSpc>
                <a:spcPct val="150000"/>
              </a:lnSpc>
              <a:spcBef>
                <a:spcPts val="0"/>
              </a:spcBef>
              <a:spcAft>
                <a:spcPts val="0"/>
              </a:spcAft>
              <a:buNone/>
            </a:pPr>
            <a:r>
              <a:rPr b="1" lang="en-US" sz="3600">
                <a:solidFill>
                  <a:srgbClr val="2431DB"/>
                </a:solidFill>
                <a:latin typeface="Roboto"/>
                <a:ea typeface="Roboto"/>
                <a:cs typeface="Roboto"/>
                <a:sym typeface="Roboto"/>
              </a:rPr>
              <a:t>5.2 </a:t>
            </a:r>
            <a:r>
              <a:rPr lang="en-US" sz="3600">
                <a:solidFill>
                  <a:srgbClr val="2431DB"/>
                </a:solidFill>
                <a:latin typeface="Roboto"/>
                <a:ea typeface="Roboto"/>
                <a:cs typeface="Roboto"/>
                <a:sym typeface="Roboto"/>
              </a:rPr>
              <a:t>Techniques de Création de Vêtements Démontables</a:t>
            </a:r>
            <a:endParaRPr/>
          </a:p>
          <a:p>
            <a:pPr indent="0" lvl="0" marL="0" rtl="0" algn="l">
              <a:lnSpc>
                <a:spcPct val="150000"/>
              </a:lnSpc>
              <a:spcBef>
                <a:spcPts val="0"/>
              </a:spcBef>
              <a:spcAft>
                <a:spcPts val="0"/>
              </a:spcAft>
              <a:buNone/>
            </a:pPr>
            <a:r>
              <a:rPr b="1" lang="en-US" sz="3600">
                <a:solidFill>
                  <a:srgbClr val="2431DB"/>
                </a:solidFill>
                <a:latin typeface="Roboto"/>
                <a:ea typeface="Roboto"/>
                <a:cs typeface="Roboto"/>
                <a:sym typeface="Roboto"/>
              </a:rPr>
              <a:t>5.3 </a:t>
            </a:r>
            <a:r>
              <a:rPr lang="en-US" sz="3600">
                <a:solidFill>
                  <a:srgbClr val="2431DB"/>
                </a:solidFill>
                <a:latin typeface="Roboto"/>
                <a:ea typeface="Roboto"/>
                <a:cs typeface="Roboto"/>
                <a:sym typeface="Roboto"/>
              </a:rPr>
              <a:t>Conception Modulaire dans la Mode</a:t>
            </a:r>
            <a:endParaRPr sz="3600">
              <a:solidFill>
                <a:srgbClr val="2431DB"/>
              </a:solidFill>
              <a:latin typeface="Roboto"/>
              <a:ea typeface="Roboto"/>
              <a:cs typeface="Roboto"/>
              <a:sym typeface="Roboto"/>
            </a:endParaRPr>
          </a:p>
        </p:txBody>
      </p:sp>
      <p:sp>
        <p:nvSpPr>
          <p:cNvPr id="83" name="Google Shape;83;p2"/>
          <p:cNvSpPr txBox="1"/>
          <p:nvPr>
            <p:ph type="title"/>
          </p:nvPr>
        </p:nvSpPr>
        <p:spPr>
          <a:xfrm>
            <a:off x="525050" y="320675"/>
            <a:ext cx="10164600" cy="397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330DC"/>
                </a:solidFill>
                <a:latin typeface="Roboto"/>
                <a:ea typeface="Roboto"/>
                <a:cs typeface="Roboto"/>
                <a:sym typeface="Roboto"/>
              </a:rPr>
              <a:t>Conception de </a:t>
            </a:r>
            <a:r>
              <a:rPr b="1" lang="en-US" sz="5400">
                <a:solidFill>
                  <a:srgbClr val="2330DC"/>
                </a:solidFill>
              </a:rPr>
              <a:t>M</a:t>
            </a:r>
            <a:r>
              <a:rPr b="1" lang="en-US" sz="5400">
                <a:solidFill>
                  <a:srgbClr val="2330DC"/>
                </a:solidFill>
                <a:latin typeface="Roboto"/>
                <a:ea typeface="Roboto"/>
                <a:cs typeface="Roboto"/>
                <a:sym typeface="Roboto"/>
              </a:rPr>
              <a:t>ode </a:t>
            </a:r>
            <a:r>
              <a:rPr b="1" lang="en-US" sz="5400">
                <a:solidFill>
                  <a:srgbClr val="2330DC"/>
                </a:solidFill>
              </a:rPr>
              <a:t>D</a:t>
            </a:r>
            <a:r>
              <a:rPr b="1" lang="en-US" sz="5400">
                <a:solidFill>
                  <a:srgbClr val="2330DC"/>
                </a:solidFill>
                <a:latin typeface="Roboto"/>
                <a:ea typeface="Roboto"/>
                <a:cs typeface="Roboto"/>
                <a:sym typeface="Roboto"/>
              </a:rPr>
              <a:t>urable</a:t>
            </a:r>
            <a:endParaRPr b="1" sz="5400"/>
          </a:p>
          <a:p>
            <a:pPr indent="0" lvl="0" marL="0" rtl="0" algn="l">
              <a:spcBef>
                <a:spcPts val="0"/>
              </a:spcBef>
              <a:spcAft>
                <a:spcPts val="0"/>
              </a:spcAft>
              <a:buNone/>
            </a:pPr>
            <a:br>
              <a:rPr b="0" lang="en-US" sz="5400"/>
            </a:br>
            <a:r>
              <a:rPr lang="en-US" sz="4800">
                <a:solidFill>
                  <a:srgbClr val="2330DC"/>
                </a:solidFill>
              </a:rPr>
              <a:t>Module 5 : </a:t>
            </a:r>
            <a:r>
              <a:rPr lang="en-US" sz="4800">
                <a:solidFill>
                  <a:srgbClr val="2330DC"/>
                </a:solidFill>
              </a:rPr>
              <a:t>Conception pour le Démontage </a:t>
            </a:r>
            <a:endParaRPr sz="4800">
              <a:solidFill>
                <a:srgbClr val="2330DC"/>
              </a:solidFill>
            </a:endParaRPr>
          </a:p>
          <a:p>
            <a:pPr indent="0" lvl="0" marL="0" rtl="0" algn="l">
              <a:spcBef>
                <a:spcPts val="0"/>
              </a:spcBef>
              <a:spcAft>
                <a:spcPts val="0"/>
              </a:spcAft>
              <a:buNone/>
            </a:pPr>
            <a:r>
              <a:t/>
            </a:r>
            <a:endParaRPr sz="5400"/>
          </a:p>
        </p:txBody>
      </p:sp>
      <p:pic>
        <p:nvPicPr>
          <p:cNvPr descr="279A45AE-D265-492E-93B7-E685D366C955" id="84" name="Google Shape;84;p2"/>
          <p:cNvPicPr preferRelativeResize="0"/>
          <p:nvPr/>
        </p:nvPicPr>
        <p:blipFill rotWithShape="1">
          <a:blip r:embed="rId3">
            <a:alphaModFix/>
          </a:blip>
          <a:srcRect b="0" l="0" r="0" t="0"/>
          <a:stretch/>
        </p:blipFill>
        <p:spPr>
          <a:xfrm>
            <a:off x="512022" y="9859582"/>
            <a:ext cx="3889950" cy="824293"/>
          </a:xfrm>
          <a:prstGeom prst="rect">
            <a:avLst/>
          </a:prstGeom>
          <a:noFill/>
          <a:ln>
            <a:noFill/>
          </a:ln>
        </p:spPr>
      </p:pic>
      <p:sp>
        <p:nvSpPr>
          <p:cNvPr id="85" name="Google Shape;85;p2"/>
          <p:cNvSpPr/>
          <p:nvPr/>
        </p:nvSpPr>
        <p:spPr>
          <a:xfrm>
            <a:off x="527050" y="9312275"/>
            <a:ext cx="5104667" cy="92333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0" lang="en-US" sz="1800" u="none" strike="noStrike">
                <a:solidFill>
                  <a:srgbClr val="2330DC"/>
                </a:solidFill>
                <a:latin typeface="Roboto"/>
                <a:ea typeface="Roboto"/>
                <a:cs typeface="Roboto"/>
                <a:sym typeface="Roboto"/>
              </a:rPr>
              <a:t>2023-1-CY01-KA220-HED-000160668</a:t>
            </a:r>
            <a:endParaRPr b="0" sz="1800"/>
          </a:p>
          <a:p>
            <a:pPr indent="0" lvl="0" marL="0" rtl="0" algn="l">
              <a:spcBef>
                <a:spcPts val="0"/>
              </a:spcBef>
              <a:spcAft>
                <a:spcPts val="0"/>
              </a:spcAft>
              <a:buNone/>
            </a:pPr>
            <a:br>
              <a:rPr b="0" lang="en-US" sz="1800"/>
            </a:br>
            <a:endParaRPr sz="1800"/>
          </a:p>
        </p:txBody>
      </p:sp>
      <p:pic>
        <p:nvPicPr>
          <p:cNvPr id="86" name="Google Shape;86;p2"/>
          <p:cNvPicPr preferRelativeResize="0"/>
          <p:nvPr/>
        </p:nvPicPr>
        <p:blipFill rotWithShape="1">
          <a:blip r:embed="rId4">
            <a:alphaModFix/>
          </a:blip>
          <a:srcRect b="0" l="0" r="0" t="0"/>
          <a:stretch/>
        </p:blipFill>
        <p:spPr>
          <a:xfrm>
            <a:off x="7766050" y="9769475"/>
            <a:ext cx="2923491" cy="1067739"/>
          </a:xfrm>
          <a:prstGeom prst="rect">
            <a:avLst/>
          </a:prstGeom>
          <a:noFill/>
          <a:ln>
            <a:noFill/>
          </a:ln>
        </p:spPr>
      </p:pic>
      <p:pic>
        <p:nvPicPr>
          <p:cNvPr descr="https://lh7-rt.googleusercontent.com/slidesz/AGV_vUffSp5bllk2jB8Mwq76zoIQ01fRSpNs5_DCTPNm8ODP69441V8lnW5q8JnDzOQlirFxu4dIlzQ4TuqNLqYCzr04LLPcCsNuS9lfYxSbmVPpkzigG5QocTgeoNODXiJs8x3zSDDKudw59XMQOipYEl8=s2048?key=9qSaRybv1hlA63CeB85maj2S" id="87" name="Google Shape;87;p2"/>
          <p:cNvPicPr preferRelativeResize="0"/>
          <p:nvPr/>
        </p:nvPicPr>
        <p:blipFill rotWithShape="1">
          <a:blip r:embed="rId5">
            <a:alphaModFix/>
          </a:blip>
          <a:srcRect b="0" l="0" r="0" t="0"/>
          <a:stretch/>
        </p:blipFill>
        <p:spPr>
          <a:xfrm>
            <a:off x="4565650" y="9769475"/>
            <a:ext cx="3025321" cy="108098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0"/>
          <p:cNvSpPr txBox="1"/>
          <p:nvPr>
            <p:ph type="ctrTitle"/>
          </p:nvPr>
        </p:nvSpPr>
        <p:spPr>
          <a:xfrm>
            <a:off x="1212850" y="1768475"/>
            <a:ext cx="13944600" cy="615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4000">
                <a:solidFill>
                  <a:srgbClr val="FDA800"/>
                </a:solidFill>
              </a:rPr>
              <a:t>11ème </a:t>
            </a:r>
            <a:r>
              <a:rPr b="1" lang="en-US" sz="4000">
                <a:solidFill>
                  <a:srgbClr val="FDA800"/>
                </a:solidFill>
              </a:rPr>
              <a:t>Principe : C</a:t>
            </a:r>
            <a:r>
              <a:rPr b="1" lang="en-US" sz="4000">
                <a:solidFill>
                  <a:srgbClr val="FDA800"/>
                </a:solidFill>
              </a:rPr>
              <a:t>onception </a:t>
            </a:r>
            <a:r>
              <a:rPr b="1" lang="en-US" sz="4000">
                <a:solidFill>
                  <a:srgbClr val="FDA800"/>
                </a:solidFill>
              </a:rPr>
              <a:t>de la </a:t>
            </a:r>
            <a:r>
              <a:rPr b="1" lang="en-US" sz="4000">
                <a:solidFill>
                  <a:srgbClr val="FDA800"/>
                </a:solidFill>
              </a:rPr>
              <a:t>postérité </a:t>
            </a:r>
            <a:r>
              <a:rPr b="1" lang="en-US" sz="4000">
                <a:solidFill>
                  <a:srgbClr val="FDA800"/>
                </a:solidFill>
              </a:rPr>
              <a:t>commerciale</a:t>
            </a:r>
            <a:endParaRPr b="1" sz="4000">
              <a:solidFill>
                <a:srgbClr val="FDA800"/>
              </a:solidFill>
            </a:endParaRPr>
          </a:p>
        </p:txBody>
      </p:sp>
      <p:sp>
        <p:nvSpPr>
          <p:cNvPr id="203" name="Google Shape;203;p20"/>
          <p:cNvSpPr txBox="1"/>
          <p:nvPr>
            <p:ph idx="1" type="subTitle"/>
          </p:nvPr>
        </p:nvSpPr>
        <p:spPr>
          <a:xfrm>
            <a:off x="1212850" y="3368675"/>
            <a:ext cx="18080400" cy="6403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3200">
                <a:solidFill>
                  <a:srgbClr val="2431DB"/>
                </a:solidFill>
                <a:latin typeface="Roboto"/>
                <a:ea typeface="Roboto"/>
                <a:cs typeface="Roboto"/>
                <a:sym typeface="Roboto"/>
              </a:rPr>
              <a:t>La conception pour</a:t>
            </a:r>
            <a:r>
              <a:rPr lang="en-US" sz="3200">
                <a:solidFill>
                  <a:srgbClr val="2431DB"/>
                </a:solidFill>
                <a:latin typeface="Roboto"/>
                <a:ea typeface="Roboto"/>
                <a:cs typeface="Roboto"/>
                <a:sym typeface="Roboto"/>
              </a:rPr>
              <a:t>la postérité </a:t>
            </a:r>
            <a:r>
              <a:rPr lang="en-US" sz="3200">
                <a:solidFill>
                  <a:srgbClr val="2431DB"/>
                </a:solidFill>
                <a:latin typeface="Roboto"/>
                <a:ea typeface="Roboto"/>
                <a:cs typeface="Roboto"/>
                <a:sym typeface="Roboto"/>
              </a:rPr>
              <a:t>commerciale, telle qu'elle est décrite dans les principes de l'Ingénierie Verte, met l'accent sur la création de produits qui peuvent être </a:t>
            </a:r>
            <a:r>
              <a:rPr lang="en-US" sz="3200">
                <a:solidFill>
                  <a:srgbClr val="FDA800"/>
                </a:solidFill>
                <a:latin typeface="Roboto"/>
                <a:ea typeface="Roboto"/>
                <a:cs typeface="Roboto"/>
                <a:sym typeface="Roboto"/>
              </a:rPr>
              <a:t>facilement réutilisés, recyclés ou réutilisés </a:t>
            </a:r>
            <a:r>
              <a:rPr lang="en-US" sz="3200">
                <a:solidFill>
                  <a:srgbClr val="2431DB"/>
                </a:solidFill>
                <a:latin typeface="Roboto"/>
                <a:ea typeface="Roboto"/>
                <a:cs typeface="Roboto"/>
                <a:sym typeface="Roboto"/>
              </a:rPr>
              <a:t>à la fin de leur cycle de vie. Ce principe est étroitement lié à la mode modulaire à plusieurs égards :</a:t>
            </a:r>
            <a:endParaRPr sz="3200">
              <a:solidFill>
                <a:srgbClr val="2431DB"/>
              </a:solidFill>
              <a:latin typeface="Roboto"/>
              <a:ea typeface="Roboto"/>
              <a:cs typeface="Roboto"/>
              <a:sym typeface="Roboto"/>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La mode modulaire favorise une postérité commerciale en permettant le </a:t>
            </a:r>
            <a:r>
              <a:rPr lang="en-US" sz="3200">
                <a:solidFill>
                  <a:srgbClr val="FDA800"/>
                </a:solidFill>
                <a:latin typeface="Roboto"/>
                <a:ea typeface="Roboto"/>
                <a:cs typeface="Roboto"/>
                <a:sym typeface="Roboto"/>
              </a:rPr>
              <a:t>remplacement ou la réutilisation de composants individuels. </a:t>
            </a:r>
            <a:r>
              <a:rPr lang="en-US" sz="3200">
                <a:solidFill>
                  <a:srgbClr val="2431DB"/>
                </a:solidFill>
                <a:latin typeface="Roboto"/>
                <a:ea typeface="Roboto"/>
                <a:cs typeface="Roboto"/>
                <a:sym typeface="Roboto"/>
              </a:rPr>
              <a:t>Cette approche prolonge l'utilité de l'objet en réduisant la nécessité de l'éliminer, ce qui favorise un écosystème de la mode durable.</a:t>
            </a:r>
            <a:endParaRPr/>
          </a:p>
          <a:p>
            <a:pPr indent="-368300" lvl="0" marL="571500" rtl="0" algn="l">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La postérité commerciale encourage le développement de marchés secondaires pour les produits. La mode modulaire peut y contribuer en facilitant la vente ou l'échange d'articles individuels et en créant une économie durable autour de la mode.</a:t>
            </a:r>
            <a:endParaRPr sz="3200">
              <a:solidFill>
                <a:srgbClr val="2431DB"/>
              </a:solidFill>
              <a:latin typeface="Roboto"/>
              <a:ea typeface="Roboto"/>
              <a:cs typeface="Roboto"/>
              <a:sym typeface="Roboto"/>
            </a:endParaRPr>
          </a:p>
          <a:p>
            <a:pPr indent="-368300" lvl="0" marL="571500" rtl="0" algn="l">
              <a:spcBef>
                <a:spcPts val="0"/>
              </a:spcBef>
              <a:spcAft>
                <a:spcPts val="0"/>
              </a:spcAft>
              <a:buSzPts val="3200"/>
              <a:buFont typeface="Arial"/>
              <a:buNone/>
            </a:pPr>
            <a:r>
              <a:t/>
            </a:r>
            <a:endParaRPr sz="3200">
              <a:solidFill>
                <a:srgbClr val="2431DB"/>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1"/>
          <p:cNvPicPr preferRelativeResize="0"/>
          <p:nvPr/>
        </p:nvPicPr>
        <p:blipFill rotWithShape="1">
          <a:blip r:embed="rId3">
            <a:alphaModFix/>
          </a:blip>
          <a:srcRect b="0" l="0" r="0" t="0"/>
          <a:stretch/>
        </p:blipFill>
        <p:spPr>
          <a:xfrm>
            <a:off x="450850" y="473075"/>
            <a:ext cx="7311648" cy="10333038"/>
          </a:xfrm>
          <a:prstGeom prst="rect">
            <a:avLst/>
          </a:prstGeom>
          <a:noFill/>
          <a:ln>
            <a:noFill/>
          </a:ln>
        </p:spPr>
      </p:pic>
      <p:sp>
        <p:nvSpPr>
          <p:cNvPr id="209" name="Google Shape;209;p21"/>
          <p:cNvSpPr/>
          <p:nvPr/>
        </p:nvSpPr>
        <p:spPr>
          <a:xfrm>
            <a:off x="8528050" y="2015867"/>
            <a:ext cx="10591800" cy="7848302"/>
          </a:xfrm>
          <a:prstGeom prst="rect">
            <a:avLst/>
          </a:prstGeom>
          <a:noFill/>
          <a:ln>
            <a:noFill/>
          </a:ln>
        </p:spPr>
        <p:txBody>
          <a:bodyPr anchorCtr="0" anchor="t" bIns="45700" lIns="91425" spcFirstLastPara="1" rIns="91425" wrap="square" tIns="45700">
            <a:spAutoFit/>
          </a:bodyPr>
          <a:lstStyle/>
          <a:p>
            <a:pPr indent="-571500" lvl="0" marL="571500" rtl="0" algn="l">
              <a:spcBef>
                <a:spcPts val="0"/>
              </a:spcBef>
              <a:spcAft>
                <a:spcPts val="0"/>
              </a:spcAft>
              <a:buClr>
                <a:srgbClr val="2431DB"/>
              </a:buClr>
              <a:buSzPts val="3600"/>
              <a:buFont typeface="Arial"/>
              <a:buChar char="•"/>
            </a:pPr>
            <a:r>
              <a:rPr b="0" i="0" lang="en-US" sz="3600" u="none" cap="none" strike="noStrike">
                <a:solidFill>
                  <a:srgbClr val="2431DB"/>
                </a:solidFill>
                <a:latin typeface="Roboto"/>
                <a:ea typeface="Roboto"/>
                <a:cs typeface="Roboto"/>
                <a:sym typeface="Roboto"/>
              </a:rPr>
              <a:t>Les </a:t>
            </a:r>
            <a:r>
              <a:rPr lang="en-US" sz="3600">
                <a:solidFill>
                  <a:srgbClr val="2431DB"/>
                </a:solidFill>
                <a:latin typeface="Roboto"/>
                <a:ea typeface="Roboto"/>
                <a:cs typeface="Roboto"/>
                <a:sym typeface="Roboto"/>
              </a:rPr>
              <a:t>designs</a:t>
            </a:r>
            <a:r>
              <a:rPr b="0" i="0" lang="en-US" sz="3600" u="none" cap="none" strike="noStrike">
                <a:solidFill>
                  <a:srgbClr val="2431DB"/>
                </a:solidFill>
                <a:latin typeface="Roboto"/>
                <a:ea typeface="Roboto"/>
                <a:cs typeface="Roboto"/>
                <a:sym typeface="Roboto"/>
              </a:rPr>
              <a:t> modulaires invitent les consommateurs/</a:t>
            </a:r>
            <a:r>
              <a:rPr lang="en-US" sz="3600">
                <a:solidFill>
                  <a:srgbClr val="2431DB"/>
                </a:solidFill>
                <a:latin typeface="Roboto"/>
                <a:ea typeface="Roboto"/>
                <a:cs typeface="Roboto"/>
                <a:sym typeface="Roboto"/>
              </a:rPr>
              <a:t>trices</a:t>
            </a:r>
            <a:r>
              <a:rPr b="0" i="0" lang="en-US" sz="3600" u="none" cap="none" strike="noStrike">
                <a:solidFill>
                  <a:srgbClr val="2431DB"/>
                </a:solidFill>
                <a:latin typeface="Roboto"/>
                <a:ea typeface="Roboto"/>
                <a:cs typeface="Roboto"/>
                <a:sym typeface="Roboto"/>
              </a:rPr>
              <a:t> à participer au cycle de vie de leurs vêtements, ce qui renforce le sentiment de </a:t>
            </a:r>
            <a:r>
              <a:rPr b="0" i="0" lang="en-US" sz="3600" u="none" cap="none" strike="noStrike">
                <a:solidFill>
                  <a:srgbClr val="FDA800"/>
                </a:solidFill>
                <a:latin typeface="Roboto"/>
                <a:ea typeface="Roboto"/>
                <a:cs typeface="Roboto"/>
                <a:sym typeface="Roboto"/>
              </a:rPr>
              <a:t>propriété et de responsabilité</a:t>
            </a:r>
            <a:r>
              <a:rPr b="0" i="0" lang="en-US" sz="3600" u="none" cap="none" strike="noStrike">
                <a:solidFill>
                  <a:srgbClr val="2431DB"/>
                </a:solidFill>
                <a:latin typeface="Roboto"/>
                <a:ea typeface="Roboto"/>
                <a:cs typeface="Roboto"/>
                <a:sym typeface="Roboto"/>
              </a:rPr>
              <a:t>. </a:t>
            </a:r>
            <a:endParaRPr b="0" i="0" sz="3600" u="none" cap="none" strike="noStrike">
              <a:solidFill>
                <a:srgbClr val="2431DB"/>
              </a:solidFill>
              <a:latin typeface="Roboto"/>
              <a:ea typeface="Roboto"/>
              <a:cs typeface="Roboto"/>
              <a:sym typeface="Roboto"/>
            </a:endParaRPr>
          </a:p>
          <a:p>
            <a:pPr indent="0" lvl="0" marL="457200" rtl="0" algn="l">
              <a:spcBef>
                <a:spcPts val="0"/>
              </a:spcBef>
              <a:spcAft>
                <a:spcPts val="0"/>
              </a:spcAft>
              <a:buNone/>
            </a:pPr>
            <a:r>
              <a:rPr b="0" i="0" lang="en-US" sz="3600" u="none" cap="none" strike="noStrike">
                <a:solidFill>
                  <a:srgbClr val="2431DB"/>
                </a:solidFill>
                <a:latin typeface="Roboto"/>
                <a:ea typeface="Roboto"/>
                <a:cs typeface="Roboto"/>
                <a:sym typeface="Roboto"/>
              </a:rPr>
              <a:t>Cela peut conduire à une plus grande prise de conscience de la durabilité dans la mode</a:t>
            </a:r>
            <a:r>
              <a:rPr lang="en-US" sz="3600">
                <a:solidFill>
                  <a:srgbClr val="2431DB"/>
                </a:solidFill>
                <a:latin typeface="Roboto"/>
                <a:ea typeface="Roboto"/>
                <a:cs typeface="Roboto"/>
                <a:sym typeface="Roboto"/>
              </a:rPr>
              <a:t>.</a:t>
            </a:r>
            <a:endParaRPr sz="3600">
              <a:solidFill>
                <a:srgbClr val="2431DB"/>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rPr b="0" i="0" lang="en-US" sz="3600" u="none" cap="none" strike="noStrike">
                <a:solidFill>
                  <a:srgbClr val="2431DB"/>
                </a:solidFill>
                <a:latin typeface="Roboto"/>
                <a:ea typeface="Roboto"/>
                <a:cs typeface="Roboto"/>
                <a:sym typeface="Roboto"/>
              </a:rPr>
              <a:t>Cette approche s'aligne sur les objectifs de l'</a:t>
            </a:r>
            <a:r>
              <a:rPr lang="en-US" sz="3600">
                <a:solidFill>
                  <a:srgbClr val="2431DB"/>
                </a:solidFill>
                <a:latin typeface="Roboto"/>
                <a:ea typeface="Roboto"/>
                <a:cs typeface="Roboto"/>
                <a:sym typeface="Roboto"/>
              </a:rPr>
              <a:t>I</a:t>
            </a:r>
            <a:r>
              <a:rPr b="0" i="0" lang="en-US" sz="3600" u="none" cap="none" strike="noStrike">
                <a:solidFill>
                  <a:srgbClr val="2431DB"/>
                </a:solidFill>
                <a:latin typeface="Roboto"/>
                <a:ea typeface="Roboto"/>
                <a:cs typeface="Roboto"/>
                <a:sym typeface="Roboto"/>
              </a:rPr>
              <a:t>ngénierie </a:t>
            </a:r>
            <a:r>
              <a:rPr lang="en-US" sz="3600">
                <a:solidFill>
                  <a:srgbClr val="2431DB"/>
                </a:solidFill>
                <a:latin typeface="Roboto"/>
                <a:ea typeface="Roboto"/>
                <a:cs typeface="Roboto"/>
                <a:sym typeface="Roboto"/>
              </a:rPr>
              <a:t>V</a:t>
            </a:r>
            <a:r>
              <a:rPr b="0" i="0" lang="en-US" sz="3600" u="none" cap="none" strike="noStrike">
                <a:solidFill>
                  <a:srgbClr val="2431DB"/>
                </a:solidFill>
                <a:latin typeface="Roboto"/>
                <a:ea typeface="Roboto"/>
                <a:cs typeface="Roboto"/>
                <a:sym typeface="Roboto"/>
              </a:rPr>
              <a:t>erte en maintenant les produits en circulation plus longtemps, en réduisant les déchets et en encourageant les comportements durables des consommateurs</a:t>
            </a:r>
            <a:r>
              <a:rPr lang="en-US" sz="3600">
                <a:solidFill>
                  <a:srgbClr val="2431DB"/>
                </a:solidFill>
                <a:latin typeface="Roboto"/>
                <a:ea typeface="Roboto"/>
                <a:cs typeface="Roboto"/>
                <a:sym typeface="Roboto"/>
              </a:rPr>
              <a:t>/trices.</a:t>
            </a:r>
            <a:endParaRPr sz="3600">
              <a:solidFill>
                <a:srgbClr val="2431DB"/>
              </a:solidFill>
              <a:latin typeface="Roboto"/>
              <a:ea typeface="Roboto"/>
              <a:cs typeface="Roboto"/>
              <a:sym typeface="Roboto"/>
            </a:endParaRPr>
          </a:p>
        </p:txBody>
      </p:sp>
      <p:sp>
        <p:nvSpPr>
          <p:cNvPr id="210" name="Google Shape;210;p21"/>
          <p:cNvSpPr/>
          <p:nvPr/>
        </p:nvSpPr>
        <p:spPr>
          <a:xfrm>
            <a:off x="7762498" y="10150475"/>
            <a:ext cx="4610558"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solidFill>
                  <a:srgbClr val="000000"/>
                </a:solidFill>
                <a:latin typeface="Arial"/>
                <a:ea typeface="Arial"/>
                <a:cs typeface="Arial"/>
                <a:sym typeface="Arial"/>
              </a:rPr>
              <a:t>Photo de </a:t>
            </a:r>
            <a:r>
              <a:rPr b="0" i="0" lang="en-US" sz="1800" u="sng">
                <a:solidFill>
                  <a:schemeClr val="hlink"/>
                </a:solidFill>
                <a:latin typeface="Arial"/>
                <a:ea typeface="Arial"/>
                <a:cs typeface="Arial"/>
                <a:sym typeface="Arial"/>
                <a:hlinkClick r:id="rId4"/>
              </a:rPr>
              <a:t>James Lee </a:t>
            </a:r>
            <a:r>
              <a:rPr b="0" i="0" lang="en-US" sz="1800">
                <a:solidFill>
                  <a:srgbClr val="000000"/>
                </a:solidFill>
                <a:latin typeface="Arial"/>
                <a:ea typeface="Arial"/>
                <a:cs typeface="Arial"/>
                <a:sym typeface="Arial"/>
              </a:rPr>
              <a:t>sur </a:t>
            </a:r>
            <a:r>
              <a:rPr b="0" i="0" lang="en-US" sz="1800" u="sng">
                <a:solidFill>
                  <a:schemeClr val="hlink"/>
                </a:solidFill>
                <a:latin typeface="Arial"/>
                <a:ea typeface="Arial"/>
                <a:cs typeface="Arial"/>
                <a:sym typeface="Arial"/>
                <a:hlinkClick r:id="rId5"/>
              </a:rPr>
              <a:t>Unsplash</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2"/>
          <p:cNvSpPr txBox="1"/>
          <p:nvPr>
            <p:ph type="ctrTitle"/>
          </p:nvPr>
        </p:nvSpPr>
        <p:spPr>
          <a:xfrm>
            <a:off x="1289050" y="1311275"/>
            <a:ext cx="150114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431DB"/>
                </a:solidFill>
              </a:rPr>
              <a:t>Concepteurs/trices </a:t>
            </a:r>
            <a:r>
              <a:rPr b="1" lang="en-US" sz="5400">
                <a:solidFill>
                  <a:srgbClr val="2431DB"/>
                </a:solidFill>
              </a:rPr>
              <a:t>aux collections modulaires</a:t>
            </a:r>
            <a:endParaRPr b="1" sz="5400">
              <a:solidFill>
                <a:srgbClr val="2431DB"/>
              </a:solidFill>
            </a:endParaRPr>
          </a:p>
        </p:txBody>
      </p:sp>
      <p:sp>
        <p:nvSpPr>
          <p:cNvPr id="216" name="Google Shape;216;p22"/>
          <p:cNvSpPr txBox="1"/>
          <p:nvPr>
            <p:ph idx="1" type="subTitle"/>
          </p:nvPr>
        </p:nvSpPr>
        <p:spPr>
          <a:xfrm>
            <a:off x="1289050" y="3597275"/>
            <a:ext cx="14069240" cy="110799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t/>
            </a:r>
            <a:endParaRPr sz="3600">
              <a:latin typeface="Roboto"/>
              <a:ea typeface="Roboto"/>
              <a:cs typeface="Roboto"/>
              <a:sym typeface="Roboto"/>
            </a:endParaRPr>
          </a:p>
          <a:p>
            <a:pPr indent="0" lvl="0" marL="0" rtl="0" algn="l">
              <a:spcBef>
                <a:spcPts val="0"/>
              </a:spcBef>
              <a:spcAft>
                <a:spcPts val="0"/>
              </a:spcAft>
              <a:buNone/>
            </a:pPr>
            <a:r>
              <a:t/>
            </a:r>
            <a:endParaRPr sz="3600">
              <a:latin typeface="Roboto"/>
              <a:ea typeface="Roboto"/>
              <a:cs typeface="Roboto"/>
              <a:sym typeface="Roboto"/>
            </a:endParaRPr>
          </a:p>
        </p:txBody>
      </p:sp>
      <p:sp>
        <p:nvSpPr>
          <p:cNvPr id="217" name="Google Shape;217;p22"/>
          <p:cNvSpPr txBox="1"/>
          <p:nvPr/>
        </p:nvSpPr>
        <p:spPr>
          <a:xfrm>
            <a:off x="831850" y="2999207"/>
            <a:ext cx="8305800" cy="7296000"/>
          </a:xfrm>
          <a:prstGeom prst="rect">
            <a:avLst/>
          </a:prstGeom>
          <a:noFill/>
          <a:ln>
            <a:noFill/>
          </a:ln>
        </p:spPr>
        <p:txBody>
          <a:bodyPr anchorCtr="0" anchor="t" bIns="45700" lIns="91425" spcFirstLastPara="1" rIns="91425" wrap="square" tIns="45700">
            <a:spAutoFit/>
          </a:bodyPr>
          <a:lstStyle/>
          <a:p>
            <a:pPr indent="-571500" lvl="0" marL="571500" rtl="0" algn="l">
              <a:spcBef>
                <a:spcPts val="0"/>
              </a:spcBef>
              <a:spcAft>
                <a:spcPts val="0"/>
              </a:spcAft>
              <a:buClr>
                <a:srgbClr val="2431DB"/>
              </a:buClr>
              <a:buSzPts val="3600"/>
              <a:buFont typeface="Arial"/>
              <a:buChar char="•"/>
            </a:pPr>
            <a:r>
              <a:rPr b="0" i="0" lang="en-US" sz="3600" u="none" cap="none" strike="noStrike">
                <a:solidFill>
                  <a:srgbClr val="2431DB"/>
                </a:solidFill>
                <a:latin typeface="Roboto"/>
                <a:ea typeface="Roboto"/>
                <a:cs typeface="Roboto"/>
                <a:sym typeface="Roboto"/>
              </a:rPr>
              <a:t>Les créateurs/trices ont commencé à utiliser l</a:t>
            </a:r>
            <a:r>
              <a:rPr lang="en-US" sz="3600">
                <a:solidFill>
                  <a:srgbClr val="2431DB"/>
                </a:solidFill>
                <a:latin typeface="Roboto"/>
                <a:ea typeface="Roboto"/>
                <a:cs typeface="Roboto"/>
                <a:sym typeface="Roboto"/>
              </a:rPr>
              <a:t>a </a:t>
            </a:r>
            <a:r>
              <a:rPr lang="en-US" sz="3600">
                <a:solidFill>
                  <a:srgbClr val="2431DB"/>
                </a:solidFill>
                <a:latin typeface="Roboto"/>
                <a:ea typeface="Roboto"/>
                <a:cs typeface="Roboto"/>
                <a:sym typeface="Roboto"/>
              </a:rPr>
              <a:t>conception</a:t>
            </a:r>
            <a:r>
              <a:rPr lang="en-US" sz="3600">
                <a:solidFill>
                  <a:srgbClr val="2431DB"/>
                </a:solidFill>
                <a:latin typeface="Roboto"/>
                <a:ea typeface="Roboto"/>
                <a:cs typeface="Roboto"/>
                <a:sym typeface="Roboto"/>
              </a:rPr>
              <a:t> modulaire</a:t>
            </a:r>
            <a:r>
              <a:rPr b="0" i="0" lang="en-US" sz="3600" u="none" cap="none" strike="noStrike">
                <a:solidFill>
                  <a:srgbClr val="2431DB"/>
                </a:solidFill>
                <a:latin typeface="Roboto"/>
                <a:ea typeface="Roboto"/>
                <a:cs typeface="Roboto"/>
                <a:sym typeface="Roboto"/>
              </a:rPr>
              <a:t> dans leurs collections. Bien que cela soit considéré comme un défi, les créateurs/trices qui ont intégré le concept de durabilité dans leur déclaration de mission ont commencé à concevoir des vêtements qui peuvent être </a:t>
            </a:r>
            <a:r>
              <a:rPr b="0" i="0" lang="en-US" sz="3600" u="none" cap="none" strike="noStrike">
                <a:solidFill>
                  <a:srgbClr val="FDA800"/>
                </a:solidFill>
                <a:latin typeface="Roboto"/>
                <a:ea typeface="Roboto"/>
                <a:cs typeface="Roboto"/>
                <a:sym typeface="Roboto"/>
              </a:rPr>
              <a:t>désassemblés </a:t>
            </a:r>
            <a:r>
              <a:rPr b="0" i="0" lang="en-US" sz="3600" u="none" cap="none" strike="noStrike">
                <a:solidFill>
                  <a:srgbClr val="2431DB"/>
                </a:solidFill>
                <a:latin typeface="Roboto"/>
                <a:ea typeface="Roboto"/>
                <a:cs typeface="Roboto"/>
                <a:sym typeface="Roboto"/>
              </a:rPr>
              <a:t>et </a:t>
            </a:r>
            <a:r>
              <a:rPr b="0" i="0" lang="en-US" sz="3600" u="none" cap="none" strike="noStrike">
                <a:solidFill>
                  <a:srgbClr val="FDA800"/>
                </a:solidFill>
                <a:latin typeface="Roboto"/>
                <a:ea typeface="Roboto"/>
                <a:cs typeface="Roboto"/>
                <a:sym typeface="Roboto"/>
              </a:rPr>
              <a:t>réassemblés </a:t>
            </a:r>
            <a:r>
              <a:rPr b="0" i="0" lang="en-US" sz="3600" u="none" cap="none" strike="noStrike">
                <a:solidFill>
                  <a:srgbClr val="2431DB"/>
                </a:solidFill>
                <a:latin typeface="Roboto"/>
                <a:ea typeface="Roboto"/>
                <a:cs typeface="Roboto"/>
                <a:sym typeface="Roboto"/>
              </a:rPr>
              <a:t>pour créer un </a:t>
            </a:r>
            <a:r>
              <a:rPr lang="en-US" sz="3600">
                <a:solidFill>
                  <a:srgbClr val="2431DB"/>
                </a:solidFill>
                <a:latin typeface="Roboto"/>
                <a:ea typeface="Roboto"/>
                <a:cs typeface="Roboto"/>
                <a:sym typeface="Roboto"/>
              </a:rPr>
              <a:t>style</a:t>
            </a:r>
            <a:r>
              <a:rPr b="0" i="0" lang="en-US" sz="3600" u="none" cap="none" strike="noStrike">
                <a:solidFill>
                  <a:srgbClr val="2431DB"/>
                </a:solidFill>
                <a:latin typeface="Roboto"/>
                <a:ea typeface="Roboto"/>
                <a:cs typeface="Roboto"/>
                <a:sym typeface="Roboto"/>
              </a:rPr>
              <a:t> différent pour une variété d'occasions.</a:t>
            </a:r>
            <a:endParaRPr sz="3600">
              <a:solidFill>
                <a:srgbClr val="2431DB"/>
              </a:solidFill>
              <a:latin typeface="Roboto"/>
              <a:ea typeface="Roboto"/>
              <a:cs typeface="Roboto"/>
              <a:sym typeface="Roboto"/>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p:txBody>
      </p:sp>
      <p:pic>
        <p:nvPicPr>
          <p:cNvPr id="218" name="Google Shape;218;p22"/>
          <p:cNvPicPr preferRelativeResize="0"/>
          <p:nvPr/>
        </p:nvPicPr>
        <p:blipFill rotWithShape="1">
          <a:blip r:embed="rId3">
            <a:alphaModFix/>
          </a:blip>
          <a:srcRect b="0" l="0" r="0" t="0"/>
          <a:stretch/>
        </p:blipFill>
        <p:spPr>
          <a:xfrm>
            <a:off x="9290050" y="2999207"/>
            <a:ext cx="10027058" cy="6684705"/>
          </a:xfrm>
          <a:prstGeom prst="rect">
            <a:avLst/>
          </a:prstGeom>
          <a:noFill/>
          <a:ln>
            <a:noFill/>
          </a:ln>
        </p:spPr>
      </p:pic>
      <p:sp>
        <p:nvSpPr>
          <p:cNvPr id="219" name="Google Shape;219;p22"/>
          <p:cNvSpPr txBox="1"/>
          <p:nvPr/>
        </p:nvSpPr>
        <p:spPr>
          <a:xfrm>
            <a:off x="13724263" y="9935450"/>
            <a:ext cx="5152373"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solidFill>
                  <a:srgbClr val="2431DB"/>
                </a:solidFill>
                <a:latin typeface="Roboto"/>
                <a:ea typeface="Roboto"/>
                <a:cs typeface="Roboto"/>
                <a:sym typeface="Roboto"/>
              </a:rPr>
              <a:t>Conception et photographie par Angela Michail</a:t>
            </a:r>
            <a:endParaRPr sz="1800">
              <a:solidFill>
                <a:srgbClr val="2431DB"/>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idx="1" type="subTitle"/>
          </p:nvPr>
        </p:nvSpPr>
        <p:spPr>
          <a:xfrm>
            <a:off x="7689850" y="1997075"/>
            <a:ext cx="11582400" cy="99744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Dans la conception modulaire, les différents éléments d'un vêtement doivent être </a:t>
            </a:r>
            <a:r>
              <a:rPr lang="en-US" sz="3600">
                <a:solidFill>
                  <a:srgbClr val="FDA800"/>
                </a:solidFill>
                <a:latin typeface="Roboto"/>
                <a:ea typeface="Roboto"/>
                <a:cs typeface="Roboto"/>
                <a:sym typeface="Roboto"/>
              </a:rPr>
              <a:t>standardisés </a:t>
            </a:r>
            <a:r>
              <a:rPr lang="en-US" sz="3600">
                <a:solidFill>
                  <a:srgbClr val="2431DB"/>
                </a:solidFill>
                <a:latin typeface="Roboto"/>
                <a:ea typeface="Roboto"/>
                <a:cs typeface="Roboto"/>
                <a:sym typeface="Roboto"/>
              </a:rPr>
              <a:t>afin de pouvoir les associer avec précision à d'autres pièces. Cela doit être pris en compte lors de la conception et de la découpe du patron, car les coutures et les fermetures doivent être positionnées de manière à ce que les différents éléments puissent être assemblés avec précision.</a:t>
            </a:r>
            <a:endParaRPr sz="3600">
              <a:solidFill>
                <a:srgbClr val="2431DB"/>
              </a:solidFill>
              <a:latin typeface="Roboto"/>
              <a:ea typeface="Roboto"/>
              <a:cs typeface="Roboto"/>
              <a:sym typeface="Roboto"/>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La conception modulaire permet de </a:t>
            </a:r>
            <a:r>
              <a:rPr lang="en-US" sz="3600">
                <a:solidFill>
                  <a:srgbClr val="FDA800"/>
                </a:solidFill>
                <a:latin typeface="Roboto"/>
                <a:ea typeface="Roboto"/>
                <a:cs typeface="Roboto"/>
                <a:sym typeface="Roboto"/>
              </a:rPr>
              <a:t>réparer </a:t>
            </a:r>
            <a:r>
              <a:rPr lang="en-US" sz="3600">
                <a:solidFill>
                  <a:srgbClr val="2431DB"/>
                </a:solidFill>
                <a:latin typeface="Roboto"/>
                <a:ea typeface="Roboto"/>
                <a:cs typeface="Roboto"/>
                <a:sym typeface="Roboto"/>
              </a:rPr>
              <a:t>ou de </a:t>
            </a:r>
            <a:r>
              <a:rPr lang="en-US" sz="3600">
                <a:solidFill>
                  <a:srgbClr val="FDA800"/>
                </a:solidFill>
                <a:latin typeface="Roboto"/>
                <a:ea typeface="Roboto"/>
                <a:cs typeface="Roboto"/>
                <a:sym typeface="Roboto"/>
              </a:rPr>
              <a:t>remplacer des </a:t>
            </a:r>
            <a:r>
              <a:rPr lang="en-US" sz="3600">
                <a:solidFill>
                  <a:srgbClr val="2431DB"/>
                </a:solidFill>
                <a:latin typeface="Roboto"/>
                <a:ea typeface="Roboto"/>
                <a:cs typeface="Roboto"/>
                <a:sym typeface="Roboto"/>
              </a:rPr>
              <a:t>parties d'un vêtement sans avoir à se débarrasser de l'ensemble. Elle offre une variété infinie de styles et de combinaisons et, surtout, la possibilité d'un démontage et d'une réutilisation réfléchis. </a:t>
            </a:r>
            <a:endParaRPr sz="3600">
              <a:solidFill>
                <a:srgbClr val="2431DB"/>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rgbClr val="2431DB"/>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rgbClr val="2431DB"/>
              </a:solidFill>
              <a:latin typeface="Roboto"/>
              <a:ea typeface="Roboto"/>
              <a:cs typeface="Roboto"/>
              <a:sym typeface="Roboto"/>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p:txBody>
      </p:sp>
      <p:pic>
        <p:nvPicPr>
          <p:cNvPr id="226" name="Google Shape;226;p23"/>
          <p:cNvPicPr preferRelativeResize="0"/>
          <p:nvPr/>
        </p:nvPicPr>
        <p:blipFill rotWithShape="1">
          <a:blip r:embed="rId3">
            <a:alphaModFix/>
          </a:blip>
          <a:srcRect b="0" l="0" r="0" t="0"/>
          <a:stretch/>
        </p:blipFill>
        <p:spPr>
          <a:xfrm>
            <a:off x="450850" y="434978"/>
            <a:ext cx="6934199" cy="1040129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4"/>
          <p:cNvSpPr txBox="1"/>
          <p:nvPr>
            <p:ph type="ctrTitle"/>
          </p:nvPr>
        </p:nvSpPr>
        <p:spPr>
          <a:xfrm>
            <a:off x="1060450" y="930275"/>
            <a:ext cx="13366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Marfa Stance et le m</a:t>
            </a:r>
            <a:r>
              <a:rPr b="1" lang="en-US" sz="3600">
                <a:solidFill>
                  <a:srgbClr val="2431DB"/>
                </a:solidFill>
              </a:rPr>
              <a:t>anteau modulaire</a:t>
            </a:r>
            <a:endParaRPr b="1" sz="3600">
              <a:solidFill>
                <a:srgbClr val="2431DB"/>
              </a:solidFill>
            </a:endParaRPr>
          </a:p>
        </p:txBody>
      </p:sp>
      <p:sp>
        <p:nvSpPr>
          <p:cNvPr id="232" name="Google Shape;232;p24"/>
          <p:cNvSpPr txBox="1"/>
          <p:nvPr>
            <p:ph idx="1" type="subTitle"/>
          </p:nvPr>
        </p:nvSpPr>
        <p:spPr>
          <a:xfrm>
            <a:off x="1060450" y="2225675"/>
            <a:ext cx="17830800" cy="9235500"/>
          </a:xfrm>
          <a:prstGeom prst="rect">
            <a:avLst/>
          </a:prstGeom>
          <a:noFill/>
          <a:ln>
            <a:noFill/>
          </a:ln>
        </p:spPr>
        <p:txBody>
          <a:bodyPr anchorCtr="0" anchor="t" bIns="0" lIns="0" spcFirstLastPara="1" rIns="0" wrap="square" tIns="0">
            <a:spAutoFit/>
          </a:bodyPr>
          <a:lstStyle/>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Marfa Stance est une marque britannique de vêtements outdoor de luxe connue pour ses vêtements modulables. </a:t>
            </a:r>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Georgia Dant est la fondatrice de Marfa Stance, qui a été créée en 2019.</a:t>
            </a:r>
            <a:endParaRPr/>
          </a:p>
          <a:p>
            <a:pPr indent="-368300" lvl="0" marL="571500" rtl="0" algn="l">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Marfa Stance est connue pour ses </a:t>
            </a:r>
            <a:r>
              <a:rPr lang="en-US" sz="3200">
                <a:solidFill>
                  <a:srgbClr val="FDA800"/>
                </a:solidFill>
                <a:latin typeface="Roboto"/>
                <a:ea typeface="Roboto"/>
                <a:cs typeface="Roboto"/>
                <a:sym typeface="Roboto"/>
              </a:rPr>
              <a:t>manteaux </a:t>
            </a:r>
            <a:r>
              <a:rPr lang="en-US" sz="3200">
                <a:solidFill>
                  <a:srgbClr val="2431DB"/>
                </a:solidFill>
                <a:latin typeface="Roboto"/>
                <a:ea typeface="Roboto"/>
                <a:cs typeface="Roboto"/>
                <a:sym typeface="Roboto"/>
              </a:rPr>
              <a:t>et ses </a:t>
            </a:r>
            <a:r>
              <a:rPr lang="en-US" sz="3200">
                <a:solidFill>
                  <a:srgbClr val="FDA800"/>
                </a:solidFill>
                <a:latin typeface="Roboto"/>
                <a:ea typeface="Roboto"/>
                <a:cs typeface="Roboto"/>
                <a:sym typeface="Roboto"/>
              </a:rPr>
              <a:t>vestes modulaires, qui comportent des cols, des capuches et des doublures détachables - qui </a:t>
            </a:r>
            <a:r>
              <a:rPr lang="en-US" sz="3200">
                <a:solidFill>
                  <a:srgbClr val="2431DB"/>
                </a:solidFill>
                <a:latin typeface="Roboto"/>
                <a:ea typeface="Roboto"/>
                <a:cs typeface="Roboto"/>
                <a:sym typeface="Roboto"/>
              </a:rPr>
              <a:t>peuvent être ajoutés, retirés ou remplacés pour créer différents styles à partir d'une seule pièce.</a:t>
            </a:r>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La marque met l'accent sur la durabilité et la qualité, en utilisant des matériaux de haute qualité et en travaillant avec des artisans européens qualifiés. </a:t>
            </a:r>
            <a:endParaRPr/>
          </a:p>
          <a:p>
            <a:pPr indent="-368300" lvl="0" marL="571500" rtl="0" algn="l">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La marque met l'accent sur l'intemporalité plutôt que sur les tendances de la mode rapide, en visant des pièces qui dureront et resteront à la mode pour les années à venir.</a:t>
            </a:r>
            <a:endParaRPr sz="3200">
              <a:solidFill>
                <a:srgbClr val="2431DB"/>
              </a:solidFill>
              <a:latin typeface="Roboto"/>
              <a:ea typeface="Roboto"/>
              <a:cs typeface="Roboto"/>
              <a:sym typeface="Roboto"/>
            </a:endParaRPr>
          </a:p>
          <a:p>
            <a:pPr indent="-368300" lvl="0" marL="571500" rtl="0" algn="l">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rtl="0" algn="l">
              <a:spcBef>
                <a:spcPts val="0"/>
              </a:spcBef>
              <a:spcAft>
                <a:spcPts val="0"/>
              </a:spcAft>
              <a:buClr>
                <a:srgbClr val="FDA800"/>
              </a:buClr>
              <a:buSzPts val="2800"/>
              <a:buFont typeface="Arial"/>
              <a:buChar char="•"/>
            </a:pPr>
            <a:r>
              <a:rPr lang="en-US" sz="2800">
                <a:solidFill>
                  <a:srgbClr val="FDA800"/>
                </a:solidFill>
                <a:latin typeface="Roboto"/>
                <a:ea typeface="Roboto"/>
                <a:cs typeface="Roboto"/>
                <a:sym typeface="Roboto"/>
              </a:rPr>
              <a:t>Matériel de Lecture Suggéré </a:t>
            </a:r>
            <a:r>
              <a:rPr lang="en-US" sz="2800">
                <a:solidFill>
                  <a:srgbClr val="FDA800"/>
                </a:solidFill>
                <a:latin typeface="Roboto"/>
                <a:ea typeface="Roboto"/>
                <a:cs typeface="Roboto"/>
                <a:sym typeface="Roboto"/>
              </a:rPr>
              <a:t>: </a:t>
            </a:r>
            <a:r>
              <a:rPr i="1" lang="en-US" sz="2800">
                <a:solidFill>
                  <a:srgbClr val="FDA800"/>
                </a:solidFill>
              </a:rPr>
              <a:t>Make It Modular : Reversible. Buildable. </a:t>
            </a:r>
            <a:r>
              <a:rPr lang="en-US" sz="2800" u="sng">
                <a:solidFill>
                  <a:srgbClr val="2431DB"/>
                </a:solidFill>
                <a:latin typeface="Roboto"/>
                <a:ea typeface="Roboto"/>
                <a:cs typeface="Roboto"/>
                <a:sym typeface="Roboto"/>
                <a:hlinkClick r:id="rId3">
                  <a:extLst>
                    <a:ext uri="{A12FA001-AC4F-418D-AE19-62706E023703}">
                      <ahyp:hlinkClr val="tx"/>
                    </a:ext>
                  </a:extLst>
                </a:hlinkClick>
              </a:rPr>
              <a:t>www.marfastance.com/pages/make-it-modular</a:t>
            </a:r>
            <a:endParaRPr sz="2800">
              <a:solidFill>
                <a:srgbClr val="2431DB"/>
              </a:solidFill>
              <a:latin typeface="Roboto"/>
              <a:ea typeface="Roboto"/>
              <a:cs typeface="Roboto"/>
              <a:sym typeface="Roboto"/>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5"/>
          <p:cNvSpPr txBox="1"/>
          <p:nvPr>
            <p:ph type="ctrTitle"/>
          </p:nvPr>
        </p:nvSpPr>
        <p:spPr>
          <a:xfrm>
            <a:off x="984250" y="1082675"/>
            <a:ext cx="6119485" cy="57512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Flavia La Rocca</a:t>
            </a:r>
            <a:endParaRPr/>
          </a:p>
        </p:txBody>
      </p:sp>
      <p:sp>
        <p:nvSpPr>
          <p:cNvPr id="238" name="Google Shape;238;p25"/>
          <p:cNvSpPr txBox="1"/>
          <p:nvPr>
            <p:ph idx="1" type="subTitle"/>
          </p:nvPr>
        </p:nvSpPr>
        <p:spPr>
          <a:xfrm>
            <a:off x="450850" y="1629232"/>
            <a:ext cx="18592800" cy="8896800"/>
          </a:xfrm>
          <a:prstGeom prst="rect">
            <a:avLst/>
          </a:prstGeom>
          <a:noFill/>
          <a:ln>
            <a:noFill/>
          </a:ln>
        </p:spPr>
        <p:txBody>
          <a:bodyPr anchorCtr="0" anchor="ctr" bIns="45700" lIns="91425" spcFirstLastPara="1" rIns="91425" wrap="square" tIns="45700">
            <a:spAutoFit/>
          </a:bodyPr>
          <a:lstStyle/>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Flavia La Rocca est une créatrice de mode italienne connue pour ses collections durables et modulaires. La marque met l'accent sur les pratiques respectueuses de l'environnement en créant des collections avec une approche innovante de la polyvalence.</a:t>
            </a:r>
            <a:endParaRPr/>
          </a:p>
          <a:p>
            <a:pPr indent="-368300" lvl="0" marL="571500" marR="0" rtl="0" algn="l">
              <a:lnSpc>
                <a:spcPct val="100000"/>
              </a:lnSpc>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Toutes les pièces sont conçues pour être modulaires. Cela permet à l'utilisateur/trice de mélanger et d'assortir des pièces individuelles pour créer des </a:t>
            </a:r>
            <a:r>
              <a:rPr b="0" i="0" lang="en-US" sz="3200" u="none" cap="none" strike="noStrike">
                <a:solidFill>
                  <a:srgbClr val="2431DB"/>
                </a:solidFill>
                <a:latin typeface="Roboto"/>
                <a:ea typeface="Roboto"/>
                <a:cs typeface="Roboto"/>
                <a:sym typeface="Roboto"/>
              </a:rPr>
              <a:t>ensembles</a:t>
            </a:r>
            <a:r>
              <a:rPr lang="en-US" sz="3200">
                <a:solidFill>
                  <a:srgbClr val="2431DB"/>
                </a:solidFill>
                <a:latin typeface="Roboto"/>
                <a:ea typeface="Roboto"/>
                <a:cs typeface="Roboto"/>
                <a:sym typeface="Roboto"/>
              </a:rPr>
              <a:t> différents. </a:t>
            </a:r>
            <a:endParaRPr b="0" i="0" sz="3200" u="none" cap="none" strike="noStrike">
              <a:solidFill>
                <a:srgbClr val="2431DB"/>
              </a:solidFill>
              <a:latin typeface="Roboto"/>
              <a:ea typeface="Roboto"/>
              <a:cs typeface="Roboto"/>
              <a:sym typeface="Roboto"/>
            </a:endParaRPr>
          </a:p>
          <a:p>
            <a:pPr indent="-368300" lvl="0" marL="571500" marR="0" rtl="0" algn="l">
              <a:lnSpc>
                <a:spcPct val="100000"/>
              </a:lnSpc>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Ce concept soutient la mode durable en encourageant la philosophie "moins d'articles, mieux d'articles", en réduisant les déchets et en promouvant une consommation consciente.</a:t>
            </a:r>
            <a:endParaRPr/>
          </a:p>
          <a:p>
            <a:pPr indent="-368300" lvl="0" marL="571500" marR="0" rtl="0" algn="l">
              <a:lnSpc>
                <a:spcPct val="100000"/>
              </a:lnSpc>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Flavia La Rocca utilise des matériaux respectueux de l'environnement, tels que des matériaux organiques, recyclés et naturels, ainsi que des pratiques de production éthiques en Italie. </a:t>
            </a:r>
            <a:endParaRPr/>
          </a:p>
          <a:p>
            <a:pPr indent="-368300" lvl="0" marL="571500" marR="0" rtl="0" algn="l">
              <a:lnSpc>
                <a:spcPct val="100000"/>
              </a:lnSpc>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La Rocca a été récompensée et reconnue dans le monde entier pour sa contribution à l'industrie de la mode durable</a:t>
            </a:r>
            <a:r>
              <a:rPr b="0" i="0" lang="en-US" sz="3200" u="none" cap="none" strike="noStrike">
                <a:solidFill>
                  <a:srgbClr val="2431DB"/>
                </a:solidFill>
                <a:latin typeface="Roboto"/>
                <a:ea typeface="Roboto"/>
                <a:cs typeface="Roboto"/>
                <a:sym typeface="Roboto"/>
              </a:rPr>
              <a:t>. </a:t>
            </a:r>
            <a:endParaRPr b="0" i="0" sz="3200" u="none" cap="none" strike="noStrike">
              <a:solidFill>
                <a:srgbClr val="2431DB"/>
              </a:solidFill>
              <a:latin typeface="Roboto"/>
              <a:ea typeface="Roboto"/>
              <a:cs typeface="Roboto"/>
              <a:sym typeface="Roboto"/>
            </a:endParaRPr>
          </a:p>
          <a:p>
            <a:pPr indent="-368300" lvl="0" marL="571500" marR="0" rtl="0" algn="l">
              <a:lnSpc>
                <a:spcPct val="100000"/>
              </a:lnSpc>
              <a:spcBef>
                <a:spcPts val="0"/>
              </a:spcBef>
              <a:spcAft>
                <a:spcPts val="0"/>
              </a:spcAft>
              <a:buSzPts val="3200"/>
              <a:buFont typeface="Arial"/>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FDA800"/>
              </a:buClr>
              <a:buSzPts val="2800"/>
              <a:buFont typeface="Arial"/>
              <a:buChar char="•"/>
            </a:pPr>
            <a:r>
              <a:rPr lang="en-US" sz="2800">
                <a:solidFill>
                  <a:srgbClr val="FDA800"/>
                </a:solidFill>
                <a:latin typeface="Roboto"/>
                <a:ea typeface="Roboto"/>
                <a:cs typeface="Roboto"/>
                <a:sym typeface="Roboto"/>
              </a:rPr>
              <a:t>Matériel de Lecture Suggéré </a:t>
            </a:r>
            <a:r>
              <a:rPr lang="en-US" sz="2800">
                <a:solidFill>
                  <a:srgbClr val="FDA800"/>
                </a:solidFill>
                <a:latin typeface="Roboto"/>
                <a:ea typeface="Roboto"/>
                <a:cs typeface="Roboto"/>
                <a:sym typeface="Roboto"/>
              </a:rPr>
              <a:t>: </a:t>
            </a:r>
            <a:r>
              <a:rPr i="1" lang="en-US" sz="2800">
                <a:solidFill>
                  <a:srgbClr val="FDA800"/>
                </a:solidFill>
              </a:rPr>
              <a:t>Présentation du concept modulaire </a:t>
            </a:r>
            <a:r>
              <a:rPr lang="en-US" sz="2800" u="sng">
                <a:solidFill>
                  <a:srgbClr val="2431DB"/>
                </a:solidFill>
                <a:latin typeface="Roboto"/>
                <a:ea typeface="Roboto"/>
                <a:cs typeface="Roboto"/>
                <a:sym typeface="Roboto"/>
                <a:hlinkClick r:id="rId3">
                  <a:extLst>
                    <a:ext uri="{A12FA001-AC4F-418D-AE19-62706E023703}">
                      <ahyp:hlinkClr val="tx"/>
                    </a:ext>
                  </a:extLst>
                </a:hlinkClick>
              </a:rPr>
              <a:t>www.flavialarocca.com</a:t>
            </a:r>
            <a:endParaRPr sz="2800">
              <a:solidFill>
                <a:srgbClr val="2431DB"/>
              </a:solidFill>
              <a:latin typeface="Roboto"/>
              <a:ea typeface="Roboto"/>
              <a:cs typeface="Roboto"/>
              <a:sym typeface="Roboto"/>
            </a:endParaRPr>
          </a:p>
          <a:p>
            <a:pPr indent="-368300" lvl="0" marL="571500" marR="0" rtl="0" algn="l">
              <a:lnSpc>
                <a:spcPct val="100000"/>
              </a:lnSpc>
              <a:spcBef>
                <a:spcPts val="0"/>
              </a:spcBef>
              <a:spcAft>
                <a:spcPts val="0"/>
              </a:spcAft>
              <a:buSzPts val="3200"/>
              <a:buFont typeface="Arial"/>
              <a:buNone/>
            </a:pPr>
            <a:r>
              <a:t/>
            </a:r>
            <a:endParaRPr b="0" i="0" sz="3200" u="none" cap="none" strike="noStrike">
              <a:solidFill>
                <a:srgbClr val="2431DB"/>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6"/>
          <p:cNvSpPr txBox="1"/>
          <p:nvPr>
            <p:ph type="ctrTitle"/>
          </p:nvPr>
        </p:nvSpPr>
        <p:spPr>
          <a:xfrm>
            <a:off x="1136650" y="1082675"/>
            <a:ext cx="12268200" cy="110799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La veste modulaire Code Prototype de Fu Zhih-Chi</a:t>
            </a:r>
            <a:endParaRPr/>
          </a:p>
        </p:txBody>
      </p:sp>
      <p:sp>
        <p:nvSpPr>
          <p:cNvPr id="244" name="Google Shape;244;p26"/>
          <p:cNvSpPr txBox="1"/>
          <p:nvPr>
            <p:ph idx="1" type="subTitle"/>
          </p:nvPr>
        </p:nvSpPr>
        <p:spPr>
          <a:xfrm>
            <a:off x="1136650" y="2073275"/>
            <a:ext cx="17907000" cy="10097400"/>
          </a:xfrm>
          <a:prstGeom prst="rect">
            <a:avLst/>
          </a:prstGeom>
          <a:noFill/>
          <a:ln>
            <a:noFill/>
          </a:ln>
        </p:spPr>
        <p:txBody>
          <a:bodyPr anchorCtr="0" anchor="t" bIns="0" lIns="0" spcFirstLastPara="1" rIns="0" wrap="square" tIns="0">
            <a:spAutoFit/>
          </a:bodyPr>
          <a:lstStyle/>
          <a:p>
            <a:pPr indent="-571500" lvl="0" marL="571500" rtl="0" algn="l">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Fu Zhih-Chi est un créateur de mode taïwanais connu pour ses </a:t>
            </a:r>
            <a:r>
              <a:rPr lang="en-US" sz="3200">
                <a:solidFill>
                  <a:srgbClr val="FDA800"/>
                </a:solidFill>
                <a:latin typeface="Roboto"/>
                <a:ea typeface="Roboto"/>
                <a:cs typeface="Roboto"/>
                <a:sym typeface="Roboto"/>
              </a:rPr>
              <a:t>créations modulaires et durables </a:t>
            </a:r>
            <a:r>
              <a:rPr lang="en-US" sz="3200">
                <a:solidFill>
                  <a:srgbClr val="2431DB"/>
                </a:solidFill>
                <a:latin typeface="Roboto"/>
                <a:ea typeface="Roboto"/>
                <a:cs typeface="Roboto"/>
                <a:sym typeface="Roboto"/>
              </a:rPr>
              <a:t>qui permettent aux utilisateurs/trices de personnaliser facilement leurs vêtements en termes de fonctionnalité et de style. </a:t>
            </a:r>
            <a:endParaRPr sz="3200">
              <a:solidFill>
                <a:srgbClr val="2431DB"/>
              </a:solidFill>
              <a:latin typeface="Roboto"/>
              <a:ea typeface="Roboto"/>
              <a:cs typeface="Roboto"/>
              <a:sym typeface="Roboto"/>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Il est connu pour des projets tels que la veste modulaire "Code Prototype". Cette veste peut être reconfigurée en remplaçant des pièces spécifiques, telles que les cols ou les manches, afin de prolonger la durée de vie du vêtement et de réduire les déchets.</a:t>
            </a:r>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"CODE : Chromosome X/Y" est un autre projet modulaire inspiré par les chromosomes humains, qui combine des éléments de conception unisexes et adaptatifs dans le but d'intégrer de manière transparente des motifs masculins et féminins dans un seul vêtement. </a:t>
            </a:r>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200"/>
              <a:buFont typeface="Arial"/>
              <a:buChar char="•"/>
            </a:pPr>
            <a:r>
              <a:rPr lang="en-US" sz="3200">
                <a:solidFill>
                  <a:srgbClr val="2431DB"/>
                </a:solidFill>
                <a:latin typeface="Roboto"/>
                <a:ea typeface="Roboto"/>
                <a:cs typeface="Roboto"/>
                <a:sym typeface="Roboto"/>
              </a:rPr>
              <a:t>L'engagement de Fu Zhih-Chi en faveur de la conscience environnementale et de l'innovation en matière de la conception lui a valu des récompenses telles que le A' Design Award et l'International Design Awards (IDA).</a:t>
            </a:r>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a:p>
            <a:pPr indent="0" lvl="0" marL="0" rtl="0" algn="l">
              <a:spcBef>
                <a:spcPts val="0"/>
              </a:spcBef>
              <a:spcAft>
                <a:spcPts val="0"/>
              </a:spcAft>
              <a:buNone/>
            </a:pPr>
            <a:r>
              <a:rPr lang="en-US" sz="2800">
                <a:solidFill>
                  <a:srgbClr val="FDA800"/>
                </a:solidFill>
                <a:latin typeface="Roboto"/>
                <a:ea typeface="Roboto"/>
                <a:cs typeface="Roboto"/>
                <a:sym typeface="Roboto"/>
              </a:rPr>
              <a:t>Matériel de Lecture Suggéré : Design Award Winne. Awarded for Good: Fu Zhih-Chi. </a:t>
            </a:r>
            <a:r>
              <a:rPr lang="en-US" sz="2800" u="sng">
                <a:solidFill>
                  <a:schemeClr val="hlink"/>
                </a:solidFill>
                <a:latin typeface="Roboto"/>
                <a:ea typeface="Roboto"/>
                <a:cs typeface="Roboto"/>
                <a:sym typeface="Roboto"/>
                <a:hlinkClick r:id="rId3"/>
              </a:rPr>
              <a:t>www.designers.org/design.php?ID=61414</a:t>
            </a:r>
            <a:r>
              <a:rPr lang="en-US" sz="2800">
                <a:solidFill>
                  <a:srgbClr val="FDA800"/>
                </a:solidFill>
                <a:latin typeface="Roboto"/>
                <a:ea typeface="Roboto"/>
                <a:cs typeface="Roboto"/>
                <a:sym typeface="Roboto"/>
              </a:rPr>
              <a:t> </a:t>
            </a:r>
            <a:endParaRPr sz="2800">
              <a:solidFill>
                <a:srgbClr val="FDA800"/>
              </a:solidFill>
              <a:latin typeface="Roboto"/>
              <a:ea typeface="Roboto"/>
              <a:cs typeface="Roboto"/>
              <a:sym typeface="Roboto"/>
            </a:endParaRPr>
          </a:p>
          <a:p>
            <a:pPr indent="0" lvl="0" marL="0" rtl="0" algn="l">
              <a:spcBef>
                <a:spcPts val="0"/>
              </a:spcBef>
              <a:spcAft>
                <a:spcPts val="0"/>
              </a:spcAft>
              <a:buNone/>
            </a:pPr>
            <a:r>
              <a:t/>
            </a:r>
            <a:endParaRPr sz="2800">
              <a:solidFill>
                <a:srgbClr val="FDA800"/>
              </a:solidFill>
              <a:latin typeface="Roboto"/>
              <a:ea typeface="Roboto"/>
              <a:cs typeface="Roboto"/>
              <a:sym typeface="Roboto"/>
            </a:endParaRPr>
          </a:p>
          <a:p>
            <a:pPr indent="0" lvl="0" marL="0" rtl="0" algn="l">
              <a:spcBef>
                <a:spcPts val="0"/>
              </a:spcBef>
              <a:spcAft>
                <a:spcPts val="0"/>
              </a:spcAft>
              <a:buNone/>
            </a:pPr>
            <a:r>
              <a:t/>
            </a:r>
            <a:endParaRPr sz="2800">
              <a:solidFill>
                <a:srgbClr val="2431DB"/>
              </a:solidFill>
              <a:latin typeface="Roboto"/>
              <a:ea typeface="Roboto"/>
              <a:cs typeface="Roboto"/>
              <a:sym typeface="Roboto"/>
            </a:endParaRPr>
          </a:p>
          <a:p>
            <a:pPr indent="0" lvl="0" marL="0" rtl="0" algn="l">
              <a:spcBef>
                <a:spcPts val="0"/>
              </a:spcBef>
              <a:spcAft>
                <a:spcPts val="0"/>
              </a:spcAft>
              <a:buNone/>
            </a:pPr>
            <a:r>
              <a:t/>
            </a:r>
            <a:endParaRPr sz="3200">
              <a:solidFill>
                <a:srgbClr val="2431DB"/>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7"/>
          <p:cNvSpPr txBox="1"/>
          <p:nvPr>
            <p:ph type="ctrTitle"/>
          </p:nvPr>
        </p:nvSpPr>
        <p:spPr>
          <a:xfrm>
            <a:off x="1212850" y="1387475"/>
            <a:ext cx="109728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Le pantalon de travail </a:t>
            </a:r>
            <a:r>
              <a:rPr b="1" lang="en-US" sz="3600">
                <a:solidFill>
                  <a:srgbClr val="2431DB"/>
                </a:solidFill>
              </a:rPr>
              <a:t>modulaire </a:t>
            </a:r>
            <a:r>
              <a:rPr b="1" lang="en-US" sz="3600">
                <a:solidFill>
                  <a:srgbClr val="2431DB"/>
                </a:solidFill>
              </a:rPr>
              <a:t>ultime</a:t>
            </a:r>
            <a:endParaRPr/>
          </a:p>
        </p:txBody>
      </p:sp>
      <p:sp>
        <p:nvSpPr>
          <p:cNvPr id="250" name="Google Shape;250;p27"/>
          <p:cNvSpPr txBox="1"/>
          <p:nvPr>
            <p:ph idx="1" type="subTitle"/>
          </p:nvPr>
        </p:nvSpPr>
        <p:spPr>
          <a:xfrm>
            <a:off x="1199573" y="2137608"/>
            <a:ext cx="18135600" cy="786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3500">
                <a:solidFill>
                  <a:srgbClr val="2431DB"/>
                </a:solidFill>
                <a:latin typeface="Roboto"/>
                <a:ea typeface="Roboto"/>
                <a:cs typeface="Roboto"/>
                <a:sym typeface="Roboto"/>
              </a:rPr>
              <a:t>Le pantalon de travail modulaire ultime de Portwest est conçu pour se transformer en trois vêtements fonctionnels différents.</a:t>
            </a:r>
            <a:endParaRPr/>
          </a:p>
          <a:p>
            <a:pPr indent="0" lvl="0" marL="0" rtl="0" algn="l">
              <a:spcBef>
                <a:spcPts val="0"/>
              </a:spcBef>
              <a:spcAft>
                <a:spcPts val="0"/>
              </a:spcAft>
              <a:buNone/>
            </a:pPr>
            <a:r>
              <a:t/>
            </a:r>
            <a:endParaRPr sz="3500">
              <a:solidFill>
                <a:srgbClr val="2431DB"/>
              </a:solidFill>
              <a:latin typeface="Roboto"/>
              <a:ea typeface="Roboto"/>
              <a:cs typeface="Roboto"/>
              <a:sym typeface="Roboto"/>
            </a:endParaRPr>
          </a:p>
          <a:p>
            <a:pPr indent="-742950" lvl="0" marL="742950" marR="0" rtl="0" algn="l">
              <a:lnSpc>
                <a:spcPct val="100000"/>
              </a:lnSpc>
              <a:spcBef>
                <a:spcPts val="0"/>
              </a:spcBef>
              <a:spcAft>
                <a:spcPts val="0"/>
              </a:spcAft>
              <a:buClr>
                <a:srgbClr val="2431DB"/>
              </a:buClr>
              <a:buSzPts val="3500"/>
              <a:buFont typeface="Roboto"/>
              <a:buAutoNum type="arabicPeriod"/>
            </a:pPr>
            <a:r>
              <a:rPr lang="en-US" sz="3500">
                <a:solidFill>
                  <a:srgbClr val="2431DB"/>
                </a:solidFill>
                <a:latin typeface="Roboto"/>
                <a:ea typeface="Roboto"/>
                <a:cs typeface="Roboto"/>
                <a:sym typeface="Roboto"/>
              </a:rPr>
              <a:t>Le pantalon de travail de base.</a:t>
            </a:r>
            <a:endParaRPr/>
          </a:p>
          <a:p>
            <a:pPr indent="-742950" lvl="0" marL="742950" marR="0" rtl="0" algn="l">
              <a:lnSpc>
                <a:spcPct val="100000"/>
              </a:lnSpc>
              <a:spcBef>
                <a:spcPts val="0"/>
              </a:spcBef>
              <a:spcAft>
                <a:spcPts val="0"/>
              </a:spcAft>
              <a:buClr>
                <a:srgbClr val="2431DB"/>
              </a:buClr>
              <a:buSzPts val="3500"/>
              <a:buFont typeface="Roboto"/>
              <a:buAutoNum type="arabicPeriod"/>
            </a:pPr>
            <a:r>
              <a:rPr lang="en-US" sz="3500">
                <a:solidFill>
                  <a:srgbClr val="2431DB"/>
                </a:solidFill>
                <a:latin typeface="Roboto"/>
                <a:ea typeface="Roboto"/>
                <a:cs typeface="Roboto"/>
                <a:sym typeface="Roboto"/>
              </a:rPr>
              <a:t>La fermeture à glissière sur les jambes permet d'inverser le bas du pantalon et de le transformer en un pantalon haute visibilité de classe 1 pour une meilleure visibilité.</a:t>
            </a:r>
            <a:endParaRPr/>
          </a:p>
          <a:p>
            <a:pPr indent="-742950" lvl="0" marL="742950" marR="0" rtl="0" algn="l">
              <a:lnSpc>
                <a:spcPct val="100000"/>
              </a:lnSpc>
              <a:spcBef>
                <a:spcPts val="0"/>
              </a:spcBef>
              <a:spcAft>
                <a:spcPts val="0"/>
              </a:spcAft>
              <a:buClr>
                <a:srgbClr val="2431DB"/>
              </a:buClr>
              <a:buSzPts val="3500"/>
              <a:buFont typeface="Roboto"/>
              <a:buAutoNum type="arabicPeriod"/>
            </a:pPr>
            <a:r>
              <a:rPr lang="en-US" sz="3500">
                <a:solidFill>
                  <a:srgbClr val="2431DB"/>
                </a:solidFill>
                <a:latin typeface="Roboto"/>
                <a:ea typeface="Roboto"/>
                <a:cs typeface="Roboto"/>
                <a:sym typeface="Roboto"/>
              </a:rPr>
              <a:t>La fermeture à glissière des jambes peut être complètement retirée et le vêtement peut être transformé en short.</a:t>
            </a:r>
            <a:endParaRPr sz="3500">
              <a:solidFill>
                <a:srgbClr val="2431DB"/>
              </a:solidFill>
              <a:latin typeface="Roboto"/>
              <a:ea typeface="Roboto"/>
              <a:cs typeface="Roboto"/>
              <a:sym typeface="Roboto"/>
            </a:endParaRPr>
          </a:p>
          <a:p>
            <a:pPr indent="-520700" lvl="0" marL="742950" rtl="0" algn="l">
              <a:spcBef>
                <a:spcPts val="0"/>
              </a:spcBef>
              <a:spcAft>
                <a:spcPts val="0"/>
              </a:spcAft>
              <a:buSzPts val="3500"/>
              <a:buFont typeface="Calibri"/>
              <a:buNone/>
            </a:pPr>
            <a:r>
              <a:t/>
            </a:r>
            <a:endParaRPr sz="3500">
              <a:solidFill>
                <a:srgbClr val="2431DB"/>
              </a:solidFill>
              <a:latin typeface="Roboto"/>
              <a:ea typeface="Roboto"/>
              <a:cs typeface="Roboto"/>
              <a:sym typeface="Roboto"/>
            </a:endParaRPr>
          </a:p>
          <a:p>
            <a:pPr indent="0" lvl="0" marL="0" rtl="0" algn="l">
              <a:spcBef>
                <a:spcPts val="0"/>
              </a:spcBef>
              <a:spcAft>
                <a:spcPts val="0"/>
              </a:spcAft>
              <a:buNone/>
            </a:pPr>
            <a:r>
              <a:rPr lang="en-US" sz="3500">
                <a:solidFill>
                  <a:srgbClr val="2431DB"/>
                </a:solidFill>
                <a:latin typeface="Roboto"/>
                <a:ea typeface="Roboto"/>
                <a:cs typeface="Roboto"/>
                <a:sym typeface="Roboto"/>
              </a:rPr>
              <a:t>En plus de toutes ces caractéristiques de conception multifonctionnelles, le pantalon a été conçu avec une conscience écologique : il contient du nylon recyclé certifié GRS et porte le label OEKO-TEX® STANDARD 100, ce qui signifie qu'aucune substance nocive n'a été utilisée dans la production de ce vêtement.</a:t>
            </a:r>
            <a:endParaRPr sz="3500">
              <a:solidFill>
                <a:srgbClr val="2431DB"/>
              </a:solidFill>
              <a:latin typeface="Roboto"/>
              <a:ea typeface="Roboto"/>
              <a:cs typeface="Roboto"/>
              <a:sym typeface="Roboto"/>
            </a:endParaRPr>
          </a:p>
          <a:p>
            <a:pPr indent="0" lvl="0" marL="0" rtl="0" algn="l">
              <a:spcBef>
                <a:spcPts val="0"/>
              </a:spcBef>
              <a:spcAft>
                <a:spcPts val="0"/>
              </a:spcAft>
              <a:buNone/>
            </a:pPr>
            <a:r>
              <a:t/>
            </a:r>
            <a:endParaRPr sz="2800">
              <a:solidFill>
                <a:srgbClr val="FDA800"/>
              </a:solidFill>
              <a:latin typeface="Roboto"/>
              <a:ea typeface="Roboto"/>
              <a:cs typeface="Roboto"/>
              <a:sym typeface="Roboto"/>
            </a:endParaRPr>
          </a:p>
          <a:p>
            <a:pPr indent="0" lvl="0" marL="0" rtl="0" algn="l">
              <a:spcBef>
                <a:spcPts val="0"/>
              </a:spcBef>
              <a:spcAft>
                <a:spcPts val="0"/>
              </a:spcAft>
              <a:buNone/>
            </a:pPr>
            <a:r>
              <a:rPr lang="en-US" sz="2800">
                <a:solidFill>
                  <a:srgbClr val="FDA800"/>
                </a:solidFill>
                <a:latin typeface="Roboto"/>
                <a:ea typeface="Roboto"/>
                <a:cs typeface="Roboto"/>
                <a:sym typeface="Roboto"/>
              </a:rPr>
              <a:t>Vidéo à regarder : </a:t>
            </a:r>
            <a:r>
              <a:rPr i="1" lang="en-US" sz="2800">
                <a:solidFill>
                  <a:srgbClr val="FDA800"/>
                </a:solidFill>
                <a:latin typeface="Roboto"/>
                <a:ea typeface="Roboto"/>
                <a:cs typeface="Roboto"/>
                <a:sym typeface="Roboto"/>
              </a:rPr>
              <a:t>Red Dot Award Winner 2022 Design Concept - Ultimate Modular Work Trouser</a:t>
            </a:r>
            <a:r>
              <a:rPr lang="en-US" sz="2800">
                <a:solidFill>
                  <a:srgbClr val="FDA800"/>
                </a:solidFill>
                <a:latin typeface="Roboto"/>
                <a:ea typeface="Roboto"/>
                <a:cs typeface="Roboto"/>
                <a:sym typeface="Roboto"/>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8"/>
          <p:cNvSpPr/>
          <p:nvPr/>
        </p:nvSpPr>
        <p:spPr>
          <a:xfrm>
            <a:off x="1163298" y="2168386"/>
            <a:ext cx="17651922" cy="9571851"/>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2800">
                <a:latin typeface="Roboto"/>
                <a:ea typeface="Roboto"/>
                <a:cs typeface="Roboto"/>
                <a:sym typeface="Roboto"/>
              </a:rPr>
              <a:t>Anastas, P.J. et Zimmerman, J.B (2003) </a:t>
            </a:r>
            <a:r>
              <a:rPr i="1" lang="en-US" sz="2800">
                <a:latin typeface="Roboto"/>
                <a:ea typeface="Roboto"/>
                <a:cs typeface="Roboto"/>
                <a:sym typeface="Roboto"/>
              </a:rPr>
              <a:t>Design of Through the 12 Principles of Green Engineering. </a:t>
            </a:r>
            <a:r>
              <a:rPr lang="en-US" sz="2800">
                <a:latin typeface="Roboto"/>
                <a:ea typeface="Roboto"/>
                <a:cs typeface="Roboto"/>
                <a:sym typeface="Roboto"/>
              </a:rPr>
              <a:t>environmental Science and Technology. Disponible à l'adresse suivante </a:t>
            </a:r>
            <a:endParaRPr sz="2800">
              <a:latin typeface="Roboto"/>
              <a:ea typeface="Roboto"/>
              <a:cs typeface="Roboto"/>
              <a:sym typeface="Roboto"/>
            </a:endParaRPr>
          </a:p>
          <a:p>
            <a:pPr indent="0" lvl="0" marL="0" rtl="0" algn="l">
              <a:spcBef>
                <a:spcPts val="0"/>
              </a:spcBef>
              <a:spcAft>
                <a:spcPts val="0"/>
              </a:spcAft>
              <a:buNone/>
            </a:pPr>
            <a:r>
              <a:rPr lang="en-US" sz="2800" u="sng">
                <a:solidFill>
                  <a:schemeClr val="hlink"/>
                </a:solidFill>
                <a:latin typeface="Roboto"/>
                <a:ea typeface="Roboto"/>
                <a:cs typeface="Roboto"/>
                <a:sym typeface="Roboto"/>
                <a:hlinkClick r:id="rId3"/>
              </a:rPr>
              <a:t>www.pubs.acs.org/doi/pdf/10.1021/es032373g</a:t>
            </a:r>
            <a:endParaRPr sz="2800">
              <a:latin typeface="Roboto"/>
              <a:ea typeface="Roboto"/>
              <a:cs typeface="Roboto"/>
              <a:sym typeface="Roboto"/>
            </a:endParaRPr>
          </a:p>
          <a:p>
            <a:pPr indent="0" lvl="0" marL="0" rtl="0" algn="l">
              <a:spcBef>
                <a:spcPts val="0"/>
              </a:spcBef>
              <a:spcAft>
                <a:spcPts val="0"/>
              </a:spcAft>
              <a:buNone/>
            </a:pPr>
            <a:r>
              <a:t/>
            </a:r>
            <a:endParaRPr sz="2800"/>
          </a:p>
          <a:p>
            <a:pPr indent="0" lvl="0" marL="0" rtl="0" algn="l">
              <a:spcBef>
                <a:spcPts val="0"/>
              </a:spcBef>
              <a:spcAft>
                <a:spcPts val="0"/>
              </a:spcAft>
              <a:buNone/>
            </a:pPr>
            <a:r>
              <a:rPr lang="en-US" sz="2800">
                <a:solidFill>
                  <a:schemeClr val="dk1"/>
                </a:solidFill>
                <a:latin typeface="Roboto"/>
                <a:ea typeface="Roboto"/>
                <a:cs typeface="Roboto"/>
                <a:sym typeface="Roboto"/>
              </a:rPr>
              <a:t>Blum, P. (2021) </a:t>
            </a:r>
            <a:r>
              <a:rPr i="1" lang="en-US" sz="2800">
                <a:solidFill>
                  <a:schemeClr val="dk1"/>
                </a:solidFill>
                <a:latin typeface="Roboto"/>
                <a:ea typeface="Roboto"/>
                <a:cs typeface="Roboto"/>
                <a:sym typeface="Roboto"/>
              </a:rPr>
              <a:t>Circular Fashion : Making the Fashion Industry Sustainable </a:t>
            </a:r>
            <a:r>
              <a:rPr lang="en-US" sz="2800">
                <a:solidFill>
                  <a:schemeClr val="dk1"/>
                </a:solidFill>
                <a:latin typeface="Roboto"/>
                <a:ea typeface="Roboto"/>
                <a:cs typeface="Roboto"/>
                <a:sym typeface="Roboto"/>
              </a:rPr>
              <a:t>UK : Laurence King Publishing</a:t>
            </a:r>
            <a:endParaRPr/>
          </a:p>
          <a:p>
            <a:pPr indent="0" lvl="0" marL="0" rtl="0" algn="l">
              <a:spcBef>
                <a:spcPts val="0"/>
              </a:spcBef>
              <a:spcAft>
                <a:spcPts val="0"/>
              </a:spcAft>
              <a:buNone/>
            </a:pPr>
            <a:r>
              <a:t/>
            </a:r>
            <a:endParaRPr sz="2800">
              <a:solidFill>
                <a:srgbClr val="000000"/>
              </a:solidFill>
              <a:latin typeface="Arial"/>
              <a:ea typeface="Arial"/>
              <a:cs typeface="Arial"/>
              <a:sym typeface="Arial"/>
            </a:endParaRPr>
          </a:p>
          <a:p>
            <a:pPr indent="0" lvl="0" marL="0" rtl="0" algn="l">
              <a:spcBef>
                <a:spcPts val="0"/>
              </a:spcBef>
              <a:spcAft>
                <a:spcPts val="0"/>
              </a:spcAft>
              <a:buNone/>
            </a:pPr>
            <a:r>
              <a:rPr lang="en-US" sz="2800"/>
              <a:t>Circular Fashion (2019) </a:t>
            </a:r>
            <a:r>
              <a:rPr i="1" lang="en-US" sz="2800"/>
              <a:t>CIRCULAR DESIGN KIT Stratégies de conception pour la cyclabilité et la longévité des matériaux</a:t>
            </a:r>
            <a:r>
              <a:rPr lang="en-US" sz="2800"/>
              <a:t>. Disponible à l'</a:t>
            </a:r>
            <a:r>
              <a:rPr lang="en-US" sz="2800" u="sng">
                <a:solidFill>
                  <a:schemeClr val="hlink"/>
                </a:solidFill>
                <a:hlinkClick r:id="rId4"/>
              </a:rPr>
              <a:t>adresse : www.circular.fashion/downloads/2021_circular.fashion_circular_design_kit.pdf</a:t>
            </a:r>
            <a:endParaRPr sz="2800"/>
          </a:p>
          <a:p>
            <a:pPr indent="0" lvl="0" marL="0" rtl="0" algn="l">
              <a:spcBef>
                <a:spcPts val="0"/>
              </a:spcBef>
              <a:spcAft>
                <a:spcPts val="0"/>
              </a:spcAft>
              <a:buNone/>
            </a:pPr>
            <a:r>
              <a:t/>
            </a:r>
            <a:endParaRPr sz="2800">
              <a:latin typeface="Roboto"/>
              <a:ea typeface="Roboto"/>
              <a:cs typeface="Roboto"/>
              <a:sym typeface="Roboto"/>
            </a:endParaRPr>
          </a:p>
          <a:p>
            <a:pPr indent="0" lvl="0" marL="0" rtl="0" algn="l">
              <a:spcBef>
                <a:spcPts val="0"/>
              </a:spcBef>
              <a:spcAft>
                <a:spcPts val="0"/>
              </a:spcAft>
              <a:buNone/>
            </a:pPr>
            <a:r>
              <a:rPr lang="en-US" sz="2800">
                <a:latin typeface="Roboto"/>
                <a:ea typeface="Roboto"/>
                <a:cs typeface="Roboto"/>
                <a:sym typeface="Roboto"/>
              </a:rPr>
              <a:t>Clarke, R. (2021) M. Magazine : </a:t>
            </a:r>
            <a:r>
              <a:rPr i="1" lang="en-US" sz="2800">
                <a:latin typeface="Roboto"/>
                <a:ea typeface="Roboto"/>
                <a:cs typeface="Roboto"/>
                <a:sym typeface="Roboto"/>
              </a:rPr>
              <a:t>design for disassembly</a:t>
            </a:r>
            <a:r>
              <a:rPr lang="en-US" sz="2800">
                <a:latin typeface="Roboto"/>
                <a:ea typeface="Roboto"/>
                <a:cs typeface="Roboto"/>
                <a:sym typeface="Roboto"/>
              </a:rPr>
              <a:t>. Disponible à </a:t>
            </a:r>
            <a:r>
              <a:rPr lang="en-US" sz="2800" u="sng">
                <a:solidFill>
                  <a:schemeClr val="hlink"/>
                </a:solidFill>
                <a:latin typeface="Roboto"/>
                <a:ea typeface="Roboto"/>
                <a:cs typeface="Roboto"/>
                <a:sym typeface="Roboto"/>
                <a:hlinkClick r:id="rId5"/>
              </a:rPr>
              <a:t>l'adresse : www.molteni.it/magazine/en/article/design-for-disassembly</a:t>
            </a:r>
            <a:endParaRPr sz="2800">
              <a:latin typeface="Roboto"/>
              <a:ea typeface="Roboto"/>
              <a:cs typeface="Roboto"/>
              <a:sym typeface="Roboto"/>
            </a:endParaRPr>
          </a:p>
          <a:p>
            <a:pPr indent="0" lvl="0" marL="0" rtl="0" algn="l">
              <a:spcBef>
                <a:spcPts val="0"/>
              </a:spcBef>
              <a:spcAft>
                <a:spcPts val="0"/>
              </a:spcAft>
              <a:buNone/>
            </a:pPr>
            <a:r>
              <a:t/>
            </a:r>
            <a:endParaRPr i="1" sz="2800">
              <a:solidFill>
                <a:srgbClr val="000000"/>
              </a:solidFill>
              <a:latin typeface="Arial"/>
              <a:ea typeface="Arial"/>
              <a:cs typeface="Arial"/>
              <a:sym typeface="Arial"/>
            </a:endParaRPr>
          </a:p>
          <a:p>
            <a:pPr indent="0" lvl="0" marL="0" rtl="0" algn="l">
              <a:spcBef>
                <a:spcPts val="0"/>
              </a:spcBef>
              <a:spcAft>
                <a:spcPts val="0"/>
              </a:spcAft>
              <a:buNone/>
            </a:pPr>
            <a:r>
              <a:rPr lang="en-US" sz="2800">
                <a:solidFill>
                  <a:srgbClr val="000000"/>
                </a:solidFill>
                <a:latin typeface="Roboto"/>
                <a:ea typeface="Roboto"/>
                <a:cs typeface="Roboto"/>
                <a:sym typeface="Roboto"/>
              </a:rPr>
              <a:t>Cotton Incorporated (2024) </a:t>
            </a:r>
            <a:r>
              <a:rPr i="1" lang="en-US" sz="2800">
                <a:solidFill>
                  <a:srgbClr val="000000"/>
                </a:solidFill>
                <a:latin typeface="Roboto"/>
                <a:ea typeface="Roboto"/>
                <a:cs typeface="Roboto"/>
                <a:sym typeface="Roboto"/>
              </a:rPr>
              <a:t>Renewing Denim with Purpose. </a:t>
            </a:r>
            <a:r>
              <a:rPr lang="en-US" sz="2800">
                <a:solidFill>
                  <a:srgbClr val="000000"/>
                </a:solidFill>
                <a:latin typeface="Roboto"/>
                <a:ea typeface="Roboto"/>
                <a:cs typeface="Roboto"/>
                <a:sym typeface="Roboto"/>
              </a:rPr>
              <a:t>Disponible à </a:t>
            </a:r>
            <a:r>
              <a:rPr lang="en-US" sz="2800" u="sng">
                <a:solidFill>
                  <a:srgbClr val="000000"/>
                </a:solidFill>
                <a:latin typeface="Roboto"/>
                <a:ea typeface="Roboto"/>
                <a:cs typeface="Roboto"/>
                <a:sym typeface="Roboto"/>
                <a:hlinkClick r:id="rId6">
                  <a:extLst>
                    <a:ext uri="{A12FA001-AC4F-418D-AE19-62706E023703}">
                      <ahyp:hlinkClr val="tx"/>
                    </a:ext>
                  </a:extLst>
                </a:hlinkClick>
              </a:rPr>
              <a:t>l'adresse : www.bluejeansgogreen.org/about-us/</a:t>
            </a:r>
            <a:endParaRPr sz="2800">
              <a:solidFill>
                <a:srgbClr val="000000"/>
              </a:solidFill>
              <a:latin typeface="Roboto"/>
              <a:ea typeface="Roboto"/>
              <a:cs typeface="Roboto"/>
              <a:sym typeface="Roboto"/>
            </a:endParaRPr>
          </a:p>
          <a:p>
            <a:pPr indent="0" lvl="0" marL="0" rtl="0" algn="l">
              <a:spcBef>
                <a:spcPts val="0"/>
              </a:spcBef>
              <a:spcAft>
                <a:spcPts val="0"/>
              </a:spcAft>
              <a:buNone/>
            </a:pPr>
            <a:r>
              <a:t/>
            </a:r>
            <a:endParaRPr sz="2800">
              <a:solidFill>
                <a:srgbClr val="000000"/>
              </a:solidFill>
              <a:latin typeface="Arial"/>
              <a:ea typeface="Arial"/>
              <a:cs typeface="Arial"/>
              <a:sym typeface="Arial"/>
            </a:endParaRPr>
          </a:p>
          <a:p>
            <a:pPr indent="0" lvl="0" marL="0" rtl="0" algn="l">
              <a:spcBef>
                <a:spcPts val="0"/>
              </a:spcBef>
              <a:spcAft>
                <a:spcPts val="0"/>
              </a:spcAft>
              <a:buNone/>
            </a:pPr>
            <a:r>
              <a:rPr lang="en-US" sz="2800">
                <a:latin typeface="Roboto"/>
                <a:ea typeface="Roboto"/>
                <a:cs typeface="Roboto"/>
                <a:sym typeface="Roboto"/>
              </a:rPr>
              <a:t>Designers.Org (2024) </a:t>
            </a:r>
            <a:r>
              <a:rPr i="1" lang="en-US" sz="2800">
                <a:latin typeface="Roboto"/>
                <a:ea typeface="Roboto"/>
                <a:cs typeface="Roboto"/>
                <a:sym typeface="Roboto"/>
              </a:rPr>
              <a:t>Design Award Win. Awarded for Good : Fu Zhih-Chi. </a:t>
            </a:r>
            <a:r>
              <a:rPr lang="en-US" sz="2800">
                <a:latin typeface="Roboto"/>
                <a:ea typeface="Roboto"/>
                <a:cs typeface="Roboto"/>
                <a:sym typeface="Roboto"/>
              </a:rPr>
              <a:t>Disponible à </a:t>
            </a:r>
            <a:r>
              <a:rPr lang="en-US" sz="2800" u="sng">
                <a:solidFill>
                  <a:schemeClr val="hlink"/>
                </a:solidFill>
                <a:latin typeface="Roboto"/>
                <a:ea typeface="Roboto"/>
                <a:cs typeface="Roboto"/>
                <a:sym typeface="Roboto"/>
                <a:hlinkClick r:id="rId7"/>
              </a:rPr>
              <a:t>l'adresse : www.designers.org/design.php?ID=61414</a:t>
            </a:r>
            <a:endParaRPr sz="2800">
              <a:latin typeface="Roboto"/>
              <a:ea typeface="Roboto"/>
              <a:cs typeface="Roboto"/>
              <a:sym typeface="Roboto"/>
            </a:endParaRPr>
          </a:p>
          <a:p>
            <a:pPr indent="0" lvl="0" marL="0" rtl="0" algn="l">
              <a:spcBef>
                <a:spcPts val="0"/>
              </a:spcBef>
              <a:spcAft>
                <a:spcPts val="0"/>
              </a:spcAft>
              <a:buNone/>
            </a:pPr>
            <a:r>
              <a:rPr lang="en-US" sz="2800">
                <a:latin typeface="Roboto"/>
                <a:ea typeface="Roboto"/>
                <a:cs typeface="Roboto"/>
                <a:sym typeface="Roboto"/>
              </a:rPr>
              <a:t> </a:t>
            </a:r>
            <a:endParaRPr/>
          </a:p>
          <a:p>
            <a:pPr indent="0" lvl="0" marL="0" rtl="0" algn="l">
              <a:spcBef>
                <a:spcPts val="0"/>
              </a:spcBef>
              <a:spcAft>
                <a:spcPts val="0"/>
              </a:spcAft>
              <a:buNone/>
            </a:pPr>
            <a:r>
              <a:rPr lang="en-US" sz="2800">
                <a:latin typeface="Roboto"/>
                <a:ea typeface="Roboto"/>
                <a:cs typeface="Roboto"/>
                <a:sym typeface="Roboto"/>
              </a:rPr>
              <a:t>Flavialarocca (2024) </a:t>
            </a:r>
            <a:r>
              <a:rPr i="1" lang="en-US" sz="2800">
                <a:latin typeface="Roboto"/>
                <a:ea typeface="Roboto"/>
                <a:cs typeface="Roboto"/>
                <a:sym typeface="Roboto"/>
              </a:rPr>
              <a:t>Introducing the Modular Concept</a:t>
            </a:r>
            <a:r>
              <a:rPr lang="en-US" sz="2800">
                <a:latin typeface="Roboto"/>
                <a:ea typeface="Roboto"/>
                <a:cs typeface="Roboto"/>
                <a:sym typeface="Roboto"/>
              </a:rPr>
              <a:t>. Disponible à l'adresse : </a:t>
            </a:r>
            <a:r>
              <a:rPr lang="en-US" sz="2800" u="sng">
                <a:solidFill>
                  <a:schemeClr val="hlink"/>
                </a:solidFill>
                <a:latin typeface="Roboto"/>
                <a:ea typeface="Roboto"/>
                <a:cs typeface="Roboto"/>
                <a:sym typeface="Roboto"/>
                <a:hlinkClick r:id="rId8"/>
              </a:rPr>
              <a:t>www.flavialarocca.com</a:t>
            </a:r>
            <a:endParaRPr sz="2800">
              <a:latin typeface="Roboto"/>
              <a:ea typeface="Roboto"/>
              <a:cs typeface="Roboto"/>
              <a:sym typeface="Roboto"/>
            </a:endParaRPr>
          </a:p>
          <a:p>
            <a:pPr indent="0" lvl="0" marL="0" rtl="0" algn="l">
              <a:spcBef>
                <a:spcPts val="0"/>
              </a:spcBef>
              <a:spcAft>
                <a:spcPts val="0"/>
              </a:spcAft>
              <a:buNone/>
            </a:pPr>
            <a:r>
              <a:t/>
            </a:r>
            <a:endParaRPr sz="2800">
              <a:latin typeface="Roboto"/>
              <a:ea typeface="Roboto"/>
              <a:cs typeface="Roboto"/>
              <a:sym typeface="Roboto"/>
            </a:endParaRPr>
          </a:p>
          <a:p>
            <a:pPr indent="0" lvl="0" marL="0" rtl="0" algn="l">
              <a:spcBef>
                <a:spcPts val="0"/>
              </a:spcBef>
              <a:spcAft>
                <a:spcPts val="0"/>
              </a:spcAft>
              <a:buNone/>
            </a:pPr>
            <a:r>
              <a:t/>
            </a:r>
            <a:endParaRPr i="1" sz="2800">
              <a:solidFill>
                <a:srgbClr val="000000"/>
              </a:solidFill>
              <a:latin typeface="Arial"/>
              <a:ea typeface="Arial"/>
              <a:cs typeface="Arial"/>
              <a:sym typeface="Arial"/>
            </a:endParaRPr>
          </a:p>
          <a:p>
            <a:pPr indent="0" lvl="0" marL="0" rtl="0" algn="l">
              <a:spcBef>
                <a:spcPts val="0"/>
              </a:spcBef>
              <a:spcAft>
                <a:spcPts val="0"/>
              </a:spcAft>
              <a:buNone/>
            </a:pPr>
            <a:r>
              <a:t/>
            </a:r>
            <a:endParaRPr i="1" sz="2800">
              <a:solidFill>
                <a:srgbClr val="000000"/>
              </a:solidFill>
              <a:latin typeface="Arial"/>
              <a:ea typeface="Arial"/>
              <a:cs typeface="Arial"/>
              <a:sym typeface="Arial"/>
            </a:endParaRPr>
          </a:p>
        </p:txBody>
      </p:sp>
      <p:sp>
        <p:nvSpPr>
          <p:cNvPr id="256" name="Google Shape;256;p28"/>
          <p:cNvSpPr txBox="1"/>
          <p:nvPr/>
        </p:nvSpPr>
        <p:spPr>
          <a:xfrm>
            <a:off x="1163298" y="804766"/>
            <a:ext cx="7385346" cy="830997"/>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0" i="0" lang="en-US" sz="5400">
                <a:solidFill>
                  <a:srgbClr val="2431DB"/>
                </a:solidFill>
                <a:latin typeface="Roboto"/>
                <a:ea typeface="Roboto"/>
                <a:cs typeface="Roboto"/>
                <a:sym typeface="Roboto"/>
              </a:rPr>
              <a:t>Références</a:t>
            </a:r>
            <a:endParaRPr b="0" i="0" sz="5400">
              <a:solidFill>
                <a:srgbClr val="2431DB"/>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9"/>
          <p:cNvSpPr txBox="1"/>
          <p:nvPr>
            <p:ph idx="1" type="subTitle"/>
          </p:nvPr>
        </p:nvSpPr>
        <p:spPr>
          <a:xfrm>
            <a:off x="1060450" y="1616075"/>
            <a:ext cx="17068800" cy="646330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sz="2800">
                <a:latin typeface="Roboto"/>
                <a:ea typeface="Roboto"/>
                <a:cs typeface="Roboto"/>
                <a:sym typeface="Roboto"/>
              </a:rPr>
              <a:t>Hertantyos, S. (2024) </a:t>
            </a:r>
            <a:r>
              <a:rPr i="1" lang="en-US" sz="2800">
                <a:latin typeface="Roboto"/>
                <a:ea typeface="Roboto"/>
                <a:cs typeface="Roboto"/>
                <a:sym typeface="Roboto"/>
              </a:rPr>
              <a:t>14 Textile recycling companies Pushing for Circularity in Fashion</a:t>
            </a:r>
            <a:r>
              <a:rPr lang="en-US" sz="2800">
                <a:latin typeface="Roboto"/>
                <a:ea typeface="Roboto"/>
                <a:cs typeface="Roboto"/>
                <a:sym typeface="Roboto"/>
              </a:rPr>
              <a:t>. Disponible sur :</a:t>
            </a:r>
            <a:endParaRPr sz="2800">
              <a:latin typeface="Roboto"/>
              <a:ea typeface="Roboto"/>
              <a:cs typeface="Roboto"/>
              <a:sym typeface="Roboto"/>
            </a:endParaRPr>
          </a:p>
          <a:p>
            <a:pPr indent="0" lvl="0" marL="0" rtl="0" algn="l">
              <a:spcBef>
                <a:spcPts val="0"/>
              </a:spcBef>
              <a:spcAft>
                <a:spcPts val="0"/>
              </a:spcAft>
              <a:buNone/>
            </a:pPr>
            <a:r>
              <a:rPr lang="en-US" sz="2800" u="sng">
                <a:solidFill>
                  <a:schemeClr val="hlink"/>
                </a:solidFill>
                <a:latin typeface="Roboto"/>
                <a:ea typeface="Roboto"/>
                <a:cs typeface="Roboto"/>
                <a:sym typeface="Roboto"/>
                <a:hlinkClick r:id="rId3"/>
              </a:rPr>
              <a:t>www.consciousfashion.co/guides/textile-recycling-companies</a:t>
            </a:r>
            <a:endParaRPr sz="2800">
              <a:latin typeface="Roboto"/>
              <a:ea typeface="Roboto"/>
              <a:cs typeface="Roboto"/>
              <a:sym typeface="Roboto"/>
            </a:endParaRPr>
          </a:p>
          <a:p>
            <a:pPr indent="0" lvl="0" marL="0" rtl="0" algn="l">
              <a:spcBef>
                <a:spcPts val="0"/>
              </a:spcBef>
              <a:spcAft>
                <a:spcPts val="0"/>
              </a:spcAft>
              <a:buNone/>
            </a:pPr>
            <a:r>
              <a:t/>
            </a:r>
            <a:endParaRPr sz="2800">
              <a:latin typeface="Roboto"/>
              <a:ea typeface="Roboto"/>
              <a:cs typeface="Roboto"/>
              <a:sym typeface="Roboto"/>
            </a:endParaRPr>
          </a:p>
          <a:p>
            <a:pPr indent="0" lvl="0" marL="0" rtl="0" algn="l">
              <a:spcBef>
                <a:spcPts val="0"/>
              </a:spcBef>
              <a:spcAft>
                <a:spcPts val="0"/>
              </a:spcAft>
              <a:buNone/>
            </a:pPr>
            <a:r>
              <a:rPr lang="en-US" sz="2800">
                <a:latin typeface="Roboto"/>
                <a:ea typeface="Roboto"/>
                <a:cs typeface="Roboto"/>
                <a:sym typeface="Roboto"/>
              </a:rPr>
              <a:t>James, P. (2024) </a:t>
            </a:r>
            <a:r>
              <a:rPr i="1" lang="en-US" sz="2800">
                <a:latin typeface="Roboto"/>
                <a:ea typeface="Roboto"/>
                <a:cs typeface="Roboto"/>
                <a:sym typeface="Roboto"/>
              </a:rPr>
              <a:t>The Guide To Luxury Modular Fashion : Create a Wardrobe of Endless Outfits (Le guide de la mode modulaire de luxe : créez une garde-robe aux tenues infinies)</a:t>
            </a:r>
            <a:r>
              <a:rPr lang="en-US" sz="2800">
                <a:latin typeface="Roboto"/>
                <a:ea typeface="Roboto"/>
                <a:cs typeface="Roboto"/>
                <a:sym typeface="Roboto"/>
              </a:rPr>
              <a:t>.</a:t>
            </a:r>
            <a:endParaRPr/>
          </a:p>
          <a:p>
            <a:pPr indent="0" lvl="0" marL="0" rtl="0" algn="l">
              <a:spcBef>
                <a:spcPts val="0"/>
              </a:spcBef>
              <a:spcAft>
                <a:spcPts val="0"/>
              </a:spcAft>
              <a:buNone/>
            </a:pPr>
            <a:r>
              <a:rPr i="1" lang="en-US" sz="2800">
                <a:latin typeface="Roboto"/>
                <a:ea typeface="Roboto"/>
                <a:cs typeface="Roboto"/>
                <a:sym typeface="Roboto"/>
              </a:rPr>
              <a:t> </a:t>
            </a:r>
            <a:endParaRPr sz="2800">
              <a:latin typeface="Roboto"/>
              <a:ea typeface="Roboto"/>
              <a:cs typeface="Roboto"/>
              <a:sym typeface="Roboto"/>
            </a:endParaRPr>
          </a:p>
          <a:p>
            <a:pPr indent="0" lvl="0" marL="0" rtl="0" algn="l">
              <a:spcBef>
                <a:spcPts val="0"/>
              </a:spcBef>
              <a:spcAft>
                <a:spcPts val="0"/>
              </a:spcAft>
              <a:buNone/>
            </a:pPr>
            <a:r>
              <a:rPr lang="en-US" sz="2800">
                <a:latin typeface="Roboto"/>
                <a:ea typeface="Roboto"/>
                <a:cs typeface="Roboto"/>
                <a:sym typeface="Roboto"/>
              </a:rPr>
              <a:t>Marfa Stance (2024) Make It Modular : Reversible. Buildable. Adaptable. Disponible sur : </a:t>
            </a:r>
            <a:r>
              <a:rPr lang="en-US" sz="2800" u="sng">
                <a:solidFill>
                  <a:schemeClr val="hlink"/>
                </a:solidFill>
                <a:latin typeface="Roboto"/>
                <a:ea typeface="Roboto"/>
                <a:cs typeface="Roboto"/>
                <a:sym typeface="Roboto"/>
                <a:hlinkClick r:id="rId4"/>
              </a:rPr>
              <a:t>www.marfastance.com/pages/make-it-modular</a:t>
            </a:r>
            <a:endParaRPr sz="2800">
              <a:latin typeface="Roboto"/>
              <a:ea typeface="Roboto"/>
              <a:cs typeface="Roboto"/>
              <a:sym typeface="Roboto"/>
            </a:endParaRPr>
          </a:p>
          <a:p>
            <a:pPr indent="0" lvl="0" marL="0" rtl="0" algn="l">
              <a:spcBef>
                <a:spcPts val="0"/>
              </a:spcBef>
              <a:spcAft>
                <a:spcPts val="0"/>
              </a:spcAft>
              <a:buNone/>
            </a:pPr>
            <a:r>
              <a:t/>
            </a:r>
            <a:endParaRPr i="1" sz="2800">
              <a:solidFill>
                <a:srgbClr val="000000"/>
              </a:solidFill>
              <a:latin typeface="Arial"/>
              <a:ea typeface="Arial"/>
              <a:cs typeface="Arial"/>
              <a:sym typeface="Arial"/>
            </a:endParaRPr>
          </a:p>
          <a:p>
            <a:pPr indent="0" lvl="0" marL="0" rtl="0" algn="l">
              <a:spcBef>
                <a:spcPts val="0"/>
              </a:spcBef>
              <a:spcAft>
                <a:spcPts val="0"/>
              </a:spcAft>
              <a:buNone/>
            </a:pPr>
            <a:r>
              <a:rPr lang="en-US" sz="2800">
                <a:solidFill>
                  <a:srgbClr val="000000"/>
                </a:solidFill>
                <a:latin typeface="Roboto"/>
                <a:ea typeface="Roboto"/>
                <a:cs typeface="Roboto"/>
                <a:sym typeface="Roboto"/>
              </a:rPr>
              <a:t>Resortecs (2022) </a:t>
            </a:r>
            <a:r>
              <a:rPr i="1" lang="en-US" sz="2800">
                <a:solidFill>
                  <a:srgbClr val="000000"/>
                </a:solidFill>
                <a:latin typeface="Roboto"/>
                <a:ea typeface="Roboto"/>
                <a:cs typeface="Roboto"/>
                <a:sym typeface="Roboto"/>
              </a:rPr>
              <a:t>Fils et désassemblage innovants pour une gestion efficace des déchets textiles. </a:t>
            </a:r>
            <a:r>
              <a:rPr lang="en-US" sz="2800">
                <a:solidFill>
                  <a:srgbClr val="000000"/>
                </a:solidFill>
                <a:latin typeface="Roboto"/>
                <a:ea typeface="Roboto"/>
                <a:cs typeface="Roboto"/>
                <a:sym typeface="Roboto"/>
              </a:rPr>
              <a:t>Disponible </a:t>
            </a:r>
            <a:r>
              <a:rPr lang="en-US" sz="2800" u="sng">
                <a:solidFill>
                  <a:srgbClr val="000000"/>
                </a:solidFill>
                <a:latin typeface="Roboto"/>
                <a:ea typeface="Roboto"/>
                <a:cs typeface="Roboto"/>
                <a:sym typeface="Roboto"/>
                <a:hlinkClick r:id="rId5">
                  <a:extLst>
                    <a:ext uri="{A12FA001-AC4F-418D-AE19-62706E023703}">
                      <ahyp:hlinkClr val="tx"/>
                    </a:ext>
                  </a:extLst>
                </a:hlinkClick>
              </a:rPr>
              <a:t>sur : www.resortecs.com</a:t>
            </a:r>
            <a:endParaRPr sz="2800">
              <a:solidFill>
                <a:srgbClr val="000000"/>
              </a:solidFill>
              <a:latin typeface="Roboto"/>
              <a:ea typeface="Roboto"/>
              <a:cs typeface="Roboto"/>
              <a:sym typeface="Roboto"/>
            </a:endParaRPr>
          </a:p>
          <a:p>
            <a:pPr indent="0" lvl="0" marL="0" rtl="0" algn="l">
              <a:spcBef>
                <a:spcPts val="0"/>
              </a:spcBef>
              <a:spcAft>
                <a:spcPts val="0"/>
              </a:spcAft>
              <a:buNone/>
            </a:pPr>
            <a:r>
              <a:t/>
            </a:r>
            <a:endParaRPr sz="2800">
              <a:latin typeface="Roboto"/>
              <a:ea typeface="Roboto"/>
              <a:cs typeface="Roboto"/>
              <a:sym typeface="Roboto"/>
            </a:endParaRPr>
          </a:p>
          <a:p>
            <a:pPr indent="0" lvl="0" marL="0" rtl="0" algn="l">
              <a:spcBef>
                <a:spcPts val="0"/>
              </a:spcBef>
              <a:spcAft>
                <a:spcPts val="0"/>
              </a:spcAft>
              <a:buNone/>
            </a:pPr>
            <a:r>
              <a:rPr lang="en-US" sz="2800">
                <a:latin typeface="Roboto"/>
                <a:ea typeface="Roboto"/>
                <a:cs typeface="Roboto"/>
                <a:sym typeface="Roboto"/>
              </a:rPr>
              <a:t>Mome Budapest (2024) </a:t>
            </a:r>
            <a:r>
              <a:rPr i="1" lang="en-US" sz="2800">
                <a:latin typeface="Roboto"/>
                <a:ea typeface="Roboto"/>
                <a:cs typeface="Roboto"/>
                <a:sym typeface="Roboto"/>
              </a:rPr>
              <a:t>Conception de matériaux pour le désassemblage</a:t>
            </a:r>
            <a:r>
              <a:rPr lang="en-US" sz="2800">
                <a:latin typeface="Roboto"/>
                <a:ea typeface="Roboto"/>
                <a:cs typeface="Roboto"/>
                <a:sym typeface="Roboto"/>
              </a:rPr>
              <a:t>. Disponible à l</a:t>
            </a:r>
            <a:r>
              <a:rPr lang="en-US" sz="2800" u="sng">
                <a:solidFill>
                  <a:schemeClr val="hlink"/>
                </a:solidFill>
                <a:latin typeface="Roboto"/>
                <a:ea typeface="Roboto"/>
                <a:cs typeface="Roboto"/>
                <a:sym typeface="Roboto"/>
                <a:hlinkClick r:id="rId6"/>
              </a:rPr>
              <a:t>'adresse : www.youtube.com/watch?v=2d58g6-15_4</a:t>
            </a:r>
            <a:endParaRPr sz="2800">
              <a:latin typeface="Roboto"/>
              <a:ea typeface="Roboto"/>
              <a:cs typeface="Roboto"/>
              <a:sym typeface="Roboto"/>
            </a:endParaRPr>
          </a:p>
          <a:p>
            <a:pPr indent="0" lvl="0" marL="0" rtl="0" algn="l">
              <a:spcBef>
                <a:spcPts val="0"/>
              </a:spcBef>
              <a:spcAft>
                <a:spcPts val="0"/>
              </a:spcAft>
              <a:buNone/>
            </a:pPr>
            <a:r>
              <a:t/>
            </a:r>
            <a:endParaRPr sz="28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ctrTitle"/>
          </p:nvPr>
        </p:nvSpPr>
        <p:spPr>
          <a:xfrm>
            <a:off x="1212850" y="1158876"/>
            <a:ext cx="86106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431DB"/>
                </a:solidFill>
              </a:rPr>
              <a:t>Aperçu</a:t>
            </a:r>
            <a:endParaRPr b="1" sz="5400">
              <a:solidFill>
                <a:srgbClr val="2431DB"/>
              </a:solidFill>
            </a:endParaRPr>
          </a:p>
        </p:txBody>
      </p:sp>
      <p:sp>
        <p:nvSpPr>
          <p:cNvPr id="93" name="Google Shape;93;p3"/>
          <p:cNvSpPr/>
          <p:nvPr/>
        </p:nvSpPr>
        <p:spPr>
          <a:xfrm>
            <a:off x="1212850" y="2149476"/>
            <a:ext cx="18211800" cy="8402300"/>
          </a:xfrm>
          <a:prstGeom prst="rect">
            <a:avLst/>
          </a:prstGeom>
          <a:noFill/>
          <a:ln>
            <a:noFill/>
          </a:ln>
        </p:spPr>
        <p:txBody>
          <a:bodyPr anchorCtr="0" anchor="t" bIns="45700" lIns="91425" spcFirstLastPara="1" rIns="91425" wrap="square" tIns="45700">
            <a:spAutoFit/>
          </a:bodyPr>
          <a:lstStyle/>
          <a:p>
            <a:pPr indent="-571500" lvl="0" marL="571500" rtl="0" algn="l">
              <a:spcBef>
                <a:spcPts val="0"/>
              </a:spcBef>
              <a:spcAft>
                <a:spcPts val="0"/>
              </a:spcAft>
              <a:buClr>
                <a:srgbClr val="2431DB"/>
              </a:buClr>
              <a:buSzPts val="3000"/>
              <a:buFont typeface="Arial"/>
              <a:buChar char="•"/>
            </a:pPr>
            <a:r>
              <a:rPr b="0" i="0" lang="en-US" sz="3000" u="none" cap="none" strike="noStrike">
                <a:solidFill>
                  <a:srgbClr val="2431DB"/>
                </a:solidFill>
                <a:latin typeface="Roboto"/>
                <a:ea typeface="Roboto"/>
                <a:cs typeface="Roboto"/>
                <a:sym typeface="Roboto"/>
              </a:rPr>
              <a:t>Le module 5 traite de la conception pour le démontage, des techniques de conception de vêtements démontés et de l'importance de la conception modulaire dans la mode.</a:t>
            </a:r>
            <a:endParaRPr sz="3000">
              <a:solidFill>
                <a:srgbClr val="2431DB"/>
              </a:solidFill>
              <a:latin typeface="Roboto"/>
              <a:ea typeface="Roboto"/>
              <a:cs typeface="Roboto"/>
              <a:sym typeface="Roboto"/>
            </a:endParaRPr>
          </a:p>
          <a:p>
            <a:pPr indent="0" lvl="0" marL="0" rtl="0" algn="l">
              <a:spcBef>
                <a:spcPts val="0"/>
              </a:spcBef>
              <a:spcAft>
                <a:spcPts val="0"/>
              </a:spcAft>
              <a:buNone/>
            </a:pPr>
            <a:r>
              <a:rPr lang="en-US" sz="3000">
                <a:solidFill>
                  <a:srgbClr val="2431DB"/>
                </a:solidFill>
                <a:latin typeface="Roboto"/>
                <a:ea typeface="Roboto"/>
                <a:cs typeface="Roboto"/>
                <a:sym typeface="Roboto"/>
              </a:rPr>
              <a:t> </a:t>
            </a:r>
            <a:endParaRPr/>
          </a:p>
          <a:p>
            <a:pPr indent="-571500" lvl="0" marL="571500" rtl="0" algn="l">
              <a:spcBef>
                <a:spcPts val="0"/>
              </a:spcBef>
              <a:spcAft>
                <a:spcPts val="0"/>
              </a:spcAft>
              <a:buClr>
                <a:srgbClr val="2431DB"/>
              </a:buClr>
              <a:buSzPts val="3000"/>
              <a:buFont typeface="Arial"/>
              <a:buChar char="•"/>
            </a:pPr>
            <a:r>
              <a:rPr b="0" i="0" lang="en-US" sz="3000" u="none" cap="none" strike="noStrike">
                <a:solidFill>
                  <a:srgbClr val="2431DB"/>
                </a:solidFill>
                <a:latin typeface="Roboto"/>
                <a:ea typeface="Roboto"/>
                <a:cs typeface="Roboto"/>
                <a:sym typeface="Roboto"/>
              </a:rPr>
              <a:t>La conception pour le démontage explique pourquoi la mode devrait se concentrer sur la création de vêtements qui peuvent être facilement démontés pour être recyclés, réparés ou réutilisés, soutenant ainsi une approche plus durable et circulaire de l'habillement. </a:t>
            </a:r>
            <a:endParaRPr sz="3000">
              <a:solidFill>
                <a:srgbClr val="2431DB"/>
              </a:solidFill>
              <a:latin typeface="Roboto"/>
              <a:ea typeface="Roboto"/>
              <a:cs typeface="Roboto"/>
              <a:sym typeface="Roboto"/>
            </a:endParaRPr>
          </a:p>
          <a:p>
            <a:pPr indent="0" lvl="0" marL="0" rtl="0" algn="l">
              <a:spcBef>
                <a:spcPts val="0"/>
              </a:spcBef>
              <a:spcAft>
                <a:spcPts val="0"/>
              </a:spcAft>
              <a:buNone/>
            </a:pPr>
            <a:r>
              <a:t/>
            </a:r>
            <a:endParaRPr sz="30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000"/>
              <a:buFont typeface="Arial"/>
              <a:buChar char="•"/>
            </a:pPr>
            <a:r>
              <a:rPr lang="en-US" sz="3000">
                <a:solidFill>
                  <a:srgbClr val="2431DB"/>
                </a:solidFill>
                <a:latin typeface="Roboto"/>
                <a:ea typeface="Roboto"/>
                <a:cs typeface="Roboto"/>
                <a:sym typeface="Roboto"/>
              </a:rPr>
              <a:t>Il explique également les techniques de démontage de base, notamment l'utilisation de composants modulaires, tels que des manches ou des éléments détachables, qui permettent de remplacer ou de réutiliser des pièces spécifiques sans avoir à se débarrasser du vêtement entier. </a:t>
            </a:r>
            <a:endParaRPr sz="3000">
              <a:solidFill>
                <a:srgbClr val="2431DB"/>
              </a:solidFill>
              <a:latin typeface="Roboto"/>
              <a:ea typeface="Roboto"/>
              <a:cs typeface="Roboto"/>
              <a:sym typeface="Roboto"/>
            </a:endParaRPr>
          </a:p>
          <a:p>
            <a:pPr indent="-381000" lvl="0" marL="571500" rtl="0" algn="l">
              <a:spcBef>
                <a:spcPts val="0"/>
              </a:spcBef>
              <a:spcAft>
                <a:spcPts val="0"/>
              </a:spcAft>
              <a:buSzPts val="3000"/>
              <a:buFont typeface="Arial"/>
              <a:buNone/>
            </a:pPr>
            <a:r>
              <a:t/>
            </a:r>
            <a:endParaRPr sz="30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000"/>
              <a:buFont typeface="Arial"/>
              <a:buChar char="•"/>
            </a:pPr>
            <a:r>
              <a:rPr b="0" i="0" lang="en-US" sz="3000" u="none" cap="none" strike="noStrike">
                <a:solidFill>
                  <a:srgbClr val="2431DB"/>
                </a:solidFill>
                <a:latin typeface="Roboto"/>
                <a:ea typeface="Roboto"/>
                <a:cs typeface="Roboto"/>
                <a:sym typeface="Roboto"/>
              </a:rPr>
              <a:t>L'importance de la conception modulaire dans la mode et la façon dont elle permet l'adaptabilité et la flexibilité, ainsi que la façon dont elle permet aux client(</a:t>
            </a:r>
            <a:r>
              <a:rPr lang="en-US" sz="3000">
                <a:solidFill>
                  <a:srgbClr val="2431DB"/>
                </a:solidFill>
                <a:latin typeface="Roboto"/>
                <a:ea typeface="Roboto"/>
                <a:cs typeface="Roboto"/>
                <a:sym typeface="Roboto"/>
              </a:rPr>
              <a:t>e)</a:t>
            </a:r>
            <a:r>
              <a:rPr b="0" i="0" lang="en-US" sz="3000" u="none" cap="none" strike="noStrike">
                <a:solidFill>
                  <a:srgbClr val="2431DB"/>
                </a:solidFill>
                <a:latin typeface="Roboto"/>
                <a:ea typeface="Roboto"/>
                <a:cs typeface="Roboto"/>
                <a:sym typeface="Roboto"/>
              </a:rPr>
              <a:t>s de modifier les vêtements en changeant des éléments qui étendent leur utilisation à différents styles et saisons</a:t>
            </a:r>
            <a:r>
              <a:rPr lang="en-US" sz="3000">
                <a:solidFill>
                  <a:srgbClr val="2431DB"/>
                </a:solidFill>
                <a:latin typeface="Roboto"/>
                <a:ea typeface="Roboto"/>
                <a:cs typeface="Roboto"/>
                <a:sym typeface="Roboto"/>
              </a:rPr>
              <a:t>. </a:t>
            </a:r>
            <a:endParaRPr sz="3000">
              <a:solidFill>
                <a:srgbClr val="2431DB"/>
              </a:solidFill>
              <a:latin typeface="Roboto"/>
              <a:ea typeface="Roboto"/>
              <a:cs typeface="Roboto"/>
              <a:sym typeface="Roboto"/>
            </a:endParaRPr>
          </a:p>
          <a:p>
            <a:pPr indent="-381000" lvl="0" marL="571500" rtl="0" algn="l">
              <a:spcBef>
                <a:spcPts val="0"/>
              </a:spcBef>
              <a:spcAft>
                <a:spcPts val="0"/>
              </a:spcAft>
              <a:buSzPts val="3000"/>
              <a:buFont typeface="Arial"/>
              <a:buNone/>
            </a:pPr>
            <a:r>
              <a:t/>
            </a:r>
            <a:endParaRPr sz="3000">
              <a:solidFill>
                <a:srgbClr val="2431DB"/>
              </a:solidFill>
              <a:latin typeface="Roboto"/>
              <a:ea typeface="Roboto"/>
              <a:cs typeface="Roboto"/>
              <a:sym typeface="Roboto"/>
            </a:endParaRPr>
          </a:p>
          <a:p>
            <a:pPr indent="-571500" lvl="0" marL="571500" rtl="0" algn="l">
              <a:spcBef>
                <a:spcPts val="0"/>
              </a:spcBef>
              <a:spcAft>
                <a:spcPts val="0"/>
              </a:spcAft>
              <a:buClr>
                <a:srgbClr val="2431DB"/>
              </a:buClr>
              <a:buSzPts val="3000"/>
              <a:buFont typeface="Arial"/>
              <a:buChar char="•"/>
            </a:pPr>
            <a:r>
              <a:rPr b="0" i="0" lang="en-US" sz="3000" u="none" cap="none" strike="noStrike">
                <a:solidFill>
                  <a:srgbClr val="2431DB"/>
                </a:solidFill>
                <a:latin typeface="Roboto"/>
                <a:ea typeface="Roboto"/>
                <a:cs typeface="Roboto"/>
                <a:sym typeface="Roboto"/>
              </a:rPr>
              <a:t>Combinées, ces techniques favorisent la longévité des vêtements, réduisent les déchets et facilitent un cycle de vie des vêtements plus durable</a:t>
            </a:r>
            <a:r>
              <a:rPr lang="en-US" sz="3000">
                <a:solidFill>
                  <a:srgbClr val="2431DB"/>
                </a:solidFill>
                <a:latin typeface="Roboto"/>
                <a:ea typeface="Roboto"/>
                <a:cs typeface="Roboto"/>
                <a:sym typeface="Roboto"/>
              </a:rPr>
              <a:t>.</a:t>
            </a:r>
            <a:endParaRPr sz="3000">
              <a:solidFill>
                <a:srgbClr val="2431DB"/>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ph type="title"/>
          </p:nvPr>
        </p:nvSpPr>
        <p:spPr>
          <a:xfrm>
            <a:off x="972377" y="549275"/>
            <a:ext cx="17761561" cy="1661993"/>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F2F2F2"/>
                </a:solidFill>
              </a:rPr>
              <a:t>5.1 Conception pour le démontage dans la mode</a:t>
            </a:r>
            <a:br>
              <a:rPr lang="en-US" sz="5400">
                <a:solidFill>
                  <a:srgbClr val="F2F2F2"/>
                </a:solidFill>
              </a:rPr>
            </a:br>
            <a:endParaRPr sz="5400">
              <a:solidFill>
                <a:srgbClr val="F2F2F2"/>
              </a:solidFill>
            </a:endParaRPr>
          </a:p>
        </p:txBody>
      </p:sp>
      <p:sp>
        <p:nvSpPr>
          <p:cNvPr id="99" name="Google Shape;99;p4"/>
          <p:cNvSpPr txBox="1"/>
          <p:nvPr>
            <p:ph idx="1" type="body"/>
          </p:nvPr>
        </p:nvSpPr>
        <p:spPr>
          <a:xfrm>
            <a:off x="972377" y="2149476"/>
            <a:ext cx="18648000" cy="8958300"/>
          </a:xfrm>
          <a:prstGeom prst="rect">
            <a:avLst/>
          </a:prstGeom>
          <a:noFill/>
          <a:ln>
            <a:noFill/>
          </a:ln>
        </p:spPr>
        <p:txBody>
          <a:bodyPr anchorCtr="0" anchor="t" bIns="0" lIns="0" spcFirstLastPara="1" rIns="0" wrap="square" tIns="0">
            <a:spAutoFit/>
          </a:bodyPr>
          <a:lstStyle/>
          <a:p>
            <a:pPr indent="-571500" lvl="0" marL="571500" marR="0" rtl="0" algn="l">
              <a:lnSpc>
                <a:spcPct val="100000"/>
              </a:lnSpc>
              <a:spcBef>
                <a:spcPts val="0"/>
              </a:spcBef>
              <a:spcAft>
                <a:spcPts val="0"/>
              </a:spcAft>
              <a:buClr>
                <a:srgbClr val="F2F2F2"/>
              </a:buClr>
              <a:buSzPts val="3400"/>
              <a:buFont typeface="Arial"/>
              <a:buChar char="•"/>
            </a:pPr>
            <a:r>
              <a:rPr lang="en-US" sz="3400">
                <a:solidFill>
                  <a:srgbClr val="F2F2F2"/>
                </a:solidFill>
                <a:latin typeface="Roboto"/>
                <a:ea typeface="Roboto"/>
                <a:cs typeface="Roboto"/>
                <a:sym typeface="Roboto"/>
              </a:rPr>
              <a:t>La conception pour le démontage dans la mode est alignée sur les principes de la durabilité et de l'économie circulaire. </a:t>
            </a:r>
            <a:endParaRPr/>
          </a:p>
          <a:p>
            <a:pPr indent="-355600" lvl="0" marL="571500" marR="0" rtl="0" algn="l">
              <a:lnSpc>
                <a:spcPct val="100000"/>
              </a:lnSpc>
              <a:spcBef>
                <a:spcPts val="0"/>
              </a:spcBef>
              <a:spcAft>
                <a:spcPts val="0"/>
              </a:spcAft>
              <a:buSzPts val="3400"/>
              <a:buFont typeface="Arial"/>
              <a:buNone/>
            </a:pPr>
            <a:r>
              <a:t/>
            </a:r>
            <a:endParaRPr sz="3400">
              <a:solidFill>
                <a:srgbClr val="F2F2F2"/>
              </a:solidFill>
              <a:latin typeface="Roboto"/>
              <a:ea typeface="Roboto"/>
              <a:cs typeface="Roboto"/>
              <a:sym typeface="Roboto"/>
            </a:endParaRPr>
          </a:p>
          <a:p>
            <a:pPr indent="-571500" lvl="0" marL="571500" marR="0" rtl="0" algn="l">
              <a:lnSpc>
                <a:spcPct val="100000"/>
              </a:lnSpc>
              <a:spcBef>
                <a:spcPts val="0"/>
              </a:spcBef>
              <a:spcAft>
                <a:spcPts val="0"/>
              </a:spcAft>
              <a:buClr>
                <a:srgbClr val="F2F2F2"/>
              </a:buClr>
              <a:buSzPts val="3400"/>
              <a:buFont typeface="Arial"/>
              <a:buChar char="•"/>
            </a:pPr>
            <a:r>
              <a:rPr lang="en-US" sz="3400">
                <a:solidFill>
                  <a:srgbClr val="F2F2F2"/>
                </a:solidFill>
                <a:latin typeface="Roboto"/>
                <a:ea typeface="Roboto"/>
                <a:cs typeface="Roboto"/>
                <a:sym typeface="Roboto"/>
              </a:rPr>
              <a:t>Il s'agit notamment de concevoir des vêtements qui peuvent être facilement démontés à la fin de leur cycle de vie pour faciliter la </a:t>
            </a:r>
            <a:r>
              <a:rPr lang="en-US" sz="3400">
                <a:solidFill>
                  <a:srgbClr val="FDA800"/>
                </a:solidFill>
                <a:latin typeface="Roboto"/>
                <a:ea typeface="Roboto"/>
                <a:cs typeface="Roboto"/>
                <a:sym typeface="Roboto"/>
              </a:rPr>
              <a:t>réparation</a:t>
            </a:r>
            <a:r>
              <a:rPr lang="en-US" sz="3400">
                <a:solidFill>
                  <a:srgbClr val="F2F2F2"/>
                </a:solidFill>
                <a:latin typeface="Roboto"/>
                <a:ea typeface="Roboto"/>
                <a:cs typeface="Roboto"/>
                <a:sym typeface="Roboto"/>
              </a:rPr>
              <a:t>, la </a:t>
            </a:r>
            <a:r>
              <a:rPr lang="en-US" sz="3400">
                <a:solidFill>
                  <a:srgbClr val="FDA800"/>
                </a:solidFill>
                <a:latin typeface="Roboto"/>
                <a:ea typeface="Roboto"/>
                <a:cs typeface="Roboto"/>
                <a:sym typeface="Roboto"/>
              </a:rPr>
              <a:t>réutilisation </a:t>
            </a:r>
            <a:r>
              <a:rPr lang="en-US" sz="3400">
                <a:solidFill>
                  <a:srgbClr val="F2F2F2"/>
                </a:solidFill>
                <a:latin typeface="Roboto"/>
                <a:ea typeface="Roboto"/>
                <a:cs typeface="Roboto"/>
                <a:sym typeface="Roboto"/>
              </a:rPr>
              <a:t>et le </a:t>
            </a:r>
            <a:r>
              <a:rPr lang="en-US" sz="3400">
                <a:solidFill>
                  <a:srgbClr val="FDA800"/>
                </a:solidFill>
                <a:latin typeface="Roboto"/>
                <a:ea typeface="Roboto"/>
                <a:cs typeface="Roboto"/>
                <a:sym typeface="Roboto"/>
              </a:rPr>
              <a:t>recyclage</a:t>
            </a:r>
            <a:r>
              <a:rPr lang="en-US" sz="3400">
                <a:solidFill>
                  <a:srgbClr val="F2F2F2"/>
                </a:solidFill>
                <a:latin typeface="Roboto"/>
                <a:ea typeface="Roboto"/>
                <a:cs typeface="Roboto"/>
                <a:sym typeface="Roboto"/>
              </a:rPr>
              <a:t>. </a:t>
            </a:r>
            <a:endParaRPr/>
          </a:p>
          <a:p>
            <a:pPr indent="-355600" lvl="0" marL="571500" marR="0" rtl="0" algn="l">
              <a:lnSpc>
                <a:spcPct val="100000"/>
              </a:lnSpc>
              <a:spcBef>
                <a:spcPts val="0"/>
              </a:spcBef>
              <a:spcAft>
                <a:spcPts val="0"/>
              </a:spcAft>
              <a:buSzPts val="3400"/>
              <a:buFont typeface="Arial"/>
              <a:buNone/>
            </a:pPr>
            <a:r>
              <a:t/>
            </a:r>
            <a:endParaRPr sz="3400">
              <a:solidFill>
                <a:srgbClr val="F2F2F2"/>
              </a:solidFill>
              <a:latin typeface="Roboto"/>
              <a:ea typeface="Roboto"/>
              <a:cs typeface="Roboto"/>
              <a:sym typeface="Roboto"/>
            </a:endParaRPr>
          </a:p>
          <a:p>
            <a:pPr indent="-571500" lvl="0" marL="571500" marR="0" rtl="0" algn="l">
              <a:lnSpc>
                <a:spcPct val="100000"/>
              </a:lnSpc>
              <a:spcBef>
                <a:spcPts val="0"/>
              </a:spcBef>
              <a:spcAft>
                <a:spcPts val="0"/>
              </a:spcAft>
              <a:buClr>
                <a:srgbClr val="F2F2F2"/>
              </a:buClr>
              <a:buSzPts val="3400"/>
              <a:buFont typeface="Arial"/>
              <a:buChar char="•"/>
            </a:pPr>
            <a:r>
              <a:rPr lang="en-US" sz="3400">
                <a:solidFill>
                  <a:srgbClr val="F2F2F2"/>
                </a:solidFill>
                <a:latin typeface="Roboto"/>
                <a:ea typeface="Roboto"/>
                <a:cs typeface="Roboto"/>
                <a:sym typeface="Roboto"/>
              </a:rPr>
              <a:t>Cette approche inclut la conception délibérée de produits qui permettent un </a:t>
            </a:r>
            <a:r>
              <a:rPr lang="en-US" sz="3400">
                <a:solidFill>
                  <a:srgbClr val="FDA800"/>
                </a:solidFill>
                <a:latin typeface="Roboto"/>
                <a:ea typeface="Roboto"/>
                <a:cs typeface="Roboto"/>
                <a:sym typeface="Roboto"/>
              </a:rPr>
              <a:t>démontage facile </a:t>
            </a:r>
            <a:r>
              <a:rPr lang="en-US" sz="3400">
                <a:solidFill>
                  <a:schemeClr val="lt1"/>
                </a:solidFill>
                <a:latin typeface="Roboto"/>
                <a:ea typeface="Roboto"/>
                <a:cs typeface="Roboto"/>
                <a:sym typeface="Roboto"/>
              </a:rPr>
              <a:t>à</a:t>
            </a:r>
            <a:r>
              <a:rPr lang="en-US" sz="3400">
                <a:solidFill>
                  <a:srgbClr val="FDA800"/>
                </a:solidFill>
                <a:latin typeface="Roboto"/>
                <a:ea typeface="Roboto"/>
                <a:cs typeface="Roboto"/>
                <a:sym typeface="Roboto"/>
              </a:rPr>
              <a:t> </a:t>
            </a:r>
            <a:r>
              <a:rPr lang="en-US" sz="3400">
                <a:solidFill>
                  <a:srgbClr val="F2F2F2"/>
                </a:solidFill>
                <a:latin typeface="Roboto"/>
                <a:ea typeface="Roboto"/>
                <a:cs typeface="Roboto"/>
                <a:sym typeface="Roboto"/>
              </a:rPr>
              <a:t>la fin de leur cycle de vie.</a:t>
            </a:r>
            <a:endParaRPr sz="3400">
              <a:solidFill>
                <a:srgbClr val="F2F2F2"/>
              </a:solidFill>
              <a:latin typeface="Roboto"/>
              <a:ea typeface="Roboto"/>
              <a:cs typeface="Roboto"/>
              <a:sym typeface="Roboto"/>
            </a:endParaRPr>
          </a:p>
          <a:p>
            <a:pPr indent="-355600" lvl="0" marL="571500" rtl="0" algn="l">
              <a:spcBef>
                <a:spcPts val="0"/>
              </a:spcBef>
              <a:spcAft>
                <a:spcPts val="0"/>
              </a:spcAft>
              <a:buSzPts val="3400"/>
              <a:buFont typeface="Arial"/>
              <a:buNone/>
            </a:pPr>
            <a:r>
              <a:t/>
            </a:r>
            <a:endParaRPr sz="3400">
              <a:solidFill>
                <a:srgbClr val="F2F2F2"/>
              </a:solidFill>
              <a:latin typeface="Roboto"/>
              <a:ea typeface="Roboto"/>
              <a:cs typeface="Roboto"/>
              <a:sym typeface="Roboto"/>
            </a:endParaRPr>
          </a:p>
          <a:p>
            <a:pPr indent="-571500" lvl="0" marL="571500" rtl="0" algn="l">
              <a:spcBef>
                <a:spcPts val="0"/>
              </a:spcBef>
              <a:spcAft>
                <a:spcPts val="0"/>
              </a:spcAft>
              <a:buClr>
                <a:srgbClr val="FFFFFF"/>
              </a:buClr>
              <a:buSzPts val="3400"/>
              <a:buFont typeface="Arial"/>
              <a:buChar char="•"/>
            </a:pPr>
            <a:r>
              <a:rPr lang="en-US" sz="3400">
                <a:solidFill>
                  <a:srgbClr val="FFFFFF"/>
                </a:solidFill>
                <a:latin typeface="Roboto"/>
                <a:ea typeface="Roboto"/>
                <a:cs typeface="Roboto"/>
                <a:sym typeface="Roboto"/>
              </a:rPr>
              <a:t>Toutes ces décisions doivent être prises lors de la </a:t>
            </a:r>
            <a:r>
              <a:rPr lang="en-US" sz="3400">
                <a:solidFill>
                  <a:srgbClr val="FDA800"/>
                </a:solidFill>
                <a:latin typeface="Roboto"/>
                <a:ea typeface="Roboto"/>
                <a:cs typeface="Roboto"/>
                <a:sym typeface="Roboto"/>
              </a:rPr>
              <a:t>phase de conception d'un produit. </a:t>
            </a:r>
            <a:r>
              <a:rPr lang="en-US" sz="3400">
                <a:solidFill>
                  <a:srgbClr val="FFFFFF"/>
                </a:solidFill>
                <a:latin typeface="Roboto"/>
                <a:ea typeface="Roboto"/>
                <a:cs typeface="Roboto"/>
                <a:sym typeface="Roboto"/>
              </a:rPr>
              <a:t>Les vêtements doivent être conçus en tenant compte non seulement des besoins des consommateurs/trices, mais aussi du processus de recyclage après consommation. </a:t>
            </a:r>
            <a:endParaRPr sz="3400">
              <a:solidFill>
                <a:srgbClr val="FDA800"/>
              </a:solidFill>
              <a:latin typeface="Roboto"/>
              <a:ea typeface="Roboto"/>
              <a:cs typeface="Roboto"/>
              <a:sym typeface="Roboto"/>
            </a:endParaRPr>
          </a:p>
          <a:p>
            <a:pPr indent="0" lvl="0" marL="0" rtl="0" algn="l">
              <a:spcBef>
                <a:spcPts val="0"/>
              </a:spcBef>
              <a:spcAft>
                <a:spcPts val="0"/>
              </a:spcAft>
              <a:buNone/>
            </a:pPr>
            <a:r>
              <a:t/>
            </a:r>
            <a:endParaRPr sz="3400">
              <a:solidFill>
                <a:srgbClr val="F2F2F2"/>
              </a:solidFill>
              <a:latin typeface="Roboto"/>
              <a:ea typeface="Roboto"/>
              <a:cs typeface="Roboto"/>
              <a:sym typeface="Roboto"/>
            </a:endParaRPr>
          </a:p>
          <a:p>
            <a:pPr indent="-571500" lvl="0" marL="571500" rtl="0" algn="l">
              <a:spcBef>
                <a:spcPts val="0"/>
              </a:spcBef>
              <a:spcAft>
                <a:spcPts val="0"/>
              </a:spcAft>
              <a:buClr>
                <a:srgbClr val="F2F2F2"/>
              </a:buClr>
              <a:buSzPts val="3400"/>
              <a:buFont typeface="Arial"/>
              <a:buChar char="•"/>
            </a:pPr>
            <a:r>
              <a:rPr lang="en-US" sz="3400">
                <a:solidFill>
                  <a:srgbClr val="F2F2F2"/>
                </a:solidFill>
                <a:latin typeface="Roboto"/>
                <a:ea typeface="Roboto"/>
                <a:cs typeface="Roboto"/>
                <a:sym typeface="Roboto"/>
              </a:rPr>
              <a:t>L'objectif du démontage est d'</a:t>
            </a:r>
            <a:r>
              <a:rPr lang="en-US" sz="3400">
                <a:solidFill>
                  <a:srgbClr val="FDA800"/>
                </a:solidFill>
                <a:latin typeface="Roboto"/>
                <a:ea typeface="Roboto"/>
                <a:cs typeface="Roboto"/>
                <a:sym typeface="Roboto"/>
              </a:rPr>
              <a:t>augmenter la durée de vie des articles de mode </a:t>
            </a:r>
            <a:r>
              <a:rPr lang="en-US" sz="3400">
                <a:solidFill>
                  <a:srgbClr val="F2F2F2"/>
                </a:solidFill>
                <a:latin typeface="Roboto"/>
                <a:ea typeface="Roboto"/>
                <a:cs typeface="Roboto"/>
                <a:sym typeface="Roboto"/>
              </a:rPr>
              <a:t>et donc de </a:t>
            </a:r>
            <a:r>
              <a:rPr lang="en-US" sz="3400">
                <a:solidFill>
                  <a:srgbClr val="FDA800"/>
                </a:solidFill>
                <a:latin typeface="Roboto"/>
                <a:ea typeface="Roboto"/>
                <a:cs typeface="Roboto"/>
                <a:sym typeface="Roboto"/>
              </a:rPr>
              <a:t>réduire les déchets. </a:t>
            </a:r>
            <a:r>
              <a:rPr lang="en-US" sz="3400">
                <a:solidFill>
                  <a:schemeClr val="lt1"/>
                </a:solidFill>
                <a:latin typeface="Roboto"/>
                <a:ea typeface="Roboto"/>
                <a:cs typeface="Roboto"/>
                <a:sym typeface="Roboto"/>
              </a:rPr>
              <a:t> </a:t>
            </a:r>
            <a:endParaRPr sz="34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chemeClr val="lt1"/>
              </a:solidFill>
              <a:latin typeface="Roboto"/>
              <a:ea typeface="Roboto"/>
              <a:cs typeface="Roboto"/>
              <a:sym typeface="Roboto"/>
            </a:endParaRPr>
          </a:p>
          <a:p>
            <a:pPr indent="-342900" lvl="0" marL="571500" rtl="0" algn="l">
              <a:spcBef>
                <a:spcPts val="0"/>
              </a:spcBef>
              <a:spcAft>
                <a:spcPts val="0"/>
              </a:spcAft>
              <a:buSzPts val="3600"/>
              <a:buFont typeface="Arial"/>
              <a:buNone/>
            </a:pPr>
            <a:r>
              <a:t/>
            </a:r>
            <a:endParaRPr sz="3600">
              <a:solidFill>
                <a:srgbClr val="FDA800"/>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ctrTitle"/>
          </p:nvPr>
        </p:nvSpPr>
        <p:spPr>
          <a:xfrm>
            <a:off x="1136650" y="1463675"/>
            <a:ext cx="17297400" cy="831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5400">
                <a:solidFill>
                  <a:srgbClr val="2431DB"/>
                </a:solidFill>
              </a:rPr>
              <a:t>Conception d'un tissu pour le </a:t>
            </a:r>
            <a:r>
              <a:rPr b="1" lang="en-US" sz="5400">
                <a:solidFill>
                  <a:srgbClr val="2431DB"/>
                </a:solidFill>
              </a:rPr>
              <a:t>démontage</a:t>
            </a:r>
            <a:endParaRPr/>
          </a:p>
        </p:txBody>
      </p:sp>
      <p:sp>
        <p:nvSpPr>
          <p:cNvPr id="105" name="Google Shape;105;p5"/>
          <p:cNvSpPr txBox="1"/>
          <p:nvPr>
            <p:ph idx="1" type="subTitle"/>
          </p:nvPr>
        </p:nvSpPr>
        <p:spPr>
          <a:xfrm>
            <a:off x="1136650" y="3216275"/>
            <a:ext cx="17297400" cy="7203600"/>
          </a:xfrm>
          <a:prstGeom prst="rect">
            <a:avLst/>
          </a:prstGeom>
          <a:noFill/>
          <a:ln>
            <a:noFill/>
          </a:ln>
        </p:spPr>
        <p:txBody>
          <a:bodyPr anchorCtr="0" anchor="t" bIns="0" lIns="0" spcFirstLastPara="1" rIns="0" wrap="square" tIns="0">
            <a:spAutoFit/>
          </a:bodyPr>
          <a:lstStyle/>
          <a:p>
            <a:pPr indent="0" lvl="0" marL="0" rtl="0" algn="l">
              <a:lnSpc>
                <a:spcPct val="150000"/>
              </a:lnSpc>
              <a:spcBef>
                <a:spcPts val="0"/>
              </a:spcBef>
              <a:spcAft>
                <a:spcPts val="0"/>
              </a:spcAft>
              <a:buNone/>
            </a:pPr>
            <a:r>
              <a:rPr lang="en-US" sz="3600">
                <a:solidFill>
                  <a:srgbClr val="2431DB"/>
                </a:solidFill>
                <a:latin typeface="Roboto"/>
                <a:ea typeface="Roboto"/>
                <a:cs typeface="Roboto"/>
                <a:sym typeface="Roboto"/>
              </a:rPr>
              <a:t>Les concepteurs/trices devraient :</a:t>
            </a:r>
            <a:endParaRPr sz="3600">
              <a:solidFill>
                <a:srgbClr val="2431DB"/>
              </a:solidFill>
              <a:latin typeface="Roboto"/>
              <a:ea typeface="Roboto"/>
              <a:cs typeface="Roboto"/>
              <a:sym typeface="Roboto"/>
            </a:endParaRPr>
          </a:p>
          <a:p>
            <a:pPr indent="-514350" lvl="0" marL="514350" marR="0" rtl="0" algn="l">
              <a:lnSpc>
                <a:spcPct val="150000"/>
              </a:lnSpc>
              <a:spcBef>
                <a:spcPts val="0"/>
              </a:spcBef>
              <a:spcAft>
                <a:spcPts val="0"/>
              </a:spcAft>
              <a:buClr>
                <a:srgbClr val="2431DB"/>
              </a:buClr>
              <a:buSzPts val="3600"/>
              <a:buFont typeface="Calibri"/>
              <a:buAutoNum type="arabicPeriod"/>
            </a:pPr>
            <a:r>
              <a:rPr lang="en-US" sz="3600">
                <a:solidFill>
                  <a:srgbClr val="2431DB"/>
                </a:solidFill>
                <a:latin typeface="Roboto"/>
                <a:ea typeface="Roboto"/>
                <a:cs typeface="Roboto"/>
                <a:sym typeface="Roboto"/>
              </a:rPr>
              <a:t>Concevoir des vêtements en utilisant des </a:t>
            </a:r>
            <a:r>
              <a:rPr lang="en-US" sz="3600">
                <a:solidFill>
                  <a:srgbClr val="FDA800"/>
                </a:solidFill>
                <a:latin typeface="Roboto"/>
                <a:ea typeface="Roboto"/>
                <a:cs typeface="Roboto"/>
                <a:sym typeface="Roboto"/>
              </a:rPr>
              <a:t>matériaux monomères </a:t>
            </a:r>
            <a:r>
              <a:rPr lang="en-US" sz="3600">
                <a:solidFill>
                  <a:srgbClr val="2431DB"/>
                </a:solidFill>
                <a:latin typeface="Roboto"/>
                <a:ea typeface="Roboto"/>
                <a:cs typeface="Roboto"/>
                <a:sym typeface="Roboto"/>
              </a:rPr>
              <a:t>plutôt que des mélanges, ce qui facilite le recyclage.</a:t>
            </a:r>
            <a:endParaRPr/>
          </a:p>
          <a:p>
            <a:pPr indent="-514350" lvl="0" marL="514350" marR="0" rtl="0" algn="l">
              <a:lnSpc>
                <a:spcPct val="150000"/>
              </a:lnSpc>
              <a:spcBef>
                <a:spcPts val="0"/>
              </a:spcBef>
              <a:spcAft>
                <a:spcPts val="0"/>
              </a:spcAft>
              <a:buClr>
                <a:srgbClr val="2431DB"/>
              </a:buClr>
              <a:buSzPts val="3600"/>
              <a:buFont typeface="Calibri"/>
              <a:buAutoNum type="arabicPeriod"/>
            </a:pPr>
            <a:r>
              <a:rPr lang="en-US" sz="3600">
                <a:solidFill>
                  <a:srgbClr val="2431DB"/>
                </a:solidFill>
                <a:latin typeface="Roboto"/>
                <a:ea typeface="Roboto"/>
                <a:cs typeface="Roboto"/>
                <a:sym typeface="Roboto"/>
              </a:rPr>
              <a:t>Concevoir des vêtements qui peuvent être </a:t>
            </a:r>
            <a:r>
              <a:rPr lang="en-US" sz="3600">
                <a:solidFill>
                  <a:srgbClr val="FDA800"/>
                </a:solidFill>
                <a:latin typeface="Roboto"/>
                <a:ea typeface="Roboto"/>
                <a:cs typeface="Roboto"/>
                <a:sym typeface="Roboto"/>
              </a:rPr>
              <a:t>facilement séparés </a:t>
            </a:r>
            <a:r>
              <a:rPr lang="en-US" sz="3600">
                <a:solidFill>
                  <a:srgbClr val="2431DB"/>
                </a:solidFill>
                <a:latin typeface="Roboto"/>
                <a:ea typeface="Roboto"/>
                <a:cs typeface="Roboto"/>
                <a:sym typeface="Roboto"/>
              </a:rPr>
              <a:t>en pièces afin que moins de pièces finissent dans les décharges.</a:t>
            </a:r>
            <a:endParaRPr/>
          </a:p>
          <a:p>
            <a:pPr indent="-514350" lvl="0" marL="514350" marR="0" rtl="0" algn="l">
              <a:lnSpc>
                <a:spcPct val="150000"/>
              </a:lnSpc>
              <a:spcBef>
                <a:spcPts val="0"/>
              </a:spcBef>
              <a:spcAft>
                <a:spcPts val="0"/>
              </a:spcAft>
              <a:buClr>
                <a:srgbClr val="2431DB"/>
              </a:buClr>
              <a:buSzPts val="3600"/>
              <a:buFont typeface="Calibri"/>
              <a:buAutoNum type="arabicPeriod"/>
            </a:pPr>
            <a:r>
              <a:rPr lang="en-US" sz="3600">
                <a:solidFill>
                  <a:srgbClr val="2431DB"/>
                </a:solidFill>
                <a:latin typeface="Roboto"/>
                <a:ea typeface="Roboto"/>
                <a:cs typeface="Roboto"/>
                <a:sym typeface="Roboto"/>
              </a:rPr>
              <a:t>Éviter d'utiliser des </a:t>
            </a:r>
            <a:r>
              <a:rPr lang="en-US" sz="3600">
                <a:solidFill>
                  <a:srgbClr val="FDA800"/>
                </a:solidFill>
                <a:latin typeface="Roboto"/>
                <a:ea typeface="Roboto"/>
                <a:cs typeface="Roboto"/>
                <a:sym typeface="Roboto"/>
              </a:rPr>
              <a:t>pièces en métal </a:t>
            </a:r>
            <a:r>
              <a:rPr lang="en-US" sz="3600">
                <a:solidFill>
                  <a:srgbClr val="2431DB"/>
                </a:solidFill>
                <a:latin typeface="Roboto"/>
                <a:ea typeface="Roboto"/>
                <a:cs typeface="Roboto"/>
                <a:sym typeface="Roboto"/>
              </a:rPr>
              <a:t>et en </a:t>
            </a:r>
            <a:r>
              <a:rPr lang="en-US" sz="3600">
                <a:solidFill>
                  <a:srgbClr val="FDA800"/>
                </a:solidFill>
                <a:latin typeface="Roboto"/>
                <a:ea typeface="Roboto"/>
                <a:cs typeface="Roboto"/>
                <a:sym typeface="Roboto"/>
              </a:rPr>
              <a:t>plastique</a:t>
            </a:r>
            <a:r>
              <a:rPr lang="en-US" sz="3600">
                <a:solidFill>
                  <a:srgbClr val="2431DB"/>
                </a:solidFill>
                <a:latin typeface="Roboto"/>
                <a:ea typeface="Roboto"/>
                <a:cs typeface="Roboto"/>
                <a:sym typeface="Roboto"/>
              </a:rPr>
              <a:t>.</a:t>
            </a:r>
            <a:endParaRPr/>
          </a:p>
          <a:p>
            <a:pPr indent="-514350" lvl="0" marL="514350" marR="0" rtl="0" algn="l">
              <a:lnSpc>
                <a:spcPct val="150000"/>
              </a:lnSpc>
              <a:spcBef>
                <a:spcPts val="0"/>
              </a:spcBef>
              <a:spcAft>
                <a:spcPts val="0"/>
              </a:spcAft>
              <a:buClr>
                <a:srgbClr val="2431DB"/>
              </a:buClr>
              <a:buSzPts val="3600"/>
              <a:buFont typeface="Calibri"/>
              <a:buAutoNum type="arabicPeriod"/>
            </a:pPr>
            <a:r>
              <a:rPr lang="en-US" sz="3600">
                <a:solidFill>
                  <a:srgbClr val="2431DB"/>
                </a:solidFill>
                <a:latin typeface="Roboto"/>
                <a:ea typeface="Roboto"/>
                <a:cs typeface="Roboto"/>
                <a:sym typeface="Roboto"/>
              </a:rPr>
              <a:t>Éviter d'utiliser des matériaux avec des </a:t>
            </a:r>
            <a:r>
              <a:rPr lang="en-US" sz="3600">
                <a:solidFill>
                  <a:srgbClr val="FDA800"/>
                </a:solidFill>
                <a:latin typeface="Roboto"/>
                <a:ea typeface="Roboto"/>
                <a:cs typeface="Roboto"/>
                <a:sym typeface="Roboto"/>
              </a:rPr>
              <a:t>finitions spéciales</a:t>
            </a:r>
            <a:r>
              <a:rPr lang="en-US" sz="3600">
                <a:solidFill>
                  <a:srgbClr val="2431DB"/>
                </a:solidFill>
                <a:latin typeface="Roboto"/>
                <a:ea typeface="Roboto"/>
                <a:cs typeface="Roboto"/>
                <a:sym typeface="Roboto"/>
              </a:rPr>
              <a:t>.</a:t>
            </a:r>
            <a:endParaRPr/>
          </a:p>
          <a:p>
            <a:pPr indent="-514350" lvl="0" marL="514350" marR="0" rtl="0" algn="l">
              <a:lnSpc>
                <a:spcPct val="150000"/>
              </a:lnSpc>
              <a:spcBef>
                <a:spcPts val="0"/>
              </a:spcBef>
              <a:spcAft>
                <a:spcPts val="0"/>
              </a:spcAft>
              <a:buClr>
                <a:srgbClr val="2431DB"/>
              </a:buClr>
              <a:buSzPts val="3600"/>
              <a:buFont typeface="Calibri"/>
              <a:buAutoNum type="arabicPeriod"/>
            </a:pPr>
            <a:r>
              <a:rPr lang="en-US" sz="3600">
                <a:solidFill>
                  <a:srgbClr val="2431DB"/>
                </a:solidFill>
                <a:latin typeface="Roboto"/>
                <a:ea typeface="Roboto"/>
                <a:cs typeface="Roboto"/>
                <a:sym typeface="Roboto"/>
              </a:rPr>
              <a:t>Concevoir des vêtements </a:t>
            </a:r>
            <a:r>
              <a:rPr lang="en-US" sz="3600">
                <a:solidFill>
                  <a:srgbClr val="FDA800"/>
                </a:solidFill>
                <a:latin typeface="Roboto"/>
                <a:ea typeface="Roboto"/>
                <a:cs typeface="Roboto"/>
                <a:sym typeface="Roboto"/>
              </a:rPr>
              <a:t>qui permettent le remplacement ou la réutilisation des composants individuels</a:t>
            </a:r>
            <a:r>
              <a:rPr lang="en-US" sz="3600">
                <a:solidFill>
                  <a:srgbClr val="2431DB"/>
                </a:solidFill>
                <a:latin typeface="Roboto"/>
                <a:ea typeface="Roboto"/>
                <a:cs typeface="Roboto"/>
                <a:sym typeface="Roboto"/>
              </a:rPr>
              <a:t>.</a:t>
            </a:r>
            <a:endParaRPr sz="3600">
              <a:solidFill>
                <a:srgbClr val="2431DB"/>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ctrTitle"/>
          </p:nvPr>
        </p:nvSpPr>
        <p:spPr>
          <a:xfrm>
            <a:off x="755650" y="1235075"/>
            <a:ext cx="18821400" cy="147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4800">
                <a:solidFill>
                  <a:srgbClr val="2431DB"/>
                </a:solidFill>
              </a:rPr>
              <a:t>Principes </a:t>
            </a:r>
            <a:r>
              <a:rPr b="1" lang="en-US" sz="4800">
                <a:solidFill>
                  <a:srgbClr val="2431DB"/>
                </a:solidFill>
              </a:rPr>
              <a:t>et stratégies </a:t>
            </a:r>
            <a:r>
              <a:rPr b="1" lang="en-US" sz="4800">
                <a:solidFill>
                  <a:srgbClr val="2431DB"/>
                </a:solidFill>
              </a:rPr>
              <a:t>de base utilisés dans la conception pour le démontage </a:t>
            </a:r>
            <a:endParaRPr b="1" sz="4800">
              <a:solidFill>
                <a:srgbClr val="2431DB"/>
              </a:solidFill>
            </a:endParaRPr>
          </a:p>
        </p:txBody>
      </p:sp>
      <p:sp>
        <p:nvSpPr>
          <p:cNvPr id="111" name="Google Shape;111;p6"/>
          <p:cNvSpPr txBox="1"/>
          <p:nvPr>
            <p:ph idx="1" type="subTitle"/>
          </p:nvPr>
        </p:nvSpPr>
        <p:spPr>
          <a:xfrm>
            <a:off x="1289050" y="3140075"/>
            <a:ext cx="17754600" cy="609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latin typeface="Roboto"/>
                <a:ea typeface="Roboto"/>
                <a:cs typeface="Roboto"/>
                <a:sym typeface="Roboto"/>
              </a:rPr>
              <a:t>Conception modulaire</a:t>
            </a:r>
            <a:endParaRPr b="1" sz="3600">
              <a:solidFill>
                <a:srgbClr val="2431DB"/>
              </a:solidFill>
              <a:latin typeface="Roboto"/>
              <a:ea typeface="Roboto"/>
              <a:cs typeface="Roboto"/>
              <a:sym typeface="Roboto"/>
            </a:endParaRPr>
          </a:p>
          <a:p>
            <a:pPr indent="0" lvl="0" marL="0" rtl="0" algn="l">
              <a:spcBef>
                <a:spcPts val="0"/>
              </a:spcBef>
              <a:spcAft>
                <a:spcPts val="0"/>
              </a:spcAft>
              <a:buNone/>
            </a:pPr>
            <a:r>
              <a:t/>
            </a:r>
            <a:endParaRPr b="1" sz="36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L'utilisation d'éléments modulaires, tels que des </a:t>
            </a:r>
            <a:r>
              <a:rPr lang="en-US" sz="3600">
                <a:solidFill>
                  <a:srgbClr val="FDA800"/>
                </a:solidFill>
                <a:latin typeface="Roboto"/>
                <a:ea typeface="Roboto"/>
                <a:cs typeface="Roboto"/>
                <a:sym typeface="Roboto"/>
              </a:rPr>
              <a:t>manches, des cols ou des panneaux détachables</a:t>
            </a:r>
            <a:r>
              <a:rPr lang="en-US" sz="3600">
                <a:solidFill>
                  <a:srgbClr val="2431DB"/>
                </a:solidFill>
                <a:latin typeface="Roboto"/>
                <a:ea typeface="Roboto"/>
                <a:cs typeface="Roboto"/>
                <a:sym typeface="Roboto"/>
              </a:rPr>
              <a:t>, permet d'</a:t>
            </a:r>
            <a:r>
              <a:rPr lang="en-US" sz="3600">
                <a:solidFill>
                  <a:srgbClr val="FDA800"/>
                </a:solidFill>
                <a:latin typeface="Roboto"/>
                <a:ea typeface="Roboto"/>
                <a:cs typeface="Roboto"/>
                <a:sym typeface="Roboto"/>
              </a:rPr>
              <a:t>enlever, </a:t>
            </a:r>
            <a:r>
              <a:rPr lang="en-US" sz="3600">
                <a:solidFill>
                  <a:srgbClr val="2431DB"/>
                </a:solidFill>
                <a:latin typeface="Roboto"/>
                <a:ea typeface="Roboto"/>
                <a:cs typeface="Roboto"/>
                <a:sym typeface="Roboto"/>
              </a:rPr>
              <a:t>de</a:t>
            </a:r>
            <a:r>
              <a:rPr lang="en-US" sz="3600">
                <a:solidFill>
                  <a:srgbClr val="FDA800"/>
                </a:solidFill>
                <a:latin typeface="Roboto"/>
                <a:ea typeface="Roboto"/>
                <a:cs typeface="Roboto"/>
                <a:sym typeface="Roboto"/>
              </a:rPr>
              <a:t> remplacer </a:t>
            </a:r>
            <a:r>
              <a:rPr lang="en-US" sz="3600">
                <a:solidFill>
                  <a:srgbClr val="2431DB"/>
                </a:solidFill>
                <a:latin typeface="Roboto"/>
                <a:ea typeface="Roboto"/>
                <a:cs typeface="Roboto"/>
                <a:sym typeface="Roboto"/>
              </a:rPr>
              <a:t>ou de </a:t>
            </a:r>
            <a:r>
              <a:rPr lang="en-US" sz="3600">
                <a:solidFill>
                  <a:srgbClr val="FDA800"/>
                </a:solidFill>
                <a:latin typeface="Roboto"/>
                <a:ea typeface="Roboto"/>
                <a:cs typeface="Roboto"/>
                <a:sym typeface="Roboto"/>
              </a:rPr>
              <a:t>recycler séparément des </a:t>
            </a:r>
            <a:r>
              <a:rPr lang="en-US" sz="3600">
                <a:solidFill>
                  <a:srgbClr val="2431DB"/>
                </a:solidFill>
                <a:latin typeface="Roboto"/>
                <a:ea typeface="Roboto"/>
                <a:cs typeface="Roboto"/>
                <a:sym typeface="Roboto"/>
              </a:rPr>
              <a:t>parties spécifiques d'un vêtement</a:t>
            </a:r>
            <a:r>
              <a:rPr lang="en-US" sz="3600">
                <a:solidFill>
                  <a:srgbClr val="FDA800"/>
                </a:solidFill>
                <a:latin typeface="Roboto"/>
                <a:ea typeface="Roboto"/>
                <a:cs typeface="Roboto"/>
                <a:sym typeface="Roboto"/>
              </a:rPr>
              <a:t>. </a:t>
            </a:r>
            <a:r>
              <a:rPr lang="en-US" sz="3600">
                <a:solidFill>
                  <a:srgbClr val="2431DB"/>
                </a:solidFill>
                <a:latin typeface="Roboto"/>
                <a:ea typeface="Roboto"/>
                <a:cs typeface="Roboto"/>
                <a:sym typeface="Roboto"/>
              </a:rPr>
              <a:t>Les client(e)s peuvent ainsi mélanger et assortir les pièces, ce qui prolonge la durée de vie et l'utilisation d'un seul vêtement.</a:t>
            </a:r>
            <a:endParaRPr/>
          </a:p>
          <a:p>
            <a:pPr indent="-342900" lvl="0" marL="571500" marR="0" rtl="0" algn="l">
              <a:lnSpc>
                <a:spcPct val="100000"/>
              </a:lnSpc>
              <a:spcBef>
                <a:spcPts val="0"/>
              </a:spcBef>
              <a:spcAft>
                <a:spcPts val="0"/>
              </a:spcAft>
              <a:buSzPts val="3600"/>
              <a:buFont typeface="Arial"/>
              <a:buNone/>
            </a:pPr>
            <a:r>
              <a:t/>
            </a:r>
            <a:endParaRPr b="1" sz="3600">
              <a:solidFill>
                <a:srgbClr val="2431DB"/>
              </a:solidFill>
              <a:latin typeface="Roboto"/>
              <a:ea typeface="Roboto"/>
              <a:cs typeface="Roboto"/>
              <a:sym typeface="Roboto"/>
            </a:endParaRPr>
          </a:p>
          <a:p>
            <a:pPr indent="-571500" lvl="0" marL="571500" marR="0" rtl="0" algn="l">
              <a:lnSpc>
                <a:spcPct val="100000"/>
              </a:lnSpc>
              <a:spcBef>
                <a:spcPts val="0"/>
              </a:spcBef>
              <a:spcAft>
                <a:spcPts val="0"/>
              </a:spcAft>
              <a:buClr>
                <a:srgbClr val="2431DB"/>
              </a:buClr>
              <a:buSzPts val="3600"/>
              <a:buFont typeface="Arial"/>
              <a:buChar char="•"/>
            </a:pPr>
            <a:r>
              <a:rPr lang="en-US" sz="3600">
                <a:solidFill>
                  <a:srgbClr val="2431DB"/>
                </a:solidFill>
                <a:latin typeface="Roboto"/>
                <a:ea typeface="Roboto"/>
                <a:cs typeface="Roboto"/>
                <a:sym typeface="Roboto"/>
              </a:rPr>
              <a:t>Remplacez les coutures permanentes par des fermetures telles que des fermetures à glissière, des fermoirs ou des crochets</a:t>
            </a:r>
            <a:r>
              <a:rPr lang="en-US" sz="3600">
                <a:solidFill>
                  <a:srgbClr val="FDA800"/>
                </a:solidFill>
                <a:latin typeface="Roboto"/>
                <a:ea typeface="Roboto"/>
                <a:cs typeface="Roboto"/>
                <a:sym typeface="Roboto"/>
              </a:rPr>
              <a:t>, ce qui facilite la séparation des pièces en vue de leur réparation ou de leur recyclage.</a:t>
            </a:r>
            <a:endParaRPr/>
          </a:p>
          <a:p>
            <a:pPr indent="0" lvl="0" marL="0" rtl="0" algn="l">
              <a:spcBef>
                <a:spcPts val="0"/>
              </a:spcBef>
              <a:spcAft>
                <a:spcPts val="0"/>
              </a:spcAft>
              <a:buNone/>
            </a:pPr>
            <a:r>
              <a:t/>
            </a:r>
            <a:endParaRPr sz="3600">
              <a:solidFill>
                <a:srgbClr val="2431DB"/>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7"/>
          <p:cNvSpPr txBox="1"/>
          <p:nvPr>
            <p:ph type="ctrTitle"/>
          </p:nvPr>
        </p:nvSpPr>
        <p:spPr>
          <a:xfrm>
            <a:off x="1261656" y="1567676"/>
            <a:ext cx="6141084" cy="55399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Matériaux monomères</a:t>
            </a:r>
            <a:endParaRPr b="1" sz="3600">
              <a:solidFill>
                <a:srgbClr val="2431DB"/>
              </a:solidFill>
            </a:endParaRPr>
          </a:p>
        </p:txBody>
      </p:sp>
      <p:sp>
        <p:nvSpPr>
          <p:cNvPr id="117" name="Google Shape;117;p7"/>
          <p:cNvSpPr txBox="1"/>
          <p:nvPr>
            <p:ph idx="1" type="subTitle"/>
          </p:nvPr>
        </p:nvSpPr>
        <p:spPr>
          <a:xfrm>
            <a:off x="1212850" y="2004557"/>
            <a:ext cx="8763000" cy="8157900"/>
          </a:xfrm>
          <a:prstGeom prst="rect">
            <a:avLst/>
          </a:prstGeom>
          <a:noFill/>
          <a:ln>
            <a:noFill/>
          </a:ln>
        </p:spPr>
        <p:txBody>
          <a:bodyPr anchorCtr="0" anchor="ctr" bIns="45700" lIns="91425" spcFirstLastPara="1" rIns="91425" wrap="square" tIns="45700">
            <a:spAutoFit/>
          </a:bodyPr>
          <a:lstStyle/>
          <a:p>
            <a:pPr indent="-228600" lvl="0" marL="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 Concevoir des vêtements en utilisant </a:t>
            </a:r>
            <a:r>
              <a:rPr lang="en-US" sz="3600">
                <a:solidFill>
                  <a:srgbClr val="FDA800"/>
                </a:solidFill>
                <a:latin typeface="Roboto"/>
                <a:ea typeface="Roboto"/>
                <a:cs typeface="Roboto"/>
                <a:sym typeface="Roboto"/>
              </a:rPr>
              <a:t>un seul type de fibre</a:t>
            </a:r>
            <a:r>
              <a:rPr lang="en-US" sz="3600">
                <a:solidFill>
                  <a:srgbClr val="2431DB"/>
                </a:solidFill>
                <a:latin typeface="Roboto"/>
                <a:ea typeface="Roboto"/>
                <a:cs typeface="Roboto"/>
                <a:sym typeface="Roboto"/>
              </a:rPr>
              <a:t>. Cela </a:t>
            </a:r>
            <a:r>
              <a:rPr lang="en-US" sz="3600">
                <a:solidFill>
                  <a:srgbClr val="FDA800"/>
                </a:solidFill>
                <a:latin typeface="Roboto"/>
                <a:ea typeface="Roboto"/>
                <a:cs typeface="Roboto"/>
                <a:sym typeface="Roboto"/>
              </a:rPr>
              <a:t>simplifie le recyclage </a:t>
            </a:r>
            <a:r>
              <a:rPr lang="en-US" sz="3600">
                <a:solidFill>
                  <a:srgbClr val="2431DB"/>
                </a:solidFill>
                <a:latin typeface="Roboto"/>
                <a:ea typeface="Roboto"/>
                <a:cs typeface="Roboto"/>
                <a:sym typeface="Roboto"/>
              </a:rPr>
              <a:t>car il n'est pas nécessaire de séparer les fibres mélangées</a:t>
            </a:r>
            <a:r>
              <a:rPr b="0" i="0" lang="en-US" sz="3600" u="none" cap="none" strike="noStrike">
                <a:solidFill>
                  <a:srgbClr val="2431DB"/>
                </a:solidFill>
                <a:latin typeface="Roboto"/>
                <a:ea typeface="Roboto"/>
                <a:cs typeface="Roboto"/>
                <a:sym typeface="Roboto"/>
              </a:rPr>
              <a:t>.</a:t>
            </a:r>
            <a:endParaRPr b="0" i="0" sz="3600" u="none" cap="none" strike="noStrike">
              <a:solidFill>
                <a:srgbClr val="2431DB"/>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b="0" i="0" sz="3600" u="none" cap="none" strike="noStrike">
              <a:solidFill>
                <a:srgbClr val="2431DB"/>
              </a:solidFill>
              <a:latin typeface="Roboto"/>
              <a:ea typeface="Roboto"/>
              <a:cs typeface="Roboto"/>
              <a:sym typeface="Roboto"/>
            </a:endParaRPr>
          </a:p>
          <a:p>
            <a:pPr indent="-228600" lvl="0" marL="0" rtl="0" algn="l">
              <a:spcBef>
                <a:spcPts val="0"/>
              </a:spcBef>
              <a:spcAft>
                <a:spcPts val="0"/>
              </a:spcAft>
              <a:buClr>
                <a:srgbClr val="FDA800"/>
              </a:buClr>
              <a:buSzPts val="3600"/>
              <a:buFont typeface="Roboto"/>
              <a:buChar char="•"/>
            </a:pPr>
            <a:r>
              <a:rPr lang="en-US" sz="3600">
                <a:solidFill>
                  <a:srgbClr val="FDA800"/>
                </a:solidFill>
                <a:latin typeface="Roboto"/>
                <a:ea typeface="Roboto"/>
                <a:cs typeface="Roboto"/>
                <a:sym typeface="Roboto"/>
              </a:rPr>
              <a:t> Évitez d'utiliser une combinaison de matériaux </a:t>
            </a:r>
            <a:r>
              <a:rPr lang="en-US" sz="3600">
                <a:solidFill>
                  <a:srgbClr val="2431DB"/>
                </a:solidFill>
                <a:latin typeface="Roboto"/>
                <a:ea typeface="Roboto"/>
                <a:cs typeface="Roboto"/>
                <a:sym typeface="Roboto"/>
              </a:rPr>
              <a:t>qui nécessitent un processus de recyclage différent ou qui sont difficiles à séparer, comme le cuir doublé de polyester ou les garnitures à base de plastique et les clous métalliques. </a:t>
            </a:r>
            <a:endParaRPr b="0" i="0" sz="3600" u="none" cap="none" strike="noStrike">
              <a:solidFill>
                <a:srgbClr val="2431DB"/>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sz="3600">
              <a:solidFill>
                <a:srgbClr val="2431DB"/>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b="0" i="0" sz="3600" u="none" cap="none" strike="noStrike">
              <a:solidFill>
                <a:srgbClr val="2431DB"/>
              </a:solidFill>
              <a:latin typeface="Roboto"/>
              <a:ea typeface="Roboto"/>
              <a:cs typeface="Roboto"/>
              <a:sym typeface="Roboto"/>
            </a:endParaRPr>
          </a:p>
          <a:p>
            <a:pPr indent="-177800" lvl="0" marL="0" rtl="0" algn="l">
              <a:spcBef>
                <a:spcPts val="0"/>
              </a:spcBef>
              <a:spcAft>
                <a:spcPts val="0"/>
              </a:spcAft>
              <a:buClr>
                <a:srgbClr val="FDA800"/>
              </a:buClr>
              <a:buSzPts val="2800"/>
              <a:buFont typeface="Roboto"/>
              <a:buChar char="•"/>
            </a:pPr>
            <a:r>
              <a:rPr lang="en-US" sz="2800">
                <a:solidFill>
                  <a:srgbClr val="FDA800"/>
                </a:solidFill>
                <a:latin typeface="Roboto"/>
                <a:ea typeface="Roboto"/>
                <a:cs typeface="Roboto"/>
                <a:sym typeface="Roboto"/>
              </a:rPr>
              <a:t>Vue vidéo requise</a:t>
            </a:r>
            <a:r>
              <a:rPr lang="en-US" sz="2800">
                <a:solidFill>
                  <a:srgbClr val="FDA800"/>
                </a:solidFill>
                <a:latin typeface="Roboto"/>
                <a:ea typeface="Roboto"/>
                <a:cs typeface="Roboto"/>
                <a:sym typeface="Roboto"/>
              </a:rPr>
              <a:t>: </a:t>
            </a:r>
            <a:r>
              <a:rPr i="1" lang="en-US" sz="2800">
                <a:solidFill>
                  <a:srgbClr val="FDA800"/>
                </a:solidFill>
                <a:latin typeface="Roboto"/>
                <a:ea typeface="Roboto"/>
                <a:cs typeface="Roboto"/>
                <a:sym typeface="Roboto"/>
              </a:rPr>
              <a:t>Conception de matériaux pour le désassemblage</a:t>
            </a:r>
            <a:endParaRPr b="0" i="0" sz="2800" u="none" cap="none" strike="noStrike">
              <a:solidFill>
                <a:srgbClr val="FDA800"/>
              </a:solidFill>
              <a:latin typeface="Roboto"/>
              <a:ea typeface="Roboto"/>
              <a:cs typeface="Roboto"/>
              <a:sym typeface="Roboto"/>
            </a:endParaRPr>
          </a:p>
        </p:txBody>
      </p:sp>
      <p:pic>
        <p:nvPicPr>
          <p:cNvPr id="118" name="Google Shape;118;p7"/>
          <p:cNvPicPr preferRelativeResize="0"/>
          <p:nvPr/>
        </p:nvPicPr>
        <p:blipFill rotWithShape="1">
          <a:blip r:embed="rId3">
            <a:alphaModFix/>
          </a:blip>
          <a:srcRect b="0" l="0" r="0" t="0"/>
          <a:stretch/>
        </p:blipFill>
        <p:spPr>
          <a:xfrm>
            <a:off x="10970714" y="2121674"/>
            <a:ext cx="8606336" cy="7331075"/>
          </a:xfrm>
          <a:prstGeom prst="rect">
            <a:avLst/>
          </a:prstGeom>
          <a:noFill/>
          <a:ln>
            <a:noFill/>
          </a:ln>
        </p:spPr>
      </p:pic>
      <p:sp>
        <p:nvSpPr>
          <p:cNvPr id="119" name="Google Shape;119;p7"/>
          <p:cNvSpPr/>
          <p:nvPr/>
        </p:nvSpPr>
        <p:spPr>
          <a:xfrm>
            <a:off x="13404850" y="10074275"/>
            <a:ext cx="5867312" cy="369332"/>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0" i="0" lang="en-US" sz="1800">
                <a:solidFill>
                  <a:srgbClr val="000000"/>
                </a:solidFill>
                <a:latin typeface="Arial"/>
                <a:ea typeface="Arial"/>
                <a:cs typeface="Arial"/>
                <a:sym typeface="Arial"/>
              </a:rPr>
              <a:t>Photo de </a:t>
            </a:r>
            <a:r>
              <a:rPr b="0" i="0" lang="en-US" sz="1800" u="sng">
                <a:solidFill>
                  <a:schemeClr val="hlink"/>
                </a:solidFill>
                <a:latin typeface="Arial"/>
                <a:ea typeface="Arial"/>
                <a:cs typeface="Arial"/>
                <a:sym typeface="Arial"/>
                <a:hlinkClick r:id="rId4"/>
              </a:rPr>
              <a:t>Frank Uyt den Bogaard </a:t>
            </a:r>
            <a:r>
              <a:rPr b="0" i="0" lang="en-US" sz="1800">
                <a:solidFill>
                  <a:srgbClr val="000000"/>
                </a:solidFill>
                <a:latin typeface="Arial"/>
                <a:ea typeface="Arial"/>
                <a:cs typeface="Arial"/>
                <a:sym typeface="Arial"/>
              </a:rPr>
              <a:t>sur </a:t>
            </a:r>
            <a:r>
              <a:rPr lang="en-US" sz="1800">
                <a:latin typeface="Arial"/>
                <a:ea typeface="Arial"/>
                <a:cs typeface="Arial"/>
                <a:sym typeface="Arial"/>
              </a:rPr>
              <a:t>Unsplash</a:t>
            </a:r>
            <a:endParaRPr sz="18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8"/>
          <p:cNvSpPr txBox="1"/>
          <p:nvPr>
            <p:ph type="ctrTitle"/>
          </p:nvPr>
        </p:nvSpPr>
        <p:spPr>
          <a:xfrm>
            <a:off x="9061450" y="1077768"/>
            <a:ext cx="9296400" cy="110799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Substances adhésives &amp; Joints composites</a:t>
            </a:r>
            <a:endParaRPr b="1" sz="3600">
              <a:solidFill>
                <a:srgbClr val="2431DB"/>
              </a:solidFill>
            </a:endParaRPr>
          </a:p>
        </p:txBody>
      </p:sp>
      <p:sp>
        <p:nvSpPr>
          <p:cNvPr id="125" name="Google Shape;125;p8"/>
          <p:cNvSpPr txBox="1"/>
          <p:nvPr>
            <p:ph idx="1" type="subTitle"/>
          </p:nvPr>
        </p:nvSpPr>
        <p:spPr>
          <a:xfrm>
            <a:off x="9061450" y="1878190"/>
            <a:ext cx="10058400" cy="8712000"/>
          </a:xfrm>
          <a:prstGeom prst="rect">
            <a:avLst/>
          </a:prstGeom>
          <a:noFill/>
          <a:ln>
            <a:noFill/>
          </a:ln>
        </p:spPr>
        <p:txBody>
          <a:bodyPr anchorCtr="0" anchor="ctr" bIns="45700" lIns="91425" spcFirstLastPara="1" rIns="91425" wrap="square" tIns="45700">
            <a:spAutoFit/>
          </a:bodyPr>
          <a:lstStyle/>
          <a:p>
            <a:pPr indent="-228600" lvl="0" marL="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 N'utilisez pas d'adhésifs permanents, préférez les joints ou les </a:t>
            </a:r>
            <a:r>
              <a:rPr b="0" i="0" lang="en-US" sz="3600" u="none" cap="none" strike="noStrike">
                <a:solidFill>
                  <a:srgbClr val="2431DB"/>
                </a:solidFill>
                <a:latin typeface="Roboto"/>
                <a:ea typeface="Roboto"/>
                <a:cs typeface="Roboto"/>
                <a:sym typeface="Roboto"/>
              </a:rPr>
              <a:t>attaches </a:t>
            </a:r>
            <a:r>
              <a:rPr lang="en-US" sz="3600">
                <a:solidFill>
                  <a:srgbClr val="2431DB"/>
                </a:solidFill>
                <a:latin typeface="Roboto"/>
                <a:ea typeface="Roboto"/>
                <a:cs typeface="Roboto"/>
                <a:sym typeface="Roboto"/>
              </a:rPr>
              <a:t>qui permettent de séparer facilement les pièces. </a:t>
            </a:r>
            <a:endParaRPr b="0" i="0" sz="3600" u="none" cap="none" strike="noStrike">
              <a:solidFill>
                <a:srgbClr val="2431DB"/>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sz="3600">
              <a:solidFill>
                <a:srgbClr val="2431DB"/>
              </a:solidFill>
              <a:latin typeface="Roboto"/>
              <a:ea typeface="Roboto"/>
              <a:cs typeface="Roboto"/>
              <a:sym typeface="Roboto"/>
            </a:endParaRPr>
          </a:p>
          <a:p>
            <a:pPr indent="-228600" lvl="0" marL="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 Utilisez des coutures durables, mais qui peuvent être facilement retirées ou arrachées. Cela permet de remplacer des composants individuels sans avoir recours à des outils lourds ou spécialisés. </a:t>
            </a:r>
            <a:endParaRPr b="0" i="0" sz="3600" u="none" cap="none" strike="noStrike">
              <a:solidFill>
                <a:srgbClr val="2431DB"/>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sz="3600">
              <a:solidFill>
                <a:srgbClr val="2431DB"/>
              </a:solidFill>
              <a:latin typeface="Roboto"/>
              <a:ea typeface="Roboto"/>
              <a:cs typeface="Roboto"/>
              <a:sym typeface="Roboto"/>
            </a:endParaRPr>
          </a:p>
          <a:p>
            <a:pPr indent="-228600" lvl="0" marL="0" rtl="0" algn="l">
              <a:spcBef>
                <a:spcPts val="0"/>
              </a:spcBef>
              <a:spcAft>
                <a:spcPts val="0"/>
              </a:spcAft>
              <a:buClr>
                <a:srgbClr val="2431DB"/>
              </a:buClr>
              <a:buSzPts val="3600"/>
              <a:buFont typeface="Roboto"/>
              <a:buChar char="•"/>
            </a:pPr>
            <a:r>
              <a:rPr lang="en-US" sz="3600">
                <a:solidFill>
                  <a:srgbClr val="2431DB"/>
                </a:solidFill>
                <a:latin typeface="Roboto"/>
                <a:ea typeface="Roboto"/>
                <a:cs typeface="Roboto"/>
                <a:sym typeface="Roboto"/>
              </a:rPr>
              <a:t> Utilisez des fils Resortec qui se dissolvent à des températures très élevées. </a:t>
            </a:r>
            <a:endParaRPr b="0" i="0" sz="3600" u="none" cap="none" strike="noStrike">
              <a:solidFill>
                <a:srgbClr val="2431DB"/>
              </a:solidFill>
              <a:latin typeface="Roboto"/>
              <a:ea typeface="Roboto"/>
              <a:cs typeface="Roboto"/>
              <a:sym typeface="Roboto"/>
            </a:endParaRPr>
          </a:p>
          <a:p>
            <a:pPr indent="0" lvl="0" marL="0" rtl="0" algn="l">
              <a:spcBef>
                <a:spcPts val="0"/>
              </a:spcBef>
              <a:spcAft>
                <a:spcPts val="0"/>
              </a:spcAft>
              <a:buNone/>
            </a:pPr>
            <a:r>
              <a:t/>
            </a:r>
            <a:endParaRPr sz="3600">
              <a:solidFill>
                <a:schemeClr val="dk1"/>
              </a:solidFill>
              <a:latin typeface="Roboto"/>
              <a:ea typeface="Roboto"/>
              <a:cs typeface="Roboto"/>
              <a:sym typeface="Roboto"/>
            </a:endParaRPr>
          </a:p>
          <a:p>
            <a:pPr indent="0" lvl="0" marL="0" rtl="0" algn="l">
              <a:spcBef>
                <a:spcPts val="0"/>
              </a:spcBef>
              <a:spcAft>
                <a:spcPts val="0"/>
              </a:spcAft>
              <a:buNone/>
            </a:pPr>
            <a:r>
              <a:rPr lang="en-US" sz="2800">
                <a:solidFill>
                  <a:srgbClr val="FDA800"/>
                </a:solidFill>
                <a:latin typeface="Roboto"/>
                <a:ea typeface="Roboto"/>
                <a:cs typeface="Roboto"/>
                <a:sym typeface="Roboto"/>
              </a:rPr>
              <a:t>Matériel de Lecture Requis: </a:t>
            </a:r>
            <a:r>
              <a:rPr i="1" lang="en-US" sz="2800">
                <a:solidFill>
                  <a:srgbClr val="FDA800"/>
                </a:solidFill>
              </a:rPr>
              <a:t>Innovative threads and disassembly for efficient textile waste management</a:t>
            </a:r>
            <a:r>
              <a:rPr i="1" lang="en-US" sz="2800">
                <a:solidFill>
                  <a:schemeClr val="dk1"/>
                </a:solidFill>
              </a:rPr>
              <a:t>. </a:t>
            </a:r>
            <a:endParaRPr sz="2800">
              <a:solidFill>
                <a:srgbClr val="FDA800"/>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b="0" i="0" sz="3600" u="none" cap="none" strike="noStrike">
              <a:solidFill>
                <a:schemeClr val="dk1"/>
              </a:solidFill>
              <a:latin typeface="Roboto"/>
              <a:ea typeface="Roboto"/>
              <a:cs typeface="Roboto"/>
              <a:sym typeface="Roboto"/>
            </a:endParaRPr>
          </a:p>
        </p:txBody>
      </p:sp>
      <p:pic>
        <p:nvPicPr>
          <p:cNvPr id="126" name="Google Shape;126;p8"/>
          <p:cNvPicPr preferRelativeResize="0"/>
          <p:nvPr/>
        </p:nvPicPr>
        <p:blipFill rotWithShape="1">
          <a:blip r:embed="rId3">
            <a:alphaModFix/>
          </a:blip>
          <a:srcRect b="0" l="0" r="0" t="0"/>
          <a:stretch/>
        </p:blipFill>
        <p:spPr>
          <a:xfrm>
            <a:off x="679450" y="1082675"/>
            <a:ext cx="7740117" cy="938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9"/>
          <p:cNvSpPr txBox="1"/>
          <p:nvPr>
            <p:ph type="ctrTitle"/>
          </p:nvPr>
        </p:nvSpPr>
        <p:spPr>
          <a:xfrm>
            <a:off x="1212850" y="2301875"/>
            <a:ext cx="6067727" cy="553998"/>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US" sz="3600">
                <a:solidFill>
                  <a:srgbClr val="2431DB"/>
                </a:solidFill>
              </a:rPr>
              <a:t>Tags &amp; Instructions</a:t>
            </a:r>
            <a:endParaRPr b="1" sz="3600">
              <a:solidFill>
                <a:srgbClr val="2431DB"/>
              </a:solidFill>
            </a:endParaRPr>
          </a:p>
        </p:txBody>
      </p:sp>
      <p:sp>
        <p:nvSpPr>
          <p:cNvPr id="132" name="Google Shape;132;p9"/>
          <p:cNvSpPr txBox="1"/>
          <p:nvPr>
            <p:ph idx="1" type="subTitle"/>
          </p:nvPr>
        </p:nvSpPr>
        <p:spPr>
          <a:xfrm>
            <a:off x="984250" y="3195678"/>
            <a:ext cx="11672700" cy="3971100"/>
          </a:xfrm>
          <a:prstGeom prst="rect">
            <a:avLst/>
          </a:prstGeom>
          <a:noFill/>
          <a:ln>
            <a:noFill/>
          </a:ln>
        </p:spPr>
        <p:txBody>
          <a:bodyPr anchorCtr="0" anchor="ctr" bIns="45700" lIns="91425" spcFirstLastPara="1" rIns="91425" wrap="square" tIns="45700">
            <a:spAutoFit/>
          </a:bodyPr>
          <a:lstStyle/>
          <a:p>
            <a:pPr indent="-228600" lvl="0" marL="0" rtl="0" algn="l">
              <a:spcBef>
                <a:spcPts val="0"/>
              </a:spcBef>
              <a:spcAft>
                <a:spcPts val="0"/>
              </a:spcAft>
              <a:buClr>
                <a:srgbClr val="FDA800"/>
              </a:buClr>
              <a:buSzPts val="3600"/>
              <a:buFont typeface="Roboto"/>
              <a:buChar char="•"/>
            </a:pPr>
            <a:r>
              <a:rPr b="0" i="0" lang="en-US" sz="3600" u="none" cap="none" strike="noStrike">
                <a:solidFill>
                  <a:srgbClr val="FDA800"/>
                </a:solidFill>
                <a:latin typeface="Roboto"/>
                <a:ea typeface="Roboto"/>
                <a:cs typeface="Roboto"/>
                <a:sym typeface="Roboto"/>
              </a:rPr>
              <a:t> </a:t>
            </a:r>
            <a:r>
              <a:rPr lang="en-US" sz="3600">
                <a:solidFill>
                  <a:srgbClr val="FDA800"/>
                </a:solidFill>
                <a:latin typeface="Roboto"/>
                <a:ea typeface="Roboto"/>
                <a:cs typeface="Roboto"/>
                <a:sym typeface="Roboto"/>
              </a:rPr>
              <a:t>Incluez </a:t>
            </a:r>
            <a:r>
              <a:rPr b="0" i="0" lang="en-US" sz="3600" u="none" cap="none" strike="noStrike">
                <a:solidFill>
                  <a:srgbClr val="FDA800"/>
                </a:solidFill>
                <a:latin typeface="Roboto"/>
                <a:ea typeface="Roboto"/>
                <a:cs typeface="Roboto"/>
                <a:sym typeface="Roboto"/>
              </a:rPr>
              <a:t>des </a:t>
            </a:r>
            <a:r>
              <a:rPr lang="en-US" sz="3600">
                <a:solidFill>
                  <a:srgbClr val="FDA800"/>
                </a:solidFill>
                <a:latin typeface="Roboto"/>
                <a:ea typeface="Roboto"/>
                <a:cs typeface="Roboto"/>
                <a:sym typeface="Roboto"/>
              </a:rPr>
              <a:t>étiquettes ou des instructions </a:t>
            </a:r>
            <a:r>
              <a:rPr lang="en-US" sz="3600">
                <a:solidFill>
                  <a:srgbClr val="2431DB"/>
                </a:solidFill>
                <a:latin typeface="Roboto"/>
                <a:ea typeface="Roboto"/>
                <a:cs typeface="Roboto"/>
                <a:sym typeface="Roboto"/>
              </a:rPr>
              <a:t>qui expliquent aux client(e)s comment démonter le vêtement pour le réparer ou le recycler</a:t>
            </a:r>
            <a:r>
              <a:rPr b="0" i="0" lang="en-US" sz="3600" u="none" cap="none" strike="noStrike">
                <a:solidFill>
                  <a:srgbClr val="2431DB"/>
                </a:solidFill>
                <a:latin typeface="Roboto"/>
                <a:ea typeface="Roboto"/>
                <a:cs typeface="Roboto"/>
                <a:sym typeface="Roboto"/>
              </a:rPr>
              <a:t>.</a:t>
            </a:r>
            <a:endParaRPr b="0" i="0" sz="3600" u="none" cap="none" strike="noStrike">
              <a:solidFill>
                <a:srgbClr val="2431DB"/>
              </a:solidFill>
              <a:latin typeface="Roboto"/>
              <a:ea typeface="Roboto"/>
              <a:cs typeface="Roboto"/>
              <a:sym typeface="Roboto"/>
            </a:endParaRPr>
          </a:p>
          <a:p>
            <a:pPr indent="0" lvl="0" marL="0" marR="0" rtl="0" algn="l">
              <a:lnSpc>
                <a:spcPct val="100000"/>
              </a:lnSpc>
              <a:spcBef>
                <a:spcPts val="0"/>
              </a:spcBef>
              <a:spcAft>
                <a:spcPts val="0"/>
              </a:spcAft>
              <a:buSzPts val="3600"/>
              <a:buFont typeface="Calibri"/>
              <a:buNone/>
            </a:pPr>
            <a:r>
              <a:t/>
            </a:r>
            <a:endParaRPr b="0" i="0" sz="3600" u="none" cap="none" strike="noStrike">
              <a:solidFill>
                <a:srgbClr val="2431DB"/>
              </a:solidFill>
              <a:latin typeface="Roboto"/>
              <a:ea typeface="Roboto"/>
              <a:cs typeface="Roboto"/>
              <a:sym typeface="Roboto"/>
            </a:endParaRPr>
          </a:p>
          <a:p>
            <a:pPr indent="-228600" lvl="0" marL="0" rtl="0" algn="l">
              <a:spcBef>
                <a:spcPts val="0"/>
              </a:spcBef>
              <a:spcAft>
                <a:spcPts val="0"/>
              </a:spcAft>
              <a:buClr>
                <a:srgbClr val="FDA800"/>
              </a:buClr>
              <a:buSzPts val="3600"/>
              <a:buFont typeface="Roboto"/>
              <a:buChar char="•"/>
            </a:pPr>
            <a:r>
              <a:rPr lang="en-US" sz="3600">
                <a:solidFill>
                  <a:srgbClr val="FDA800"/>
                </a:solidFill>
                <a:latin typeface="Roboto"/>
                <a:ea typeface="Roboto"/>
                <a:cs typeface="Roboto"/>
                <a:sym typeface="Roboto"/>
              </a:rPr>
              <a:t> Utilisez des étiquettes ou des symboles </a:t>
            </a:r>
            <a:r>
              <a:rPr lang="en-US" sz="3600">
                <a:solidFill>
                  <a:srgbClr val="2431DB"/>
                </a:solidFill>
                <a:latin typeface="Roboto"/>
                <a:ea typeface="Roboto"/>
                <a:cs typeface="Roboto"/>
                <a:sym typeface="Roboto"/>
              </a:rPr>
              <a:t>sur le vêtement pour indiquer les matériaux utilisés. Cela </a:t>
            </a:r>
            <a:r>
              <a:rPr lang="en-US" sz="3600">
                <a:solidFill>
                  <a:srgbClr val="FDA800"/>
                </a:solidFill>
                <a:latin typeface="Roboto"/>
                <a:ea typeface="Roboto"/>
                <a:cs typeface="Roboto"/>
                <a:sym typeface="Roboto"/>
              </a:rPr>
              <a:t>aidera les centres de recyclage </a:t>
            </a:r>
            <a:r>
              <a:rPr lang="en-US" sz="3600">
                <a:solidFill>
                  <a:srgbClr val="2431DB"/>
                </a:solidFill>
                <a:latin typeface="Roboto"/>
                <a:ea typeface="Roboto"/>
                <a:cs typeface="Roboto"/>
                <a:sym typeface="Roboto"/>
              </a:rPr>
              <a:t>à traiter correctement le vêtement. </a:t>
            </a:r>
            <a:endParaRPr b="0" i="0" sz="3600" u="none" cap="none" strike="noStrike">
              <a:solidFill>
                <a:srgbClr val="2431DB"/>
              </a:solidFill>
              <a:latin typeface="Roboto"/>
              <a:ea typeface="Roboto"/>
              <a:cs typeface="Roboto"/>
              <a:sym typeface="Roboto"/>
            </a:endParaRPr>
          </a:p>
        </p:txBody>
      </p:sp>
      <p:pic>
        <p:nvPicPr>
          <p:cNvPr id="133" name="Google Shape;133;p9"/>
          <p:cNvPicPr preferRelativeResize="0"/>
          <p:nvPr/>
        </p:nvPicPr>
        <p:blipFill rotWithShape="1">
          <a:blip r:embed="rId3">
            <a:alphaModFix/>
          </a:blip>
          <a:srcRect b="0" l="0" r="0" t="0"/>
          <a:stretch/>
        </p:blipFill>
        <p:spPr>
          <a:xfrm>
            <a:off x="13176250" y="473075"/>
            <a:ext cx="6553200" cy="1031444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2024-10-02T15:30:20Z</dcterms:created>
  <dc:creator>Doris Kailos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2024-10-02T00:00:00Z</vt:filetime>
  </property>
  <property fmtid="{D5CDD505-2E9C-101B-9397-08002B2CF9AE}" pid="3" name="Creator">
    <vt:lpwstr>Adobe Illustrator 28.6 (Macintosh)</vt:lpwstr>
  </property>
  <property fmtid="{D5CDD505-2E9C-101B-9397-08002B2CF9AE}" pid="4" name="LastSaved">
    <vt:filetime>2024-10-02T00:00:00Z</vt:filetime>
  </property>
  <property fmtid="{D5CDD505-2E9C-101B-9397-08002B2CF9AE}" pid="5" name="Producer">
    <vt:lpwstr>Adobe PDF library 17.00</vt:lpwstr>
  </property>
</Properties>
</file>