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11309350" cx="20104100"/>
  <p:notesSz cx="20104100" cy="11309350"/>
  <p:embeddedFontLst>
    <p:embeddedFont>
      <p:font typeface="Roboto"/>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5" roundtripDataSignature="AMtx7mgiREdtN6/zoSj47OT0GYJxlrnY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9B6340B4-840F-4AFE-8BA1-AF3B492B31C3}">
  <a:tblStyle styleId="{9B6340B4-840F-4AFE-8BA1-AF3B492B31C3}" styleName="Table_0">
    <a:wholeTbl>
      <a:tcTxStyle b="off" i="off">
        <a:font>
          <a:latin typeface="Calibri"/>
          <a:ea typeface="Calibri"/>
          <a:cs typeface="Calibri"/>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E6E6E6"/>
          </a:solidFill>
        </a:fill>
      </a:tcStyle>
    </a:wholeTbl>
    <a:band1H>
      <a:tcTxStyle/>
      <a:tcStyle>
        <a:fill>
          <a:solidFill>
            <a:srgbClr val="CACACA"/>
          </a:solidFill>
        </a:fill>
      </a:tcStyle>
    </a:band1H>
    <a:band2H>
      <a:tcTxStyle/>
    </a:band2H>
    <a:band1V>
      <a:tcTxStyle/>
      <a:tcStyle>
        <a:fill>
          <a:solidFill>
            <a:srgbClr val="CACACA"/>
          </a:solidFill>
        </a:fill>
      </a:tcStyle>
    </a:band1V>
    <a:band2V>
      <a:tcTxStyle/>
    </a:band2V>
    <a:lastCol>
      <a:tcTxStyle b="on" i="off"/>
    </a:lastCol>
    <a:firstCol>
      <a:tcTxStyle b="on" i="off"/>
    </a:firstCol>
    <a:lastRow>
      <a:tcTxStyle b="on" i="off"/>
      <a:tcStyle>
        <a:tcBdr>
          <a:top>
            <a:ln cap="flat" cmpd="sng" w="25400">
              <a:solidFill>
                <a:schemeClr val="dk1"/>
              </a:solidFill>
              <a:prstDash val="solid"/>
              <a:round/>
              <a:headEnd len="sm" w="sm" type="none"/>
              <a:tailEnd len="sm" w="sm" type="none"/>
            </a:ln>
          </a:top>
        </a:tcBdr>
        <a:fill>
          <a:solidFill>
            <a:srgbClr val="E6E6E6"/>
          </a:solidFill>
        </a:fill>
      </a:tcStyle>
    </a:lastRow>
    <a:seCell>
      <a:tcTxStyle/>
    </a:seCell>
    <a:swCell>
      <a:tcTxStyle/>
    </a:swCell>
    <a:firstRow>
      <a:tcTxStyle b="on" i="off"/>
      <a:tcStyle>
        <a:fill>
          <a:solidFill>
            <a:srgbClr val="E6E6E6"/>
          </a:solidFill>
        </a:fill>
      </a:tcStyle>
    </a:firstRow>
    <a:neCell>
      <a:tcTxStyle/>
    </a:neCell>
    <a:nwCell>
      <a:tcTxStyle/>
    </a:nwCell>
  </a:tblStyle>
  <a:tblStyle styleId="{F4A6A854-BEC1-4D60-83CE-0A53E90B4FD5}"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CF4"/>
          </a:solidFill>
        </a:fill>
      </a:tcStyle>
    </a:wholeTbl>
    <a:band1H>
      <a:tcTxStyle/>
      <a:tcStyle>
        <a:fill>
          <a:solidFill>
            <a:srgbClr val="CFD7E7"/>
          </a:solidFill>
        </a:fill>
      </a:tcStyle>
    </a:band1H>
    <a:band2H>
      <a:tcTxStyle/>
    </a:band2H>
    <a:band1V>
      <a:tcTxStyle/>
      <a:tcStyle>
        <a:fill>
          <a:solidFill>
            <a:srgbClr val="CFD7E7"/>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font" Target="fonts/Roboto-bold.fntdata"/><Relationship Id="rId41" Type="http://schemas.openxmlformats.org/officeDocument/2006/relationships/font" Target="fonts/Roboto-regular.fntdata"/><Relationship Id="rId22" Type="http://schemas.openxmlformats.org/officeDocument/2006/relationships/slide" Target="slides/slide16.xml"/><Relationship Id="rId44" Type="http://schemas.openxmlformats.org/officeDocument/2006/relationships/font" Target="fonts/Roboto-boldItalic.fntdata"/><Relationship Id="rId21" Type="http://schemas.openxmlformats.org/officeDocument/2006/relationships/slide" Target="slides/slide15.xml"/><Relationship Id="rId43" Type="http://schemas.openxmlformats.org/officeDocument/2006/relationships/font" Target="fonts/Roboto-italic.fntdata"/><Relationship Id="rId24" Type="http://schemas.openxmlformats.org/officeDocument/2006/relationships/slide" Target="slides/slide18.xml"/><Relationship Id="rId23" Type="http://schemas.openxmlformats.org/officeDocument/2006/relationships/slide" Target="slides/slide17.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50" cy="44545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p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 name="Google Shape;59;p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1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p1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1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 name="Google Shape;160;p1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1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p1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0" name="Google Shape;200;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p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p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2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2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2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p2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p2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2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2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2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 name="Google Shape;240;p2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 name="Google Shape;245;p2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p2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0" name="Google Shape;250;p2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p2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30: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3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31: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3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32: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32: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33: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3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3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4: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5: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6: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7: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8: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9:notes"/>
          <p:cNvSpPr txBox="1"/>
          <p:nvPr>
            <p:ph idx="1" type="body"/>
          </p:nvPr>
        </p:nvSpPr>
        <p:spPr>
          <a:xfrm>
            <a:off x="2009775" y="5441950"/>
            <a:ext cx="16084550"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13.png"/><Relationship Id="rId6"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6" name="Shape 16"/>
        <p:cNvGrpSpPr/>
        <p:nvPr/>
      </p:nvGrpSpPr>
      <p:grpSpPr>
        <a:xfrm>
          <a:off x="0" y="0"/>
          <a:ext cx="0" cy="0"/>
          <a:chOff x="0" y="0"/>
          <a:chExt cx="0" cy="0"/>
        </a:xfrm>
      </p:grpSpPr>
      <p:sp>
        <p:nvSpPr>
          <p:cNvPr id="17" name="Google Shape;17;p36"/>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3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6"/>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0" name="Shape 20"/>
        <p:cNvGrpSpPr/>
        <p:nvPr/>
      </p:nvGrpSpPr>
      <p:grpSpPr>
        <a:xfrm>
          <a:off x="0" y="0"/>
          <a:ext cx="0" cy="0"/>
          <a:chOff x="0" y="0"/>
          <a:chExt cx="0" cy="0"/>
        </a:xfrm>
      </p:grpSpPr>
      <p:sp>
        <p:nvSpPr>
          <p:cNvPr id="21" name="Google Shape;21;p37"/>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7"/>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3" name="Google Shape;23;p37"/>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7"/>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37"/>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26" name="Shape 26"/>
        <p:cNvGrpSpPr/>
        <p:nvPr/>
      </p:nvGrpSpPr>
      <p:grpSpPr>
        <a:xfrm>
          <a:off x="0" y="0"/>
          <a:ext cx="0" cy="0"/>
          <a:chOff x="0" y="0"/>
          <a:chExt cx="0" cy="0"/>
        </a:xfrm>
      </p:grpSpPr>
      <p:sp>
        <p:nvSpPr>
          <p:cNvPr id="27" name="Google Shape;27;p38"/>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28" name="Google Shape;28;p38"/>
          <p:cNvPicPr preferRelativeResize="0"/>
          <p:nvPr/>
        </p:nvPicPr>
        <p:blipFill rotWithShape="1">
          <a:blip r:embed="rId2">
            <a:alphaModFix/>
          </a:blip>
          <a:srcRect b="0" l="0" r="0" t="0"/>
          <a:stretch/>
        </p:blipFill>
        <p:spPr>
          <a:xfrm>
            <a:off x="7104664" y="10375639"/>
            <a:ext cx="11863931" cy="932917"/>
          </a:xfrm>
          <a:prstGeom prst="rect">
            <a:avLst/>
          </a:prstGeom>
          <a:noFill/>
          <a:ln>
            <a:noFill/>
          </a:ln>
        </p:spPr>
      </p:pic>
      <p:sp>
        <p:nvSpPr>
          <p:cNvPr id="29" name="Google Shape;29;p38"/>
          <p:cNvSpPr/>
          <p:nvPr/>
        </p:nvSpPr>
        <p:spPr>
          <a:xfrm>
            <a:off x="7418939" y="10690526"/>
            <a:ext cx="7435850" cy="618490"/>
          </a:xfrm>
          <a:custGeom>
            <a:rect b="b" l="l" r="r" t="t"/>
            <a:pathLst>
              <a:path extrusionOk="0" h="618490" w="743585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0" name="Google Shape;30;p38"/>
          <p:cNvPicPr preferRelativeResize="0"/>
          <p:nvPr/>
        </p:nvPicPr>
        <p:blipFill rotWithShape="1">
          <a:blip r:embed="rId3">
            <a:alphaModFix/>
          </a:blip>
          <a:srcRect b="0" l="0" r="0" t="0"/>
          <a:stretch/>
        </p:blipFill>
        <p:spPr>
          <a:xfrm>
            <a:off x="12336797" y="7852577"/>
            <a:ext cx="6787606" cy="3455978"/>
          </a:xfrm>
          <a:prstGeom prst="rect">
            <a:avLst/>
          </a:prstGeom>
          <a:noFill/>
          <a:ln>
            <a:noFill/>
          </a:ln>
        </p:spPr>
      </p:pic>
      <p:sp>
        <p:nvSpPr>
          <p:cNvPr id="31" name="Google Shape;31;p38"/>
          <p:cNvSpPr/>
          <p:nvPr/>
        </p:nvSpPr>
        <p:spPr>
          <a:xfrm>
            <a:off x="14594055" y="8167573"/>
            <a:ext cx="3900170" cy="3141345"/>
          </a:xfrm>
          <a:custGeom>
            <a:rect b="b" l="l" r="r" t="t"/>
            <a:pathLst>
              <a:path extrusionOk="0" h="3141345" w="3900169">
                <a:moveTo>
                  <a:pt x="3899617" y="0"/>
                </a:moveTo>
                <a:lnTo>
                  <a:pt x="1606168" y="0"/>
                </a:lnTo>
                <a:lnTo>
                  <a:pt x="0" y="3140982"/>
                </a:lnTo>
                <a:lnTo>
                  <a:pt x="2315358" y="3140982"/>
                </a:lnTo>
                <a:lnTo>
                  <a:pt x="3899617"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2" name="Google Shape;32;p38"/>
          <p:cNvPicPr preferRelativeResize="0"/>
          <p:nvPr/>
        </p:nvPicPr>
        <p:blipFill rotWithShape="1">
          <a:blip r:embed="rId4">
            <a:alphaModFix/>
          </a:blip>
          <a:srcRect b="0" l="0" r="0" t="0"/>
          <a:stretch/>
        </p:blipFill>
        <p:spPr>
          <a:xfrm>
            <a:off x="0" y="0"/>
            <a:ext cx="11120458" cy="8621555"/>
          </a:xfrm>
          <a:prstGeom prst="rect">
            <a:avLst/>
          </a:prstGeom>
          <a:noFill/>
          <a:ln>
            <a:noFill/>
          </a:ln>
        </p:spPr>
      </p:pic>
      <p:sp>
        <p:nvSpPr>
          <p:cNvPr id="33" name="Google Shape;33;p38"/>
          <p:cNvSpPr/>
          <p:nvPr/>
        </p:nvSpPr>
        <p:spPr>
          <a:xfrm>
            <a:off x="0" y="0"/>
            <a:ext cx="10492105" cy="7990840"/>
          </a:xfrm>
          <a:custGeom>
            <a:rect b="b" l="l" r="r" t="t"/>
            <a:pathLst>
              <a:path extrusionOk="0" h="7990840" w="10492105">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4" name="Google Shape;34;p38"/>
          <p:cNvPicPr preferRelativeResize="0"/>
          <p:nvPr/>
        </p:nvPicPr>
        <p:blipFill rotWithShape="1">
          <a:blip r:embed="rId5">
            <a:alphaModFix/>
          </a:blip>
          <a:srcRect b="0" l="0" r="0" t="0"/>
          <a:stretch/>
        </p:blipFill>
        <p:spPr>
          <a:xfrm>
            <a:off x="900037" y="2002284"/>
            <a:ext cx="7677251" cy="8941294"/>
          </a:xfrm>
          <a:prstGeom prst="rect">
            <a:avLst/>
          </a:prstGeom>
          <a:noFill/>
          <a:ln>
            <a:noFill/>
          </a:ln>
        </p:spPr>
      </p:pic>
      <p:sp>
        <p:nvSpPr>
          <p:cNvPr id="35" name="Google Shape;35;p38"/>
          <p:cNvSpPr/>
          <p:nvPr/>
        </p:nvSpPr>
        <p:spPr>
          <a:xfrm>
            <a:off x="1214797" y="2316887"/>
            <a:ext cx="6733540" cy="7998459"/>
          </a:xfrm>
          <a:custGeom>
            <a:rect b="b" l="l" r="r" t="t"/>
            <a:pathLst>
              <a:path extrusionOk="0" h="7998459" w="6733540">
                <a:moveTo>
                  <a:pt x="6733009" y="0"/>
                </a:moveTo>
                <a:lnTo>
                  <a:pt x="4089812" y="0"/>
                </a:lnTo>
                <a:lnTo>
                  <a:pt x="0" y="7997934"/>
                </a:lnTo>
                <a:lnTo>
                  <a:pt x="2698985" y="7997934"/>
                </a:lnTo>
                <a:lnTo>
                  <a:pt x="6733009"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6" name="Google Shape;36;p38"/>
          <p:cNvSpPr/>
          <p:nvPr/>
        </p:nvSpPr>
        <p:spPr>
          <a:xfrm>
            <a:off x="1267269" y="5"/>
            <a:ext cx="7571105" cy="11308715"/>
          </a:xfrm>
          <a:custGeom>
            <a:rect b="b" l="l" r="r" t="t"/>
            <a:pathLst>
              <a:path extrusionOk="0" h="11308715" w="7571105">
                <a:moveTo>
                  <a:pt x="1295044" y="0"/>
                </a:moveTo>
                <a:lnTo>
                  <a:pt x="1084224" y="0"/>
                </a:lnTo>
                <a:lnTo>
                  <a:pt x="536867" y="1051280"/>
                </a:lnTo>
                <a:lnTo>
                  <a:pt x="757224" y="1051217"/>
                </a:lnTo>
                <a:lnTo>
                  <a:pt x="1295044" y="0"/>
                </a:lnTo>
                <a:close/>
              </a:path>
              <a:path extrusionOk="0" h="11308715" w="7571105">
                <a:moveTo>
                  <a:pt x="1772932" y="0"/>
                </a:moveTo>
                <a:lnTo>
                  <a:pt x="1580057" y="0"/>
                </a:lnTo>
                <a:lnTo>
                  <a:pt x="0" y="3034741"/>
                </a:lnTo>
                <a:lnTo>
                  <a:pt x="220357" y="3034677"/>
                </a:lnTo>
                <a:lnTo>
                  <a:pt x="1772932" y="0"/>
                </a:lnTo>
                <a:close/>
              </a:path>
              <a:path extrusionOk="0" h="11308715" w="7571105">
                <a:moveTo>
                  <a:pt x="2118461" y="8755990"/>
                </a:moveTo>
                <a:lnTo>
                  <a:pt x="1925878" y="8759596"/>
                </a:lnTo>
                <a:lnTo>
                  <a:pt x="598741" y="11308550"/>
                </a:lnTo>
                <a:lnTo>
                  <a:pt x="812533" y="11308550"/>
                </a:lnTo>
                <a:lnTo>
                  <a:pt x="2118461" y="8755990"/>
                </a:lnTo>
                <a:close/>
              </a:path>
              <a:path extrusionOk="0" h="11308715" w="7571105">
                <a:moveTo>
                  <a:pt x="2655328" y="6772529"/>
                </a:moveTo>
                <a:lnTo>
                  <a:pt x="2462758" y="6776148"/>
                </a:lnTo>
                <a:lnTo>
                  <a:pt x="759396" y="10047668"/>
                </a:lnTo>
                <a:lnTo>
                  <a:pt x="979766" y="10047605"/>
                </a:lnTo>
                <a:lnTo>
                  <a:pt x="2655328" y="6772529"/>
                </a:lnTo>
                <a:close/>
              </a:path>
              <a:path extrusionOk="0" h="11308715" w="7571105">
                <a:moveTo>
                  <a:pt x="7570800" y="0"/>
                </a:moveTo>
                <a:lnTo>
                  <a:pt x="7356780" y="0"/>
                </a:lnTo>
                <a:lnTo>
                  <a:pt x="6993826" y="697090"/>
                </a:lnTo>
                <a:lnTo>
                  <a:pt x="7214197" y="697026"/>
                </a:lnTo>
                <a:lnTo>
                  <a:pt x="7570800"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37" name="Google Shape;37;p38"/>
          <p:cNvPicPr preferRelativeResize="0"/>
          <p:nvPr/>
        </p:nvPicPr>
        <p:blipFill rotWithShape="1">
          <a:blip r:embed="rId6">
            <a:alphaModFix/>
          </a:blip>
          <a:srcRect b="0" l="0" r="0" t="0"/>
          <a:stretch/>
        </p:blipFill>
        <p:spPr>
          <a:xfrm>
            <a:off x="17556324" y="180346"/>
            <a:ext cx="2547775" cy="5330099"/>
          </a:xfrm>
          <a:prstGeom prst="rect">
            <a:avLst/>
          </a:prstGeom>
          <a:noFill/>
          <a:ln>
            <a:noFill/>
          </a:ln>
        </p:spPr>
      </p:pic>
      <p:sp>
        <p:nvSpPr>
          <p:cNvPr id="38" name="Google Shape;38;p38"/>
          <p:cNvSpPr/>
          <p:nvPr/>
        </p:nvSpPr>
        <p:spPr>
          <a:xfrm>
            <a:off x="17871961" y="729124"/>
            <a:ext cx="2232660" cy="4152265"/>
          </a:xfrm>
          <a:custGeom>
            <a:rect b="b" l="l" r="r" t="t"/>
            <a:pathLst>
              <a:path extrusionOk="0" h="4152265" w="2232659">
                <a:moveTo>
                  <a:pt x="2232138" y="0"/>
                </a:moveTo>
                <a:lnTo>
                  <a:pt x="0" y="4150438"/>
                </a:lnTo>
                <a:lnTo>
                  <a:pt x="1698660" y="4151758"/>
                </a:lnTo>
                <a:lnTo>
                  <a:pt x="2232138" y="3135521"/>
                </a:lnTo>
                <a:lnTo>
                  <a:pt x="223213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39" name="Google Shape;39;p38"/>
          <p:cNvSpPr/>
          <p:nvPr/>
        </p:nvSpPr>
        <p:spPr>
          <a:xfrm>
            <a:off x="501000" y="496885"/>
            <a:ext cx="19102705" cy="10252075"/>
          </a:xfrm>
          <a:custGeom>
            <a:rect b="b" l="l" r="r" t="t"/>
            <a:pathLst>
              <a:path extrusionOk="0" h="10252075" w="19102705">
                <a:moveTo>
                  <a:pt x="19102098" y="0"/>
                </a:moveTo>
                <a:lnTo>
                  <a:pt x="0" y="0"/>
                </a:lnTo>
                <a:lnTo>
                  <a:pt x="0" y="10252022"/>
                </a:lnTo>
                <a:lnTo>
                  <a:pt x="19102098" y="10252022"/>
                </a:lnTo>
                <a:lnTo>
                  <a:pt x="19102098"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40" name="Google Shape;40;p38"/>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38"/>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38"/>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8"/>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38"/>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45" name="Shape 45"/>
        <p:cNvGrpSpPr/>
        <p:nvPr/>
      </p:nvGrpSpPr>
      <p:grpSpPr>
        <a:xfrm>
          <a:off x="0" y="0"/>
          <a:ext cx="0" cy="0"/>
          <a:chOff x="0" y="0"/>
          <a:chExt cx="0" cy="0"/>
        </a:xfrm>
      </p:grpSpPr>
      <p:sp>
        <p:nvSpPr>
          <p:cNvPr id="46" name="Google Shape;46;p39"/>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9"/>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8" name="Google Shape;48;p39"/>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49" name="Google Shape;49;p39"/>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 name="Google Shape;50;p39"/>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39"/>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52" name="Shape 52"/>
        <p:cNvGrpSpPr/>
        <p:nvPr/>
      </p:nvGrpSpPr>
      <p:grpSpPr>
        <a:xfrm>
          <a:off x="0" y="0"/>
          <a:ext cx="0" cy="0"/>
          <a:chOff x="0" y="0"/>
          <a:chExt cx="0" cy="0"/>
        </a:xfrm>
      </p:grpSpPr>
      <p:sp>
        <p:nvSpPr>
          <p:cNvPr id="53" name="Google Shape;53;p40"/>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3800">
                <a:solidFill>
                  <a:schemeClr val="dk1"/>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4" name="Google Shape;54;p40"/>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40"/>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0"/>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5"/>
          <p:cNvSpPr/>
          <p:nvPr/>
        </p:nvSpPr>
        <p:spPr>
          <a:xfrm>
            <a:off x="0" y="0"/>
            <a:ext cx="20104100" cy="11308715"/>
          </a:xfrm>
          <a:custGeom>
            <a:rect b="b" l="l" r="r" t="t"/>
            <a:pathLst>
              <a:path extrusionOk="0" h="11308715" w="20104100">
                <a:moveTo>
                  <a:pt x="20104099" y="0"/>
                </a:moveTo>
                <a:lnTo>
                  <a:pt x="0" y="0"/>
                </a:lnTo>
                <a:lnTo>
                  <a:pt x="0" y="11308556"/>
                </a:lnTo>
                <a:lnTo>
                  <a:pt x="20104099" y="11308556"/>
                </a:lnTo>
                <a:lnTo>
                  <a:pt x="20104099" y="0"/>
                </a:lnTo>
                <a:close/>
              </a:path>
            </a:pathLst>
          </a:custGeom>
          <a:solidFill>
            <a:srgbClr val="2431DB"/>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35"/>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3800" u="none" cap="none" strike="noStrike">
                <a:solidFill>
                  <a:schemeClr val="dk1"/>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35"/>
          <p:cNvSpPr txBox="1"/>
          <p:nvPr>
            <p:ph idx="1" type="body"/>
          </p:nvPr>
        </p:nvSpPr>
        <p:spPr>
          <a:xfrm>
            <a:off x="1005205" y="2601150"/>
            <a:ext cx="18093690" cy="7464171"/>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1800" u="none" cap="none" strike="noStrike">
                <a:latin typeface="Calibri"/>
                <a:ea typeface="Calibri"/>
                <a:cs typeface="Calibri"/>
                <a:sym typeface="Calibri"/>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3" name="Google Shape;13;p35"/>
          <p:cNvSpPr txBox="1"/>
          <p:nvPr>
            <p:ph idx="11" type="ftr"/>
          </p:nvPr>
        </p:nvSpPr>
        <p:spPr>
          <a:xfrm>
            <a:off x="6835394" y="10517696"/>
            <a:ext cx="6433312" cy="565467"/>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3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5" name="Google Shape;15;p35"/>
          <p:cNvSpPr txBox="1"/>
          <p:nvPr>
            <p:ph idx="12" type="sldNum"/>
          </p:nvPr>
        </p:nvSpPr>
        <p:spPr>
          <a:xfrm>
            <a:off x="18717362" y="9549876"/>
            <a:ext cx="693485" cy="802919"/>
          </a:xfrm>
          <a:prstGeom prst="rect">
            <a:avLst/>
          </a:prstGeom>
          <a:noFill/>
          <a:ln>
            <a:noFill/>
          </a:ln>
        </p:spPr>
        <p:txBody>
          <a:bodyPr anchorCtr="0" anchor="t" bIns="0" lIns="0" spcFirstLastPara="1" rIns="0" wrap="square" tIns="0">
            <a:spAutoFit/>
          </a:bodyPr>
          <a:lstStyle>
            <a:lvl1pPr indent="0" lvl="0" marL="73025">
              <a:lnSpc>
                <a:spcPct val="115731"/>
              </a:lnSpc>
              <a:spcBef>
                <a:spcPts val="0"/>
              </a:spcBef>
              <a:buNone/>
              <a:defRPr b="0" i="0" sz="4100">
                <a:solidFill>
                  <a:schemeClr val="dk1"/>
                </a:solidFill>
                <a:latin typeface="Roboto"/>
                <a:ea typeface="Roboto"/>
                <a:cs typeface="Roboto"/>
                <a:sym typeface="Roboto"/>
              </a:defRPr>
            </a:lvl1pPr>
            <a:lvl2pPr indent="0" lvl="1" marL="73025">
              <a:lnSpc>
                <a:spcPct val="115731"/>
              </a:lnSpc>
              <a:spcBef>
                <a:spcPts val="0"/>
              </a:spcBef>
              <a:buNone/>
              <a:defRPr b="0" i="0" sz="4100">
                <a:solidFill>
                  <a:schemeClr val="dk1"/>
                </a:solidFill>
                <a:latin typeface="Roboto"/>
                <a:ea typeface="Roboto"/>
                <a:cs typeface="Roboto"/>
                <a:sym typeface="Roboto"/>
              </a:defRPr>
            </a:lvl2pPr>
            <a:lvl3pPr indent="0" lvl="2" marL="73025">
              <a:lnSpc>
                <a:spcPct val="115731"/>
              </a:lnSpc>
              <a:spcBef>
                <a:spcPts val="0"/>
              </a:spcBef>
              <a:buNone/>
              <a:defRPr b="0" i="0" sz="4100">
                <a:solidFill>
                  <a:schemeClr val="dk1"/>
                </a:solidFill>
                <a:latin typeface="Roboto"/>
                <a:ea typeface="Roboto"/>
                <a:cs typeface="Roboto"/>
                <a:sym typeface="Roboto"/>
              </a:defRPr>
            </a:lvl3pPr>
            <a:lvl4pPr indent="0" lvl="3" marL="73025">
              <a:lnSpc>
                <a:spcPct val="115731"/>
              </a:lnSpc>
              <a:spcBef>
                <a:spcPts val="0"/>
              </a:spcBef>
              <a:buNone/>
              <a:defRPr b="0" i="0" sz="4100">
                <a:solidFill>
                  <a:schemeClr val="dk1"/>
                </a:solidFill>
                <a:latin typeface="Roboto"/>
                <a:ea typeface="Roboto"/>
                <a:cs typeface="Roboto"/>
                <a:sym typeface="Roboto"/>
              </a:defRPr>
            </a:lvl4pPr>
            <a:lvl5pPr indent="0" lvl="4" marL="73025">
              <a:lnSpc>
                <a:spcPct val="115731"/>
              </a:lnSpc>
              <a:spcBef>
                <a:spcPts val="0"/>
              </a:spcBef>
              <a:buNone/>
              <a:defRPr b="0" i="0" sz="4100">
                <a:solidFill>
                  <a:schemeClr val="dk1"/>
                </a:solidFill>
                <a:latin typeface="Roboto"/>
                <a:ea typeface="Roboto"/>
                <a:cs typeface="Roboto"/>
                <a:sym typeface="Roboto"/>
              </a:defRPr>
            </a:lvl5pPr>
            <a:lvl6pPr indent="0" lvl="5" marL="73025">
              <a:lnSpc>
                <a:spcPct val="115731"/>
              </a:lnSpc>
              <a:spcBef>
                <a:spcPts val="0"/>
              </a:spcBef>
              <a:buNone/>
              <a:defRPr b="0" i="0" sz="4100">
                <a:solidFill>
                  <a:schemeClr val="dk1"/>
                </a:solidFill>
                <a:latin typeface="Roboto"/>
                <a:ea typeface="Roboto"/>
                <a:cs typeface="Roboto"/>
                <a:sym typeface="Roboto"/>
              </a:defRPr>
            </a:lvl6pPr>
            <a:lvl7pPr indent="0" lvl="6" marL="73025">
              <a:lnSpc>
                <a:spcPct val="115731"/>
              </a:lnSpc>
              <a:spcBef>
                <a:spcPts val="0"/>
              </a:spcBef>
              <a:buNone/>
              <a:defRPr b="0" i="0" sz="4100">
                <a:solidFill>
                  <a:schemeClr val="dk1"/>
                </a:solidFill>
                <a:latin typeface="Roboto"/>
                <a:ea typeface="Roboto"/>
                <a:cs typeface="Roboto"/>
                <a:sym typeface="Roboto"/>
              </a:defRPr>
            </a:lvl7pPr>
            <a:lvl8pPr indent="0" lvl="7" marL="73025">
              <a:lnSpc>
                <a:spcPct val="115731"/>
              </a:lnSpc>
              <a:spcBef>
                <a:spcPts val="0"/>
              </a:spcBef>
              <a:buNone/>
              <a:defRPr b="0" i="0" sz="4100">
                <a:solidFill>
                  <a:schemeClr val="dk1"/>
                </a:solidFill>
                <a:latin typeface="Roboto"/>
                <a:ea typeface="Roboto"/>
                <a:cs typeface="Roboto"/>
                <a:sym typeface="Roboto"/>
              </a:defRPr>
            </a:lvl8pPr>
            <a:lvl9pPr indent="0" lvl="8" marL="73025">
              <a:lnSpc>
                <a:spcPct val="115731"/>
              </a:lnSpc>
              <a:spcBef>
                <a:spcPts val="0"/>
              </a:spcBef>
              <a:buNone/>
              <a:defRPr b="0" i="0" sz="4100">
                <a:solidFill>
                  <a:schemeClr val="dk1"/>
                </a:solidFill>
                <a:latin typeface="Roboto"/>
                <a:ea typeface="Roboto"/>
                <a:cs typeface="Roboto"/>
                <a:sym typeface="Roboto"/>
              </a:defRPr>
            </a:lvl9pPr>
          </a:lstStyle>
          <a:p>
            <a:pPr indent="0" lvl="0" marL="73025" rtl="0" algn="l">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0.jpg"/><Relationship Id="rId4" Type="http://schemas.openxmlformats.org/officeDocument/2006/relationships/hyperlink" Target="https://unsplash.com/@moonstariousproject?utm_content=creditCopyText&amp;utm_medium=referral&amp;utm_source=unsplash"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4.jpg"/><Relationship Id="rId4" Type="http://schemas.openxmlformats.org/officeDocument/2006/relationships/hyperlink" Target="https://unsplash.com/@samdc?utm_content=creditCopyText&amp;utm_medium=referral&amp;utm_source=unsplash"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unsplash.com/@bkaraivanov?utm_content=creditCopyText&amp;utm_medium=referral&amp;utm_source=unsplash" TargetMode="Externa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1.jpg"/><Relationship Id="rId4" Type="http://schemas.openxmlformats.org/officeDocument/2006/relationships/hyperlink" Target="https://unsplash.com/@anna_voss?utm_content=creditCopyText&amp;utm_medium=referral&amp;utm_source=unsplash"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www.patagonia.com/" TargetMode="External"/><Relationship Id="rId4" Type="http://schemas.openxmlformats.org/officeDocument/2006/relationships/hyperlink" Target="http://www.eileenfisherrenew.com/" TargetMode="External"/><Relationship Id="rId5" Type="http://schemas.openxmlformats.org/officeDocument/2006/relationships/hyperlink" Target="http://www.everlane.com/about"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9.jpg"/><Relationship Id="rId4" Type="http://schemas.openxmlformats.org/officeDocument/2006/relationships/hyperlink" Target="https://unsplash.com/@collab_media?utm_content=creditCopyText&amp;utm_medium=referral&amp;utm_source=unsplash" TargetMode="External"/><Relationship Id="rId5" Type="http://schemas.openxmlformats.org/officeDocument/2006/relationships/hyperlink" Target="https://unsplash.com/photos/a-woman-using-a-sewing-machine-to-sew-clothes-upKXvfgKABY?utm_content=creditCopyText&amp;utm_medium=referral&amp;utm_source=unsplash"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2.jpg"/><Relationship Id="rId4" Type="http://schemas.openxmlformats.org/officeDocument/2006/relationships/hyperlink" Target="https://unsplash.com/@clemono?utm_content=creditCopyText&amp;utm_medium=referral&amp;utm_source=unsplash" TargetMode="External"/><Relationship Id="rId5" Type="http://schemas.openxmlformats.org/officeDocument/2006/relationships/hyperlink" Target="https://unsplash.com/photos/mannequin-in-front-of-windows-HpEDSZukJqk?utm_content=creditCopyText&amp;utm_medium=referral&amp;utm_source=unsplash"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hyperlink" Target="http://www.laborrights.org/sites/default/files/publications/Future_of_Fashion_ILRF.pdf" TargetMode="External"/><Relationship Id="rId4" Type="http://schemas.openxmlformats.org/officeDocument/2006/relationships/hyperlink" Target="https://data.europa.eu/doi/10.2792/947979" TargetMode="External"/><Relationship Id="rId5" Type="http://schemas.openxmlformats.org/officeDocument/2006/relationships/hyperlink" Target="http://www.fairlabor.org/" TargetMode="External"/><Relationship Id="rId6" Type="http://schemas.openxmlformats.org/officeDocument/2006/relationships/hyperlink" Target="http://www.collectivefashionjustice.org/articles/total-ethics-fashion" TargetMode="External"/><Relationship Id="rId7" Type="http://schemas.openxmlformats.org/officeDocument/2006/relationships/hyperlink" Target="http://www.sa-intl.org/programs/sa8000/"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hyperlink" Target="http://www.youtube.com/watch?v=KkZ9VTaG9Xg&amp;t=630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5.jpg"/><Relationship Id="rId4" Type="http://schemas.openxmlformats.org/officeDocument/2006/relationships/hyperlink" Target="https://unsplash.com/@allanwads?utm_content=creditCopyText&amp;utm_medium=referral&amp;utm_source=unsplash"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3.jpg"/><Relationship Id="rId4" Type="http://schemas.openxmlformats.org/officeDocument/2006/relationships/hyperlink" Target="https://unsplash.com/@heyitspixi?utm_content=creditCopyText&amp;utm_medium=referral&amp;utm_source=unsplash"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7.jpg"/><Relationship Id="rId4" Type="http://schemas.openxmlformats.org/officeDocument/2006/relationships/hyperlink" Target="https://unsplash.com/@hngstrm?utm_content=creditCopyText&amp;utm_medium=referral&amp;utm_source=unsplash" TargetMode="External"/><Relationship Id="rId5" Type="http://schemas.openxmlformats.org/officeDocument/2006/relationships/hyperlink" Target="https://unsplash.com/photos/assorted-clothes-on-organize-nBwE7fknBpE?utm_content=creditCopyText&amp;utm_medium=referral&amp;utm_source=unsplash"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grpSp>
        <p:nvGrpSpPr>
          <p:cNvPr id="61" name="Google Shape;61;p1"/>
          <p:cNvGrpSpPr/>
          <p:nvPr/>
        </p:nvGrpSpPr>
        <p:grpSpPr>
          <a:xfrm>
            <a:off x="0" y="635"/>
            <a:ext cx="20104145" cy="11308969"/>
            <a:chOff x="0" y="0"/>
            <a:chExt cx="20104145" cy="11308969"/>
          </a:xfrm>
        </p:grpSpPr>
        <p:pic>
          <p:nvPicPr>
            <p:cNvPr id="62" name="Google Shape;62;p1"/>
            <p:cNvPicPr preferRelativeResize="0"/>
            <p:nvPr/>
          </p:nvPicPr>
          <p:blipFill rotWithShape="1">
            <a:blip r:embed="rId3">
              <a:alphaModFix/>
            </a:blip>
            <a:srcRect b="0" l="0" r="0" t="0"/>
            <a:stretch/>
          </p:blipFill>
          <p:spPr>
            <a:xfrm>
              <a:off x="7212314" y="9984617"/>
              <a:ext cx="11416613" cy="1323938"/>
            </a:xfrm>
            <a:prstGeom prst="rect">
              <a:avLst/>
            </a:prstGeom>
            <a:noFill/>
            <a:ln>
              <a:noFill/>
            </a:ln>
          </p:spPr>
        </p:pic>
        <p:sp>
          <p:nvSpPr>
            <p:cNvPr id="63" name="Google Shape;63;p1"/>
            <p:cNvSpPr/>
            <p:nvPr/>
          </p:nvSpPr>
          <p:spPr>
            <a:xfrm>
              <a:off x="7526649" y="10299319"/>
              <a:ext cx="7900034" cy="1009650"/>
            </a:xfrm>
            <a:custGeom>
              <a:rect b="b" l="l" r="r" t="t"/>
              <a:pathLst>
                <a:path extrusionOk="0" h="1009650" w="7900034">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4" name="Google Shape;64;p1"/>
            <p:cNvPicPr preferRelativeResize="0"/>
            <p:nvPr/>
          </p:nvPicPr>
          <p:blipFill rotWithShape="1">
            <a:blip r:embed="rId4">
              <a:alphaModFix/>
            </a:blip>
            <a:srcRect b="0" l="0" r="0" t="0"/>
            <a:stretch/>
          </p:blipFill>
          <p:spPr>
            <a:xfrm>
              <a:off x="12230831" y="7657568"/>
              <a:ext cx="6546363" cy="3650988"/>
            </a:xfrm>
            <a:prstGeom prst="rect">
              <a:avLst/>
            </a:prstGeom>
            <a:noFill/>
            <a:ln>
              <a:noFill/>
            </a:ln>
          </p:spPr>
        </p:pic>
        <p:sp>
          <p:nvSpPr>
            <p:cNvPr id="65" name="Google Shape;65;p1"/>
            <p:cNvSpPr/>
            <p:nvPr/>
          </p:nvSpPr>
          <p:spPr>
            <a:xfrm>
              <a:off x="14174711" y="7972345"/>
              <a:ext cx="3973829" cy="3336290"/>
            </a:xfrm>
            <a:custGeom>
              <a:rect b="b" l="l" r="r" t="t"/>
              <a:pathLst>
                <a:path extrusionOk="0" h="3336290" w="3973830">
                  <a:moveTo>
                    <a:pt x="3973650" y="0"/>
                  </a:moveTo>
                  <a:lnTo>
                    <a:pt x="1774010" y="0"/>
                  </a:lnTo>
                  <a:lnTo>
                    <a:pt x="0" y="3336210"/>
                  </a:lnTo>
                  <a:lnTo>
                    <a:pt x="2223834" y="3336210"/>
                  </a:lnTo>
                  <a:lnTo>
                    <a:pt x="3973650"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6" name="Google Shape;66;p1"/>
            <p:cNvPicPr preferRelativeResize="0"/>
            <p:nvPr/>
          </p:nvPicPr>
          <p:blipFill rotWithShape="1">
            <a:blip r:embed="rId5">
              <a:alphaModFix/>
            </a:blip>
            <a:srcRect b="0" l="0" r="0" t="0"/>
            <a:stretch/>
          </p:blipFill>
          <p:spPr>
            <a:xfrm>
              <a:off x="0" y="0"/>
              <a:ext cx="11102456" cy="8439108"/>
            </a:xfrm>
            <a:prstGeom prst="rect">
              <a:avLst/>
            </a:prstGeom>
            <a:noFill/>
            <a:ln>
              <a:noFill/>
            </a:ln>
          </p:spPr>
        </p:pic>
        <p:sp>
          <p:nvSpPr>
            <p:cNvPr id="67" name="Google Shape;67;p1"/>
            <p:cNvSpPr/>
            <p:nvPr/>
          </p:nvSpPr>
          <p:spPr>
            <a:xfrm>
              <a:off x="3" y="0"/>
              <a:ext cx="10473690" cy="7810500"/>
            </a:xfrm>
            <a:custGeom>
              <a:rect b="b" l="l" r="r" t="t"/>
              <a:pathLst>
                <a:path extrusionOk="0" h="7810500" w="1047369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68" name="Google Shape;68;p1"/>
            <p:cNvPicPr preferRelativeResize="0"/>
            <p:nvPr/>
          </p:nvPicPr>
          <p:blipFill rotWithShape="1">
            <a:blip r:embed="rId6">
              <a:alphaModFix/>
            </a:blip>
            <a:srcRect b="0" l="0" r="0" t="0"/>
            <a:stretch/>
          </p:blipFill>
          <p:spPr>
            <a:xfrm>
              <a:off x="1261500" y="2259617"/>
              <a:ext cx="7400819" cy="8323091"/>
            </a:xfrm>
            <a:prstGeom prst="rect">
              <a:avLst/>
            </a:prstGeom>
            <a:noFill/>
            <a:ln>
              <a:noFill/>
            </a:ln>
          </p:spPr>
        </p:pic>
        <p:sp>
          <p:nvSpPr>
            <p:cNvPr id="69" name="Google Shape;69;p1"/>
            <p:cNvSpPr/>
            <p:nvPr/>
          </p:nvSpPr>
          <p:spPr>
            <a:xfrm>
              <a:off x="1576289" y="2576128"/>
              <a:ext cx="6457950" cy="7376795"/>
            </a:xfrm>
            <a:custGeom>
              <a:rect b="b" l="l" r="r" t="t"/>
              <a:pathLst>
                <a:path extrusionOk="0" h="7376795" w="6457950">
                  <a:moveTo>
                    <a:pt x="6457593" y="0"/>
                  </a:moveTo>
                  <a:lnTo>
                    <a:pt x="3922519" y="0"/>
                  </a:lnTo>
                  <a:lnTo>
                    <a:pt x="0" y="7376665"/>
                  </a:lnTo>
                  <a:lnTo>
                    <a:pt x="2588591" y="7376665"/>
                  </a:lnTo>
                  <a:lnTo>
                    <a:pt x="6457593"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70" name="Google Shape;70;p1"/>
            <p:cNvSpPr/>
            <p:nvPr/>
          </p:nvSpPr>
          <p:spPr>
            <a:xfrm>
              <a:off x="1626628" y="5"/>
              <a:ext cx="7494905" cy="11308715"/>
            </a:xfrm>
            <a:custGeom>
              <a:rect b="b" l="l" r="r" t="t"/>
              <a:pathLst>
                <a:path extrusionOk="0" h="11308715" w="7494905">
                  <a:moveTo>
                    <a:pt x="1475727" y="0"/>
                  </a:moveTo>
                  <a:lnTo>
                    <a:pt x="1277670" y="0"/>
                  </a:lnTo>
                  <a:lnTo>
                    <a:pt x="514908" y="1408823"/>
                  </a:lnTo>
                  <a:lnTo>
                    <a:pt x="726236" y="1408772"/>
                  </a:lnTo>
                  <a:lnTo>
                    <a:pt x="1475727" y="0"/>
                  </a:lnTo>
                  <a:close/>
                </a:path>
                <a:path extrusionOk="0" h="11308715" w="7494905">
                  <a:moveTo>
                    <a:pt x="1818373" y="217487"/>
                  </a:moveTo>
                  <a:lnTo>
                    <a:pt x="1633664" y="220814"/>
                  </a:lnTo>
                  <a:lnTo>
                    <a:pt x="0" y="3238208"/>
                  </a:lnTo>
                  <a:lnTo>
                    <a:pt x="211328" y="3238157"/>
                  </a:lnTo>
                  <a:lnTo>
                    <a:pt x="1818373" y="217487"/>
                  </a:lnTo>
                  <a:close/>
                </a:path>
                <a:path extrusionOk="0" h="11308715" w="7494905">
                  <a:moveTo>
                    <a:pt x="2031796" y="8515058"/>
                  </a:moveTo>
                  <a:lnTo>
                    <a:pt x="1847088" y="8518385"/>
                  </a:lnTo>
                  <a:lnTo>
                    <a:pt x="336448" y="11308550"/>
                  </a:lnTo>
                  <a:lnTo>
                    <a:pt x="545604" y="11308550"/>
                  </a:lnTo>
                  <a:lnTo>
                    <a:pt x="2031796" y="8515058"/>
                  </a:lnTo>
                  <a:close/>
                </a:path>
                <a:path extrusionOk="0" h="11308715" w="7494905">
                  <a:moveTo>
                    <a:pt x="2546705" y="6685674"/>
                  </a:moveTo>
                  <a:lnTo>
                    <a:pt x="2361996" y="6689001"/>
                  </a:lnTo>
                  <a:lnTo>
                    <a:pt x="728332" y="9706394"/>
                  </a:lnTo>
                  <a:lnTo>
                    <a:pt x="939673" y="9706331"/>
                  </a:lnTo>
                  <a:lnTo>
                    <a:pt x="2546705" y="6685674"/>
                  </a:lnTo>
                  <a:close/>
                </a:path>
                <a:path extrusionOk="0" h="11308715" w="7494905">
                  <a:moveTo>
                    <a:pt x="7494765" y="0"/>
                  </a:moveTo>
                  <a:lnTo>
                    <a:pt x="7293635" y="0"/>
                  </a:lnTo>
                  <a:lnTo>
                    <a:pt x="6707733" y="1082154"/>
                  </a:lnTo>
                  <a:lnTo>
                    <a:pt x="6919074" y="1082090"/>
                  </a:lnTo>
                  <a:lnTo>
                    <a:pt x="7494765" y="0"/>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1" name="Google Shape;71;p1"/>
            <p:cNvPicPr preferRelativeResize="0"/>
            <p:nvPr/>
          </p:nvPicPr>
          <p:blipFill rotWithShape="1">
            <a:blip r:embed="rId7">
              <a:alphaModFix/>
            </a:blip>
            <a:srcRect b="0" l="0" r="0" t="0"/>
            <a:stretch/>
          </p:blipFill>
          <p:spPr>
            <a:xfrm>
              <a:off x="17236752" y="580924"/>
              <a:ext cx="2867347" cy="4988324"/>
            </a:xfrm>
            <a:prstGeom prst="rect">
              <a:avLst/>
            </a:prstGeom>
            <a:noFill/>
            <a:ln>
              <a:noFill/>
            </a:ln>
          </p:spPr>
        </p:pic>
        <p:sp>
          <p:nvSpPr>
            <p:cNvPr id="72" name="Google Shape;72;p1"/>
            <p:cNvSpPr/>
            <p:nvPr/>
          </p:nvSpPr>
          <p:spPr>
            <a:xfrm>
              <a:off x="17552080" y="898805"/>
              <a:ext cx="2552065" cy="4042410"/>
            </a:xfrm>
            <a:custGeom>
              <a:rect b="b" l="l" r="r" t="t"/>
              <a:pathLst>
                <a:path extrusionOk="0" h="4042410" w="2552065">
                  <a:moveTo>
                    <a:pt x="2552018" y="0"/>
                  </a:moveTo>
                  <a:lnTo>
                    <a:pt x="2259732" y="295"/>
                  </a:lnTo>
                  <a:lnTo>
                    <a:pt x="0" y="4040936"/>
                  </a:lnTo>
                  <a:lnTo>
                    <a:pt x="1629175" y="4042151"/>
                  </a:lnTo>
                  <a:lnTo>
                    <a:pt x="2552018" y="2351602"/>
                  </a:lnTo>
                  <a:lnTo>
                    <a:pt x="2552018" y="0"/>
                  </a:lnTo>
                  <a:close/>
                </a:path>
              </a:pathLst>
            </a:custGeom>
            <a:solidFill>
              <a:srgbClr val="FDA8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73" name="Google Shape;73;p1"/>
          <p:cNvSpPr/>
          <p:nvPr/>
        </p:nvSpPr>
        <p:spPr>
          <a:xfrm>
            <a:off x="9137650" y="6255345"/>
            <a:ext cx="9885274" cy="175432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5400">
                <a:solidFill>
                  <a:schemeClr val="lt1"/>
                </a:solidFill>
                <a:latin typeface="Roboto"/>
                <a:ea typeface="Roboto"/>
                <a:cs typeface="Roboto"/>
                <a:sym typeface="Roboto"/>
              </a:rPr>
              <a:t>Chaînes d'Approvisionnement en Mode Éthique</a:t>
            </a:r>
            <a:endParaRPr sz="5400">
              <a:solidFill>
                <a:schemeClr val="lt1"/>
              </a:solidFill>
              <a:latin typeface="Roboto"/>
              <a:ea typeface="Roboto"/>
              <a:cs typeface="Roboto"/>
              <a:sym typeface="Roboto"/>
            </a:endParaRPr>
          </a:p>
          <a:p>
            <a:pPr indent="0" lvl="0" marL="0" rtl="0" algn="l">
              <a:spcBef>
                <a:spcPts val="0"/>
              </a:spcBef>
              <a:spcAft>
                <a:spcPts val="0"/>
              </a:spcAft>
              <a:buNone/>
            </a:pPr>
            <a:r>
              <a:t/>
            </a:r>
            <a:endParaRPr sz="5400">
              <a:solidFill>
                <a:schemeClr val="lt1"/>
              </a:solidFill>
              <a:latin typeface="Roboto"/>
              <a:ea typeface="Roboto"/>
              <a:cs typeface="Roboto"/>
              <a:sym typeface="Roboto"/>
            </a:endParaRPr>
          </a:p>
        </p:txBody>
      </p:sp>
      <p:sp>
        <p:nvSpPr>
          <p:cNvPr id="74" name="Google Shape;74;p1"/>
          <p:cNvSpPr/>
          <p:nvPr/>
        </p:nvSpPr>
        <p:spPr>
          <a:xfrm>
            <a:off x="14457872" y="3905250"/>
            <a:ext cx="3396864" cy="70788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4000">
                <a:solidFill>
                  <a:schemeClr val="lt1"/>
                </a:solidFill>
                <a:latin typeface="Roboto"/>
                <a:ea typeface="Roboto"/>
                <a:cs typeface="Roboto"/>
                <a:sym typeface="Roboto"/>
              </a:rPr>
              <a:t>Module 6</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0"/>
          <p:cNvSpPr txBox="1"/>
          <p:nvPr>
            <p:ph type="ctrTitle"/>
          </p:nvPr>
        </p:nvSpPr>
        <p:spPr>
          <a:xfrm>
            <a:off x="908050" y="1410113"/>
            <a:ext cx="17830800" cy="1477328"/>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4800">
                <a:solidFill>
                  <a:srgbClr val="2431DB"/>
                </a:solidFill>
              </a:rPr>
              <a:t>Éléments essentiels d'une chaîne d'approvisionnement éthique dans le secteur de la mode</a:t>
            </a:r>
            <a:endParaRPr sz="4800">
              <a:solidFill>
                <a:srgbClr val="2431DB"/>
              </a:solidFill>
            </a:endParaRPr>
          </a:p>
        </p:txBody>
      </p:sp>
      <p:sp>
        <p:nvSpPr>
          <p:cNvPr id="145" name="Google Shape;145;p10"/>
          <p:cNvSpPr txBox="1"/>
          <p:nvPr>
            <p:ph idx="1" type="subTitle"/>
          </p:nvPr>
        </p:nvSpPr>
        <p:spPr>
          <a:xfrm>
            <a:off x="1060450" y="2887441"/>
            <a:ext cx="17830800" cy="775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Pratiques de travail équitables</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sz="3600">
              <a:solidFill>
                <a:srgbClr val="FDA800"/>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Une chaîne d'approvisionnement éthique garantit que tous/toutes les travailleurs/euses, y compris ceux des pays en développement, reçoivent un salaire décent, travaillent pendant des heures raisonnables et dans des conditions sûres et saines. </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soutiennent les droits des travailleurs/euses à s'organiser, à former des syndicats et à négocier les conditions d'emploi sans crainte de représailles.</a:t>
            </a:r>
            <a:endParaRPr/>
          </a:p>
          <a:p>
            <a:pPr indent="-342900" lvl="0" marL="571500" marR="0" rtl="0" algn="l">
              <a:lnSpc>
                <a:spcPct val="100000"/>
              </a:lnSpc>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appliquent des normes strictes contre le travail forcé, le</a:t>
            </a:r>
            <a:r>
              <a:rPr lang="en-US" sz="3600">
                <a:solidFill>
                  <a:srgbClr val="2431DB"/>
                </a:solidFill>
                <a:latin typeface="Roboto"/>
                <a:ea typeface="Roboto"/>
                <a:cs typeface="Roboto"/>
                <a:sym typeface="Roboto"/>
              </a:rPr>
              <a:t> trafic humain</a:t>
            </a:r>
            <a:r>
              <a:rPr lang="en-US" sz="3600">
                <a:solidFill>
                  <a:srgbClr val="2431DB"/>
                </a:solidFill>
                <a:latin typeface="Roboto"/>
                <a:ea typeface="Roboto"/>
                <a:cs typeface="Roboto"/>
                <a:sym typeface="Roboto"/>
              </a:rPr>
              <a:t> et le travail des enfants, en donnant la priorité aux pratiques d'approvisionnement éthiques.</a:t>
            </a:r>
            <a:endParaRPr sz="3600">
              <a:solidFill>
                <a:srgbClr val="2431DB"/>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11"/>
          <p:cNvSpPr txBox="1"/>
          <p:nvPr>
            <p:ph idx="1" type="subTitle"/>
          </p:nvPr>
        </p:nvSpPr>
        <p:spPr>
          <a:xfrm>
            <a:off x="908050" y="1539875"/>
            <a:ext cx="17830800" cy="941796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Durabilité de l'environnement</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sz="3600">
              <a:solidFill>
                <a:srgbClr val="FDA800"/>
              </a:solidFill>
              <a:latin typeface="Roboto"/>
              <a:ea typeface="Roboto"/>
              <a:cs typeface="Roboto"/>
              <a:sym typeface="Roboto"/>
            </a:endParaRPr>
          </a:p>
          <a:p>
            <a:pPr indent="0" lvl="0" marL="0" rtl="0" algn="l">
              <a:spcBef>
                <a:spcPts val="0"/>
              </a:spcBef>
              <a:spcAft>
                <a:spcPts val="0"/>
              </a:spcAft>
              <a:buNone/>
            </a:pPr>
            <a:r>
              <a:t/>
            </a:r>
            <a:endParaRPr sz="3600">
              <a:solidFill>
                <a:srgbClr val="FDA800"/>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a:t>
            </a:r>
            <a:r>
              <a:rPr lang="en-US" sz="3600">
                <a:solidFill>
                  <a:srgbClr val="FDA800"/>
                </a:solidFill>
                <a:latin typeface="Roboto"/>
                <a:ea typeface="Roboto"/>
                <a:cs typeface="Roboto"/>
                <a:sym typeface="Roboto"/>
              </a:rPr>
              <a:t>privilégient les matériaux durables</a:t>
            </a:r>
            <a:r>
              <a:rPr lang="en-US" sz="3600">
                <a:solidFill>
                  <a:srgbClr val="2431DB"/>
                </a:solidFill>
                <a:latin typeface="Roboto"/>
                <a:ea typeface="Roboto"/>
                <a:cs typeface="Roboto"/>
                <a:sym typeface="Roboto"/>
              </a:rPr>
              <a:t>, tels que le coton biologique, le bambou et le polyester recyclé, qui ont un impact environnemental plus faible que les options traditionnelles. </a:t>
            </a:r>
            <a:endParaRPr/>
          </a:p>
          <a:p>
            <a:pPr indent="-342900" lvl="0" marL="571500" marR="0" rtl="0" algn="l">
              <a:lnSpc>
                <a:spcPct val="100000"/>
              </a:lnSpc>
              <a:spcBef>
                <a:spcPts val="0"/>
              </a:spcBef>
              <a:spcAft>
                <a:spcPts val="0"/>
              </a:spcAft>
              <a:buSzPts val="3600"/>
              <a:buFont typeface="Arial"/>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responsables </a:t>
            </a:r>
            <a:r>
              <a:rPr lang="en-US" sz="3600">
                <a:solidFill>
                  <a:srgbClr val="FDA800"/>
                </a:solidFill>
                <a:latin typeface="Roboto"/>
                <a:ea typeface="Roboto"/>
                <a:cs typeface="Roboto"/>
                <a:sym typeface="Roboto"/>
              </a:rPr>
              <a:t>s'efforcent de minimiser les déchets et la pollution </a:t>
            </a:r>
            <a:r>
              <a:rPr lang="en-US" sz="3600">
                <a:solidFill>
                  <a:srgbClr val="2431DB"/>
                </a:solidFill>
                <a:latin typeface="Roboto"/>
                <a:ea typeface="Roboto"/>
                <a:cs typeface="Roboto"/>
                <a:sym typeface="Roboto"/>
              </a:rPr>
              <a:t>à chaque étape en utilisant des teintures non toxiques, en réduisant la consommation d'eau et d'énergie et en mettant en œuvre des stratégies de recyclage ou de réduction des déchets.</a:t>
            </a:r>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a:t>
            </a:r>
            <a:r>
              <a:rPr lang="en-US" sz="3600">
                <a:solidFill>
                  <a:srgbClr val="FDA800"/>
                </a:solidFill>
                <a:latin typeface="Roboto"/>
                <a:ea typeface="Roboto"/>
                <a:cs typeface="Roboto"/>
                <a:sym typeface="Roboto"/>
              </a:rPr>
              <a:t>peuvent utiliser des énergies renouvelables et des solutions de transport efficaces </a:t>
            </a:r>
            <a:r>
              <a:rPr lang="en-US" sz="3600">
                <a:solidFill>
                  <a:srgbClr val="2431DB"/>
                </a:solidFill>
                <a:latin typeface="Roboto"/>
                <a:ea typeface="Roboto"/>
                <a:cs typeface="Roboto"/>
                <a:sym typeface="Roboto"/>
              </a:rPr>
              <a:t>pour minimiser l'impact environnemental de la production et de la distribution.</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chemeClr val="dk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2"/>
          <p:cNvSpPr txBox="1"/>
          <p:nvPr>
            <p:ph idx="1" type="subTitle"/>
          </p:nvPr>
        </p:nvSpPr>
        <p:spPr>
          <a:xfrm>
            <a:off x="709775" y="1176000"/>
            <a:ext cx="10972800" cy="8865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Transparence et traçabilité</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sz="3600">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a:t>
            </a:r>
            <a:r>
              <a:rPr lang="en-US" sz="3600">
                <a:solidFill>
                  <a:srgbClr val="FDA800"/>
                </a:solidFill>
                <a:latin typeface="Roboto"/>
                <a:ea typeface="Roboto"/>
                <a:cs typeface="Roboto"/>
                <a:sym typeface="Roboto"/>
              </a:rPr>
              <a:t>mettent l'accent sur la transparence </a:t>
            </a:r>
            <a:r>
              <a:rPr lang="en-US" sz="3600">
                <a:solidFill>
                  <a:srgbClr val="2431DB"/>
                </a:solidFill>
                <a:latin typeface="Roboto"/>
                <a:ea typeface="Roboto"/>
                <a:cs typeface="Roboto"/>
                <a:sym typeface="Roboto"/>
              </a:rPr>
              <a:t>en garantissant la traçabilité de chaque étape, de l'approvisionnement en matières premières à la production et à l'expédition. Cela permet aux marques de vérifier que leurs normes éthiques sont respectées tout au long de la chaîne d'approvisionnement.</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marques éthiques font preuve de transparence quant à l'</a:t>
            </a:r>
            <a:r>
              <a:rPr lang="en-US" sz="3600">
                <a:solidFill>
                  <a:srgbClr val="FDA800"/>
                </a:solidFill>
                <a:latin typeface="Roboto"/>
                <a:ea typeface="Roboto"/>
                <a:cs typeface="Roboto"/>
                <a:sym typeface="Roboto"/>
              </a:rPr>
              <a:t>origine de leurs produits</a:t>
            </a:r>
            <a:r>
              <a:rPr lang="en-US" sz="3600">
                <a:solidFill>
                  <a:srgbClr val="2431DB"/>
                </a:solidFill>
                <a:latin typeface="Roboto"/>
                <a:ea typeface="Roboto"/>
                <a:cs typeface="Roboto"/>
                <a:sym typeface="Roboto"/>
              </a:rPr>
              <a:t>, notamment en fournissant des informations sur les matériaux, les usines et les pratiques de travail. Les consommateurs/trices peuvent ainsi prendre des décisions d'achat </a:t>
            </a:r>
            <a:r>
              <a:rPr lang="en-US" sz="3600">
                <a:solidFill>
                  <a:srgbClr val="2431DB"/>
                </a:solidFill>
                <a:latin typeface="Roboto"/>
                <a:ea typeface="Roboto"/>
                <a:cs typeface="Roboto"/>
                <a:sym typeface="Roboto"/>
              </a:rPr>
              <a:t>éclairées</a:t>
            </a:r>
            <a:r>
              <a:rPr lang="en-US" sz="3600">
                <a:solidFill>
                  <a:srgbClr val="2431DB"/>
                </a:solidFill>
                <a:latin typeface="Roboto"/>
                <a:ea typeface="Roboto"/>
                <a:cs typeface="Roboto"/>
                <a:sym typeface="Roboto"/>
              </a:rPr>
              <a:t>.</a:t>
            </a:r>
            <a:endParaRPr sz="3600">
              <a:solidFill>
                <a:srgbClr val="2431DB"/>
              </a:solidFill>
              <a:latin typeface="Roboto"/>
              <a:ea typeface="Roboto"/>
              <a:cs typeface="Roboto"/>
              <a:sym typeface="Roboto"/>
            </a:endParaRPr>
          </a:p>
        </p:txBody>
      </p:sp>
      <p:pic>
        <p:nvPicPr>
          <p:cNvPr id="156" name="Google Shape;156;p12"/>
          <p:cNvPicPr preferRelativeResize="0"/>
          <p:nvPr/>
        </p:nvPicPr>
        <p:blipFill rotWithShape="1">
          <a:blip r:embed="rId3">
            <a:alphaModFix/>
          </a:blip>
          <a:srcRect b="0" l="0" r="0" t="0"/>
          <a:stretch/>
        </p:blipFill>
        <p:spPr>
          <a:xfrm>
            <a:off x="11880851" y="486305"/>
            <a:ext cx="7772399" cy="10363198"/>
          </a:xfrm>
          <a:prstGeom prst="rect">
            <a:avLst/>
          </a:prstGeom>
          <a:noFill/>
          <a:ln>
            <a:noFill/>
          </a:ln>
        </p:spPr>
      </p:pic>
      <p:sp>
        <p:nvSpPr>
          <p:cNvPr id="157" name="Google Shape;157;p12"/>
          <p:cNvSpPr/>
          <p:nvPr/>
        </p:nvSpPr>
        <p:spPr>
          <a:xfrm>
            <a:off x="12942398" y="10226675"/>
            <a:ext cx="5649303"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Moonstarious Project </a:t>
            </a:r>
            <a:r>
              <a:rPr b="0" i="0" lang="en-US" sz="1800">
                <a:solidFill>
                  <a:srgbClr val="000000"/>
                </a:solidFill>
                <a:latin typeface="Arial"/>
                <a:ea typeface="Arial"/>
                <a:cs typeface="Arial"/>
                <a:sym typeface="Arial"/>
              </a:rPr>
              <a:t>sur Unsplash</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3"/>
          <p:cNvSpPr txBox="1"/>
          <p:nvPr>
            <p:ph idx="1" type="subTitle"/>
          </p:nvPr>
        </p:nvSpPr>
        <p:spPr>
          <a:xfrm>
            <a:off x="9899650" y="2758150"/>
            <a:ext cx="9372600" cy="77577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Une chaîne d'approvisionnement éthique garantit que les produits dérivés d'animaux, tels que la laine, le cuir ou la soie, sont obtenus d'une manière qui </a:t>
            </a:r>
            <a:r>
              <a:rPr lang="en-US" sz="3600">
                <a:solidFill>
                  <a:srgbClr val="FDA800"/>
                </a:solidFill>
                <a:latin typeface="Roboto"/>
                <a:ea typeface="Roboto"/>
                <a:cs typeface="Roboto"/>
                <a:sym typeface="Roboto"/>
              </a:rPr>
              <a:t>donne la priorité au bien-être des animaux.</a:t>
            </a:r>
            <a:endParaRPr sz="3600">
              <a:solidFill>
                <a:srgbClr val="FDA800"/>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b="1"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De nombreuses marques éthiques adoptent des solutions alternatives, telles que le cuir végétalien ou les matériaux à base de plantes, afin de réduire le besoin de produits d'origine animale, </a:t>
            </a:r>
            <a:r>
              <a:rPr lang="en-US" sz="3600">
                <a:solidFill>
                  <a:srgbClr val="FDA800"/>
                </a:solidFill>
                <a:latin typeface="Roboto"/>
                <a:ea typeface="Roboto"/>
                <a:cs typeface="Roboto"/>
                <a:sym typeface="Roboto"/>
              </a:rPr>
              <a:t>favorisant ainsi une chaîne d'approvisionnement respectueuse des animaux.</a:t>
            </a:r>
            <a:endParaRPr/>
          </a:p>
          <a:p>
            <a:pPr indent="0" lvl="0" marL="0" rtl="0" algn="l">
              <a:spcBef>
                <a:spcPts val="0"/>
              </a:spcBef>
              <a:spcAft>
                <a:spcPts val="0"/>
              </a:spcAft>
              <a:buNone/>
            </a:pPr>
            <a:r>
              <a:t/>
            </a:r>
            <a:endParaRPr sz="3600">
              <a:latin typeface="Roboto"/>
              <a:ea typeface="Roboto"/>
              <a:cs typeface="Roboto"/>
              <a:sym typeface="Roboto"/>
            </a:endParaRPr>
          </a:p>
        </p:txBody>
      </p:sp>
      <p:pic>
        <p:nvPicPr>
          <p:cNvPr id="163" name="Google Shape;163;p13"/>
          <p:cNvPicPr preferRelativeResize="0"/>
          <p:nvPr/>
        </p:nvPicPr>
        <p:blipFill rotWithShape="1">
          <a:blip r:embed="rId3">
            <a:alphaModFix/>
          </a:blip>
          <a:srcRect b="0" l="0" r="0" t="0"/>
          <a:stretch/>
        </p:blipFill>
        <p:spPr>
          <a:xfrm>
            <a:off x="908050" y="2759075"/>
            <a:ext cx="8741870" cy="6561138"/>
          </a:xfrm>
          <a:prstGeom prst="rect">
            <a:avLst/>
          </a:prstGeom>
          <a:noFill/>
          <a:ln>
            <a:noFill/>
          </a:ln>
        </p:spPr>
      </p:pic>
      <p:sp>
        <p:nvSpPr>
          <p:cNvPr id="164" name="Google Shape;164;p13"/>
          <p:cNvSpPr txBox="1"/>
          <p:nvPr/>
        </p:nvSpPr>
        <p:spPr>
          <a:xfrm>
            <a:off x="908050" y="1463675"/>
            <a:ext cx="8991600" cy="646331"/>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Engagement en faveur du bien-être animal</a:t>
            </a:r>
            <a:endParaRPr b="1" sz="3600">
              <a:solidFill>
                <a:srgbClr val="FDA800"/>
              </a:solidFill>
              <a:latin typeface="Roboto"/>
              <a:ea typeface="Roboto"/>
              <a:cs typeface="Roboto"/>
              <a:sym typeface="Roboto"/>
            </a:endParaRPr>
          </a:p>
        </p:txBody>
      </p:sp>
      <p:sp>
        <p:nvSpPr>
          <p:cNvPr id="165" name="Google Shape;165;p13"/>
          <p:cNvSpPr/>
          <p:nvPr/>
        </p:nvSpPr>
        <p:spPr>
          <a:xfrm>
            <a:off x="908050" y="9969282"/>
            <a:ext cx="4661854"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4"/>
              </a:rPr>
              <a:t>Sam Carter </a:t>
            </a:r>
            <a:r>
              <a:rPr b="0" i="0" lang="en-US" sz="1800">
                <a:solidFill>
                  <a:srgbClr val="000000"/>
                </a:solidFill>
                <a:latin typeface="Arial"/>
                <a:ea typeface="Arial"/>
                <a:cs typeface="Arial"/>
                <a:sym typeface="Arial"/>
              </a:rPr>
              <a:t>sur Unsplash</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4"/>
          <p:cNvSpPr txBox="1"/>
          <p:nvPr>
            <p:ph idx="1" type="subTitle"/>
          </p:nvPr>
        </p:nvSpPr>
        <p:spPr>
          <a:xfrm>
            <a:off x="908050" y="1539875"/>
            <a:ext cx="11353800" cy="8865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Soutien aux petits fournisseurs/euses locaux</a:t>
            </a:r>
            <a:endParaRPr/>
          </a:p>
          <a:p>
            <a:pPr indent="0" lvl="0" marL="0" rtl="0" algn="l">
              <a:spcBef>
                <a:spcPts val="0"/>
              </a:spcBef>
              <a:spcAft>
                <a:spcPts val="0"/>
              </a:spcAft>
              <a:buNone/>
            </a:pPr>
            <a:r>
              <a:t/>
            </a:r>
            <a:endParaRPr b="1" sz="3600">
              <a:latin typeface="Roboto"/>
              <a:ea typeface="Roboto"/>
              <a:cs typeface="Roboto"/>
              <a:sym typeface="Roboto"/>
            </a:endParaRPr>
          </a:p>
          <a:p>
            <a:pPr indent="0" lvl="0" marL="0" rtl="0" algn="l">
              <a:spcBef>
                <a:spcPts val="0"/>
              </a:spcBef>
              <a:spcAft>
                <a:spcPts val="0"/>
              </a:spcAft>
              <a:buNone/>
            </a:pPr>
            <a:r>
              <a:t/>
            </a:r>
            <a:endParaRPr b="1" sz="3600">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travaillent souvent avec des artisan(e)s locaux/les, des petits agriculteurs/trices ou des ateliers communautaires, ce qui permet de promouvoir des pratiques commerciales équitables et de </a:t>
            </a:r>
            <a:r>
              <a:rPr lang="en-US" sz="3600">
                <a:solidFill>
                  <a:srgbClr val="FDA800"/>
                </a:solidFill>
                <a:latin typeface="Roboto"/>
                <a:ea typeface="Roboto"/>
                <a:cs typeface="Roboto"/>
                <a:sym typeface="Roboto"/>
              </a:rPr>
              <a:t>renforcer les économies locales.</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valorisent et respectent le patrimoine culturel et l'artisanat </a:t>
            </a:r>
            <a:r>
              <a:rPr lang="en-US" sz="3600">
                <a:solidFill>
                  <a:srgbClr val="FDA800"/>
                </a:solidFill>
                <a:latin typeface="Roboto"/>
                <a:ea typeface="Roboto"/>
                <a:cs typeface="Roboto"/>
                <a:sym typeface="Roboto"/>
              </a:rPr>
              <a:t>des</a:t>
            </a:r>
            <a:r>
              <a:rPr lang="en-US" sz="3600">
                <a:solidFill>
                  <a:srgbClr val="2431DB"/>
                </a:solidFill>
                <a:latin typeface="Roboto"/>
                <a:ea typeface="Roboto"/>
                <a:cs typeface="Roboto"/>
                <a:sym typeface="Roboto"/>
              </a:rPr>
              <a:t> communautés locales en reconnaissant et en </a:t>
            </a:r>
            <a:r>
              <a:rPr lang="en-US" sz="3600">
                <a:solidFill>
                  <a:srgbClr val="FDA800"/>
                </a:solidFill>
                <a:latin typeface="Roboto"/>
                <a:ea typeface="Roboto"/>
                <a:cs typeface="Roboto"/>
                <a:sym typeface="Roboto"/>
              </a:rPr>
              <a:t>soutenant les compétences et les pratiques traditionnelles.</a:t>
            </a:r>
            <a:endParaRPr/>
          </a:p>
          <a:p>
            <a:pPr indent="0" lvl="0" marL="0" rtl="0" algn="l">
              <a:spcBef>
                <a:spcPts val="0"/>
              </a:spcBef>
              <a:spcAft>
                <a:spcPts val="0"/>
              </a:spcAft>
              <a:buNone/>
            </a:pPr>
            <a:r>
              <a:t/>
            </a:r>
            <a:endParaRPr sz="3600">
              <a:latin typeface="Roboto"/>
              <a:ea typeface="Roboto"/>
              <a:cs typeface="Roboto"/>
              <a:sym typeface="Roboto"/>
            </a:endParaRPr>
          </a:p>
        </p:txBody>
      </p:sp>
      <p:sp>
        <p:nvSpPr>
          <p:cNvPr id="171" name="Google Shape;171;p14"/>
          <p:cNvSpPr/>
          <p:nvPr/>
        </p:nvSpPr>
        <p:spPr>
          <a:xfrm>
            <a:off x="7389947" y="10150475"/>
            <a:ext cx="5405647"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de </a:t>
            </a:r>
            <a:r>
              <a:rPr b="0" i="0" lang="en-US" sz="1800" u="sng">
                <a:solidFill>
                  <a:schemeClr val="hlink"/>
                </a:solidFill>
                <a:latin typeface="Arial"/>
                <a:ea typeface="Arial"/>
                <a:cs typeface="Arial"/>
                <a:sym typeface="Arial"/>
                <a:hlinkClick r:id="rId3"/>
              </a:rPr>
              <a:t>Bozhin Karaivanov </a:t>
            </a:r>
            <a:r>
              <a:rPr b="0" i="0" lang="en-US" sz="1800">
                <a:solidFill>
                  <a:srgbClr val="000000"/>
                </a:solidFill>
                <a:latin typeface="Arial"/>
                <a:ea typeface="Arial"/>
                <a:cs typeface="Arial"/>
                <a:sym typeface="Arial"/>
              </a:rPr>
              <a:t>sur Unsplash</a:t>
            </a:r>
            <a:endParaRPr sz="1800"/>
          </a:p>
        </p:txBody>
      </p:sp>
      <p:pic>
        <p:nvPicPr>
          <p:cNvPr id="172" name="Google Shape;172;p14"/>
          <p:cNvPicPr preferRelativeResize="0"/>
          <p:nvPr/>
        </p:nvPicPr>
        <p:blipFill rotWithShape="1">
          <a:blip r:embed="rId4">
            <a:alphaModFix/>
          </a:blip>
          <a:srcRect b="0" l="0" r="0" t="0"/>
          <a:stretch/>
        </p:blipFill>
        <p:spPr>
          <a:xfrm>
            <a:off x="12795594" y="490652"/>
            <a:ext cx="6939999" cy="1026942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5"/>
          <p:cNvSpPr txBox="1"/>
          <p:nvPr>
            <p:ph idx="1" type="subTitle"/>
          </p:nvPr>
        </p:nvSpPr>
        <p:spPr>
          <a:xfrm>
            <a:off x="8604250" y="783392"/>
            <a:ext cx="10545604" cy="997196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Certification et audit</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sz="3600">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En ce qui concerne les normes éthiques, de nombreuses marques travaillent avec des certifications tierces telles que le </a:t>
            </a:r>
            <a:r>
              <a:rPr lang="en-US" sz="3600">
                <a:solidFill>
                  <a:srgbClr val="FDA800"/>
                </a:solidFill>
                <a:latin typeface="Roboto"/>
                <a:ea typeface="Roboto"/>
                <a:cs typeface="Roboto"/>
                <a:sym typeface="Roboto"/>
              </a:rPr>
              <a:t>commerce équitable, le Global Organic Textile Standard (GOTS) ou l'OEKO-TEX</a:t>
            </a:r>
            <a:r>
              <a:rPr lang="en-US" sz="3600">
                <a:solidFill>
                  <a:srgbClr val="2431DB"/>
                </a:solidFill>
                <a:latin typeface="Roboto"/>
                <a:ea typeface="Roboto"/>
                <a:cs typeface="Roboto"/>
                <a:sym typeface="Roboto"/>
              </a:rPr>
              <a:t>, qui vérifient les pratiques durables, le travail équitable et un environnement de travail sûr.</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chaînes d'approvisionnement éthiques effectuent souvent des audits pour s'assurer qu'elles respectent leurs engagements éthiques. Ce contrôle permet d'identifier les points à améliorer et de s'</a:t>
            </a:r>
            <a:r>
              <a:rPr lang="en-US" sz="3600">
                <a:solidFill>
                  <a:srgbClr val="FDA800"/>
                </a:solidFill>
                <a:latin typeface="Roboto"/>
                <a:ea typeface="Roboto"/>
                <a:cs typeface="Roboto"/>
                <a:sym typeface="Roboto"/>
              </a:rPr>
              <a:t>assurer que les normes éthiques sont respectées en permanence.</a:t>
            </a:r>
            <a:endParaRPr/>
          </a:p>
          <a:p>
            <a:pPr indent="0" lvl="0" marL="0" rtl="0" algn="l">
              <a:spcBef>
                <a:spcPts val="0"/>
              </a:spcBef>
              <a:spcAft>
                <a:spcPts val="0"/>
              </a:spcAft>
              <a:buNone/>
            </a:pPr>
            <a:r>
              <a:t/>
            </a:r>
            <a:endParaRPr sz="3600">
              <a:latin typeface="Roboto"/>
              <a:ea typeface="Roboto"/>
              <a:cs typeface="Roboto"/>
              <a:sym typeface="Roboto"/>
            </a:endParaRPr>
          </a:p>
        </p:txBody>
      </p:sp>
      <p:pic>
        <p:nvPicPr>
          <p:cNvPr id="178" name="Google Shape;178;p15"/>
          <p:cNvPicPr preferRelativeResize="0"/>
          <p:nvPr/>
        </p:nvPicPr>
        <p:blipFill rotWithShape="1">
          <a:blip r:embed="rId3">
            <a:alphaModFix/>
          </a:blip>
          <a:srcRect b="0" l="0" r="0" t="0"/>
          <a:stretch/>
        </p:blipFill>
        <p:spPr>
          <a:xfrm>
            <a:off x="450850" y="496867"/>
            <a:ext cx="7696200" cy="10263208"/>
          </a:xfrm>
          <a:prstGeom prst="rect">
            <a:avLst/>
          </a:prstGeom>
          <a:noFill/>
          <a:ln>
            <a:noFill/>
          </a:ln>
        </p:spPr>
      </p:pic>
      <p:sp>
        <p:nvSpPr>
          <p:cNvPr id="179" name="Google Shape;179;p15"/>
          <p:cNvSpPr/>
          <p:nvPr/>
        </p:nvSpPr>
        <p:spPr>
          <a:xfrm>
            <a:off x="8451850" y="10381114"/>
            <a:ext cx="4597734"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Anna Voss </a:t>
            </a:r>
            <a:r>
              <a:rPr b="0" i="0" lang="en-US" sz="1800">
                <a:solidFill>
                  <a:srgbClr val="000000"/>
                </a:solidFill>
                <a:latin typeface="Arial"/>
                <a:ea typeface="Arial"/>
                <a:cs typeface="Arial"/>
                <a:sym typeface="Arial"/>
              </a:rPr>
              <a:t>sur Unsplash</a:t>
            </a:r>
            <a:endParaRPr sz="18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6"/>
          <p:cNvSpPr txBox="1"/>
          <p:nvPr>
            <p:ph type="title"/>
          </p:nvPr>
        </p:nvSpPr>
        <p:spPr>
          <a:xfrm>
            <a:off x="908050" y="930275"/>
            <a:ext cx="16916400" cy="1200329"/>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chemeClr val="lt1"/>
                </a:solidFill>
              </a:rPr>
              <a:t>Pourquoi une chaîne d'approvisionnement éthique est-elle importante dans le secteur de la mode ?</a:t>
            </a:r>
            <a:br>
              <a:rPr b="1" lang="en-US" sz="4000">
                <a:solidFill>
                  <a:schemeClr val="lt1"/>
                </a:solidFill>
              </a:rPr>
            </a:br>
            <a:endParaRPr/>
          </a:p>
        </p:txBody>
      </p:sp>
      <p:sp>
        <p:nvSpPr>
          <p:cNvPr id="185" name="Google Shape;185;p16"/>
          <p:cNvSpPr txBox="1"/>
          <p:nvPr>
            <p:ph idx="1" type="body"/>
          </p:nvPr>
        </p:nvSpPr>
        <p:spPr>
          <a:xfrm>
            <a:off x="679450" y="2301875"/>
            <a:ext cx="18093600" cy="8373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b="1" sz="3200">
              <a:solidFill>
                <a:schemeClr val="lt1"/>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Une chaîne d'approvisionnement éthique </a:t>
            </a:r>
            <a:r>
              <a:rPr lang="en-US" sz="3200">
                <a:solidFill>
                  <a:srgbClr val="FDA800"/>
                </a:solidFill>
                <a:latin typeface="Roboto"/>
                <a:ea typeface="Roboto"/>
                <a:cs typeface="Roboto"/>
                <a:sym typeface="Roboto"/>
              </a:rPr>
              <a:t>contribue à atténuer les dommages causés à l'environnement </a:t>
            </a:r>
            <a:r>
              <a:rPr lang="en-US" sz="3200">
                <a:solidFill>
                  <a:srgbClr val="FFFFFF"/>
                </a:solidFill>
                <a:latin typeface="Roboto"/>
                <a:ea typeface="Roboto"/>
                <a:cs typeface="Roboto"/>
                <a:sym typeface="Roboto"/>
              </a:rPr>
              <a:t>en minimisant la pollution, en préservant les ressources naturelles et en réduisant les émissions de carbone.</a:t>
            </a:r>
            <a:endParaRPr/>
          </a:p>
          <a:p>
            <a:pPr indent="0" lvl="0" marL="0" rtl="0" algn="l">
              <a:spcBef>
                <a:spcPts val="0"/>
              </a:spcBef>
              <a:spcAft>
                <a:spcPts val="0"/>
              </a:spcAft>
              <a:buNone/>
            </a:pPr>
            <a:r>
              <a:t/>
            </a:r>
            <a:endParaRPr sz="3200">
              <a:solidFill>
                <a:srgbClr val="FFFFFF"/>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Les chaînes d'approvisionnement éthiques </a:t>
            </a:r>
            <a:r>
              <a:rPr lang="en-US" sz="3200">
                <a:solidFill>
                  <a:srgbClr val="FDA800"/>
                </a:solidFill>
                <a:latin typeface="Roboto"/>
                <a:ea typeface="Roboto"/>
                <a:cs typeface="Roboto"/>
                <a:sym typeface="Roboto"/>
              </a:rPr>
              <a:t>défendent les droits des travailleurs/euses</a:t>
            </a:r>
            <a:r>
              <a:rPr lang="en-US" sz="3200">
                <a:solidFill>
                  <a:srgbClr val="FFFFFF"/>
                </a:solidFill>
                <a:latin typeface="Roboto"/>
                <a:ea typeface="Roboto"/>
                <a:cs typeface="Roboto"/>
                <a:sym typeface="Roboto"/>
              </a:rPr>
              <a:t>, offrent une rémunération équitable et favorisent de meilleures conditions de travail, contribuant ainsi à l'équité sociale.</a:t>
            </a:r>
            <a:endParaRPr/>
          </a:p>
          <a:p>
            <a:pPr indent="0" lvl="0" marL="0" rtl="0" algn="l">
              <a:spcBef>
                <a:spcPts val="0"/>
              </a:spcBef>
              <a:spcAft>
                <a:spcPts val="0"/>
              </a:spcAft>
              <a:buNone/>
            </a:pPr>
            <a:r>
              <a:t/>
            </a:r>
            <a:endParaRPr sz="3200">
              <a:solidFill>
                <a:srgbClr val="FFFFFF"/>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Les marques qui s'engagent dans une chaîne d'approvisionnement éthique </a:t>
            </a:r>
            <a:r>
              <a:rPr lang="en-US" sz="3200">
                <a:solidFill>
                  <a:srgbClr val="FDA800"/>
                </a:solidFill>
                <a:latin typeface="Roboto"/>
                <a:ea typeface="Roboto"/>
                <a:cs typeface="Roboto"/>
                <a:sym typeface="Roboto"/>
              </a:rPr>
              <a:t>gagnent la confiance et la fidélité des consommateurs/trices </a:t>
            </a:r>
            <a:r>
              <a:rPr lang="en-US" sz="3200">
                <a:solidFill>
                  <a:srgbClr val="FFFFFF"/>
                </a:solidFill>
                <a:latin typeface="Roboto"/>
                <a:ea typeface="Roboto"/>
                <a:cs typeface="Roboto"/>
                <a:sym typeface="Roboto"/>
              </a:rPr>
              <a:t>qui privilégient la transparence et la responsabilité dans les produits qu'ils/elles achètent.</a:t>
            </a:r>
            <a:endParaRPr/>
          </a:p>
          <a:p>
            <a:pPr indent="0" lvl="0" marL="0" rtl="0" algn="l">
              <a:spcBef>
                <a:spcPts val="0"/>
              </a:spcBef>
              <a:spcAft>
                <a:spcPts val="0"/>
              </a:spcAft>
              <a:buNone/>
            </a:pPr>
            <a:r>
              <a:t/>
            </a:r>
            <a:endParaRPr sz="3200">
              <a:solidFill>
                <a:srgbClr val="FFFFFF"/>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200"/>
              <a:buFont typeface="Arial"/>
              <a:buChar char="•"/>
            </a:pPr>
            <a:r>
              <a:rPr lang="en-US" sz="3200">
                <a:solidFill>
                  <a:srgbClr val="FFFFFF"/>
                </a:solidFill>
                <a:latin typeface="Roboto"/>
                <a:ea typeface="Roboto"/>
                <a:cs typeface="Roboto"/>
                <a:sym typeface="Roboto"/>
              </a:rPr>
              <a:t>Les chaînes d'approvisionnement éthiques alignent les objectifs commerciaux sur le développement durable en aidant les marques de mode à passer de pratiques d'exploitation et d'utilisation intensive des ressources à un modèle </a:t>
            </a:r>
            <a:r>
              <a:rPr lang="en-US" sz="3200">
                <a:solidFill>
                  <a:srgbClr val="FDA800"/>
                </a:solidFill>
                <a:latin typeface="Roboto"/>
                <a:ea typeface="Roboto"/>
                <a:cs typeface="Roboto"/>
                <a:sym typeface="Roboto"/>
              </a:rPr>
              <a:t>axé sur la durabilité à long terme et la croissance responsable</a:t>
            </a:r>
            <a:r>
              <a:rPr lang="en-US" sz="3200">
                <a:solidFill>
                  <a:schemeClr val="lt1"/>
                </a:solidFill>
                <a:latin typeface="Roboto"/>
                <a:ea typeface="Roboto"/>
                <a:cs typeface="Roboto"/>
                <a:sym typeface="Roboto"/>
              </a:rPr>
              <a:t>. </a:t>
            </a:r>
            <a:endParaRPr sz="3200">
              <a:solidFill>
                <a:schemeClr val="lt1"/>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7"/>
          <p:cNvSpPr txBox="1"/>
          <p:nvPr>
            <p:ph type="title"/>
          </p:nvPr>
        </p:nvSpPr>
        <p:spPr>
          <a:xfrm>
            <a:off x="976392" y="1006475"/>
            <a:ext cx="17152857" cy="1815882"/>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chemeClr val="lt1"/>
                </a:solidFill>
              </a:rPr>
              <a:t>Les défis de la construction d'une chaîne d'approvisionnement éthique</a:t>
            </a:r>
            <a:br>
              <a:rPr b="1" lang="en-US" sz="4000">
                <a:solidFill>
                  <a:schemeClr val="lt1"/>
                </a:solidFill>
              </a:rPr>
            </a:br>
            <a:endParaRPr/>
          </a:p>
        </p:txBody>
      </p:sp>
      <p:sp>
        <p:nvSpPr>
          <p:cNvPr id="191" name="Google Shape;191;p17"/>
          <p:cNvSpPr txBox="1"/>
          <p:nvPr>
            <p:ph idx="1" type="body"/>
          </p:nvPr>
        </p:nvSpPr>
        <p:spPr>
          <a:xfrm>
            <a:off x="970042" y="1930291"/>
            <a:ext cx="18122400" cy="8865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La création d'une chaîne d'approvisionnement éthique est un défi, notamment en raison de la complexité des réseaux d'approvisionnement mondiaux. De nombreuses marques peuvent être confrontées à des </a:t>
            </a:r>
            <a:r>
              <a:rPr lang="en-US" sz="3600">
                <a:solidFill>
                  <a:srgbClr val="FDA800"/>
                </a:solidFill>
                <a:latin typeface="Roboto"/>
                <a:ea typeface="Roboto"/>
                <a:cs typeface="Roboto"/>
                <a:sym typeface="Roboto"/>
              </a:rPr>
              <a:t>coûts plus élevés </a:t>
            </a:r>
            <a:r>
              <a:rPr lang="en-US" sz="3600">
                <a:solidFill>
                  <a:srgbClr val="FFFFFF"/>
                </a:solidFill>
                <a:latin typeface="Roboto"/>
                <a:ea typeface="Roboto"/>
                <a:cs typeface="Roboto"/>
                <a:sym typeface="Roboto"/>
              </a:rPr>
              <a:t>en raison des salaires équitables, des normes environnementales et des pratiques éthiques qui coûtent souvent plus cher que les méthodes conventionnelles. Cela peut se traduire par des </a:t>
            </a:r>
            <a:r>
              <a:rPr lang="en-US" sz="3600">
                <a:solidFill>
                  <a:srgbClr val="FDA800"/>
                </a:solidFill>
                <a:latin typeface="Roboto"/>
                <a:ea typeface="Roboto"/>
                <a:cs typeface="Roboto"/>
                <a:sym typeface="Roboto"/>
              </a:rPr>
              <a:t>prix de vente au détail plus élevés.</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b="1" sz="3600">
              <a:solidFill>
                <a:schemeClr val="lt1"/>
              </a:solidFill>
              <a:latin typeface="Roboto"/>
              <a:ea typeface="Roboto"/>
              <a:cs typeface="Roboto"/>
              <a:sym typeface="Roboto"/>
            </a:endParaRPr>
          </a:p>
          <a:p>
            <a:pPr indent="-571500" lvl="0" marL="571500" rtl="0" algn="l">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En raison de la complexité de l'industrie mondialisée d'aujourd'hui, il peut être très difficile de suivre chaque étape du parcours d'un produit. Le maintien de </a:t>
            </a:r>
            <a:r>
              <a:rPr lang="en-US" sz="3600">
                <a:solidFill>
                  <a:srgbClr val="FDA800"/>
                </a:solidFill>
                <a:latin typeface="Roboto"/>
                <a:ea typeface="Roboto"/>
                <a:cs typeface="Roboto"/>
                <a:sym typeface="Roboto"/>
              </a:rPr>
              <a:t>normes éthiques élevées </a:t>
            </a:r>
            <a:r>
              <a:rPr lang="en-US" sz="3600">
                <a:solidFill>
                  <a:srgbClr val="FFFFFF"/>
                </a:solidFill>
                <a:latin typeface="Roboto"/>
                <a:ea typeface="Roboto"/>
                <a:cs typeface="Roboto"/>
                <a:sym typeface="Roboto"/>
              </a:rPr>
              <a:t>par de nombreux fournisseurs/euses, sous-traitant(e)s et prestataires logistiques </a:t>
            </a:r>
            <a:r>
              <a:rPr lang="en-US" sz="3600">
                <a:solidFill>
                  <a:srgbClr val="FDA800"/>
                </a:solidFill>
                <a:latin typeface="Roboto"/>
                <a:ea typeface="Roboto"/>
                <a:cs typeface="Roboto"/>
                <a:sym typeface="Roboto"/>
              </a:rPr>
              <a:t>peut affecter les marges bénéficiaires.</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De nombreuses marques considèrent ces défis comme un investissement et une condition préalable à la construction d'une marque durable et bien établie.</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sz="3600">
              <a:solidFill>
                <a:schemeClr val="lt1"/>
              </a:solidFill>
              <a:latin typeface="Roboto"/>
              <a:ea typeface="Roboto"/>
              <a:cs typeface="Roboto"/>
              <a:sym typeface="Roboto"/>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8"/>
          <p:cNvSpPr txBox="1"/>
          <p:nvPr>
            <p:ph type="ctrTitle"/>
          </p:nvPr>
        </p:nvSpPr>
        <p:spPr>
          <a:xfrm>
            <a:off x="984250" y="1539875"/>
            <a:ext cx="17602200" cy="61555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rgbClr val="2431DB"/>
                </a:solidFill>
              </a:rPr>
              <a:t>Exemples de pratiques éthiques dans la chaîne d'approvisionnement</a:t>
            </a:r>
            <a:endParaRPr sz="4000">
              <a:solidFill>
                <a:srgbClr val="2431DB"/>
              </a:solidFill>
            </a:endParaRPr>
          </a:p>
        </p:txBody>
      </p:sp>
      <p:sp>
        <p:nvSpPr>
          <p:cNvPr id="197" name="Google Shape;197;p18"/>
          <p:cNvSpPr txBox="1"/>
          <p:nvPr>
            <p:ph idx="1" type="subTitle"/>
          </p:nvPr>
        </p:nvSpPr>
        <p:spPr>
          <a:xfrm>
            <a:off x="984250" y="2770981"/>
            <a:ext cx="18059400" cy="8865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2431DB"/>
                </a:solidFill>
                <a:latin typeface="Roboto"/>
                <a:ea typeface="Roboto"/>
                <a:cs typeface="Roboto"/>
                <a:sym typeface="Roboto"/>
              </a:rPr>
              <a:t>Patagonia </a:t>
            </a:r>
            <a:r>
              <a:rPr lang="en-US" sz="3600">
                <a:solidFill>
                  <a:srgbClr val="2431DB"/>
                </a:solidFill>
                <a:latin typeface="Roboto"/>
                <a:ea typeface="Roboto"/>
                <a:cs typeface="Roboto"/>
                <a:sym typeface="Roboto"/>
              </a:rPr>
              <a:t>: Connue pour son engagement en faveur du travail équitable et de la responsabilité environnementale, Patagonia utilise des matériaux recyclés et applique une transparence totale dans la chaîne d'approvisionnement en fournissant aux consommateurs/trices des informations détaillées sur l'origine de ses produits</a:t>
            </a:r>
            <a:r>
              <a:rPr lang="en-US" sz="3600" u="sng">
                <a:solidFill>
                  <a:srgbClr val="2431DB"/>
                </a:solidFill>
                <a:latin typeface="Roboto"/>
                <a:ea typeface="Roboto"/>
                <a:cs typeface="Roboto"/>
                <a:sym typeface="Roboto"/>
                <a:hlinkClick r:id="rId3">
                  <a:extLst>
                    <a:ext uri="{A12FA001-AC4F-418D-AE19-62706E023703}">
                      <ahyp:hlinkClr val="tx"/>
                    </a:ext>
                  </a:extLst>
                </a:hlinkClick>
              </a:rPr>
              <a:t>. www.patagonia.com</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rPr b="1" lang="en-US" sz="3600">
                <a:solidFill>
                  <a:srgbClr val="2431DB"/>
                </a:solidFill>
                <a:latin typeface="Roboto"/>
                <a:ea typeface="Roboto"/>
                <a:cs typeface="Roboto"/>
                <a:sym typeface="Roboto"/>
              </a:rPr>
              <a:t>Eileen Fisher </a:t>
            </a:r>
            <a:r>
              <a:rPr lang="en-US" sz="3600">
                <a:solidFill>
                  <a:srgbClr val="2431DB"/>
                </a:solidFill>
                <a:latin typeface="Roboto"/>
                <a:ea typeface="Roboto"/>
                <a:cs typeface="Roboto"/>
                <a:sym typeface="Roboto"/>
              </a:rPr>
              <a:t>: Cette marque met l'accent sur les salaires équitables, l'approvisionnement responsable et les tissus durables. Elle a également mis en place des programmes de retour pour réduire les déchets en encourageant les client(e)s à retourner les vêtements usagés pour qu'ils soient recyclés. </a:t>
            </a:r>
            <a:r>
              <a:rPr lang="en-US" sz="3600" u="sng">
                <a:solidFill>
                  <a:srgbClr val="2431DB"/>
                </a:solidFill>
                <a:latin typeface="Roboto"/>
                <a:ea typeface="Roboto"/>
                <a:cs typeface="Roboto"/>
                <a:sym typeface="Roboto"/>
                <a:hlinkClick r:id="rId4">
                  <a:extLst>
                    <a:ext uri="{A12FA001-AC4F-418D-AE19-62706E023703}">
                      <ahyp:hlinkClr val="tx"/>
                    </a:ext>
                  </a:extLst>
                </a:hlinkClick>
              </a:rPr>
              <a:t>www.eileenfisherrenew.com</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rPr b="1" lang="en-US" sz="3600">
                <a:solidFill>
                  <a:srgbClr val="2431DB"/>
                </a:solidFill>
                <a:latin typeface="Roboto"/>
                <a:ea typeface="Roboto"/>
                <a:cs typeface="Roboto"/>
                <a:sym typeface="Roboto"/>
              </a:rPr>
              <a:t>Everlane </a:t>
            </a:r>
            <a:r>
              <a:rPr lang="en-US" sz="3600">
                <a:solidFill>
                  <a:srgbClr val="2431DB"/>
                </a:solidFill>
                <a:latin typeface="Roboto"/>
                <a:ea typeface="Roboto"/>
                <a:cs typeface="Roboto"/>
                <a:sym typeface="Roboto"/>
              </a:rPr>
              <a:t>: Le modèle de "transparence radicale" d'Everlane permet aux client(e)s de voir exactement où leurs produits sont fabriqués en détaillant les usines et les pratiques impliquées. </a:t>
            </a:r>
            <a:r>
              <a:rPr lang="en-US" sz="3600" u="sng">
                <a:solidFill>
                  <a:srgbClr val="2431DB"/>
                </a:solidFill>
                <a:latin typeface="Roboto"/>
                <a:ea typeface="Roboto"/>
                <a:cs typeface="Roboto"/>
                <a:sym typeface="Roboto"/>
                <a:hlinkClick r:id="rId5">
                  <a:extLst>
                    <a:ext uri="{A12FA001-AC4F-418D-AE19-62706E023703}">
                      <ahyp:hlinkClr val="tx"/>
                    </a:ext>
                  </a:extLst>
                </a:hlinkClick>
              </a:rPr>
              <a:t>www.everlane.com/about</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latin typeface="Roboto"/>
              <a:ea typeface="Roboto"/>
              <a:cs typeface="Roboto"/>
              <a:sym typeface="Robo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19"/>
          <p:cNvSpPr txBox="1"/>
          <p:nvPr>
            <p:ph type="title"/>
          </p:nvPr>
        </p:nvSpPr>
        <p:spPr>
          <a:xfrm>
            <a:off x="993688" y="939157"/>
            <a:ext cx="16602161" cy="166199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chemeClr val="lt1"/>
                </a:solidFill>
              </a:rPr>
              <a:t>6.3 Pratiques de travail équitables et certifications</a:t>
            </a:r>
            <a:endParaRPr sz="5400">
              <a:solidFill>
                <a:schemeClr val="lt1"/>
              </a:solidFill>
            </a:endParaRPr>
          </a:p>
        </p:txBody>
      </p:sp>
      <p:sp>
        <p:nvSpPr>
          <p:cNvPr id="203" name="Google Shape;203;p19"/>
          <p:cNvSpPr txBox="1"/>
          <p:nvPr/>
        </p:nvSpPr>
        <p:spPr>
          <a:xfrm>
            <a:off x="10356850" y="3063875"/>
            <a:ext cx="9296400" cy="67419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1" lang="en-US" sz="3600" u="none" cap="none" strike="noStrike">
                <a:solidFill>
                  <a:srgbClr val="FFFFFF"/>
                </a:solidFill>
                <a:latin typeface="Roboto"/>
                <a:ea typeface="Roboto"/>
                <a:cs typeface="Roboto"/>
                <a:sym typeface="Roboto"/>
              </a:rPr>
              <a:t>"Bien que la valeur du commerce de l'habillement et du textile dépasse 700 milliards de dollars par an, des millions de travailleurs/euses  sont exposé(e)s à des conditions inférieures aux normes et à des violations des droits du travail. Il s'agit notamment de salaires de misère, d'horaires de travail excessifs, de mauvaises conditions de santé et de sécurité, d'emplois précaires et instables, de violations systématiques du droit à la liberté d'association et de harcèlement sexuel</a:t>
            </a:r>
            <a:r>
              <a:rPr i="1" lang="en-US" sz="3600">
                <a:solidFill>
                  <a:schemeClr val="lt1"/>
                </a:solidFill>
                <a:latin typeface="Roboto"/>
                <a:ea typeface="Roboto"/>
                <a:cs typeface="Roboto"/>
                <a:sym typeface="Roboto"/>
              </a:rPr>
              <a:t>." </a:t>
            </a:r>
            <a:r>
              <a:rPr lang="en-US" sz="2800">
                <a:solidFill>
                  <a:srgbClr val="FDA800"/>
                </a:solidFill>
                <a:latin typeface="Roboto"/>
                <a:ea typeface="Roboto"/>
                <a:cs typeface="Roboto"/>
                <a:sym typeface="Roboto"/>
              </a:rPr>
              <a:t>Arengo, E. (2019</a:t>
            </a:r>
            <a:r>
              <a:rPr i="1" lang="en-US" sz="2800">
                <a:solidFill>
                  <a:srgbClr val="FDA800"/>
                </a:solidFill>
                <a:latin typeface="Roboto"/>
                <a:ea typeface="Roboto"/>
                <a:cs typeface="Roboto"/>
                <a:sym typeface="Roboto"/>
              </a:rPr>
              <a:t>) </a:t>
            </a:r>
            <a:endParaRPr/>
          </a:p>
        </p:txBody>
      </p:sp>
      <p:pic>
        <p:nvPicPr>
          <p:cNvPr id="204" name="Google Shape;204;p19"/>
          <p:cNvPicPr preferRelativeResize="0"/>
          <p:nvPr/>
        </p:nvPicPr>
        <p:blipFill rotWithShape="1">
          <a:blip r:embed="rId3">
            <a:alphaModFix/>
          </a:blip>
          <a:srcRect b="0" l="0" r="0" t="0"/>
          <a:stretch/>
        </p:blipFill>
        <p:spPr>
          <a:xfrm>
            <a:off x="732963" y="2911475"/>
            <a:ext cx="9036012" cy="6589462"/>
          </a:xfrm>
          <a:prstGeom prst="rect">
            <a:avLst/>
          </a:prstGeom>
          <a:noFill/>
          <a:ln>
            <a:noFill/>
          </a:ln>
        </p:spPr>
      </p:pic>
      <p:sp>
        <p:nvSpPr>
          <p:cNvPr id="205" name="Google Shape;205;p19"/>
          <p:cNvSpPr/>
          <p:nvPr/>
        </p:nvSpPr>
        <p:spPr>
          <a:xfrm>
            <a:off x="755650" y="10162143"/>
            <a:ext cx="5181600"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chemeClr val="lt1"/>
                </a:solidFill>
                <a:latin typeface="Arial"/>
                <a:ea typeface="Arial"/>
                <a:cs typeface="Arial"/>
                <a:sym typeface="Arial"/>
              </a:rPr>
              <a:t>Photo par </a:t>
            </a:r>
            <a:r>
              <a:rPr b="0" i="0" lang="en-US" sz="1800" u="sng">
                <a:solidFill>
                  <a:schemeClr val="lt1"/>
                </a:solidFill>
                <a:latin typeface="Arial"/>
                <a:ea typeface="Arial"/>
                <a:cs typeface="Arial"/>
                <a:sym typeface="Arial"/>
                <a:hlinkClick r:id="rId4">
                  <a:extLst>
                    <a:ext uri="{A12FA001-AC4F-418D-AE19-62706E023703}">
                      <ahyp:hlinkClr val="tx"/>
                    </a:ext>
                  </a:extLst>
                </a:hlinkClick>
              </a:rPr>
              <a:t>Collab Media </a:t>
            </a:r>
            <a:r>
              <a:rPr b="0" i="0" lang="en-US" sz="1800">
                <a:solidFill>
                  <a:schemeClr val="lt1"/>
                </a:solidFill>
                <a:latin typeface="Arial"/>
                <a:ea typeface="Arial"/>
                <a:cs typeface="Arial"/>
                <a:sym typeface="Arial"/>
              </a:rPr>
              <a:t>sur </a:t>
            </a:r>
            <a:r>
              <a:rPr b="0" i="0" lang="en-US" sz="1800" u="sng">
                <a:solidFill>
                  <a:schemeClr val="lt1"/>
                </a:solidFill>
                <a:latin typeface="Arial"/>
                <a:ea typeface="Arial"/>
                <a:cs typeface="Arial"/>
                <a:sym typeface="Arial"/>
                <a:hlinkClick r:id="rId5">
                  <a:extLst>
                    <a:ext uri="{A12FA001-AC4F-418D-AE19-62706E023703}">
                      <ahyp:hlinkClr val="tx"/>
                    </a:ext>
                  </a:extLst>
                </a:hlinkClick>
              </a:rPr>
              <a:t>Unsplash</a:t>
            </a:r>
            <a:endParaRPr sz="18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78" name="Shape 78"/>
        <p:cNvGrpSpPr/>
        <p:nvPr/>
      </p:nvGrpSpPr>
      <p:grpSpPr>
        <a:xfrm>
          <a:off x="0" y="0"/>
          <a:ext cx="0" cy="0"/>
          <a:chOff x="0" y="0"/>
          <a:chExt cx="0" cy="0"/>
        </a:xfrm>
      </p:grpSpPr>
      <p:grpSp>
        <p:nvGrpSpPr>
          <p:cNvPr id="79" name="Google Shape;79;p2"/>
          <p:cNvGrpSpPr/>
          <p:nvPr/>
        </p:nvGrpSpPr>
        <p:grpSpPr>
          <a:xfrm>
            <a:off x="10890087" y="0"/>
            <a:ext cx="9211945" cy="11308715"/>
            <a:chOff x="10890087" y="0"/>
            <a:chExt cx="9211945" cy="11308715"/>
          </a:xfrm>
        </p:grpSpPr>
        <p:sp>
          <p:nvSpPr>
            <p:cNvPr id="80" name="Google Shape;80;p2"/>
            <p:cNvSpPr/>
            <p:nvPr/>
          </p:nvSpPr>
          <p:spPr>
            <a:xfrm>
              <a:off x="10890087" y="0"/>
              <a:ext cx="9211945" cy="11308715"/>
            </a:xfrm>
            <a:custGeom>
              <a:rect b="b" l="l" r="r" t="t"/>
              <a:pathLst>
                <a:path extrusionOk="0" h="11308715" w="9211944">
                  <a:moveTo>
                    <a:pt x="9211604" y="0"/>
                  </a:moveTo>
                  <a:lnTo>
                    <a:pt x="0" y="0"/>
                  </a:lnTo>
                  <a:lnTo>
                    <a:pt x="0" y="11308556"/>
                  </a:lnTo>
                  <a:lnTo>
                    <a:pt x="9211604" y="11308556"/>
                  </a:lnTo>
                  <a:lnTo>
                    <a:pt x="9211604" y="0"/>
                  </a:lnTo>
                  <a:close/>
                </a:path>
              </a:pathLst>
            </a:custGeom>
            <a:solidFill>
              <a:srgbClr val="2C34D7"/>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81" name="Google Shape;81;p2"/>
            <p:cNvSpPr/>
            <p:nvPr/>
          </p:nvSpPr>
          <p:spPr>
            <a:xfrm>
              <a:off x="13390880" y="7508875"/>
              <a:ext cx="4433570" cy="2413000"/>
            </a:xfrm>
            <a:custGeom>
              <a:rect b="b" l="l" r="r" t="t"/>
              <a:pathLst>
                <a:path extrusionOk="0" h="2413000" w="4433569">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extrusionOk="0" h="2413000" w="4433569">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extrusionOk="0" h="2413000" w="4433569">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extrusionOk="0" h="2413000" w="4433569">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extrusionOk="0" h="2413000" w="4433569">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extrusionOk="0" h="2413000" w="4433569">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extrusionOk="0" h="2413000" w="4433569">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extrusionOk="0" h="2413000" w="4433569">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extrusionOk="0" h="2413000" w="4433569">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extrusionOk="0" h="2413000" w="4433569">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extrusionOk="0" h="2413000" w="4433569">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extrusionOk="0" h="2413000" w="4433569">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extrusionOk="0" h="2413000" w="4433569">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extrusionOk="0" h="2413000" w="4433569">
                  <a:moveTo>
                    <a:pt x="2011832" y="2382786"/>
                  </a:moveTo>
                  <a:lnTo>
                    <a:pt x="290715" y="2382786"/>
                  </a:lnTo>
                  <a:lnTo>
                    <a:pt x="290715" y="2412987"/>
                  </a:lnTo>
                  <a:lnTo>
                    <a:pt x="2011832" y="2412987"/>
                  </a:lnTo>
                  <a:lnTo>
                    <a:pt x="2011832" y="2382786"/>
                  </a:lnTo>
                  <a:close/>
                </a:path>
                <a:path extrusionOk="0" h="2413000" w="4433569">
                  <a:moveTo>
                    <a:pt x="2011832" y="1761998"/>
                  </a:moveTo>
                  <a:lnTo>
                    <a:pt x="290715" y="1761998"/>
                  </a:lnTo>
                  <a:lnTo>
                    <a:pt x="290715" y="1792198"/>
                  </a:lnTo>
                  <a:lnTo>
                    <a:pt x="2011832" y="1792198"/>
                  </a:lnTo>
                  <a:lnTo>
                    <a:pt x="2011832" y="1761998"/>
                  </a:lnTo>
                  <a:close/>
                </a:path>
                <a:path extrusionOk="0" h="2413000" w="4433569">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extrusionOk="0" h="2413000" w="4433569">
                  <a:moveTo>
                    <a:pt x="2011832" y="1131404"/>
                  </a:moveTo>
                  <a:lnTo>
                    <a:pt x="290715" y="1131404"/>
                  </a:lnTo>
                  <a:lnTo>
                    <a:pt x="290715" y="1161605"/>
                  </a:lnTo>
                  <a:lnTo>
                    <a:pt x="2011832" y="1161605"/>
                  </a:lnTo>
                  <a:lnTo>
                    <a:pt x="2011832" y="1131404"/>
                  </a:lnTo>
                  <a:close/>
                </a:path>
                <a:path extrusionOk="0" h="2413000" w="4433569">
                  <a:moveTo>
                    <a:pt x="2011832" y="491248"/>
                  </a:moveTo>
                  <a:lnTo>
                    <a:pt x="290715" y="491248"/>
                  </a:lnTo>
                  <a:lnTo>
                    <a:pt x="290715" y="521449"/>
                  </a:lnTo>
                  <a:lnTo>
                    <a:pt x="2011832" y="521449"/>
                  </a:lnTo>
                  <a:lnTo>
                    <a:pt x="2011832" y="491248"/>
                  </a:lnTo>
                  <a:close/>
                </a:path>
                <a:path extrusionOk="0" h="2413000" w="4433569">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extrusionOk="0" h="2413000" w="4433569">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extrusionOk="0" h="2413000" w="4433569">
                  <a:moveTo>
                    <a:pt x="3830548" y="800442"/>
                  </a:moveTo>
                  <a:lnTo>
                    <a:pt x="3541369" y="812419"/>
                  </a:lnTo>
                  <a:lnTo>
                    <a:pt x="3159963" y="1508709"/>
                  </a:lnTo>
                  <a:lnTo>
                    <a:pt x="3453434" y="1501419"/>
                  </a:lnTo>
                  <a:lnTo>
                    <a:pt x="3830548" y="800442"/>
                  </a:lnTo>
                  <a:close/>
                </a:path>
                <a:path extrusionOk="0" h="2413000" w="4433569">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grpSp>
      <p:sp>
        <p:nvSpPr>
          <p:cNvPr id="82" name="Google Shape;82;p2"/>
          <p:cNvSpPr txBox="1"/>
          <p:nvPr/>
        </p:nvSpPr>
        <p:spPr>
          <a:xfrm>
            <a:off x="794566" y="4968875"/>
            <a:ext cx="9504273" cy="4154984"/>
          </a:xfrm>
          <a:prstGeom prst="rect">
            <a:avLst/>
          </a:prstGeom>
          <a:noFill/>
          <a:ln>
            <a:noFill/>
          </a:ln>
        </p:spPr>
        <p:txBody>
          <a:bodyPr anchorCtr="0" anchor="t" bIns="0" lIns="0" spcFirstLastPara="1" rIns="0" wrap="square" tIns="0">
            <a:spAutoFit/>
          </a:bodyPr>
          <a:lstStyle/>
          <a:p>
            <a:pPr indent="0" lvl="0" marL="0" rtl="0" algn="l">
              <a:lnSpc>
                <a:spcPct val="150000"/>
              </a:lnSpc>
              <a:spcBef>
                <a:spcPts val="0"/>
              </a:spcBef>
              <a:spcAft>
                <a:spcPts val="0"/>
              </a:spcAft>
              <a:buNone/>
            </a:pPr>
            <a:r>
              <a:rPr b="1" lang="en-US" sz="3600">
                <a:solidFill>
                  <a:srgbClr val="2431DB"/>
                </a:solidFill>
                <a:latin typeface="Roboto"/>
                <a:ea typeface="Roboto"/>
                <a:cs typeface="Roboto"/>
                <a:sym typeface="Roboto"/>
              </a:rPr>
              <a:t>6.1 </a:t>
            </a:r>
            <a:r>
              <a:rPr lang="en-US" sz="3600">
                <a:solidFill>
                  <a:srgbClr val="2431DB"/>
                </a:solidFill>
                <a:latin typeface="Roboto"/>
                <a:ea typeface="Roboto"/>
                <a:cs typeface="Roboto"/>
                <a:sym typeface="Roboto"/>
              </a:rPr>
              <a:t>Qu'est-ce que la mode éthique ?</a:t>
            </a:r>
            <a:endParaRPr sz="3600">
              <a:solidFill>
                <a:srgbClr val="2431DB"/>
              </a:solidFill>
              <a:latin typeface="Roboto"/>
              <a:ea typeface="Roboto"/>
              <a:cs typeface="Roboto"/>
              <a:sym typeface="Roboto"/>
            </a:endParaRPr>
          </a:p>
          <a:p>
            <a:pPr indent="0" lvl="0" marL="0" rtl="0" algn="l">
              <a:lnSpc>
                <a:spcPct val="150000"/>
              </a:lnSpc>
              <a:spcBef>
                <a:spcPts val="0"/>
              </a:spcBef>
              <a:spcAft>
                <a:spcPts val="0"/>
              </a:spcAft>
              <a:buNone/>
            </a:pPr>
            <a:r>
              <a:rPr b="1" lang="en-US" sz="3600">
                <a:solidFill>
                  <a:srgbClr val="2431DB"/>
                </a:solidFill>
                <a:latin typeface="Roboto"/>
                <a:ea typeface="Roboto"/>
                <a:cs typeface="Roboto"/>
                <a:sym typeface="Roboto"/>
              </a:rPr>
              <a:t>6.2 </a:t>
            </a:r>
            <a:r>
              <a:rPr lang="en-US" sz="3600">
                <a:solidFill>
                  <a:srgbClr val="2431DB"/>
                </a:solidFill>
                <a:latin typeface="Roboto"/>
                <a:ea typeface="Roboto"/>
                <a:cs typeface="Roboto"/>
                <a:sym typeface="Roboto"/>
              </a:rPr>
              <a:t>Création et gestion de chaînes d'approvisionnement éthiques</a:t>
            </a:r>
            <a:endParaRPr sz="3600">
              <a:solidFill>
                <a:srgbClr val="2431DB"/>
              </a:solidFill>
              <a:latin typeface="Roboto"/>
              <a:ea typeface="Roboto"/>
              <a:cs typeface="Roboto"/>
              <a:sym typeface="Roboto"/>
            </a:endParaRPr>
          </a:p>
          <a:p>
            <a:pPr indent="0" lvl="0" marL="0" rtl="0" algn="l">
              <a:lnSpc>
                <a:spcPct val="150000"/>
              </a:lnSpc>
              <a:spcBef>
                <a:spcPts val="0"/>
              </a:spcBef>
              <a:spcAft>
                <a:spcPts val="0"/>
              </a:spcAft>
              <a:buNone/>
            </a:pPr>
            <a:r>
              <a:rPr b="1" lang="en-US" sz="3600">
                <a:solidFill>
                  <a:srgbClr val="2431DB"/>
                </a:solidFill>
                <a:latin typeface="Roboto"/>
                <a:ea typeface="Roboto"/>
                <a:cs typeface="Roboto"/>
                <a:sym typeface="Roboto"/>
              </a:rPr>
              <a:t>6.3 </a:t>
            </a:r>
            <a:r>
              <a:rPr lang="en-US" sz="3600">
                <a:solidFill>
                  <a:srgbClr val="2431DB"/>
                </a:solidFill>
                <a:latin typeface="Roboto"/>
                <a:ea typeface="Roboto"/>
                <a:cs typeface="Roboto"/>
                <a:sym typeface="Roboto"/>
              </a:rPr>
              <a:t>Pratiques de travail équitables et certifications</a:t>
            </a:r>
            <a:endParaRPr sz="3600">
              <a:solidFill>
                <a:srgbClr val="2431DB"/>
              </a:solidFill>
              <a:latin typeface="Roboto"/>
              <a:ea typeface="Roboto"/>
              <a:cs typeface="Roboto"/>
              <a:sym typeface="Roboto"/>
            </a:endParaRPr>
          </a:p>
        </p:txBody>
      </p:sp>
      <p:sp>
        <p:nvSpPr>
          <p:cNvPr id="83" name="Google Shape;83;p2"/>
          <p:cNvSpPr txBox="1"/>
          <p:nvPr>
            <p:ph type="title"/>
          </p:nvPr>
        </p:nvSpPr>
        <p:spPr>
          <a:xfrm>
            <a:off x="794566" y="176509"/>
            <a:ext cx="9894900" cy="554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rgbClr val="2330DC"/>
                </a:solidFill>
                <a:latin typeface="Roboto"/>
                <a:ea typeface="Roboto"/>
                <a:cs typeface="Roboto"/>
                <a:sym typeface="Roboto"/>
              </a:rPr>
              <a:t>Conception de </a:t>
            </a:r>
            <a:r>
              <a:rPr b="1" lang="en-US" sz="5400">
                <a:solidFill>
                  <a:srgbClr val="2330DC"/>
                </a:solidFill>
              </a:rPr>
              <a:t>M</a:t>
            </a:r>
            <a:r>
              <a:rPr b="1" lang="en-US" sz="5400">
                <a:solidFill>
                  <a:srgbClr val="2330DC"/>
                </a:solidFill>
                <a:latin typeface="Roboto"/>
                <a:ea typeface="Roboto"/>
                <a:cs typeface="Roboto"/>
                <a:sym typeface="Roboto"/>
              </a:rPr>
              <a:t>ode </a:t>
            </a:r>
            <a:r>
              <a:rPr b="1" lang="en-US" sz="5400">
                <a:solidFill>
                  <a:srgbClr val="2330DC"/>
                </a:solidFill>
              </a:rPr>
              <a:t>D</a:t>
            </a:r>
            <a:r>
              <a:rPr b="1" lang="en-US" sz="5400">
                <a:solidFill>
                  <a:srgbClr val="2330DC"/>
                </a:solidFill>
                <a:latin typeface="Roboto"/>
                <a:ea typeface="Roboto"/>
                <a:cs typeface="Roboto"/>
                <a:sym typeface="Roboto"/>
              </a:rPr>
              <a:t>urable</a:t>
            </a:r>
            <a:endParaRPr b="1" sz="5400"/>
          </a:p>
          <a:p>
            <a:pPr indent="0" lvl="0" marL="0" rtl="0" algn="l">
              <a:spcBef>
                <a:spcPts val="0"/>
              </a:spcBef>
              <a:spcAft>
                <a:spcPts val="0"/>
              </a:spcAft>
              <a:buNone/>
            </a:pPr>
            <a:br>
              <a:rPr b="0" lang="en-US" sz="5400"/>
            </a:br>
            <a:r>
              <a:rPr b="0" i="0" lang="en-US" sz="4800" u="none" strike="noStrike">
                <a:solidFill>
                  <a:srgbClr val="2330DC"/>
                </a:solidFill>
                <a:latin typeface="Roboto"/>
                <a:ea typeface="Roboto"/>
                <a:cs typeface="Roboto"/>
                <a:sym typeface="Roboto"/>
              </a:rPr>
              <a:t>Unité </a:t>
            </a:r>
            <a:r>
              <a:rPr lang="en-US" sz="4800">
                <a:solidFill>
                  <a:srgbClr val="2330DC"/>
                </a:solidFill>
              </a:rPr>
              <a:t>6 : Chaînes d'Approvisionnement en Mode</a:t>
            </a:r>
            <a:endParaRPr sz="4800">
              <a:solidFill>
                <a:srgbClr val="2330DC"/>
              </a:solidFill>
            </a:endParaRPr>
          </a:p>
          <a:p>
            <a:pPr indent="0" lvl="0" marL="0" rtl="0" algn="l">
              <a:spcBef>
                <a:spcPts val="0"/>
              </a:spcBef>
              <a:spcAft>
                <a:spcPts val="0"/>
              </a:spcAft>
              <a:buNone/>
            </a:pPr>
            <a:r>
              <a:rPr lang="en-US" sz="4800">
                <a:solidFill>
                  <a:srgbClr val="2330DC"/>
                </a:solidFill>
              </a:rPr>
              <a:t>Éthique</a:t>
            </a:r>
            <a:endParaRPr b="0" sz="4800"/>
          </a:p>
          <a:p>
            <a:pPr indent="0" lvl="0" marL="0" rtl="0" algn="l">
              <a:spcBef>
                <a:spcPts val="0"/>
              </a:spcBef>
              <a:spcAft>
                <a:spcPts val="0"/>
              </a:spcAft>
              <a:buNone/>
            </a:pPr>
            <a:br>
              <a:rPr b="0" lang="en-US" sz="5400"/>
            </a:br>
            <a:endParaRPr sz="5400"/>
          </a:p>
        </p:txBody>
      </p:sp>
      <p:pic>
        <p:nvPicPr>
          <p:cNvPr descr="279A45AE-D265-492E-93B7-E685D366C955" id="84" name="Google Shape;84;p2"/>
          <p:cNvPicPr preferRelativeResize="0"/>
          <p:nvPr/>
        </p:nvPicPr>
        <p:blipFill rotWithShape="1">
          <a:blip r:embed="rId3">
            <a:alphaModFix/>
          </a:blip>
          <a:srcRect b="0" l="0" r="0" t="0"/>
          <a:stretch/>
        </p:blipFill>
        <p:spPr>
          <a:xfrm>
            <a:off x="512022" y="9859582"/>
            <a:ext cx="3889950" cy="824293"/>
          </a:xfrm>
          <a:prstGeom prst="rect">
            <a:avLst/>
          </a:prstGeom>
          <a:noFill/>
          <a:ln>
            <a:noFill/>
          </a:ln>
        </p:spPr>
      </p:pic>
      <p:sp>
        <p:nvSpPr>
          <p:cNvPr id="85" name="Google Shape;85;p2"/>
          <p:cNvSpPr/>
          <p:nvPr/>
        </p:nvSpPr>
        <p:spPr>
          <a:xfrm>
            <a:off x="587829" y="9372599"/>
            <a:ext cx="4900640" cy="92333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i="0" lang="en-US" sz="1800" u="none" strike="noStrike">
                <a:solidFill>
                  <a:srgbClr val="2330DC"/>
                </a:solidFill>
                <a:latin typeface="Roboto"/>
                <a:ea typeface="Roboto"/>
                <a:cs typeface="Roboto"/>
                <a:sym typeface="Roboto"/>
              </a:rPr>
              <a:t>2023-1-CY01-KA220-HED-000160668</a:t>
            </a:r>
            <a:endParaRPr b="0" sz="1800"/>
          </a:p>
          <a:p>
            <a:pPr indent="0" lvl="0" marL="0" rtl="0" algn="l">
              <a:spcBef>
                <a:spcPts val="0"/>
              </a:spcBef>
              <a:spcAft>
                <a:spcPts val="0"/>
              </a:spcAft>
              <a:buNone/>
            </a:pPr>
            <a:br>
              <a:rPr b="0" lang="en-US" sz="1800"/>
            </a:br>
            <a:endParaRPr sz="1800"/>
          </a:p>
        </p:txBody>
      </p:sp>
      <p:pic>
        <p:nvPicPr>
          <p:cNvPr descr="https://lh7-rt.googleusercontent.com/slidesz/AGV_vUffSp5bllk2jB8Mwq76zoIQ01fRSpNs5_DCTPNm8ODP69441V8lnW5q8JnDzOQlirFxu4dIlzQ4TuqNLqYCzr04LLPcCsNuS9lfYxSbmVPpkzigG5QocTgeoNODXiJs8x3zSDDKudw59XMQOipYEl8=s2048?key=9qSaRybv1hlA63CeB85maj2S" id="86" name="Google Shape;86;p2"/>
          <p:cNvPicPr preferRelativeResize="0"/>
          <p:nvPr/>
        </p:nvPicPr>
        <p:blipFill rotWithShape="1">
          <a:blip r:embed="rId4">
            <a:alphaModFix/>
          </a:blip>
          <a:srcRect b="0" l="0" r="0" t="0"/>
          <a:stretch/>
        </p:blipFill>
        <p:spPr>
          <a:xfrm>
            <a:off x="4565650" y="9769475"/>
            <a:ext cx="3025321" cy="1080981"/>
          </a:xfrm>
          <a:prstGeom prst="rect">
            <a:avLst/>
          </a:prstGeom>
          <a:noFill/>
          <a:ln>
            <a:noFill/>
          </a:ln>
        </p:spPr>
      </p:pic>
      <p:pic>
        <p:nvPicPr>
          <p:cNvPr id="87" name="Google Shape;87;p2"/>
          <p:cNvPicPr preferRelativeResize="0"/>
          <p:nvPr/>
        </p:nvPicPr>
        <p:blipFill rotWithShape="1">
          <a:blip r:embed="rId5">
            <a:alphaModFix/>
          </a:blip>
          <a:srcRect b="0" l="0" r="0" t="0"/>
          <a:stretch/>
        </p:blipFill>
        <p:spPr>
          <a:xfrm>
            <a:off x="7766050" y="9769475"/>
            <a:ext cx="2923491" cy="106773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20"/>
          <p:cNvSpPr txBox="1"/>
          <p:nvPr>
            <p:ph type="title"/>
          </p:nvPr>
        </p:nvSpPr>
        <p:spPr>
          <a:xfrm>
            <a:off x="908050" y="1235075"/>
            <a:ext cx="10896600" cy="83099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5400">
                <a:solidFill>
                  <a:schemeClr val="lt1"/>
                </a:solidFill>
              </a:rPr>
              <a:t>Pratiques de travail équitables</a:t>
            </a:r>
            <a:endParaRPr sz="5400"/>
          </a:p>
        </p:txBody>
      </p:sp>
      <p:sp>
        <p:nvSpPr>
          <p:cNvPr id="211" name="Google Shape;211;p20"/>
          <p:cNvSpPr txBox="1"/>
          <p:nvPr>
            <p:ph idx="1" type="body"/>
          </p:nvPr>
        </p:nvSpPr>
        <p:spPr>
          <a:xfrm>
            <a:off x="908050" y="2911475"/>
            <a:ext cx="18094200" cy="7942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3600">
                <a:solidFill>
                  <a:srgbClr val="FFFFFF"/>
                </a:solidFill>
                <a:latin typeface="Roboto"/>
                <a:ea typeface="Roboto"/>
                <a:cs typeface="Roboto"/>
                <a:sym typeface="Roboto"/>
              </a:rPr>
              <a:t>Les pratiques de travail équitables sont des politiques et des normes conçues pour </a:t>
            </a:r>
            <a:r>
              <a:rPr lang="en-US" sz="3600">
                <a:solidFill>
                  <a:srgbClr val="FDA800"/>
                </a:solidFill>
                <a:latin typeface="Roboto"/>
                <a:ea typeface="Roboto"/>
                <a:cs typeface="Roboto"/>
                <a:sym typeface="Roboto"/>
              </a:rPr>
              <a:t>garantir que tous/toutes les travailleurs/euses sont traité(e)s de manière équitable, respectueuse et éthique</a:t>
            </a:r>
            <a:r>
              <a:rPr lang="en-US" sz="3600">
                <a:solidFill>
                  <a:srgbClr val="FFFFFF"/>
                </a:solidFill>
                <a:latin typeface="Roboto"/>
                <a:ea typeface="Roboto"/>
                <a:cs typeface="Roboto"/>
                <a:sym typeface="Roboto"/>
              </a:rPr>
              <a:t>, y compris dans le secteur de la mode, qui a toujours été confronté à des défis en matière de droits du travail</a:t>
            </a:r>
            <a:r>
              <a:rPr lang="en-US" sz="3600">
                <a:solidFill>
                  <a:schemeClr val="lt1"/>
                </a:solidFill>
                <a:latin typeface="Roboto"/>
                <a:ea typeface="Roboto"/>
                <a:cs typeface="Roboto"/>
                <a:sym typeface="Roboto"/>
              </a:rPr>
              <a:t>.</a:t>
            </a:r>
            <a:endParaRPr sz="3600">
              <a:solidFill>
                <a:schemeClr val="lt1"/>
              </a:solidFill>
              <a:latin typeface="Roboto"/>
              <a:ea typeface="Roboto"/>
              <a:cs typeface="Roboto"/>
              <a:sym typeface="Roboto"/>
            </a:endParaRPr>
          </a:p>
          <a:p>
            <a:pPr indent="0" lvl="0" marL="0" rtl="0" algn="l">
              <a:spcBef>
                <a:spcPts val="0"/>
              </a:spcBef>
              <a:spcAft>
                <a:spcPts val="0"/>
              </a:spcAft>
              <a:buNone/>
            </a:pPr>
            <a:r>
              <a:t/>
            </a:r>
            <a:endParaRPr sz="3600">
              <a:solidFill>
                <a:schemeClr val="lt1"/>
              </a:solidFill>
              <a:latin typeface="Roboto"/>
              <a:ea typeface="Roboto"/>
              <a:cs typeface="Roboto"/>
              <a:sym typeface="Roboto"/>
            </a:endParaRPr>
          </a:p>
          <a:p>
            <a:pPr indent="0" lvl="0" marL="0" rtl="0" algn="l">
              <a:spcBef>
                <a:spcPts val="0"/>
              </a:spcBef>
              <a:spcAft>
                <a:spcPts val="0"/>
              </a:spcAft>
              <a:buNone/>
            </a:pPr>
            <a:r>
              <a:rPr lang="en-US" sz="3600">
                <a:solidFill>
                  <a:schemeClr val="lt1"/>
                </a:solidFill>
                <a:latin typeface="Roboto"/>
                <a:ea typeface="Roboto"/>
                <a:cs typeface="Roboto"/>
                <a:sym typeface="Roboto"/>
              </a:rPr>
              <a:t>Ces pratiques ont été élaborées pour:</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Protéger les droits des travailleurs/euses.</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Garantir un environnement de travail sûr et sain.</a:t>
            </a:r>
            <a:endParaRPr sz="3600">
              <a:solidFill>
                <a:schemeClr val="lt1"/>
              </a:solidFill>
              <a:latin typeface="Roboto"/>
              <a:ea typeface="Roboto"/>
              <a:cs typeface="Roboto"/>
              <a:sym typeface="Roboto"/>
            </a:endParaRPr>
          </a:p>
          <a:p>
            <a:pPr indent="-571500" lvl="0" marL="571500" rtl="0" algn="l">
              <a:spcBef>
                <a:spcPts val="0"/>
              </a:spcBef>
              <a:spcAft>
                <a:spcPts val="0"/>
              </a:spcAft>
              <a:buClr>
                <a:schemeClr val="lt1"/>
              </a:buClr>
              <a:buSzPts val="3600"/>
              <a:buFont typeface="Arial"/>
              <a:buChar char="•"/>
            </a:pPr>
            <a:r>
              <a:rPr lang="en-US" sz="3600">
                <a:solidFill>
                  <a:schemeClr val="lt1"/>
                </a:solidFill>
                <a:latin typeface="Roboto"/>
                <a:ea typeface="Roboto"/>
                <a:cs typeface="Roboto"/>
                <a:sym typeface="Roboto"/>
              </a:rPr>
              <a:t>Promouvoir des salaires et des horaires de travail équitables dans tous les secteurs.</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chemeClr val="lt1"/>
              </a:solidFill>
              <a:latin typeface="Roboto"/>
              <a:ea typeface="Roboto"/>
              <a:cs typeface="Roboto"/>
              <a:sym typeface="Roboto"/>
            </a:endParaRPr>
          </a:p>
          <a:p>
            <a:pPr indent="0" lvl="0" marL="0" rtl="0" algn="l">
              <a:spcBef>
                <a:spcPts val="0"/>
              </a:spcBef>
              <a:spcAft>
                <a:spcPts val="0"/>
              </a:spcAft>
              <a:buNone/>
            </a:pPr>
            <a:r>
              <a:rPr lang="en-US" sz="2800">
                <a:solidFill>
                  <a:srgbClr val="FDA800"/>
                </a:solidFill>
                <a:latin typeface="Roboto"/>
                <a:ea typeface="Roboto"/>
                <a:cs typeface="Roboto"/>
                <a:sym typeface="Roboto"/>
              </a:rPr>
              <a:t>Matériel de Lecture Suggéré </a:t>
            </a:r>
            <a:r>
              <a:rPr lang="en-US" sz="2800">
                <a:solidFill>
                  <a:srgbClr val="FDA800"/>
                </a:solidFill>
                <a:latin typeface="Roboto"/>
                <a:ea typeface="Roboto"/>
                <a:cs typeface="Roboto"/>
                <a:sym typeface="Roboto"/>
              </a:rPr>
              <a:t> </a:t>
            </a:r>
            <a:r>
              <a:rPr i="1" lang="en-US" sz="2800">
                <a:solidFill>
                  <a:srgbClr val="FDA800"/>
                </a:solidFill>
              </a:rPr>
              <a:t>: Future of Fashion : Worker-Led Strategies for Corporate Accountability in the Global Apparel Industry (L'avenir de la mode : stratégies dirigées par les travailleurs pour la responsabilité des entreprises dans l'industrie mondiale de l'habillement).</a:t>
            </a:r>
            <a:endParaRPr sz="2800">
              <a:solidFill>
                <a:srgbClr val="FDA800"/>
              </a:solidFill>
              <a:latin typeface="Roboto"/>
              <a:ea typeface="Roboto"/>
              <a:cs typeface="Roboto"/>
              <a:sym typeface="Roboto"/>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21"/>
          <p:cNvSpPr txBox="1"/>
          <p:nvPr>
            <p:ph type="ctrTitle"/>
          </p:nvPr>
        </p:nvSpPr>
        <p:spPr>
          <a:xfrm>
            <a:off x="876972" y="1387475"/>
            <a:ext cx="133623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2431DB"/>
                </a:solidFill>
              </a:rPr>
              <a:t>Les pratiques de travail équitables </a:t>
            </a:r>
            <a:endParaRPr sz="5400">
              <a:solidFill>
                <a:srgbClr val="2431DB"/>
              </a:solidFill>
            </a:endParaRPr>
          </a:p>
        </p:txBody>
      </p:sp>
      <p:sp>
        <p:nvSpPr>
          <p:cNvPr id="217" name="Google Shape;217;p21"/>
          <p:cNvSpPr txBox="1"/>
          <p:nvPr>
            <p:ph idx="1" type="subTitle"/>
          </p:nvPr>
        </p:nvSpPr>
        <p:spPr>
          <a:xfrm>
            <a:off x="876975" y="3216275"/>
            <a:ext cx="18239700" cy="66495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1) Salaires équitables</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Une pratique de travail équitable garantit que tous/toutes les travailleurs/euses </a:t>
            </a:r>
            <a:r>
              <a:rPr lang="en-US" sz="3600">
                <a:solidFill>
                  <a:srgbClr val="FDA800"/>
                </a:solidFill>
                <a:latin typeface="Roboto"/>
                <a:ea typeface="Roboto"/>
                <a:cs typeface="Roboto"/>
                <a:sym typeface="Roboto"/>
              </a:rPr>
              <a:t>reçoivent un salaire </a:t>
            </a:r>
            <a:r>
              <a:rPr lang="en-US" sz="3600">
                <a:solidFill>
                  <a:srgbClr val="2431DB"/>
                </a:solidFill>
                <a:latin typeface="Roboto"/>
                <a:ea typeface="Roboto"/>
                <a:cs typeface="Roboto"/>
                <a:sym typeface="Roboto"/>
              </a:rPr>
              <a:t>qui couvre les frais de subsistance de base, tels que l'alimentation, le logement, les soins de santé et l'éducation, en plus du salaire minimum éventuellement fixé par la législation locale.</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pratiques de travail équitables doivent permettre aux travailleurs/euses d'accéder à des avantages tels que</a:t>
            </a:r>
            <a:r>
              <a:rPr lang="en-US" sz="3600">
                <a:solidFill>
                  <a:srgbClr val="FDA800"/>
                </a:solidFill>
                <a:latin typeface="Roboto"/>
                <a:ea typeface="Roboto"/>
                <a:cs typeface="Roboto"/>
                <a:sym typeface="Roboto"/>
              </a:rPr>
              <a:t> l'assurance maladie, les congés de maladie, les congés de maternité ou de paternité </a:t>
            </a:r>
            <a:r>
              <a:rPr lang="en-US" sz="3600">
                <a:solidFill>
                  <a:srgbClr val="2431DB"/>
                </a:solidFill>
                <a:latin typeface="Roboto"/>
                <a:ea typeface="Roboto"/>
                <a:cs typeface="Roboto"/>
                <a:sym typeface="Roboto"/>
              </a:rPr>
              <a:t>et d'autres mesures de protection sociale qui contribuent au bien-être général des travailleurs/euses.</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22"/>
          <p:cNvSpPr txBox="1"/>
          <p:nvPr>
            <p:ph idx="1" type="subTitle"/>
          </p:nvPr>
        </p:nvSpPr>
        <p:spPr>
          <a:xfrm>
            <a:off x="1060450" y="1539875"/>
            <a:ext cx="18166800" cy="8311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2. Conditions de travail sûres et saines</a:t>
            </a:r>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Une pratique de travail équitable devrait inclure la </a:t>
            </a:r>
            <a:r>
              <a:rPr lang="en-US" sz="3600">
                <a:solidFill>
                  <a:srgbClr val="FDA800"/>
                </a:solidFill>
                <a:latin typeface="Roboto"/>
                <a:ea typeface="Roboto"/>
                <a:cs typeface="Roboto"/>
                <a:sym typeface="Roboto"/>
              </a:rPr>
              <a:t>mise en place d'un environnement de travail sûr et sain</a:t>
            </a:r>
            <a:r>
              <a:rPr lang="en-US" sz="3600">
                <a:solidFill>
                  <a:srgbClr val="2431DB"/>
                </a:solidFill>
                <a:latin typeface="Roboto"/>
                <a:ea typeface="Roboto"/>
                <a:cs typeface="Roboto"/>
                <a:sym typeface="Roboto"/>
              </a:rPr>
              <a:t>. Des protocoles de sécurité doivent être mis en place, dans le cadre desquels les employeurs/euses fournissent les équipements de sécurité et la formation nécessaires pour prévenir les accidents et les blessures sur le lieu de travail.</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Tous/toutes les travailleurs/euses doivent avoir </a:t>
            </a:r>
            <a:r>
              <a:rPr lang="en-US" sz="3600">
                <a:solidFill>
                  <a:srgbClr val="FDA800"/>
                </a:solidFill>
                <a:latin typeface="Roboto"/>
                <a:ea typeface="Roboto"/>
                <a:cs typeface="Roboto"/>
                <a:sym typeface="Roboto"/>
              </a:rPr>
              <a:t>accès à de l'eau potable, à des installations sanitaires et à une ventilation adéquate. </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Tous/toutes les employeurs/euses doivent régulièrement </a:t>
            </a:r>
            <a:r>
              <a:rPr lang="en-US" sz="3600">
                <a:solidFill>
                  <a:srgbClr val="FDA800"/>
                </a:solidFill>
                <a:latin typeface="Roboto"/>
                <a:ea typeface="Roboto"/>
                <a:cs typeface="Roboto"/>
                <a:sym typeface="Roboto"/>
              </a:rPr>
              <a:t>former les travailleurs/euses aux protocoles de sécurité </a:t>
            </a:r>
            <a:r>
              <a:rPr lang="en-US" sz="3600">
                <a:solidFill>
                  <a:srgbClr val="2431DB"/>
                </a:solidFill>
                <a:latin typeface="Roboto"/>
                <a:ea typeface="Roboto"/>
                <a:cs typeface="Roboto"/>
                <a:sym typeface="Roboto"/>
              </a:rPr>
              <a:t>afin qu'ils puissent faire face aux situations d'urgence. Ils/elles doivent également prévoir des sorties de secours et des plans d'évacuation d'urgence.</a:t>
            </a:r>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23"/>
          <p:cNvSpPr txBox="1"/>
          <p:nvPr>
            <p:ph idx="1" type="subTitle"/>
          </p:nvPr>
        </p:nvSpPr>
        <p:spPr>
          <a:xfrm>
            <a:off x="968718" y="2454275"/>
            <a:ext cx="18166800" cy="775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3. Heures de travail raisonnables</a:t>
            </a:r>
            <a:endParaRPr/>
          </a:p>
          <a:p>
            <a:pPr indent="0" lvl="0" marL="0" rtl="0" algn="l">
              <a:spcBef>
                <a:spcPts val="0"/>
              </a:spcBef>
              <a:spcAft>
                <a:spcPts val="0"/>
              </a:spcAft>
              <a:buNone/>
            </a:pPr>
            <a:r>
              <a:t/>
            </a:r>
            <a:endParaRPr b="1" sz="3600">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pratiques de travail équitables prévoient des </a:t>
            </a:r>
            <a:r>
              <a:rPr lang="en-US" sz="3600">
                <a:solidFill>
                  <a:srgbClr val="FDA800"/>
                </a:solidFill>
                <a:latin typeface="Roboto"/>
                <a:ea typeface="Roboto"/>
                <a:cs typeface="Roboto"/>
                <a:sym typeface="Roboto"/>
              </a:rPr>
              <a:t>heures de travail fixes</a:t>
            </a:r>
            <a:r>
              <a:rPr lang="en-US" sz="3600">
                <a:solidFill>
                  <a:srgbClr val="2431DB"/>
                </a:solidFill>
                <a:latin typeface="Roboto"/>
                <a:ea typeface="Roboto"/>
                <a:cs typeface="Roboto"/>
                <a:sym typeface="Roboto"/>
              </a:rPr>
              <a:t>, souvent 8 heures par jour ou 40 heures par semaine, avec des heures supplémentaires volontaires et équitablement rémunérées si nécessaire.</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Tous/toutes les travailleurs/euses doivent bénéficier de </a:t>
            </a:r>
            <a:r>
              <a:rPr lang="en-US" sz="3600">
                <a:solidFill>
                  <a:srgbClr val="FDA800"/>
                </a:solidFill>
                <a:latin typeface="Roboto"/>
                <a:ea typeface="Roboto"/>
                <a:cs typeface="Roboto"/>
                <a:sym typeface="Roboto"/>
              </a:rPr>
              <a:t>pauses régulières</a:t>
            </a:r>
            <a:r>
              <a:rPr lang="en-US" sz="3600">
                <a:solidFill>
                  <a:srgbClr val="2431DB"/>
                </a:solidFill>
                <a:latin typeface="Roboto"/>
                <a:ea typeface="Roboto"/>
                <a:cs typeface="Roboto"/>
                <a:sym typeface="Roboto"/>
              </a:rPr>
              <a:t>, y compris de pauses repas, et ne doivent pas être surchargés de travail sans bénéficier d'un repos suffisant.</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normes de travail équitables incluent</a:t>
            </a:r>
            <a:r>
              <a:rPr lang="en-US" sz="3600">
                <a:solidFill>
                  <a:srgbClr val="FF9900"/>
                </a:solidFill>
                <a:latin typeface="Roboto"/>
                <a:ea typeface="Roboto"/>
                <a:cs typeface="Roboto"/>
                <a:sym typeface="Roboto"/>
              </a:rPr>
              <a:t> l'</a:t>
            </a:r>
            <a:r>
              <a:rPr lang="en-US" sz="3600">
                <a:solidFill>
                  <a:srgbClr val="FDA800"/>
                </a:solidFill>
                <a:latin typeface="Roboto"/>
                <a:ea typeface="Roboto"/>
                <a:cs typeface="Roboto"/>
                <a:sym typeface="Roboto"/>
              </a:rPr>
              <a:t>accès à des congés payés </a:t>
            </a:r>
            <a:r>
              <a:rPr lang="en-US" sz="3600">
                <a:solidFill>
                  <a:srgbClr val="2431DB"/>
                </a:solidFill>
                <a:latin typeface="Roboto"/>
                <a:ea typeface="Roboto"/>
                <a:cs typeface="Roboto"/>
                <a:sym typeface="Roboto"/>
              </a:rPr>
              <a:t>pour les vacances, la maladie et les raisons personnelles, contribuant ainsi à un équilibre sain entre vie professionnelle et vie privée.</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4"/>
          <p:cNvSpPr txBox="1"/>
          <p:nvPr>
            <p:ph idx="1" type="subTitle"/>
          </p:nvPr>
        </p:nvSpPr>
        <p:spPr>
          <a:xfrm>
            <a:off x="979676" y="2378075"/>
            <a:ext cx="18144600" cy="7203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4. Liberté d'association </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Tous/toutes les travailleurs/euses devraient avoir le droit d'</a:t>
            </a:r>
            <a:r>
              <a:rPr lang="en-US" sz="3600">
                <a:solidFill>
                  <a:srgbClr val="FDA800"/>
                </a:solidFill>
                <a:latin typeface="Roboto"/>
                <a:ea typeface="Roboto"/>
                <a:cs typeface="Roboto"/>
                <a:sym typeface="Roboto"/>
              </a:rPr>
              <a:t>adhérer à des syndicats ou à des associations de travailleurs/euses </a:t>
            </a:r>
            <a:r>
              <a:rPr lang="en-US" sz="3600">
                <a:solidFill>
                  <a:srgbClr val="2431DB"/>
                </a:solidFill>
                <a:latin typeface="Roboto"/>
                <a:ea typeface="Roboto"/>
                <a:cs typeface="Roboto"/>
                <a:sym typeface="Roboto"/>
              </a:rPr>
              <a:t>sans craindre de représailles de la part de leurs employeurs/euses.</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Tous/toutes les travailleurs/euses et les syndicats doivent pouvoir participer aux négociations sur les salaires, les avantages et les conditions de travail.</a:t>
            </a:r>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employeurs/euses </a:t>
            </a:r>
            <a:r>
              <a:rPr lang="en-US" sz="3600">
                <a:solidFill>
                  <a:srgbClr val="FDA800"/>
                </a:solidFill>
                <a:latin typeface="Roboto"/>
                <a:ea typeface="Roboto"/>
                <a:cs typeface="Roboto"/>
                <a:sym typeface="Roboto"/>
              </a:rPr>
              <a:t>ne doivent pas exercer de discrimination </a:t>
            </a:r>
            <a:r>
              <a:rPr lang="en-US" sz="3600">
                <a:solidFill>
                  <a:srgbClr val="2431DB"/>
                </a:solidFill>
                <a:latin typeface="Roboto"/>
                <a:ea typeface="Roboto"/>
                <a:cs typeface="Roboto"/>
                <a:sym typeface="Roboto"/>
              </a:rPr>
              <a:t>à l'encontre des travailleurs/euses qui participent à des activités syndicales ou qui défendent les droits du travail sur leur lieu de travail.</a:t>
            </a:r>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5"/>
          <p:cNvSpPr txBox="1"/>
          <p:nvPr>
            <p:ph idx="1" type="subTitle"/>
          </p:nvPr>
        </p:nvSpPr>
        <p:spPr>
          <a:xfrm>
            <a:off x="1060450" y="1463675"/>
            <a:ext cx="18144600" cy="775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5. Pas de travail forcé ni de travail des enfants</a:t>
            </a:r>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pratiques de travail équitables </a:t>
            </a:r>
            <a:r>
              <a:rPr lang="en-US" sz="3600">
                <a:solidFill>
                  <a:srgbClr val="FDA800"/>
                </a:solidFill>
                <a:latin typeface="Roboto"/>
                <a:ea typeface="Roboto"/>
                <a:cs typeface="Roboto"/>
                <a:sym typeface="Roboto"/>
              </a:rPr>
              <a:t>interdisent </a:t>
            </a:r>
            <a:r>
              <a:rPr lang="en-US" sz="3600">
                <a:solidFill>
                  <a:srgbClr val="2431DB"/>
                </a:solidFill>
                <a:latin typeface="Roboto"/>
                <a:ea typeface="Roboto"/>
                <a:cs typeface="Roboto"/>
                <a:sym typeface="Roboto"/>
              </a:rPr>
              <a:t>strictement </a:t>
            </a:r>
            <a:r>
              <a:rPr lang="en-US" sz="3600">
                <a:solidFill>
                  <a:srgbClr val="FDA800"/>
                </a:solidFill>
                <a:latin typeface="Roboto"/>
                <a:ea typeface="Roboto"/>
                <a:cs typeface="Roboto"/>
                <a:sym typeface="Roboto"/>
              </a:rPr>
              <a:t>le travail forcé</a:t>
            </a:r>
            <a:r>
              <a:rPr lang="en-US" sz="3600">
                <a:solidFill>
                  <a:srgbClr val="2431DB"/>
                </a:solidFill>
                <a:latin typeface="Roboto"/>
                <a:ea typeface="Roboto"/>
                <a:cs typeface="Roboto"/>
                <a:sym typeface="Roboto"/>
              </a:rPr>
              <a:t>, y compris la traite des êtres humains, l'esclavage et d'autres formes de coercition.</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enfants n'ayant pas atteint l'âge minimum d'admission à l'</a:t>
            </a:r>
            <a:r>
              <a:rPr lang="en-US" sz="3600">
                <a:solidFill>
                  <a:srgbClr val="FDA800"/>
                </a:solidFill>
                <a:latin typeface="Roboto"/>
                <a:ea typeface="Roboto"/>
                <a:cs typeface="Roboto"/>
                <a:sym typeface="Roboto"/>
              </a:rPr>
              <a:t>emploi </a:t>
            </a:r>
            <a:r>
              <a:rPr lang="en-US" sz="3600">
                <a:solidFill>
                  <a:srgbClr val="2431DB"/>
                </a:solidFill>
                <a:latin typeface="Roboto"/>
                <a:ea typeface="Roboto"/>
                <a:cs typeface="Roboto"/>
                <a:sym typeface="Roboto"/>
              </a:rPr>
              <a:t>(souvent fixé par les réglementations internationales et locales</a:t>
            </a:r>
            <a:r>
              <a:rPr lang="en-US" sz="3600">
                <a:solidFill>
                  <a:srgbClr val="FDA800"/>
                </a:solidFill>
                <a:latin typeface="Roboto"/>
                <a:ea typeface="Roboto"/>
                <a:cs typeface="Roboto"/>
                <a:sym typeface="Roboto"/>
              </a:rPr>
              <a:t>) ne doivent pas être employés</a:t>
            </a:r>
            <a:r>
              <a:rPr lang="en-US" sz="3600">
                <a:solidFill>
                  <a:srgbClr val="2431DB"/>
                </a:solidFill>
                <a:latin typeface="Roboto"/>
                <a:ea typeface="Roboto"/>
                <a:cs typeface="Roboto"/>
                <a:sym typeface="Roboto"/>
              </a:rPr>
              <a:t>, en particulier pour des travaux dangereux. Cela protège les droits des enfants à l'éducation et au développement.</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pratiques de travail équitables visent à </a:t>
            </a:r>
            <a:r>
              <a:rPr lang="en-US" sz="3600">
                <a:solidFill>
                  <a:srgbClr val="FDA800"/>
                </a:solidFill>
                <a:latin typeface="Roboto"/>
                <a:ea typeface="Roboto"/>
                <a:cs typeface="Roboto"/>
                <a:sym typeface="Roboto"/>
              </a:rPr>
              <a:t>éliminer les pratiques d'exploitation</a:t>
            </a:r>
            <a:r>
              <a:rPr lang="en-US" sz="3600">
                <a:solidFill>
                  <a:srgbClr val="2431DB"/>
                </a:solidFill>
                <a:latin typeface="Roboto"/>
                <a:ea typeface="Roboto"/>
                <a:cs typeface="Roboto"/>
                <a:sym typeface="Roboto"/>
              </a:rPr>
              <a:t>, notamment les horaires de travail excessifs, la rétention des salaires ou la limitation de la capacité des travailleurs/euses à quitter leur emploi.</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6"/>
          <p:cNvSpPr txBox="1"/>
          <p:nvPr>
            <p:ph idx="1" type="subTitle"/>
          </p:nvPr>
        </p:nvSpPr>
        <p:spPr>
          <a:xfrm>
            <a:off x="1060450" y="1692275"/>
            <a:ext cx="18129300" cy="775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6. Non-discrimination et égalité des chances</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Tous les salarié(e)s doivent être recruté(e)s, promu(e)s et rémunéré(e)s </a:t>
            </a:r>
            <a:r>
              <a:rPr lang="en-US" sz="3600">
                <a:solidFill>
                  <a:srgbClr val="FDA800"/>
                </a:solidFill>
                <a:latin typeface="Roboto"/>
                <a:ea typeface="Roboto"/>
                <a:cs typeface="Roboto"/>
                <a:sym typeface="Roboto"/>
              </a:rPr>
              <a:t>sans discrimination fondée </a:t>
            </a:r>
            <a:r>
              <a:rPr lang="en-US" sz="3600">
                <a:solidFill>
                  <a:srgbClr val="2431DB"/>
                </a:solidFill>
                <a:latin typeface="Roboto"/>
                <a:ea typeface="Roboto"/>
                <a:cs typeface="Roboto"/>
                <a:sym typeface="Roboto"/>
              </a:rPr>
              <a:t>sur le sexe, la race, la religion, l'âge, le handicap, la nationalité ou d'autres caractéristiques personnelles.</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Une pratique de travail équitable exige que le lieu de travail </a:t>
            </a:r>
            <a:r>
              <a:rPr lang="en-US" sz="3600">
                <a:solidFill>
                  <a:srgbClr val="FDA800"/>
                </a:solidFill>
                <a:latin typeface="Roboto"/>
                <a:ea typeface="Roboto"/>
                <a:cs typeface="Roboto"/>
                <a:sym typeface="Roboto"/>
              </a:rPr>
              <a:t>protège ses employé(e)s </a:t>
            </a:r>
            <a:r>
              <a:rPr lang="en-US" sz="3600">
                <a:solidFill>
                  <a:srgbClr val="2431DB"/>
                </a:solidFill>
                <a:latin typeface="Roboto"/>
                <a:ea typeface="Roboto"/>
                <a:cs typeface="Roboto"/>
                <a:sym typeface="Roboto"/>
              </a:rPr>
              <a:t>contre le harcèlement, les abus et l'intimidation, qu'ils soient le fait de supérieur(e)s hiérarchiques ou de collègues.</a:t>
            </a:r>
            <a:endParaRPr sz="3600">
              <a:solidFill>
                <a:srgbClr val="2431DB"/>
              </a:solidFill>
              <a:latin typeface="Roboto"/>
              <a:ea typeface="Roboto"/>
              <a:cs typeface="Roboto"/>
              <a:sym typeface="Roboto"/>
            </a:endParaRPr>
          </a:p>
          <a:p>
            <a:pPr indent="-342900" lvl="0" marL="571500" rtl="0" algn="l">
              <a:spcBef>
                <a:spcPts val="0"/>
              </a:spcBef>
              <a:spcAft>
                <a:spcPts val="0"/>
              </a:spcAft>
              <a:buSzPts val="3600"/>
              <a:buFont typeface="Arial"/>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normes de travail équitable encouragent souvent les employeurs/euses </a:t>
            </a:r>
            <a:r>
              <a:rPr lang="en-US" sz="3600">
                <a:solidFill>
                  <a:srgbClr val="FDA800"/>
                </a:solidFill>
                <a:latin typeface="Roboto"/>
                <a:ea typeface="Roboto"/>
                <a:cs typeface="Roboto"/>
                <a:sym typeface="Roboto"/>
              </a:rPr>
              <a:t>à promouvoir un environnement de travail diversifié et inclusif dans </a:t>
            </a:r>
            <a:r>
              <a:rPr lang="en-US" sz="3600">
                <a:solidFill>
                  <a:srgbClr val="2431DB"/>
                </a:solidFill>
                <a:latin typeface="Roboto"/>
                <a:ea typeface="Roboto"/>
                <a:cs typeface="Roboto"/>
                <a:sym typeface="Roboto"/>
              </a:rPr>
              <a:t>lequel tous les employé(e)s se sentent respecté(e)s et valorisé(e)s.</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7"/>
          <p:cNvSpPr txBox="1"/>
          <p:nvPr>
            <p:ph idx="1" type="subTitle"/>
          </p:nvPr>
        </p:nvSpPr>
        <p:spPr>
          <a:xfrm>
            <a:off x="984250" y="1844675"/>
            <a:ext cx="18129300" cy="8865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7. Recrutement transparent et éthique</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pratiques de travail équitables interdisent aux agences de recrutement ou aux employeurs/euses de facturer des frais aux employé(e)s pour l'obtention d'un emploi, ce qui peut conduire à la servitude pour dettes.</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travailleurs/euses devraient recevoir de leurs employeurs/euses des </a:t>
            </a:r>
            <a:r>
              <a:rPr lang="en-US" sz="3600">
                <a:solidFill>
                  <a:srgbClr val="FDA800"/>
                </a:solidFill>
                <a:latin typeface="Roboto"/>
                <a:ea typeface="Roboto"/>
                <a:cs typeface="Roboto"/>
                <a:sym typeface="Roboto"/>
              </a:rPr>
              <a:t>contrats écrits clairs </a:t>
            </a:r>
            <a:r>
              <a:rPr lang="en-US" sz="3600">
                <a:solidFill>
                  <a:srgbClr val="2431DB"/>
                </a:solidFill>
                <a:latin typeface="Roboto"/>
                <a:ea typeface="Roboto"/>
                <a:cs typeface="Roboto"/>
                <a:sym typeface="Roboto"/>
              </a:rPr>
              <a:t>décrivant leurs rôles, leurs salaires, leurs avantages et leurs conditions de travail dans une langue qu'ils comprennent.</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travailleurs/euses migrant(e)s devraient également </a:t>
            </a:r>
            <a:r>
              <a:rPr lang="en-US" sz="3600">
                <a:solidFill>
                  <a:srgbClr val="FDA800"/>
                </a:solidFill>
                <a:latin typeface="Roboto"/>
                <a:ea typeface="Roboto"/>
                <a:cs typeface="Roboto"/>
                <a:sym typeface="Roboto"/>
              </a:rPr>
              <a:t>bénéficier d'un accès égal à </a:t>
            </a:r>
            <a:r>
              <a:rPr lang="en-US" sz="3600">
                <a:solidFill>
                  <a:srgbClr val="2431DB"/>
                </a:solidFill>
                <a:latin typeface="Roboto"/>
                <a:ea typeface="Roboto"/>
                <a:cs typeface="Roboto"/>
                <a:sym typeface="Roboto"/>
              </a:rPr>
              <a:t>des protections équitables en matière d'emploi, notamment un logement sûr, des salaires équitables et la liberté de quitter leur emploi.</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28"/>
          <p:cNvSpPr txBox="1"/>
          <p:nvPr>
            <p:ph idx="1" type="subTitle"/>
          </p:nvPr>
        </p:nvSpPr>
        <p:spPr>
          <a:xfrm>
            <a:off x="964177" y="2454275"/>
            <a:ext cx="18175800" cy="7203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8. Information et éducation sur les droits des travailleurs/euses</a:t>
            </a:r>
            <a:endParaRPr/>
          </a:p>
          <a:p>
            <a:pPr indent="0" lvl="0" marL="0" rtl="0" algn="l">
              <a:spcBef>
                <a:spcPts val="0"/>
              </a:spcBef>
              <a:spcAft>
                <a:spcPts val="0"/>
              </a:spcAft>
              <a:buNone/>
            </a:pPr>
            <a:r>
              <a:t/>
            </a:r>
            <a:endParaRPr b="1" sz="3600">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salarié(e)s </a:t>
            </a:r>
            <a:r>
              <a:rPr lang="en-US" sz="3600">
                <a:solidFill>
                  <a:srgbClr val="FDA800"/>
                </a:solidFill>
                <a:latin typeface="Roboto"/>
                <a:ea typeface="Roboto"/>
                <a:cs typeface="Roboto"/>
                <a:sym typeface="Roboto"/>
              </a:rPr>
              <a:t>doivent connaître leurs droits et responsabilités </a:t>
            </a:r>
            <a:r>
              <a:rPr lang="en-US" sz="3600">
                <a:solidFill>
                  <a:srgbClr val="2431DB"/>
                </a:solidFill>
                <a:latin typeface="Roboto"/>
                <a:ea typeface="Roboto"/>
                <a:cs typeface="Roboto"/>
                <a:sym typeface="Roboto"/>
              </a:rPr>
              <a:t>en matière de pratiques de travail équitables afin de pouvoir se défendre si nécessaire.</a:t>
            </a:r>
            <a:endParaRPr/>
          </a:p>
          <a:p>
            <a:pPr indent="0" lvl="0" marL="0" rtl="0" algn="l">
              <a:spcBef>
                <a:spcPts val="0"/>
              </a:spcBef>
              <a:spcAft>
                <a:spcPts val="0"/>
              </a:spcAft>
              <a:buNone/>
            </a:pPr>
            <a:r>
              <a:t/>
            </a:r>
            <a:endParaRPr b="1" sz="36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employeurs/euses doivent mettre à la disposition des travailleurs/euses des </a:t>
            </a:r>
            <a:r>
              <a:rPr lang="en-US" sz="3600">
                <a:solidFill>
                  <a:srgbClr val="FDA800"/>
                </a:solidFill>
                <a:latin typeface="Roboto"/>
                <a:ea typeface="Roboto"/>
                <a:cs typeface="Roboto"/>
                <a:sym typeface="Roboto"/>
              </a:rPr>
              <a:t>moyens </a:t>
            </a:r>
            <a:r>
              <a:rPr lang="en-US" sz="3600">
                <a:solidFill>
                  <a:srgbClr val="2431DB"/>
                </a:solidFill>
                <a:latin typeface="Roboto"/>
                <a:ea typeface="Roboto"/>
                <a:cs typeface="Roboto"/>
                <a:sym typeface="Roboto"/>
              </a:rPr>
              <a:t>accessibles et </a:t>
            </a:r>
            <a:r>
              <a:rPr lang="en-US" sz="3600">
                <a:solidFill>
                  <a:srgbClr val="FDA800"/>
                </a:solidFill>
                <a:latin typeface="Roboto"/>
                <a:ea typeface="Roboto"/>
                <a:cs typeface="Roboto"/>
                <a:sym typeface="Roboto"/>
              </a:rPr>
              <a:t>confidentiels leur permettant de déposer des plaintes ou de faire part de leurs préoccupations </a:t>
            </a:r>
            <a:r>
              <a:rPr lang="en-US" sz="3600">
                <a:solidFill>
                  <a:srgbClr val="2431DB"/>
                </a:solidFill>
                <a:latin typeface="Roboto"/>
                <a:ea typeface="Roboto"/>
                <a:cs typeface="Roboto"/>
                <a:sym typeface="Roboto"/>
              </a:rPr>
              <a:t>sans crainte de représailles. Il peut s'agir d'un(e) représentant(e) des travailleurs/euses, d'un syndicat ou d'un système de plaintes interne.</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9"/>
          <p:cNvSpPr txBox="1"/>
          <p:nvPr>
            <p:ph idx="1" type="subTitle"/>
          </p:nvPr>
        </p:nvSpPr>
        <p:spPr>
          <a:xfrm>
            <a:off x="984250" y="1844675"/>
            <a:ext cx="18175745" cy="8309967"/>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3600">
                <a:solidFill>
                  <a:srgbClr val="FDA800"/>
                </a:solidFill>
                <a:latin typeface="Roboto"/>
                <a:ea typeface="Roboto"/>
                <a:cs typeface="Roboto"/>
                <a:sym typeface="Roboto"/>
              </a:rPr>
              <a:t> 9. Contrôle et conformité</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Les pratiques de travail équitables nécessitent des </a:t>
            </a:r>
            <a:r>
              <a:rPr lang="en-US" sz="3600">
                <a:solidFill>
                  <a:srgbClr val="FDA800"/>
                </a:solidFill>
                <a:latin typeface="Roboto"/>
                <a:ea typeface="Roboto"/>
                <a:cs typeface="Roboto"/>
                <a:sym typeface="Roboto"/>
              </a:rPr>
              <a:t>audits et des inspections réguliers </a:t>
            </a:r>
            <a:r>
              <a:rPr lang="en-US" sz="3600">
                <a:solidFill>
                  <a:srgbClr val="2431DB"/>
                </a:solidFill>
                <a:latin typeface="Roboto"/>
                <a:ea typeface="Roboto"/>
                <a:cs typeface="Roboto"/>
                <a:sym typeface="Roboto"/>
              </a:rPr>
              <a:t>pour garantir que les normes de travail sont respectées et maintenues tout au long de la chaîne d'approvisionnement.</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Certaines marques et usines font l'objet d'</a:t>
            </a:r>
            <a:r>
              <a:rPr lang="en-US" sz="3600">
                <a:solidFill>
                  <a:srgbClr val="FDA800"/>
                </a:solidFill>
                <a:latin typeface="Roboto"/>
                <a:ea typeface="Roboto"/>
                <a:cs typeface="Roboto"/>
                <a:sym typeface="Roboto"/>
              </a:rPr>
              <a:t>audits par des tiers </a:t>
            </a:r>
            <a:r>
              <a:rPr lang="en-US" sz="3600">
                <a:solidFill>
                  <a:srgbClr val="2431DB"/>
                </a:solidFill>
                <a:latin typeface="Roboto"/>
                <a:ea typeface="Roboto"/>
                <a:cs typeface="Roboto"/>
                <a:sym typeface="Roboto"/>
              </a:rPr>
              <a:t>afin de vérifier le respect des pratiques de travail équitables. Ces </a:t>
            </a:r>
            <a:r>
              <a:rPr lang="en-US" sz="3600">
                <a:solidFill>
                  <a:srgbClr val="FDA800"/>
                </a:solidFill>
                <a:latin typeface="Roboto"/>
                <a:ea typeface="Roboto"/>
                <a:cs typeface="Roboto"/>
                <a:sym typeface="Roboto"/>
              </a:rPr>
              <a:t>audits </a:t>
            </a:r>
            <a:r>
              <a:rPr lang="en-US" sz="3600">
                <a:solidFill>
                  <a:srgbClr val="2431DB"/>
                </a:solidFill>
                <a:latin typeface="Roboto"/>
                <a:ea typeface="Roboto"/>
                <a:cs typeface="Roboto"/>
                <a:sym typeface="Roboto"/>
              </a:rPr>
              <a:t>débouchent souvent sur des certifications telles que </a:t>
            </a:r>
            <a:r>
              <a:rPr lang="en-US" sz="3600">
                <a:solidFill>
                  <a:srgbClr val="FDA800"/>
                </a:solidFill>
                <a:latin typeface="Roboto"/>
                <a:ea typeface="Roboto"/>
                <a:cs typeface="Roboto"/>
                <a:sym typeface="Roboto"/>
              </a:rPr>
              <a:t>Fair Trade, SA8000 ou WRAP </a:t>
            </a:r>
            <a:r>
              <a:rPr lang="en-US" sz="3600">
                <a:solidFill>
                  <a:srgbClr val="2431DB"/>
                </a:solidFill>
                <a:latin typeface="Roboto"/>
                <a:ea typeface="Roboto"/>
                <a:cs typeface="Roboto"/>
                <a:sym typeface="Roboto"/>
              </a:rPr>
              <a:t>(Worldwide Responsible Accredited Production).</a:t>
            </a:r>
            <a:endParaRPr sz="3600">
              <a:solidFill>
                <a:srgbClr val="2431DB"/>
              </a:solidFill>
              <a:latin typeface="Roboto"/>
              <a:ea typeface="Roboto"/>
              <a:cs typeface="Roboto"/>
              <a:sym typeface="Roboto"/>
            </a:endParaRPr>
          </a:p>
          <a:p>
            <a:pPr indent="0" lvl="0" marL="0" rtl="0" algn="l">
              <a:spcBef>
                <a:spcPts val="0"/>
              </a:spcBef>
              <a:spcAft>
                <a:spcPts val="0"/>
              </a:spcAft>
              <a:buNone/>
            </a:pPr>
            <a:r>
              <a:t/>
            </a:r>
            <a:endParaRPr sz="36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600"/>
              <a:buFont typeface="Arial"/>
              <a:buChar char="•"/>
            </a:pPr>
            <a:r>
              <a:rPr lang="en-US" sz="3600">
                <a:solidFill>
                  <a:srgbClr val="2431DB"/>
                </a:solidFill>
                <a:latin typeface="Roboto"/>
                <a:ea typeface="Roboto"/>
                <a:cs typeface="Roboto"/>
                <a:sym typeface="Roboto"/>
              </a:rPr>
              <a:t>Lorsque des violations sont constatées, les pratiques de travail équitable exigent des </a:t>
            </a:r>
            <a:r>
              <a:rPr lang="en-US" sz="3600">
                <a:solidFill>
                  <a:srgbClr val="FDA800"/>
                </a:solidFill>
                <a:latin typeface="Roboto"/>
                <a:ea typeface="Roboto"/>
                <a:cs typeface="Roboto"/>
                <a:sym typeface="Roboto"/>
              </a:rPr>
              <a:t>plans d'action correctifs </a:t>
            </a:r>
            <a:r>
              <a:rPr lang="en-US" sz="3600">
                <a:solidFill>
                  <a:srgbClr val="2431DB"/>
                </a:solidFill>
                <a:latin typeface="Roboto"/>
                <a:ea typeface="Roboto"/>
                <a:cs typeface="Roboto"/>
                <a:sym typeface="Roboto"/>
              </a:rPr>
              <a:t>pour traiter et résoudre les problèmes immédiatement.</a:t>
            </a:r>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a:p>
            <a:pPr indent="0" lvl="0" marL="0" rtl="0" algn="l">
              <a:spcBef>
                <a:spcPts val="0"/>
              </a:spcBef>
              <a:spcAft>
                <a:spcPts val="0"/>
              </a:spcAft>
              <a:buNone/>
            </a:pPr>
            <a:r>
              <a:t/>
            </a:r>
            <a:endParaRPr b="1" sz="3600">
              <a:solidFill>
                <a:srgbClr val="FDA800"/>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3"/>
          <p:cNvSpPr txBox="1"/>
          <p:nvPr>
            <p:ph type="title"/>
          </p:nvPr>
        </p:nvSpPr>
        <p:spPr>
          <a:xfrm>
            <a:off x="525535" y="978807"/>
            <a:ext cx="110811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chemeClr val="lt1"/>
                </a:solidFill>
              </a:rPr>
              <a:t>6.1 Qu'est-ce que la mode éthique ?</a:t>
            </a:r>
            <a:endParaRPr sz="5400">
              <a:solidFill>
                <a:schemeClr val="lt1"/>
              </a:solidFill>
            </a:endParaRPr>
          </a:p>
        </p:txBody>
      </p:sp>
      <p:sp>
        <p:nvSpPr>
          <p:cNvPr id="93" name="Google Shape;93;p3"/>
          <p:cNvSpPr txBox="1"/>
          <p:nvPr>
            <p:ph idx="1" type="body"/>
          </p:nvPr>
        </p:nvSpPr>
        <p:spPr>
          <a:xfrm>
            <a:off x="937132" y="2139484"/>
            <a:ext cx="10257918" cy="8309967"/>
          </a:xfrm>
          <a:prstGeom prst="rect">
            <a:avLst/>
          </a:prstGeom>
          <a:noFill/>
          <a:ln>
            <a:noFill/>
          </a:ln>
        </p:spPr>
        <p:txBody>
          <a:bodyPr anchorCtr="0" anchor="t" bIns="0" lIns="0" spcFirstLastPara="1" rIns="0" wrap="square" tIns="0">
            <a:spAutoFit/>
          </a:bodyPr>
          <a:lstStyle/>
          <a:p>
            <a:pPr indent="-571500" lvl="0" marL="571500" marR="0" rtl="0" algn="l">
              <a:lnSpc>
                <a:spcPct val="100000"/>
              </a:lnSpc>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La mode éthique consiste à concevoir, produire et acheter des vêtements en privilégiant le </a:t>
            </a:r>
            <a:r>
              <a:rPr lang="en-US" sz="3600">
                <a:solidFill>
                  <a:srgbClr val="FDA800"/>
                </a:solidFill>
                <a:latin typeface="Roboto"/>
                <a:ea typeface="Roboto"/>
                <a:cs typeface="Roboto"/>
                <a:sym typeface="Roboto"/>
              </a:rPr>
              <a:t>traitement éthique des personnes, des animaux et de l'environnement. </a:t>
            </a:r>
            <a:endParaRPr/>
          </a:p>
          <a:p>
            <a:pPr indent="0" lvl="0" marL="0" rtl="0" algn="l">
              <a:spcBef>
                <a:spcPts val="0"/>
              </a:spcBef>
              <a:spcAft>
                <a:spcPts val="0"/>
              </a:spcAft>
              <a:buNone/>
            </a:pPr>
            <a:r>
              <a:t/>
            </a:r>
            <a:endParaRPr sz="3600">
              <a:solidFill>
                <a:srgbClr val="FFFFFF"/>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Elle comprend une série de pratiques et de normes qui visent à traiter des questions telles que le </a:t>
            </a:r>
            <a:r>
              <a:rPr lang="en-US" sz="3600">
                <a:solidFill>
                  <a:srgbClr val="FDA800"/>
                </a:solidFill>
                <a:latin typeface="Roboto"/>
                <a:ea typeface="Roboto"/>
                <a:cs typeface="Roboto"/>
                <a:sym typeface="Roboto"/>
              </a:rPr>
              <a:t>travail équitable, les matériaux durables, la réduction des déchets et le bien-être des animaux. </a:t>
            </a:r>
            <a:endParaRPr/>
          </a:p>
          <a:p>
            <a:pPr indent="0" lvl="0" marL="0" rtl="0" algn="l">
              <a:spcBef>
                <a:spcPts val="0"/>
              </a:spcBef>
              <a:spcAft>
                <a:spcPts val="0"/>
              </a:spcAft>
              <a:buNone/>
            </a:pPr>
            <a:r>
              <a:t/>
            </a:r>
            <a:endParaRPr sz="3600">
              <a:solidFill>
                <a:srgbClr val="FDA800"/>
              </a:solidFill>
              <a:latin typeface="Roboto"/>
              <a:ea typeface="Roboto"/>
              <a:cs typeface="Roboto"/>
              <a:sym typeface="Roboto"/>
            </a:endParaRPr>
          </a:p>
          <a:p>
            <a:pPr indent="-571500" lvl="0" marL="571500" marR="0" rtl="0" algn="l">
              <a:lnSpc>
                <a:spcPct val="100000"/>
              </a:lnSpc>
              <a:spcBef>
                <a:spcPts val="0"/>
              </a:spcBef>
              <a:spcAft>
                <a:spcPts val="0"/>
              </a:spcAft>
              <a:buClr>
                <a:srgbClr val="FFFFFF"/>
              </a:buClr>
              <a:buSzPts val="3600"/>
              <a:buFont typeface="Arial"/>
              <a:buChar char="•"/>
            </a:pPr>
            <a:r>
              <a:rPr lang="en-US" sz="3600">
                <a:solidFill>
                  <a:srgbClr val="FFFFFF"/>
                </a:solidFill>
                <a:latin typeface="Roboto"/>
                <a:ea typeface="Roboto"/>
                <a:cs typeface="Roboto"/>
                <a:sym typeface="Roboto"/>
              </a:rPr>
              <a:t>La mode éthique est souvent considérée comme un mouvement de l'industrie de la mode qui remet en question les pratiques conventionnelles de la "fast fashion"</a:t>
            </a:r>
            <a:r>
              <a:rPr lang="en-US" sz="3600">
                <a:solidFill>
                  <a:schemeClr val="lt1"/>
                </a:solidFill>
                <a:latin typeface="Roboto"/>
                <a:ea typeface="Roboto"/>
                <a:cs typeface="Roboto"/>
                <a:sym typeface="Roboto"/>
              </a:rPr>
              <a:t>.</a:t>
            </a:r>
            <a:endParaRPr sz="3600">
              <a:solidFill>
                <a:schemeClr val="lt1"/>
              </a:solidFill>
              <a:latin typeface="Roboto"/>
              <a:ea typeface="Roboto"/>
              <a:cs typeface="Roboto"/>
              <a:sym typeface="Roboto"/>
            </a:endParaRPr>
          </a:p>
        </p:txBody>
      </p:sp>
      <p:pic>
        <p:nvPicPr>
          <p:cNvPr id="94" name="Google Shape;94;p3"/>
          <p:cNvPicPr preferRelativeResize="0"/>
          <p:nvPr/>
        </p:nvPicPr>
        <p:blipFill rotWithShape="1">
          <a:blip r:embed="rId3">
            <a:alphaModFix/>
          </a:blip>
          <a:srcRect b="0" l="0" r="0" t="0"/>
          <a:stretch/>
        </p:blipFill>
        <p:spPr>
          <a:xfrm>
            <a:off x="11462642" y="-11247"/>
            <a:ext cx="8611861" cy="11309350"/>
          </a:xfrm>
          <a:prstGeom prst="rect">
            <a:avLst/>
          </a:prstGeom>
          <a:noFill/>
          <a:ln>
            <a:noFill/>
          </a:ln>
        </p:spPr>
      </p:pic>
      <p:sp>
        <p:nvSpPr>
          <p:cNvPr id="95" name="Google Shape;95;p3"/>
          <p:cNvSpPr/>
          <p:nvPr/>
        </p:nvSpPr>
        <p:spPr>
          <a:xfrm>
            <a:off x="6165850" y="10449451"/>
            <a:ext cx="4876800" cy="646331"/>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chemeClr val="dk1"/>
                </a:solidFill>
                <a:latin typeface="Arial"/>
                <a:ea typeface="Arial"/>
                <a:cs typeface="Arial"/>
                <a:sym typeface="Arial"/>
              </a:rPr>
              <a:t>Photo de </a:t>
            </a:r>
            <a:r>
              <a:rPr b="0" i="0" lang="en-US" sz="1800" u="sng">
                <a:solidFill>
                  <a:schemeClr val="dk1"/>
                </a:solidFill>
                <a:latin typeface="Arial"/>
                <a:ea typeface="Arial"/>
                <a:cs typeface="Arial"/>
                <a:sym typeface="Arial"/>
                <a:hlinkClick r:id="rId4">
                  <a:extLst>
                    <a:ext uri="{A12FA001-AC4F-418D-AE19-62706E023703}">
                      <ahyp:hlinkClr val="tx"/>
                    </a:ext>
                  </a:extLst>
                </a:hlinkClick>
              </a:rPr>
              <a:t>Clem Onojeghuo </a:t>
            </a:r>
            <a:r>
              <a:rPr b="0" i="0" lang="en-US" sz="1800">
                <a:solidFill>
                  <a:schemeClr val="dk1"/>
                </a:solidFill>
                <a:latin typeface="Arial"/>
                <a:ea typeface="Arial"/>
                <a:cs typeface="Arial"/>
                <a:sym typeface="Arial"/>
              </a:rPr>
              <a:t>sur </a:t>
            </a:r>
            <a:r>
              <a:rPr b="0" i="0" lang="en-US" sz="1800" u="sng">
                <a:solidFill>
                  <a:schemeClr val="dk1"/>
                </a:solidFill>
                <a:latin typeface="Arial"/>
                <a:ea typeface="Arial"/>
                <a:cs typeface="Arial"/>
                <a:sym typeface="Arial"/>
                <a:hlinkClick r:id="rId5">
                  <a:extLst>
                    <a:ext uri="{A12FA001-AC4F-418D-AE19-62706E023703}">
                      <ahyp:hlinkClr val="tx"/>
                    </a:ext>
                  </a:extLst>
                </a:hlinkClick>
              </a:rPr>
              <a:t>Unsplash</a:t>
            </a:r>
            <a:endParaRPr sz="1800">
              <a:solidFill>
                <a:schemeClr val="dk1"/>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30"/>
          <p:cNvSpPr txBox="1"/>
          <p:nvPr>
            <p:ph type="title"/>
          </p:nvPr>
        </p:nvSpPr>
        <p:spPr>
          <a:xfrm>
            <a:off x="908050" y="1082676"/>
            <a:ext cx="14401800" cy="990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FFFFFF"/>
                </a:solidFill>
              </a:rPr>
              <a:t>Normes de travail équitables et organisations</a:t>
            </a:r>
            <a:endParaRPr sz="5400">
              <a:solidFill>
                <a:schemeClr val="lt1"/>
              </a:solidFill>
            </a:endParaRPr>
          </a:p>
        </p:txBody>
      </p:sp>
      <p:graphicFrame>
        <p:nvGraphicFramePr>
          <p:cNvPr id="263" name="Google Shape;263;p30"/>
          <p:cNvGraphicFramePr/>
          <p:nvPr/>
        </p:nvGraphicFramePr>
        <p:xfrm>
          <a:off x="763506" y="2263025"/>
          <a:ext cx="3000000" cy="3000000"/>
        </p:xfrm>
        <a:graphic>
          <a:graphicData uri="http://schemas.openxmlformats.org/drawingml/2006/table">
            <a:tbl>
              <a:tblPr bandRow="1" firstRow="1">
                <a:noFill/>
                <a:tableStyleId>{F4A6A854-BEC1-4D60-83CE-0A53E90B4FD5}</a:tableStyleId>
              </a:tblPr>
              <a:tblGrid>
                <a:gridCol w="8862950"/>
                <a:gridCol w="10026775"/>
              </a:tblGrid>
              <a:tr h="396250">
                <a:tc>
                  <a:txBody>
                    <a:bodyPr/>
                    <a:lstStyle/>
                    <a:p>
                      <a:pPr indent="0" lvl="0" marL="0" marR="0" rtl="0" algn="l">
                        <a:spcBef>
                          <a:spcPts val="0"/>
                        </a:spcBef>
                        <a:spcAft>
                          <a:spcPts val="0"/>
                        </a:spcAft>
                        <a:buNone/>
                      </a:pPr>
                      <a:r>
                        <a:rPr lang="en-US" sz="3000">
                          <a:solidFill>
                            <a:srgbClr val="FDA800"/>
                          </a:solidFill>
                          <a:latin typeface="Roboto"/>
                          <a:ea typeface="Roboto"/>
                          <a:cs typeface="Roboto"/>
                          <a:sym typeface="Roboto"/>
                        </a:rPr>
                        <a:t>Organisation Internationale du Travail (OIT)</a:t>
                      </a:r>
                      <a:endParaRPr/>
                    </a:p>
                    <a:p>
                      <a:pPr indent="0" lvl="0" marL="0" marR="0" rtl="0" algn="l">
                        <a:spcBef>
                          <a:spcPts val="0"/>
                        </a:spcBef>
                        <a:spcAft>
                          <a:spcPts val="0"/>
                        </a:spcAft>
                        <a:buNone/>
                      </a:pPr>
                      <a:r>
                        <a:t/>
                      </a:r>
                      <a:endParaRPr sz="3000">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b="0" lang="en-US" sz="3000">
                          <a:latin typeface="Roboto"/>
                          <a:ea typeface="Roboto"/>
                          <a:cs typeface="Roboto"/>
                          <a:sym typeface="Roboto"/>
                        </a:rPr>
                        <a:t>Elle </a:t>
                      </a:r>
                      <a:r>
                        <a:rPr b="0" lang="en-US" sz="3000">
                          <a:latin typeface="Roboto"/>
                          <a:ea typeface="Roboto"/>
                          <a:cs typeface="Roboto"/>
                          <a:sym typeface="Roboto"/>
                        </a:rPr>
                        <a:t>établit</a:t>
                      </a:r>
                      <a:r>
                        <a:rPr b="0" lang="en-US" sz="3000">
                          <a:solidFill>
                            <a:schemeClr val="lt1"/>
                          </a:solidFill>
                          <a:latin typeface="Roboto"/>
                          <a:ea typeface="Roboto"/>
                          <a:cs typeface="Roboto"/>
                          <a:sym typeface="Roboto"/>
                        </a:rPr>
                        <a:t> des normes internationales pour des pratiques de travail équitables. Il s'agit notamment de conventions sur le travail des enfants, le travail forcé, la sécurité des conditions de travail et les salaires équitables.</a:t>
                      </a:r>
                      <a:endParaRPr b="0"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r h="929650">
                <a:tc>
                  <a:txBody>
                    <a:bodyPr/>
                    <a:lstStyle/>
                    <a:p>
                      <a:pPr indent="0" lvl="0" marL="0" marR="0" rtl="0" algn="l">
                        <a:spcBef>
                          <a:spcPts val="0"/>
                        </a:spcBef>
                        <a:spcAft>
                          <a:spcPts val="0"/>
                        </a:spcAft>
                        <a:buNone/>
                      </a:pPr>
                      <a:r>
                        <a:rPr b="1" i="0" lang="en-US" sz="3000" u="none" cap="none" strike="noStrike">
                          <a:solidFill>
                            <a:srgbClr val="FDA800"/>
                          </a:solidFill>
                          <a:latin typeface="Roboto"/>
                          <a:ea typeface="Roboto"/>
                          <a:cs typeface="Roboto"/>
                          <a:sym typeface="Roboto"/>
                        </a:rPr>
                        <a:t>Association pour le </a:t>
                      </a:r>
                      <a:r>
                        <a:rPr b="1" lang="en-US" sz="3000">
                          <a:solidFill>
                            <a:srgbClr val="FDA800"/>
                          </a:solidFill>
                          <a:latin typeface="Roboto"/>
                          <a:ea typeface="Roboto"/>
                          <a:cs typeface="Roboto"/>
                          <a:sym typeface="Roboto"/>
                        </a:rPr>
                        <a:t>T</a:t>
                      </a:r>
                      <a:r>
                        <a:rPr b="1" i="0" lang="en-US" sz="3000" u="none" cap="none" strike="noStrike">
                          <a:solidFill>
                            <a:srgbClr val="FDA800"/>
                          </a:solidFill>
                          <a:latin typeface="Roboto"/>
                          <a:ea typeface="Roboto"/>
                          <a:cs typeface="Roboto"/>
                          <a:sym typeface="Roboto"/>
                        </a:rPr>
                        <a:t>ravail </a:t>
                      </a:r>
                      <a:r>
                        <a:rPr b="1" lang="en-US" sz="3000">
                          <a:solidFill>
                            <a:srgbClr val="FDA800"/>
                          </a:solidFill>
                          <a:latin typeface="Roboto"/>
                          <a:ea typeface="Roboto"/>
                          <a:cs typeface="Roboto"/>
                          <a:sym typeface="Roboto"/>
                        </a:rPr>
                        <a:t>É</a:t>
                      </a:r>
                      <a:r>
                        <a:rPr b="1" i="0" lang="en-US" sz="3000" u="none" cap="none" strike="noStrike">
                          <a:solidFill>
                            <a:srgbClr val="FDA800"/>
                          </a:solidFill>
                          <a:latin typeface="Roboto"/>
                          <a:ea typeface="Roboto"/>
                          <a:cs typeface="Roboto"/>
                          <a:sym typeface="Roboto"/>
                        </a:rPr>
                        <a:t>quitable (FLA)</a:t>
                      </a:r>
                      <a:endParaRPr sz="3000">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lang="en-US" sz="3000">
                          <a:solidFill>
                            <a:schemeClr val="lt1"/>
                          </a:solidFill>
                          <a:latin typeface="Roboto"/>
                          <a:ea typeface="Roboto"/>
                          <a:cs typeface="Roboto"/>
                          <a:sym typeface="Roboto"/>
                        </a:rPr>
                        <a:t>Elle t</a:t>
                      </a:r>
                      <a:r>
                        <a:rPr lang="en-US" sz="3000">
                          <a:solidFill>
                            <a:schemeClr val="lt1"/>
                          </a:solidFill>
                          <a:latin typeface="Roboto"/>
                          <a:ea typeface="Roboto"/>
                          <a:cs typeface="Roboto"/>
                          <a:sym typeface="Roboto"/>
                        </a:rPr>
                        <a:t>ravaille avec des entreprises et des universités pour promouvoir des pratiques de travail équitables en fournissant des lignes directrices, des formations et des évaluations indépendantes.</a:t>
                      </a:r>
                      <a:endParaRPr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r h="929650">
                <a:tc>
                  <a:txBody>
                    <a:bodyPr/>
                    <a:lstStyle/>
                    <a:p>
                      <a:pPr indent="0" lvl="0" marL="0" marR="0" rtl="0" algn="l">
                        <a:spcBef>
                          <a:spcPts val="0"/>
                        </a:spcBef>
                        <a:spcAft>
                          <a:spcPts val="0"/>
                        </a:spcAft>
                        <a:buNone/>
                      </a:pPr>
                      <a:r>
                        <a:rPr b="1" lang="en-US" sz="3000">
                          <a:solidFill>
                            <a:srgbClr val="FDA800"/>
                          </a:solidFill>
                          <a:latin typeface="Roboto"/>
                          <a:ea typeface="Roboto"/>
                          <a:cs typeface="Roboto"/>
                          <a:sym typeface="Roboto"/>
                        </a:rPr>
                        <a:t>Initiative </a:t>
                      </a:r>
                      <a:r>
                        <a:rPr b="1" lang="en-US" sz="3000">
                          <a:solidFill>
                            <a:srgbClr val="FDA800"/>
                          </a:solidFill>
                          <a:latin typeface="Roboto"/>
                          <a:ea typeface="Roboto"/>
                          <a:cs typeface="Roboto"/>
                          <a:sym typeface="Roboto"/>
                        </a:rPr>
                        <a:t>d'Éthique</a:t>
                      </a:r>
                      <a:r>
                        <a:rPr b="1" lang="en-US" sz="3000">
                          <a:solidFill>
                            <a:srgbClr val="FDA800"/>
                          </a:solidFill>
                          <a:latin typeface="Roboto"/>
                          <a:ea typeface="Roboto"/>
                          <a:cs typeface="Roboto"/>
                          <a:sym typeface="Roboto"/>
                        </a:rPr>
                        <a:t> Commerciale</a:t>
                      </a:r>
                      <a:r>
                        <a:rPr b="1" lang="en-US" sz="3000">
                          <a:solidFill>
                            <a:srgbClr val="FDA800"/>
                          </a:solidFill>
                          <a:latin typeface="Roboto"/>
                          <a:ea typeface="Roboto"/>
                          <a:cs typeface="Roboto"/>
                          <a:sym typeface="Roboto"/>
                        </a:rPr>
                        <a:t> (ETI)</a:t>
                      </a:r>
                      <a:endParaRPr b="1" sz="3000">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lang="en-US" sz="3000">
                          <a:solidFill>
                            <a:schemeClr val="lt1"/>
                          </a:solidFill>
                          <a:latin typeface="Roboto"/>
                          <a:ea typeface="Roboto"/>
                          <a:cs typeface="Roboto"/>
                          <a:sym typeface="Roboto"/>
                        </a:rPr>
                        <a:t>Le code de base de l'ETI est basé sur les normes de l'OIT et est largement adopté dans tous les secteurs pour améliorer les droits des travailleurs/euses, les salaires et les conditions de travail.</a:t>
                      </a:r>
                      <a:endParaRPr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r h="929650">
                <a:tc>
                  <a:txBody>
                    <a:bodyPr/>
                    <a:lstStyle/>
                    <a:p>
                      <a:pPr indent="0" lvl="0" marL="0" marR="0" rtl="0" algn="l">
                        <a:spcBef>
                          <a:spcPts val="0"/>
                        </a:spcBef>
                        <a:spcAft>
                          <a:spcPts val="0"/>
                        </a:spcAft>
                        <a:buNone/>
                      </a:pPr>
                      <a:r>
                        <a:rPr b="1" lang="en-US" sz="3000">
                          <a:solidFill>
                            <a:srgbClr val="FDA800"/>
                          </a:solidFill>
                          <a:latin typeface="Roboto"/>
                          <a:ea typeface="Roboto"/>
                          <a:cs typeface="Roboto"/>
                          <a:sym typeface="Roboto"/>
                        </a:rPr>
                        <a:t>Norme SA8000</a:t>
                      </a:r>
                      <a:endParaRPr sz="3000">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lang="en-US" sz="3000">
                          <a:solidFill>
                            <a:schemeClr val="lt1"/>
                          </a:solidFill>
                          <a:latin typeface="Roboto"/>
                          <a:ea typeface="Roboto"/>
                          <a:cs typeface="Roboto"/>
                          <a:sym typeface="Roboto"/>
                        </a:rPr>
                        <a:t>Une certification de premier plan qui met l'accent sur la responsabilité sociale en garantissant le respect de salaires équitables, d'un environnement de travail sûr et de l'absence de travail des enfants ou de travail forcé.</a:t>
                      </a:r>
                      <a:endParaRPr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bl>
          </a:graphicData>
        </a:graphic>
      </p:graphicFrame>
      <p:sp>
        <p:nvSpPr>
          <p:cNvPr id="264" name="Google Shape;264;p30"/>
          <p:cNvSpPr txBox="1"/>
          <p:nvPr/>
        </p:nvSpPr>
        <p:spPr>
          <a:xfrm>
            <a:off x="791792" y="10163464"/>
            <a:ext cx="16146600" cy="9543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i="1" lang="en-US" sz="2800">
                <a:solidFill>
                  <a:srgbClr val="FDA800"/>
                </a:solidFill>
                <a:latin typeface="Roboto"/>
                <a:ea typeface="Roboto"/>
                <a:cs typeface="Roboto"/>
                <a:sym typeface="Roboto"/>
              </a:rPr>
              <a:t>Matériel de Lecture Requis: </a:t>
            </a:r>
            <a:r>
              <a:rPr i="1" lang="en-US" sz="2800">
                <a:solidFill>
                  <a:srgbClr val="FDA800"/>
                </a:solidFill>
                <a:latin typeface="Roboto"/>
                <a:ea typeface="Roboto"/>
                <a:cs typeface="Roboto"/>
                <a:sym typeface="Roboto"/>
              </a:rPr>
              <a:t>La Fair Labor Association promeut les droits de l'homme au travail.</a:t>
            </a:r>
            <a:endParaRPr/>
          </a:p>
          <a:p>
            <a:pPr indent="0" lvl="0" marL="0" rtl="0" algn="l">
              <a:spcBef>
                <a:spcPts val="0"/>
              </a:spcBef>
              <a:spcAft>
                <a:spcPts val="0"/>
              </a:spcAft>
              <a:buNone/>
            </a:pPr>
            <a:r>
              <a:rPr lang="en-US" sz="2800">
                <a:solidFill>
                  <a:srgbClr val="FDA800"/>
                </a:solidFill>
                <a:latin typeface="Roboto"/>
                <a:ea typeface="Roboto"/>
                <a:cs typeface="Roboto"/>
                <a:sym typeface="Roboto"/>
              </a:rPr>
              <a:t>Suggestions de lecture : </a:t>
            </a:r>
            <a:r>
              <a:rPr i="1" lang="en-US" sz="2800">
                <a:solidFill>
                  <a:srgbClr val="FDA800"/>
                </a:solidFill>
                <a:latin typeface="Roboto"/>
                <a:ea typeface="Roboto"/>
                <a:cs typeface="Roboto"/>
                <a:sym typeface="Roboto"/>
              </a:rPr>
              <a:t>Norme SA8000 </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1"/>
          <p:cNvSpPr txBox="1"/>
          <p:nvPr>
            <p:ph type="title"/>
          </p:nvPr>
        </p:nvSpPr>
        <p:spPr>
          <a:xfrm>
            <a:off x="856980" y="701676"/>
            <a:ext cx="15291069" cy="990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chemeClr val="lt1"/>
                </a:solidFill>
              </a:rPr>
              <a:t>Normes de travail équitables et organisations</a:t>
            </a:r>
            <a:endParaRPr sz="5400">
              <a:solidFill>
                <a:schemeClr val="lt1"/>
              </a:solidFill>
            </a:endParaRPr>
          </a:p>
        </p:txBody>
      </p:sp>
      <p:graphicFrame>
        <p:nvGraphicFramePr>
          <p:cNvPr id="270" name="Google Shape;270;p31"/>
          <p:cNvGraphicFramePr/>
          <p:nvPr/>
        </p:nvGraphicFramePr>
        <p:xfrm>
          <a:off x="856981" y="1942470"/>
          <a:ext cx="3000000" cy="3000000"/>
        </p:xfrm>
        <a:graphic>
          <a:graphicData uri="http://schemas.openxmlformats.org/drawingml/2006/table">
            <a:tbl>
              <a:tblPr bandRow="1" firstRow="1">
                <a:noFill/>
                <a:tableStyleId>{F4A6A854-BEC1-4D60-83CE-0A53E90B4FD5}</a:tableStyleId>
              </a:tblPr>
              <a:tblGrid>
                <a:gridCol w="6909075"/>
                <a:gridCol w="11481075"/>
              </a:tblGrid>
              <a:tr h="2181950">
                <a:tc>
                  <a:txBody>
                    <a:bodyPr/>
                    <a:lstStyle/>
                    <a:p>
                      <a:pPr indent="0" lvl="0" marL="0" marR="0" rtl="0" algn="l">
                        <a:spcBef>
                          <a:spcPts val="0"/>
                        </a:spcBef>
                        <a:spcAft>
                          <a:spcPts val="0"/>
                        </a:spcAft>
                        <a:buNone/>
                      </a:pPr>
                      <a:r>
                        <a:rPr lang="en-US" sz="3000">
                          <a:solidFill>
                            <a:srgbClr val="FDA800"/>
                          </a:solidFill>
                          <a:latin typeface="Roboto"/>
                          <a:ea typeface="Roboto"/>
                          <a:cs typeface="Roboto"/>
                          <a:sym typeface="Roboto"/>
                        </a:rPr>
                        <a:t>Production Responsable Mondiale Accréditée (</a:t>
                      </a:r>
                      <a:r>
                        <a:rPr lang="en-US" sz="3000">
                          <a:solidFill>
                            <a:srgbClr val="FDA800"/>
                          </a:solidFill>
                          <a:latin typeface="Roboto"/>
                          <a:ea typeface="Roboto"/>
                          <a:cs typeface="Roboto"/>
                          <a:sym typeface="Roboto"/>
                        </a:rPr>
                        <a:t>WRAP)</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b="0" lang="en-US" sz="3000">
                          <a:latin typeface="Roboto"/>
                          <a:ea typeface="Roboto"/>
                          <a:cs typeface="Roboto"/>
                          <a:sym typeface="Roboto"/>
                        </a:rPr>
                        <a:t>Une o</a:t>
                      </a:r>
                      <a:r>
                        <a:rPr b="0" lang="en-US" sz="3000">
                          <a:solidFill>
                            <a:schemeClr val="lt1"/>
                          </a:solidFill>
                          <a:latin typeface="Roboto"/>
                          <a:ea typeface="Roboto"/>
                          <a:cs typeface="Roboto"/>
                          <a:sym typeface="Roboto"/>
                        </a:rPr>
                        <a:t>rganisation indépendante à but non lucratif qui se consacre à la promotion de pratiques de production sûres, légales, humaines et éthiques. Elle se concentre principalement sur les secteurs de l'habillement, des chaussure</a:t>
                      </a:r>
                      <a:r>
                        <a:rPr b="0" lang="en-US" sz="3000">
                          <a:latin typeface="Roboto"/>
                          <a:ea typeface="Roboto"/>
                          <a:cs typeface="Roboto"/>
                          <a:sym typeface="Roboto"/>
                        </a:rPr>
                        <a:t>s</a:t>
                      </a:r>
                      <a:r>
                        <a:rPr b="0" lang="en-US" sz="3000">
                          <a:solidFill>
                            <a:schemeClr val="lt1"/>
                          </a:solidFill>
                          <a:latin typeface="Roboto"/>
                          <a:ea typeface="Roboto"/>
                          <a:cs typeface="Roboto"/>
                          <a:sym typeface="Roboto"/>
                        </a:rPr>
                        <a:t> et des produits cousus.</a:t>
                      </a:r>
                      <a:endParaRPr b="0"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r h="1628050">
                <a:tc>
                  <a:txBody>
                    <a:bodyPr/>
                    <a:lstStyle/>
                    <a:p>
                      <a:pPr indent="0" lvl="0" marL="0" marR="0" rtl="0" algn="l">
                        <a:spcBef>
                          <a:spcPts val="0"/>
                        </a:spcBef>
                        <a:spcAft>
                          <a:spcPts val="0"/>
                        </a:spcAft>
                        <a:buNone/>
                      </a:pPr>
                      <a:r>
                        <a:rPr b="1" lang="en-US" sz="3000">
                          <a:solidFill>
                            <a:srgbClr val="FDA800"/>
                          </a:solidFill>
                          <a:latin typeface="Roboto"/>
                          <a:ea typeface="Roboto"/>
                          <a:cs typeface="Roboto"/>
                          <a:sym typeface="Roboto"/>
                        </a:rPr>
                        <a:t>Organisations du Commerce Equitable</a:t>
                      </a:r>
                      <a:endParaRPr b="1" sz="3000">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lang="en-US" sz="3000">
                          <a:solidFill>
                            <a:schemeClr val="lt1"/>
                          </a:solidFill>
                          <a:latin typeface="Roboto"/>
                          <a:ea typeface="Roboto"/>
                          <a:cs typeface="Roboto"/>
                          <a:sym typeface="Roboto"/>
                        </a:rPr>
                        <a:t>Les organisations du commerce équitable fixent des normes visant à améliorer les conditions de vie, à protéger l'environnement et à soutenir le développement économique des communautés de producteurs/trices.</a:t>
                      </a:r>
                      <a:endParaRPr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r h="1544875">
                <a:tc>
                  <a:txBody>
                    <a:bodyPr/>
                    <a:lstStyle/>
                    <a:p>
                      <a:pPr indent="0" lvl="0" marL="0" marR="0" rtl="0" algn="l">
                        <a:spcBef>
                          <a:spcPts val="0"/>
                        </a:spcBef>
                        <a:spcAft>
                          <a:spcPts val="0"/>
                        </a:spcAft>
                        <a:buNone/>
                      </a:pPr>
                      <a:r>
                        <a:rPr b="1" lang="en-US" sz="3000">
                          <a:solidFill>
                            <a:srgbClr val="FDA800"/>
                          </a:solidFill>
                          <a:latin typeface="Roboto"/>
                          <a:ea typeface="Roboto"/>
                          <a:cs typeface="Roboto"/>
                          <a:sym typeface="Roboto"/>
                        </a:rPr>
                        <a:t>Programme Better Work</a:t>
                      </a:r>
                      <a:endParaRPr b="1" sz="3000">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lang="en-US" sz="3000">
                          <a:solidFill>
                            <a:schemeClr val="lt1"/>
                          </a:solidFill>
                          <a:latin typeface="Roboto"/>
                          <a:ea typeface="Roboto"/>
                          <a:cs typeface="Roboto"/>
                          <a:sym typeface="Roboto"/>
                        </a:rPr>
                        <a:t>Partenariat entre l'OIT et la Société Financière Internationale (SFI). Il vise à améliorer les normes de travail dans les </a:t>
                      </a:r>
                      <a:r>
                        <a:rPr lang="en-US" sz="3000">
                          <a:solidFill>
                            <a:schemeClr val="lt1"/>
                          </a:solidFill>
                          <a:latin typeface="Roboto"/>
                          <a:ea typeface="Roboto"/>
                          <a:cs typeface="Roboto"/>
                          <a:sym typeface="Roboto"/>
                        </a:rPr>
                        <a:t>usines de vêtements.</a:t>
                      </a:r>
                      <a:endParaRPr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r h="2514200">
                <a:tc>
                  <a:txBody>
                    <a:bodyPr/>
                    <a:lstStyle/>
                    <a:p>
                      <a:pPr indent="0" lvl="0" marL="0" marR="0" rtl="0" algn="l">
                        <a:lnSpc>
                          <a:spcPct val="100000"/>
                        </a:lnSpc>
                        <a:spcBef>
                          <a:spcPts val="0"/>
                        </a:spcBef>
                        <a:spcAft>
                          <a:spcPts val="0"/>
                        </a:spcAft>
                        <a:buClr>
                          <a:srgbClr val="FDA800"/>
                        </a:buClr>
                        <a:buSzPts val="3000"/>
                        <a:buFont typeface="Roboto"/>
                        <a:buNone/>
                      </a:pPr>
                      <a:r>
                        <a:rPr b="1" i="0" lang="en-US" sz="3000" u="none" cap="none" strike="noStrike">
                          <a:solidFill>
                            <a:srgbClr val="FDA800"/>
                          </a:solidFill>
                          <a:latin typeface="Roboto"/>
                          <a:ea typeface="Roboto"/>
                          <a:cs typeface="Roboto"/>
                          <a:sym typeface="Roboto"/>
                        </a:rPr>
                        <a:t>Organisations </a:t>
                      </a:r>
                      <a:r>
                        <a:rPr b="1" lang="en-US" sz="3000">
                          <a:solidFill>
                            <a:srgbClr val="FDA800"/>
                          </a:solidFill>
                          <a:latin typeface="Roboto"/>
                          <a:ea typeface="Roboto"/>
                          <a:cs typeface="Roboto"/>
                          <a:sym typeface="Roboto"/>
                        </a:rPr>
                        <a:t>N</a:t>
                      </a:r>
                      <a:r>
                        <a:rPr b="1" i="0" lang="en-US" sz="3000" u="none" cap="none" strike="noStrike">
                          <a:solidFill>
                            <a:srgbClr val="FDA800"/>
                          </a:solidFill>
                          <a:latin typeface="Roboto"/>
                          <a:ea typeface="Roboto"/>
                          <a:cs typeface="Roboto"/>
                          <a:sym typeface="Roboto"/>
                        </a:rPr>
                        <a:t>on </a:t>
                      </a:r>
                      <a:r>
                        <a:rPr b="1" lang="en-US" sz="3000">
                          <a:solidFill>
                            <a:srgbClr val="FDA800"/>
                          </a:solidFill>
                          <a:latin typeface="Roboto"/>
                          <a:ea typeface="Roboto"/>
                          <a:cs typeface="Roboto"/>
                          <a:sym typeface="Roboto"/>
                        </a:rPr>
                        <a:t>G</a:t>
                      </a:r>
                      <a:r>
                        <a:rPr b="1" i="0" lang="en-US" sz="3000" u="none" cap="none" strike="noStrike">
                          <a:solidFill>
                            <a:srgbClr val="FDA800"/>
                          </a:solidFill>
                          <a:latin typeface="Roboto"/>
                          <a:ea typeface="Roboto"/>
                          <a:cs typeface="Roboto"/>
                          <a:sym typeface="Roboto"/>
                        </a:rPr>
                        <a:t>ouvernementales (ONG)</a:t>
                      </a:r>
                      <a:endParaRPr b="1" i="0" sz="3000" u="none" cap="none" strike="noStrike">
                        <a:solidFill>
                          <a:srgbClr val="FDA800"/>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c>
                  <a:txBody>
                    <a:bodyPr/>
                    <a:lstStyle/>
                    <a:p>
                      <a:pPr indent="0" lvl="0" marL="0" marR="0" rtl="0" algn="l">
                        <a:spcBef>
                          <a:spcPts val="0"/>
                        </a:spcBef>
                        <a:spcAft>
                          <a:spcPts val="0"/>
                        </a:spcAft>
                        <a:buNone/>
                      </a:pPr>
                      <a:r>
                        <a:rPr lang="en-US" sz="3000">
                          <a:solidFill>
                            <a:schemeClr val="lt1"/>
                          </a:solidFill>
                          <a:latin typeface="Roboto"/>
                          <a:ea typeface="Roboto"/>
                          <a:cs typeface="Roboto"/>
                          <a:sym typeface="Roboto"/>
                        </a:rPr>
                        <a:t>Des organisations telles que Clean Clothes Campaign, Labor Behind the Label et Fashion Revolution défendent les droits des travailleurs/euses et les pratiques éthiques dans le secteur de la mode. Elles font pression en faveur de la transparence, de la responsabilité et de l'amélioration du traitement des travailleurs/euses de l'habillement dans le monde entier.</a:t>
                      </a:r>
                      <a:endParaRPr sz="3000">
                        <a:solidFill>
                          <a:schemeClr val="lt1"/>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2431DB"/>
                    </a:solidFill>
                  </a:tcPr>
                </a:tc>
              </a:tr>
            </a:tbl>
          </a:graphicData>
        </a:graphic>
      </p:graphicFrame>
      <p:sp>
        <p:nvSpPr>
          <p:cNvPr id="271" name="Google Shape;271;p31"/>
          <p:cNvSpPr txBox="1"/>
          <p:nvPr/>
        </p:nvSpPr>
        <p:spPr>
          <a:xfrm>
            <a:off x="849339" y="10246588"/>
            <a:ext cx="18397780" cy="46166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i="1" lang="en-US" sz="2400">
                <a:solidFill>
                  <a:srgbClr val="FDA800"/>
                </a:solidFill>
                <a:latin typeface="Roboto"/>
                <a:ea typeface="Roboto"/>
                <a:cs typeface="Roboto"/>
                <a:sym typeface="Roboto"/>
              </a:rPr>
              <a:t>Decoding Ethical Fashion : A Guide to Certifications</a:t>
            </a:r>
            <a:r>
              <a:rPr lang="en-US" sz="2400">
                <a:solidFill>
                  <a:srgbClr val="FDA800"/>
                </a:solidFill>
                <a:latin typeface="Roboto"/>
                <a:ea typeface="Roboto"/>
                <a:cs typeface="Roboto"/>
                <a:sym typeface="Roboto"/>
              </a:rPr>
              <a:t>, disponible à l'adresse suivante : www.youtube.com/watch?v=KkZ9VTaG9Xg&amp;t=630s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32"/>
          <p:cNvSpPr txBox="1"/>
          <p:nvPr>
            <p:ph type="ctrTitle"/>
          </p:nvPr>
        </p:nvSpPr>
        <p:spPr>
          <a:xfrm>
            <a:off x="1224375" y="841955"/>
            <a:ext cx="147066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5400">
                <a:solidFill>
                  <a:srgbClr val="2431DB"/>
                </a:solidFill>
              </a:rPr>
              <a:t>L'importance des pratiques de travail équitables</a:t>
            </a:r>
            <a:endParaRPr sz="5400">
              <a:solidFill>
                <a:srgbClr val="2431DB"/>
              </a:solidFill>
            </a:endParaRPr>
          </a:p>
        </p:txBody>
      </p:sp>
      <p:sp>
        <p:nvSpPr>
          <p:cNvPr id="277" name="Google Shape;277;p32"/>
          <p:cNvSpPr/>
          <p:nvPr/>
        </p:nvSpPr>
        <p:spPr>
          <a:xfrm>
            <a:off x="1224365" y="1925147"/>
            <a:ext cx="18093733" cy="8956298"/>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rPr lang="en-US" sz="3200">
                <a:solidFill>
                  <a:srgbClr val="2431DB"/>
                </a:solidFill>
                <a:latin typeface="Roboto"/>
                <a:ea typeface="Roboto"/>
                <a:cs typeface="Roboto"/>
                <a:sym typeface="Roboto"/>
              </a:rPr>
              <a:t>Les pratiques de travail équitables sont importantes pour créer un environnement de travail éthique, humain et responsable. Ainsi, une entreprise de mode peut:</a:t>
            </a:r>
            <a:endParaRPr sz="3200">
              <a:solidFill>
                <a:srgbClr val="2431DB"/>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431DB"/>
              </a:solidFill>
              <a:latin typeface="Roboto"/>
              <a:ea typeface="Roboto"/>
              <a:cs typeface="Roboto"/>
              <a:sym typeface="Roboto"/>
            </a:endParaRPr>
          </a:p>
          <a:p>
            <a:pPr indent="-742950" lvl="0" marL="742950" marR="0" rtl="0" algn="l">
              <a:lnSpc>
                <a:spcPct val="100000"/>
              </a:lnSpc>
              <a:spcBef>
                <a:spcPts val="0"/>
              </a:spcBef>
              <a:spcAft>
                <a:spcPts val="0"/>
              </a:spcAft>
              <a:buClr>
                <a:srgbClr val="2431DB"/>
              </a:buClr>
              <a:buSzPts val="3200"/>
              <a:buFont typeface="Roboto"/>
              <a:buAutoNum type="arabicPeriod"/>
            </a:pPr>
            <a:r>
              <a:rPr b="0" i="0" lang="en-US" sz="3200" u="none" cap="none" strike="noStrike">
                <a:solidFill>
                  <a:srgbClr val="FDA800"/>
                </a:solidFill>
                <a:latin typeface="Roboto"/>
                <a:ea typeface="Roboto"/>
                <a:cs typeface="Roboto"/>
                <a:sym typeface="Roboto"/>
              </a:rPr>
              <a:t>Protéger ses employé(e)s de </a:t>
            </a:r>
            <a:r>
              <a:rPr b="0" i="0" lang="en-US" sz="3200" u="none" cap="none" strike="noStrike">
                <a:solidFill>
                  <a:srgbClr val="2431DB"/>
                </a:solidFill>
                <a:latin typeface="Roboto"/>
                <a:ea typeface="Roboto"/>
                <a:cs typeface="Roboto"/>
                <a:sym typeface="Roboto"/>
              </a:rPr>
              <a:t>l'exploitation en veillant à ce qu'ils soient traités avec respect et dignité.</a:t>
            </a:r>
            <a:endParaRPr b="0" i="0" sz="3200" u="none" cap="none" strike="noStrike">
              <a:solidFill>
                <a:srgbClr val="2431DB"/>
              </a:solidFill>
              <a:latin typeface="Roboto"/>
              <a:ea typeface="Roboto"/>
              <a:cs typeface="Roboto"/>
              <a:sym typeface="Roboto"/>
            </a:endParaRPr>
          </a:p>
          <a:p>
            <a:pPr indent="-539750" lvl="0" marL="74295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742950" lvl="0" marL="742950" marR="0" rtl="0" algn="l">
              <a:lnSpc>
                <a:spcPct val="100000"/>
              </a:lnSpc>
              <a:spcBef>
                <a:spcPts val="0"/>
              </a:spcBef>
              <a:spcAft>
                <a:spcPts val="0"/>
              </a:spcAft>
              <a:buClr>
                <a:srgbClr val="2431DB"/>
              </a:buClr>
              <a:buSzPts val="3200"/>
              <a:buFont typeface="Roboto"/>
              <a:buAutoNum type="arabicPeriod"/>
            </a:pPr>
            <a:r>
              <a:rPr lang="en-US" sz="3200">
                <a:solidFill>
                  <a:srgbClr val="2431DB"/>
                </a:solidFill>
                <a:latin typeface="Roboto"/>
                <a:ea typeface="Roboto"/>
                <a:cs typeface="Roboto"/>
                <a:sym typeface="Roboto"/>
              </a:rPr>
              <a:t>Prévenir l'exploitation et </a:t>
            </a:r>
            <a:r>
              <a:rPr lang="en-US" sz="3200">
                <a:solidFill>
                  <a:srgbClr val="FDA800"/>
                </a:solidFill>
                <a:latin typeface="Roboto"/>
                <a:ea typeface="Roboto"/>
                <a:cs typeface="Roboto"/>
                <a:sym typeface="Roboto"/>
              </a:rPr>
              <a:t>promouvoir des conditions sûres</a:t>
            </a:r>
            <a:r>
              <a:rPr lang="en-US" sz="3200">
                <a:solidFill>
                  <a:srgbClr val="2431DB"/>
                </a:solidFill>
                <a:latin typeface="Roboto"/>
                <a:ea typeface="Roboto"/>
                <a:cs typeface="Roboto"/>
                <a:sym typeface="Roboto"/>
              </a:rPr>
              <a:t>, car de nombreuses chaînes d'approvisionnement de la mode opèrent dans des pays à faible revenu où les réglementations sont moins nombreuses</a:t>
            </a:r>
            <a:r>
              <a:rPr b="0" i="0" lang="en-US" sz="3200" u="none" cap="none" strike="noStrike">
                <a:solidFill>
                  <a:srgbClr val="2431DB"/>
                </a:solidFill>
                <a:latin typeface="Roboto"/>
                <a:ea typeface="Roboto"/>
                <a:cs typeface="Roboto"/>
                <a:sym typeface="Roboto"/>
              </a:rPr>
              <a:t>.</a:t>
            </a:r>
            <a:endParaRPr b="0" i="0" sz="3200" u="none" cap="none" strike="noStrike">
              <a:solidFill>
                <a:srgbClr val="2431DB"/>
              </a:solidFill>
              <a:latin typeface="Roboto"/>
              <a:ea typeface="Roboto"/>
              <a:cs typeface="Roboto"/>
              <a:sym typeface="Roboto"/>
            </a:endParaRPr>
          </a:p>
          <a:p>
            <a:pPr indent="-539750" lvl="0" marL="74295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742950" lvl="0" marL="742950" marR="0" rtl="0" algn="l">
              <a:lnSpc>
                <a:spcPct val="100000"/>
              </a:lnSpc>
              <a:spcBef>
                <a:spcPts val="0"/>
              </a:spcBef>
              <a:spcAft>
                <a:spcPts val="0"/>
              </a:spcAft>
              <a:buClr>
                <a:srgbClr val="2431DB"/>
              </a:buClr>
              <a:buSzPts val="3200"/>
              <a:buFont typeface="Roboto"/>
              <a:buAutoNum type="arabicPeriod"/>
            </a:pPr>
            <a:r>
              <a:rPr b="0" i="0" lang="en-US" sz="3200" u="none" cap="none" strike="noStrike">
                <a:solidFill>
                  <a:srgbClr val="2431DB"/>
                </a:solidFill>
                <a:latin typeface="Roboto"/>
                <a:ea typeface="Roboto"/>
                <a:cs typeface="Roboto"/>
                <a:sym typeface="Roboto"/>
              </a:rPr>
              <a:t>Gagner</a:t>
            </a:r>
            <a:r>
              <a:rPr lang="en-US" sz="3200">
                <a:solidFill>
                  <a:srgbClr val="FDA800"/>
                </a:solidFill>
                <a:latin typeface="Roboto"/>
                <a:ea typeface="Roboto"/>
                <a:cs typeface="Roboto"/>
                <a:sym typeface="Roboto"/>
              </a:rPr>
              <a:t> la confiance et la loyauté des consommateurs/trices </a:t>
            </a:r>
            <a:r>
              <a:rPr lang="en-US" sz="3200">
                <a:solidFill>
                  <a:srgbClr val="2431DB"/>
                </a:solidFill>
                <a:latin typeface="Roboto"/>
                <a:ea typeface="Roboto"/>
                <a:cs typeface="Roboto"/>
                <a:sym typeface="Roboto"/>
              </a:rPr>
              <a:t>en s'engageant à traiter équitablement les travailleurs/euses.</a:t>
            </a:r>
            <a:endParaRPr b="0" i="0" sz="3200" u="none" cap="none" strike="noStrike">
              <a:solidFill>
                <a:srgbClr val="2431DB"/>
              </a:solidFill>
              <a:latin typeface="Roboto"/>
              <a:ea typeface="Roboto"/>
              <a:cs typeface="Roboto"/>
              <a:sym typeface="Roboto"/>
            </a:endParaRPr>
          </a:p>
          <a:p>
            <a:pPr indent="-539750" lvl="0" marL="74295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742950" lvl="0" marL="742950" marR="0" rtl="0" algn="l">
              <a:lnSpc>
                <a:spcPct val="100000"/>
              </a:lnSpc>
              <a:spcBef>
                <a:spcPts val="0"/>
              </a:spcBef>
              <a:spcAft>
                <a:spcPts val="0"/>
              </a:spcAft>
              <a:buClr>
                <a:srgbClr val="2431DB"/>
              </a:buClr>
              <a:buSzPts val="3200"/>
              <a:buFont typeface="Roboto"/>
              <a:buAutoNum type="arabicPeriod"/>
            </a:pPr>
            <a:r>
              <a:rPr b="0" i="0" lang="en-US" sz="3200" u="none" cap="none" strike="noStrike">
                <a:solidFill>
                  <a:srgbClr val="FDA800"/>
                </a:solidFill>
                <a:latin typeface="Roboto"/>
                <a:ea typeface="Roboto"/>
                <a:cs typeface="Roboto"/>
                <a:sym typeface="Roboto"/>
              </a:rPr>
              <a:t>Établir une référence </a:t>
            </a:r>
            <a:r>
              <a:rPr b="0" i="0" lang="en-US" sz="3200" u="none" cap="none" strike="noStrike">
                <a:solidFill>
                  <a:srgbClr val="2431DB"/>
                </a:solidFill>
                <a:latin typeface="Roboto"/>
                <a:ea typeface="Roboto"/>
                <a:cs typeface="Roboto"/>
                <a:sym typeface="Roboto"/>
              </a:rPr>
              <a:t>pour l'industrie en encourageant les autres à suivre des pratiques de travail équitables.</a:t>
            </a:r>
            <a:endParaRPr b="0" i="0" sz="3200" u="none" cap="none" strike="noStrike">
              <a:solidFill>
                <a:srgbClr val="2431DB"/>
              </a:solidFill>
              <a:latin typeface="Roboto"/>
              <a:ea typeface="Roboto"/>
              <a:cs typeface="Roboto"/>
              <a:sym typeface="Roboto"/>
            </a:endParaRPr>
          </a:p>
          <a:p>
            <a:pPr indent="-539750" lvl="0" marL="742950" marR="0" rtl="0" algn="l">
              <a:lnSpc>
                <a:spcPct val="100000"/>
              </a:lnSpc>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742950" lvl="0" marL="742950" marR="0" rtl="0" algn="l">
              <a:lnSpc>
                <a:spcPct val="100000"/>
              </a:lnSpc>
              <a:spcBef>
                <a:spcPts val="0"/>
              </a:spcBef>
              <a:spcAft>
                <a:spcPts val="0"/>
              </a:spcAft>
              <a:buClr>
                <a:srgbClr val="2431DB"/>
              </a:buClr>
              <a:buSzPts val="3200"/>
              <a:buFont typeface="Roboto"/>
              <a:buAutoNum type="arabicPeriod"/>
            </a:pPr>
            <a:r>
              <a:rPr lang="en-US" sz="3200">
                <a:solidFill>
                  <a:srgbClr val="2431DB"/>
                </a:solidFill>
                <a:latin typeface="Roboto"/>
                <a:ea typeface="Roboto"/>
                <a:cs typeface="Roboto"/>
                <a:sym typeface="Roboto"/>
              </a:rPr>
              <a:t>Contribuer </a:t>
            </a:r>
            <a:r>
              <a:rPr b="0" i="0" lang="en-US" sz="3200" u="none" cap="none" strike="noStrike">
                <a:solidFill>
                  <a:srgbClr val="2431DB"/>
                </a:solidFill>
                <a:latin typeface="Roboto"/>
                <a:ea typeface="Roboto"/>
                <a:cs typeface="Roboto"/>
                <a:sym typeface="Roboto"/>
              </a:rPr>
              <a:t>au </a:t>
            </a:r>
            <a:r>
              <a:rPr b="0" i="0" lang="en-US" sz="3200" u="none" cap="none" strike="noStrike">
                <a:solidFill>
                  <a:srgbClr val="FDA800"/>
                </a:solidFill>
                <a:latin typeface="Roboto"/>
                <a:ea typeface="Roboto"/>
                <a:cs typeface="Roboto"/>
                <a:sym typeface="Roboto"/>
              </a:rPr>
              <a:t>développement </a:t>
            </a:r>
            <a:r>
              <a:rPr b="0" i="0" lang="en-US" sz="3200" u="none" cap="none" strike="noStrike">
                <a:solidFill>
                  <a:srgbClr val="2431DB"/>
                </a:solidFill>
                <a:latin typeface="Roboto"/>
                <a:ea typeface="Roboto"/>
                <a:cs typeface="Roboto"/>
                <a:sym typeface="Roboto"/>
              </a:rPr>
              <a:t>social et </a:t>
            </a:r>
            <a:r>
              <a:rPr b="0" i="0" lang="en-US" sz="3200" u="none" cap="none" strike="noStrike">
                <a:solidFill>
                  <a:srgbClr val="FDA800"/>
                </a:solidFill>
                <a:latin typeface="Roboto"/>
                <a:ea typeface="Roboto"/>
                <a:cs typeface="Roboto"/>
                <a:sym typeface="Roboto"/>
              </a:rPr>
              <a:t>économique des communautés et des nations </a:t>
            </a:r>
            <a:r>
              <a:rPr b="0" i="0" lang="en-US" sz="3200" u="none" cap="none" strike="noStrike">
                <a:solidFill>
                  <a:srgbClr val="2431DB"/>
                </a:solidFill>
                <a:latin typeface="Roboto"/>
                <a:ea typeface="Roboto"/>
                <a:cs typeface="Roboto"/>
                <a:sym typeface="Roboto"/>
              </a:rPr>
              <a:t>en réduisant la pauvreté et les inégalités. </a:t>
            </a:r>
            <a:endParaRPr b="0" i="0" sz="3200" u="none" cap="none" strike="noStrike">
              <a:solidFill>
                <a:srgbClr val="2431DB"/>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33"/>
          <p:cNvSpPr/>
          <p:nvPr/>
        </p:nvSpPr>
        <p:spPr>
          <a:xfrm>
            <a:off x="1193369" y="1920874"/>
            <a:ext cx="17684642" cy="9140964"/>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2800">
                <a:latin typeface="Roboto"/>
                <a:ea typeface="Roboto"/>
                <a:cs typeface="Roboto"/>
                <a:sym typeface="Roboto"/>
              </a:rPr>
              <a:t>Arengo, E. (2019</a:t>
            </a:r>
            <a:r>
              <a:rPr i="1" lang="en-US" sz="2800">
                <a:latin typeface="Roboto"/>
                <a:ea typeface="Roboto"/>
                <a:cs typeface="Roboto"/>
                <a:sym typeface="Roboto"/>
              </a:rPr>
              <a:t>) Future of Fashion : Worker-Led Strategies for Corporate Accountability in the Global Apparel Industry, </a:t>
            </a:r>
            <a:r>
              <a:rPr lang="en-US" sz="2800">
                <a:latin typeface="Roboto"/>
                <a:ea typeface="Roboto"/>
                <a:cs typeface="Roboto"/>
                <a:sym typeface="Roboto"/>
              </a:rPr>
              <a:t>Forum international des droits du travail. Disponible à l'adresse suivante : </a:t>
            </a:r>
            <a:endParaRPr sz="2800">
              <a:latin typeface="Roboto"/>
              <a:ea typeface="Roboto"/>
              <a:cs typeface="Roboto"/>
              <a:sym typeface="Roboto"/>
            </a:endParaRPr>
          </a:p>
          <a:p>
            <a:pPr indent="0" lvl="0" marL="0" rtl="0" algn="l">
              <a:spcBef>
                <a:spcPts val="0"/>
              </a:spcBef>
              <a:spcAft>
                <a:spcPts val="0"/>
              </a:spcAft>
              <a:buNone/>
            </a:pPr>
            <a:r>
              <a:rPr lang="en-US" sz="2800" u="sng">
                <a:solidFill>
                  <a:schemeClr val="hlink"/>
                </a:solidFill>
                <a:latin typeface="Roboto"/>
                <a:ea typeface="Roboto"/>
                <a:cs typeface="Roboto"/>
                <a:sym typeface="Roboto"/>
                <a:hlinkClick r:id="rId3"/>
              </a:rPr>
              <a:t>www.laborrights.org/sites/default/files/publications/Future_of_Fashion_ILRF.pdf</a:t>
            </a:r>
            <a:endParaRPr sz="2800">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Roboto"/>
              <a:ea typeface="Roboto"/>
              <a:cs typeface="Roboto"/>
              <a:sym typeface="Roboto"/>
            </a:endParaRPr>
          </a:p>
          <a:p>
            <a:pPr indent="0" lvl="0" marL="0" rtl="0" algn="l">
              <a:spcBef>
                <a:spcPts val="0"/>
              </a:spcBef>
              <a:spcAft>
                <a:spcPts val="0"/>
              </a:spcAft>
              <a:buNone/>
            </a:pPr>
            <a:r>
              <a:rPr lang="en-US" sz="2800">
                <a:solidFill>
                  <a:schemeClr val="dk1"/>
                </a:solidFill>
                <a:latin typeface="Roboto"/>
                <a:ea typeface="Roboto"/>
                <a:cs typeface="Roboto"/>
                <a:sym typeface="Roboto"/>
              </a:rPr>
              <a:t>Blum, P. (2021) </a:t>
            </a:r>
            <a:r>
              <a:rPr i="1" lang="en-US" sz="2800">
                <a:solidFill>
                  <a:schemeClr val="dk1"/>
                </a:solidFill>
                <a:latin typeface="Roboto"/>
                <a:ea typeface="Roboto"/>
                <a:cs typeface="Roboto"/>
                <a:sym typeface="Roboto"/>
              </a:rPr>
              <a:t>Circular Fashion : Making the Fashion Industry Sustainable (Mode circulaire : rendre l'industrie de la mode durable)</a:t>
            </a:r>
            <a:r>
              <a:rPr lang="en-US" sz="2800">
                <a:solidFill>
                  <a:schemeClr val="dk1"/>
                </a:solidFill>
                <a:latin typeface="Roboto"/>
                <a:ea typeface="Roboto"/>
                <a:cs typeface="Roboto"/>
                <a:sym typeface="Roboto"/>
              </a:rPr>
              <a:t>.</a:t>
            </a:r>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Commission européenne : Secrétariat général, </a:t>
            </a:r>
            <a:r>
              <a:rPr i="1" lang="en-US" sz="2800">
                <a:latin typeface="Roboto"/>
                <a:ea typeface="Roboto"/>
                <a:cs typeface="Roboto"/>
                <a:sym typeface="Roboto"/>
              </a:rPr>
              <a:t>L'organe d'éthique de l'UE - Normes éthiques communes à toutes les institutions de l'UE</a:t>
            </a:r>
            <a:r>
              <a:rPr lang="en-US" sz="2800">
                <a:latin typeface="Roboto"/>
                <a:ea typeface="Roboto"/>
                <a:cs typeface="Roboto"/>
                <a:sym typeface="Roboto"/>
              </a:rPr>
              <a:t>, Office des publications de l'Union européenne, 2023, </a:t>
            </a:r>
            <a:r>
              <a:rPr lang="en-US" sz="2800" u="sng">
                <a:solidFill>
                  <a:schemeClr val="hlink"/>
                </a:solidFill>
                <a:latin typeface="Roboto"/>
                <a:ea typeface="Roboto"/>
                <a:cs typeface="Roboto"/>
                <a:sym typeface="Roboto"/>
                <a:hlinkClick r:id="rId4"/>
              </a:rPr>
              <a:t>https://data.europa.eu/doi/10.2792/947979</a:t>
            </a:r>
            <a:endParaRPr i="1" sz="2800">
              <a:solidFill>
                <a:srgbClr val="000000"/>
              </a:solidFill>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Fair Labor (2024) </a:t>
            </a:r>
            <a:r>
              <a:rPr i="1" lang="en-US" sz="2800">
                <a:latin typeface="Roboto"/>
                <a:ea typeface="Roboto"/>
                <a:cs typeface="Roboto"/>
                <a:sym typeface="Roboto"/>
              </a:rPr>
              <a:t>The Fair Labor Association Promotes Human Rights at work, </a:t>
            </a:r>
            <a:r>
              <a:rPr lang="en-US" sz="2800">
                <a:latin typeface="Roboto"/>
                <a:ea typeface="Roboto"/>
                <a:cs typeface="Roboto"/>
                <a:sym typeface="Roboto"/>
              </a:rPr>
              <a:t>Fair Labor Association, disponible à l'</a:t>
            </a:r>
            <a:r>
              <a:rPr lang="en-US" sz="2800" u="sng">
                <a:solidFill>
                  <a:schemeClr val="hlink"/>
                </a:solidFill>
                <a:latin typeface="Roboto"/>
                <a:ea typeface="Roboto"/>
                <a:cs typeface="Roboto"/>
                <a:sym typeface="Roboto"/>
                <a:hlinkClick r:id="rId5"/>
              </a:rPr>
              <a:t>adresse : www.fairlabor.org</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Hakansson, E. (2022) </a:t>
            </a:r>
            <a:r>
              <a:rPr i="1" lang="en-US" sz="2800">
                <a:latin typeface="Roboto"/>
                <a:ea typeface="Roboto"/>
                <a:cs typeface="Roboto"/>
                <a:sym typeface="Roboto"/>
              </a:rPr>
              <a:t>Total Ethics Fashion : Bringing the Planet, People and Animals Together, </a:t>
            </a:r>
            <a:r>
              <a:rPr lang="en-US" sz="2800">
                <a:latin typeface="Roboto"/>
                <a:ea typeface="Roboto"/>
                <a:cs typeface="Roboto"/>
                <a:sym typeface="Roboto"/>
              </a:rPr>
              <a:t>Collective Fashion Justice, disponible à l'</a:t>
            </a:r>
            <a:r>
              <a:rPr lang="en-US" sz="2800" u="sng">
                <a:solidFill>
                  <a:schemeClr val="hlink"/>
                </a:solidFill>
                <a:latin typeface="Roboto"/>
                <a:ea typeface="Roboto"/>
                <a:cs typeface="Roboto"/>
                <a:sym typeface="Roboto"/>
                <a:hlinkClick r:id="rId6"/>
              </a:rPr>
              <a:t>adresse : www.collectivefashionjustice.org/articles/total-ethics-fashion</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solidFill>
                  <a:srgbClr val="000000"/>
                </a:solidFill>
                <a:latin typeface="Roboto"/>
                <a:ea typeface="Roboto"/>
                <a:cs typeface="Roboto"/>
                <a:sym typeface="Roboto"/>
              </a:rPr>
              <a:t>Social Accountability International (2024) </a:t>
            </a:r>
            <a:r>
              <a:rPr i="1" lang="en-US" sz="2800">
                <a:solidFill>
                  <a:srgbClr val="000000"/>
                </a:solidFill>
                <a:latin typeface="Roboto"/>
                <a:ea typeface="Roboto"/>
                <a:cs typeface="Roboto"/>
                <a:sym typeface="Roboto"/>
              </a:rPr>
              <a:t>SA8000® Standard</a:t>
            </a:r>
            <a:r>
              <a:rPr lang="en-US" sz="2800">
                <a:solidFill>
                  <a:srgbClr val="000000"/>
                </a:solidFill>
                <a:latin typeface="Roboto"/>
                <a:ea typeface="Roboto"/>
                <a:cs typeface="Roboto"/>
                <a:sym typeface="Roboto"/>
              </a:rPr>
              <a:t>. Disponible à </a:t>
            </a:r>
            <a:r>
              <a:rPr lang="en-US" sz="2800" u="sng">
                <a:solidFill>
                  <a:srgbClr val="000000"/>
                </a:solidFill>
                <a:latin typeface="Roboto"/>
                <a:ea typeface="Roboto"/>
                <a:cs typeface="Roboto"/>
                <a:sym typeface="Roboto"/>
                <a:hlinkClick r:id="rId7">
                  <a:extLst>
                    <a:ext uri="{A12FA001-AC4F-418D-AE19-62706E023703}">
                      <ahyp:hlinkClr val="tx"/>
                    </a:ext>
                  </a:extLst>
                </a:hlinkClick>
              </a:rPr>
              <a:t>l'adresse : www.sa-intl.org/programs/sa8000/</a:t>
            </a:r>
            <a:endParaRPr sz="2800">
              <a:solidFill>
                <a:srgbClr val="000000"/>
              </a:solidFill>
              <a:latin typeface="Roboto"/>
              <a:ea typeface="Roboto"/>
              <a:cs typeface="Roboto"/>
              <a:sym typeface="Roboto"/>
            </a:endParaRPr>
          </a:p>
          <a:p>
            <a:pPr indent="0" lvl="0" marL="0" rtl="0" algn="l">
              <a:spcBef>
                <a:spcPts val="0"/>
              </a:spcBef>
              <a:spcAft>
                <a:spcPts val="0"/>
              </a:spcAft>
              <a:buNone/>
            </a:pPr>
            <a:r>
              <a:t/>
            </a:r>
            <a:endParaRPr sz="2800">
              <a:solidFill>
                <a:srgbClr val="000000"/>
              </a:solidFill>
              <a:latin typeface="Roboto"/>
              <a:ea typeface="Roboto"/>
              <a:cs typeface="Roboto"/>
              <a:sym typeface="Roboto"/>
            </a:endParaRPr>
          </a:p>
          <a:p>
            <a:pPr indent="0" lvl="0" marL="0" rtl="0" algn="l">
              <a:spcBef>
                <a:spcPts val="0"/>
              </a:spcBef>
              <a:spcAft>
                <a:spcPts val="0"/>
              </a:spcAft>
              <a:buNone/>
            </a:pPr>
            <a:r>
              <a:t/>
            </a:r>
            <a:endParaRPr sz="2800">
              <a:solidFill>
                <a:srgbClr val="000000"/>
              </a:solidFill>
              <a:latin typeface="Roboto"/>
              <a:ea typeface="Roboto"/>
              <a:cs typeface="Roboto"/>
              <a:sym typeface="Roboto"/>
            </a:endParaRPr>
          </a:p>
        </p:txBody>
      </p:sp>
      <p:sp>
        <p:nvSpPr>
          <p:cNvPr id="283" name="Google Shape;283;p33"/>
          <p:cNvSpPr txBox="1"/>
          <p:nvPr/>
        </p:nvSpPr>
        <p:spPr>
          <a:xfrm>
            <a:off x="1163298" y="804766"/>
            <a:ext cx="7385400" cy="8313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0" i="0" lang="en-US" sz="5400">
                <a:solidFill>
                  <a:srgbClr val="2431DB"/>
                </a:solidFill>
                <a:latin typeface="Roboto"/>
                <a:ea typeface="Roboto"/>
                <a:cs typeface="Roboto"/>
                <a:sym typeface="Roboto"/>
              </a:rPr>
              <a:t>Références</a:t>
            </a:r>
            <a:endParaRPr b="0" i="0" sz="5400">
              <a:solidFill>
                <a:srgbClr val="2431DB"/>
              </a:solidFill>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4"/>
          <p:cNvSpPr txBox="1"/>
          <p:nvPr>
            <p:ph idx="1" type="subTitle"/>
          </p:nvPr>
        </p:nvSpPr>
        <p:spPr>
          <a:xfrm>
            <a:off x="1053885" y="1616075"/>
            <a:ext cx="17075400" cy="3016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2800">
                <a:latin typeface="Roboto"/>
                <a:ea typeface="Roboto"/>
                <a:cs typeface="Roboto"/>
                <a:sym typeface="Roboto"/>
              </a:rPr>
              <a:t>Stanton, A. (2024) Qu'est-ce que la mode éthique ? Disponible à l'adresse : www.thegoodtrade.com/features/what-is-ethical-fashion/</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rPr lang="en-US" sz="2800">
                <a:latin typeface="Roboto"/>
                <a:ea typeface="Roboto"/>
                <a:cs typeface="Roboto"/>
                <a:sym typeface="Roboto"/>
              </a:rPr>
              <a:t>Fashion AI Insights (2023) </a:t>
            </a:r>
            <a:r>
              <a:rPr i="1" lang="en-US" sz="2800">
                <a:latin typeface="Roboto"/>
                <a:ea typeface="Roboto"/>
                <a:cs typeface="Roboto"/>
                <a:sym typeface="Roboto"/>
              </a:rPr>
              <a:t>Decoding Ethical Fashion : A Guide to Certifications</a:t>
            </a:r>
            <a:r>
              <a:rPr lang="en-US" sz="2800">
                <a:latin typeface="Roboto"/>
                <a:ea typeface="Roboto"/>
                <a:cs typeface="Roboto"/>
                <a:sym typeface="Roboto"/>
              </a:rPr>
              <a:t>, disponible à l'adresse : </a:t>
            </a:r>
            <a:r>
              <a:rPr lang="en-US" sz="2800" u="sng">
                <a:solidFill>
                  <a:schemeClr val="hlink"/>
                </a:solidFill>
                <a:latin typeface="Roboto"/>
                <a:ea typeface="Roboto"/>
                <a:cs typeface="Roboto"/>
                <a:sym typeface="Roboto"/>
                <a:hlinkClick r:id="rId3"/>
              </a:rPr>
              <a:t>www.youtube.com/watch?v=KkZ9VTaG9Xg&amp;t=630s</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a:p>
            <a:pPr indent="0" lvl="0" marL="0" rtl="0" algn="l">
              <a:spcBef>
                <a:spcPts val="0"/>
              </a:spcBef>
              <a:spcAft>
                <a:spcPts val="0"/>
              </a:spcAft>
              <a:buNone/>
            </a:pPr>
            <a:r>
              <a:t/>
            </a:r>
            <a:endParaRPr sz="2800">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4"/>
          <p:cNvSpPr txBox="1"/>
          <p:nvPr>
            <p:ph type="ctrTitle"/>
          </p:nvPr>
        </p:nvSpPr>
        <p:spPr>
          <a:xfrm>
            <a:off x="1060450" y="1006475"/>
            <a:ext cx="9327464" cy="615553"/>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000">
                <a:solidFill>
                  <a:srgbClr val="2431DB"/>
                </a:solidFill>
              </a:rPr>
              <a:t>Les bases de la mode éthique</a:t>
            </a:r>
            <a:endParaRPr/>
          </a:p>
        </p:txBody>
      </p:sp>
      <p:graphicFrame>
        <p:nvGraphicFramePr>
          <p:cNvPr id="101" name="Google Shape;101;p4"/>
          <p:cNvGraphicFramePr/>
          <p:nvPr/>
        </p:nvGraphicFramePr>
        <p:xfrm>
          <a:off x="793750" y="1920875"/>
          <a:ext cx="3000000" cy="3000000"/>
        </p:xfrm>
        <a:graphic>
          <a:graphicData uri="http://schemas.openxmlformats.org/drawingml/2006/table">
            <a:tbl>
              <a:tblPr bandRow="1" firstRow="1">
                <a:noFill/>
                <a:tableStyleId>{9B6340B4-840F-4AFE-8BA1-AF3B492B31C3}</a:tableStyleId>
              </a:tblPr>
              <a:tblGrid>
                <a:gridCol w="6591300"/>
                <a:gridCol w="11925300"/>
              </a:tblGrid>
              <a:tr h="1158250">
                <a:tc>
                  <a:txBody>
                    <a:bodyPr/>
                    <a:lstStyle/>
                    <a:p>
                      <a:pPr indent="0" lvl="0" marL="0" marR="0" rtl="0" algn="l">
                        <a:spcBef>
                          <a:spcPts val="0"/>
                        </a:spcBef>
                        <a:spcAft>
                          <a:spcPts val="0"/>
                        </a:spcAft>
                        <a:buNone/>
                      </a:pPr>
                      <a:r>
                        <a:rPr b="0" lang="en-US" sz="2800" u="none" cap="none" strike="noStrike">
                          <a:solidFill>
                            <a:srgbClr val="2431DB"/>
                          </a:solidFill>
                          <a:latin typeface="Roboto"/>
                          <a:ea typeface="Roboto"/>
                          <a:cs typeface="Roboto"/>
                          <a:sym typeface="Roboto"/>
                        </a:rPr>
                        <a:t>1. </a:t>
                      </a:r>
                      <a:r>
                        <a:rPr b="0" i="0" lang="en-US" sz="2800" u="none" cap="none" strike="noStrike">
                          <a:solidFill>
                            <a:srgbClr val="2431DB"/>
                          </a:solidFill>
                          <a:latin typeface="Roboto"/>
                          <a:ea typeface="Roboto"/>
                          <a:cs typeface="Roboto"/>
                          <a:sym typeface="Roboto"/>
                        </a:rPr>
                        <a:t>Pratiques de travail équitables</a:t>
                      </a:r>
                      <a:endParaRPr b="0" sz="2800" u="none" cap="none" strike="noStrike">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lang="en-US" sz="2800" u="none" cap="none" strike="noStrike">
                          <a:solidFill>
                            <a:srgbClr val="2431DB"/>
                          </a:solidFill>
                          <a:latin typeface="Roboto"/>
                          <a:ea typeface="Roboto"/>
                          <a:cs typeface="Roboto"/>
                          <a:sym typeface="Roboto"/>
                        </a:rPr>
                        <a:t>Les marques de mode éthique veillent à ce que les employé(</a:t>
                      </a:r>
                      <a:r>
                        <a:rPr b="0" lang="en-US" sz="2800">
                          <a:solidFill>
                            <a:srgbClr val="2431DB"/>
                          </a:solidFill>
                          <a:latin typeface="Roboto"/>
                          <a:ea typeface="Roboto"/>
                          <a:cs typeface="Roboto"/>
                          <a:sym typeface="Roboto"/>
                        </a:rPr>
                        <a:t>e)</a:t>
                      </a:r>
                      <a:r>
                        <a:rPr b="0" lang="en-US" sz="2800" u="none" cap="none" strike="noStrike">
                          <a:solidFill>
                            <a:srgbClr val="2431DB"/>
                          </a:solidFill>
                          <a:latin typeface="Roboto"/>
                          <a:ea typeface="Roboto"/>
                          <a:cs typeface="Roboto"/>
                          <a:sym typeface="Roboto"/>
                        </a:rPr>
                        <a:t>s impliqués dans le processus de production </a:t>
                      </a:r>
                      <a:r>
                        <a:rPr b="0" lang="en-US" sz="2800" u="none" cap="none" strike="noStrike">
                          <a:solidFill>
                            <a:srgbClr val="FDA800"/>
                          </a:solidFill>
                          <a:latin typeface="Roboto"/>
                          <a:ea typeface="Roboto"/>
                          <a:cs typeface="Roboto"/>
                          <a:sym typeface="Roboto"/>
                        </a:rPr>
                        <a:t>reçoivent un salaire équitable, aient des horaires de travail raisonnables et travaillent dans des conditions sûres et saines. </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143000">
                <a:tc>
                  <a:txBody>
                    <a:bodyPr/>
                    <a:lstStyle/>
                    <a:p>
                      <a:pPr indent="0" lvl="0" marL="0" marR="0" rtl="0" algn="l">
                        <a:spcBef>
                          <a:spcPts val="0"/>
                        </a:spcBef>
                        <a:spcAft>
                          <a:spcPts val="0"/>
                        </a:spcAft>
                        <a:buNone/>
                      </a:pPr>
                      <a:r>
                        <a:rPr lang="en-US" sz="2800">
                          <a:solidFill>
                            <a:srgbClr val="2431DB"/>
                          </a:solidFill>
                          <a:latin typeface="Roboto"/>
                          <a:ea typeface="Roboto"/>
                          <a:cs typeface="Roboto"/>
                          <a:sym typeface="Roboto"/>
                        </a:rPr>
                        <a:t>2. Matériaux durables</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lang="en-US" sz="2800">
                          <a:solidFill>
                            <a:srgbClr val="2431DB"/>
                          </a:solidFill>
                          <a:latin typeface="Roboto"/>
                          <a:ea typeface="Roboto"/>
                          <a:cs typeface="Roboto"/>
                          <a:sym typeface="Roboto"/>
                        </a:rPr>
                        <a:t>Les marques éthiques privilégient les matériaux </a:t>
                      </a:r>
                      <a:r>
                        <a:rPr lang="en-US" sz="2800">
                          <a:solidFill>
                            <a:srgbClr val="FDA800"/>
                          </a:solidFill>
                          <a:latin typeface="Roboto"/>
                          <a:ea typeface="Roboto"/>
                          <a:cs typeface="Roboto"/>
                          <a:sym typeface="Roboto"/>
                        </a:rPr>
                        <a:t>renouvelables, biodégradables ou recyclés </a:t>
                      </a:r>
                      <a:r>
                        <a:rPr lang="en-US" sz="2800">
                          <a:solidFill>
                            <a:srgbClr val="2431DB"/>
                          </a:solidFill>
                          <a:latin typeface="Roboto"/>
                          <a:ea typeface="Roboto"/>
                          <a:cs typeface="Roboto"/>
                          <a:sym typeface="Roboto"/>
                        </a:rPr>
                        <a:t>afin de minimiser les dommages causés à l'environnement et de réduire les déchets.</a:t>
                      </a:r>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356350">
                <a:tc>
                  <a:txBody>
                    <a:bodyPr/>
                    <a:lstStyle/>
                    <a:p>
                      <a:pPr indent="0" lvl="0" marL="0" marR="0" rtl="0" algn="l">
                        <a:spcBef>
                          <a:spcPts val="0"/>
                        </a:spcBef>
                        <a:spcAft>
                          <a:spcPts val="0"/>
                        </a:spcAft>
                        <a:buNone/>
                      </a:pPr>
                      <a:r>
                        <a:rPr lang="en-US" sz="2800">
                          <a:solidFill>
                            <a:srgbClr val="2431DB"/>
                          </a:solidFill>
                          <a:latin typeface="Roboto"/>
                          <a:ea typeface="Roboto"/>
                          <a:cs typeface="Roboto"/>
                          <a:sym typeface="Roboto"/>
                        </a:rPr>
                        <a:t>3. Fabrication respectueuse de l'environnement</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i="0" lang="en-US" sz="2800" u="none" cap="none" strike="noStrike">
                          <a:solidFill>
                            <a:srgbClr val="2431DB"/>
                          </a:solidFill>
                          <a:latin typeface="Roboto"/>
                          <a:ea typeface="Roboto"/>
                          <a:cs typeface="Roboto"/>
                          <a:sym typeface="Roboto"/>
                        </a:rPr>
                        <a:t>La mode éthique met l'accent sur la </a:t>
                      </a:r>
                      <a:r>
                        <a:rPr b="0" i="0" lang="en-US" sz="2800" u="none" cap="none" strike="noStrike">
                          <a:solidFill>
                            <a:srgbClr val="FDA800"/>
                          </a:solidFill>
                          <a:latin typeface="Roboto"/>
                          <a:ea typeface="Roboto"/>
                          <a:cs typeface="Roboto"/>
                          <a:sym typeface="Roboto"/>
                        </a:rPr>
                        <a:t>réduction de la pollution, de la consommation d'énergie et d'eau tout au long du processus de fabrication. </a:t>
                      </a:r>
                      <a:r>
                        <a:rPr b="0" i="0" lang="en-US" sz="2800" u="none" cap="none" strike="noStrike">
                          <a:solidFill>
                            <a:srgbClr val="2431DB"/>
                          </a:solidFill>
                          <a:latin typeface="Roboto"/>
                          <a:ea typeface="Roboto"/>
                          <a:cs typeface="Roboto"/>
                          <a:sym typeface="Roboto"/>
                        </a:rPr>
                        <a:t>L'objectif est de mettre en œuvre un processus de production plus propre et plus écologique.</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143000">
                <a:tc>
                  <a:txBody>
                    <a:bodyPr/>
                    <a:lstStyle/>
                    <a:p>
                      <a:pPr indent="0" lvl="0" marL="0" marR="0" rtl="0" algn="l">
                        <a:spcBef>
                          <a:spcPts val="0"/>
                        </a:spcBef>
                        <a:spcAft>
                          <a:spcPts val="0"/>
                        </a:spcAft>
                        <a:buNone/>
                      </a:pPr>
                      <a:r>
                        <a:rPr lang="en-US" sz="2800">
                          <a:solidFill>
                            <a:srgbClr val="2431DB"/>
                          </a:solidFill>
                          <a:latin typeface="Roboto"/>
                          <a:ea typeface="Roboto"/>
                          <a:cs typeface="Roboto"/>
                          <a:sym typeface="Roboto"/>
                        </a:rPr>
                        <a:t>4. Transparence</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i="0" lang="en-US" sz="2800" u="none" cap="none" strike="noStrike">
                          <a:solidFill>
                            <a:srgbClr val="2431DB"/>
                          </a:solidFill>
                          <a:latin typeface="Roboto"/>
                          <a:ea typeface="Roboto"/>
                          <a:cs typeface="Roboto"/>
                          <a:sym typeface="Roboto"/>
                        </a:rPr>
                        <a:t>Les marques éthiques </a:t>
                      </a:r>
                      <a:r>
                        <a:rPr b="0" i="0" lang="en-US" sz="2800" u="none" cap="none" strike="noStrike">
                          <a:solidFill>
                            <a:srgbClr val="FDA800"/>
                          </a:solidFill>
                          <a:latin typeface="Roboto"/>
                          <a:ea typeface="Roboto"/>
                          <a:cs typeface="Roboto"/>
                          <a:sym typeface="Roboto"/>
                        </a:rPr>
                        <a:t>offrent aux consommateurs</a:t>
                      </a:r>
                      <a:r>
                        <a:rPr lang="en-US" sz="2800">
                          <a:solidFill>
                            <a:srgbClr val="FDA800"/>
                          </a:solidFill>
                          <a:latin typeface="Roboto"/>
                          <a:ea typeface="Roboto"/>
                          <a:cs typeface="Roboto"/>
                          <a:sym typeface="Roboto"/>
                        </a:rPr>
                        <a:t>/trices</a:t>
                      </a:r>
                      <a:r>
                        <a:rPr b="0" i="0" lang="en-US" sz="2800" u="none" cap="none" strike="noStrike">
                          <a:solidFill>
                            <a:srgbClr val="FDA800"/>
                          </a:solidFill>
                          <a:latin typeface="Roboto"/>
                          <a:ea typeface="Roboto"/>
                          <a:cs typeface="Roboto"/>
                          <a:sym typeface="Roboto"/>
                        </a:rPr>
                        <a:t> la transparence </a:t>
                      </a:r>
                      <a:r>
                        <a:rPr b="0" i="0" lang="en-US" sz="2800" u="none" cap="none" strike="noStrike">
                          <a:solidFill>
                            <a:srgbClr val="2431DB"/>
                          </a:solidFill>
                          <a:latin typeface="Roboto"/>
                          <a:ea typeface="Roboto"/>
                          <a:cs typeface="Roboto"/>
                          <a:sym typeface="Roboto"/>
                        </a:rPr>
                        <a:t>sur l'approvisionnement, les processus de production et les pratiques de l'entreprise. Les consommateurs/trices  peuvent ainsi décider en toute connaissance de cause où ils dépensent leur argent.</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143000">
                <a:tc>
                  <a:txBody>
                    <a:bodyPr/>
                    <a:lstStyle/>
                    <a:p>
                      <a:pPr indent="0" lvl="0" marL="0" marR="0" rtl="0" algn="l">
                        <a:spcBef>
                          <a:spcPts val="0"/>
                        </a:spcBef>
                        <a:spcAft>
                          <a:spcPts val="0"/>
                        </a:spcAft>
                        <a:buNone/>
                      </a:pPr>
                      <a:r>
                        <a:rPr lang="en-US" sz="2800">
                          <a:solidFill>
                            <a:srgbClr val="2431DB"/>
                          </a:solidFill>
                          <a:latin typeface="Roboto"/>
                          <a:ea typeface="Roboto"/>
                          <a:cs typeface="Roboto"/>
                          <a:sym typeface="Roboto"/>
                        </a:rPr>
                        <a:t>5. Bien-être des animaux</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spcBef>
                          <a:spcPts val="0"/>
                        </a:spcBef>
                        <a:spcAft>
                          <a:spcPts val="0"/>
                        </a:spcAft>
                        <a:buNone/>
                      </a:pPr>
                      <a:r>
                        <a:rPr b="0" i="0" lang="en-US" sz="2800" u="none" cap="none" strike="noStrike">
                          <a:solidFill>
                            <a:srgbClr val="2431DB"/>
                          </a:solidFill>
                          <a:latin typeface="Roboto"/>
                          <a:ea typeface="Roboto"/>
                          <a:cs typeface="Roboto"/>
                          <a:sym typeface="Roboto"/>
                        </a:rPr>
                        <a:t>La mode éthique évite l'utilisation de produits d'origine animale ou veille à ce que les matières dérivées des animaux proviennent d'exploitations agricoles et de fournisseurs/e</a:t>
                      </a:r>
                      <a:r>
                        <a:rPr lang="en-US" sz="2800">
                          <a:solidFill>
                            <a:srgbClr val="2431DB"/>
                          </a:solidFill>
                          <a:latin typeface="Roboto"/>
                          <a:ea typeface="Roboto"/>
                          <a:cs typeface="Roboto"/>
                          <a:sym typeface="Roboto"/>
                        </a:rPr>
                        <a:t>uses</a:t>
                      </a:r>
                      <a:r>
                        <a:rPr b="0" i="0" lang="en-US" sz="2800" u="none" cap="none" strike="noStrike">
                          <a:solidFill>
                            <a:srgbClr val="2431DB"/>
                          </a:solidFill>
                          <a:latin typeface="Roboto"/>
                          <a:ea typeface="Roboto"/>
                          <a:cs typeface="Roboto"/>
                          <a:sym typeface="Roboto"/>
                        </a:rPr>
                        <a:t> qui </a:t>
                      </a:r>
                      <a:r>
                        <a:rPr b="0" i="0" lang="en-US" sz="2800" u="none" cap="none" strike="noStrike">
                          <a:solidFill>
                            <a:srgbClr val="FDA800"/>
                          </a:solidFill>
                          <a:latin typeface="Roboto"/>
                          <a:ea typeface="Roboto"/>
                          <a:cs typeface="Roboto"/>
                          <a:sym typeface="Roboto"/>
                        </a:rPr>
                        <a:t>traitent les animaux sans </a:t>
                      </a:r>
                      <a:r>
                        <a:rPr b="0" i="0" lang="en-US" sz="2800" u="none" cap="none" strike="noStrike">
                          <a:solidFill>
                            <a:srgbClr val="2431DB"/>
                          </a:solidFill>
                          <a:latin typeface="Roboto"/>
                          <a:ea typeface="Roboto"/>
                          <a:cs typeface="Roboto"/>
                          <a:sym typeface="Roboto"/>
                        </a:rPr>
                        <a:t>cruauté, par exemple en utilisant de la laine sans cruauté ou des alternatives de cuir végétaliennes</a:t>
                      </a:r>
                      <a:r>
                        <a:rPr lang="en-US" sz="2800">
                          <a:solidFill>
                            <a:srgbClr val="2431DB"/>
                          </a:solidFill>
                          <a:latin typeface="Roboto"/>
                          <a:ea typeface="Roboto"/>
                          <a:cs typeface="Roboto"/>
                          <a:sym typeface="Roboto"/>
                        </a:rPr>
                        <a:t>.</a:t>
                      </a:r>
                      <a:endParaRPr sz="2800">
                        <a:solidFill>
                          <a:srgbClr val="2431DB"/>
                        </a:solidFill>
                        <a:latin typeface="Roboto"/>
                        <a:ea typeface="Roboto"/>
                        <a:cs typeface="Roboto"/>
                        <a:sym typeface="Roboto"/>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5"/>
          <p:cNvSpPr txBox="1"/>
          <p:nvPr>
            <p:ph type="title"/>
          </p:nvPr>
        </p:nvSpPr>
        <p:spPr>
          <a:xfrm>
            <a:off x="684725" y="5045075"/>
            <a:ext cx="8558400" cy="1200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4000">
                <a:solidFill>
                  <a:schemeClr val="lt1"/>
                </a:solidFill>
              </a:rPr>
              <a:t>Ce que devrait être la mode éthique : </a:t>
            </a:r>
            <a:br>
              <a:rPr lang="en-US" sz="4000">
                <a:solidFill>
                  <a:schemeClr val="lt1"/>
                </a:solidFill>
              </a:rPr>
            </a:br>
            <a:endParaRPr>
              <a:solidFill>
                <a:schemeClr val="lt1"/>
              </a:solidFill>
            </a:endParaRPr>
          </a:p>
        </p:txBody>
      </p:sp>
      <p:sp>
        <p:nvSpPr>
          <p:cNvPr id="107" name="Google Shape;107;p5"/>
          <p:cNvSpPr txBox="1"/>
          <p:nvPr>
            <p:ph idx="1" type="body"/>
          </p:nvPr>
        </p:nvSpPr>
        <p:spPr>
          <a:xfrm>
            <a:off x="9442450" y="3978275"/>
            <a:ext cx="9982200" cy="498598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i="1" lang="en-US" sz="3600">
                <a:solidFill>
                  <a:srgbClr val="FFFFFF"/>
                </a:solidFill>
                <a:latin typeface="Roboto"/>
                <a:ea typeface="Roboto"/>
                <a:cs typeface="Roboto"/>
                <a:sym typeface="Roboto"/>
              </a:rPr>
              <a:t>"Un système de mode à l'éthique absolue donne la priorité à la vie et au bien-être des personnes, des animaux et de la planète plutôt qu'au profit. Il n'accepte pas la protection de certains au détriment d'autres, ni une définition stérile de la protection de l'environnement qui ignore la vie de ceux qui vivent sur cette planète, qu'ils soient humains ou non</a:t>
            </a:r>
            <a:r>
              <a:rPr i="1" lang="en-US" sz="3600">
                <a:solidFill>
                  <a:schemeClr val="lt1"/>
                </a:solidFill>
                <a:latin typeface="Roboto"/>
                <a:ea typeface="Roboto"/>
                <a:cs typeface="Roboto"/>
                <a:sym typeface="Roboto"/>
              </a:rPr>
              <a:t>". </a:t>
            </a:r>
            <a:r>
              <a:rPr lang="en-US" sz="2800">
                <a:solidFill>
                  <a:srgbClr val="FDA800"/>
                </a:solidFill>
                <a:latin typeface="Roboto"/>
                <a:ea typeface="Roboto"/>
                <a:cs typeface="Roboto"/>
                <a:sym typeface="Roboto"/>
              </a:rPr>
              <a:t>Hakansson, E. (2022)</a:t>
            </a:r>
            <a:endParaRPr i="1" sz="2800">
              <a:solidFill>
                <a:srgbClr val="FDA800"/>
              </a:solidFill>
              <a:latin typeface="Roboto"/>
              <a:ea typeface="Roboto"/>
              <a:cs typeface="Roboto"/>
              <a:sym typeface="Roboto"/>
            </a:endParaRPr>
          </a:p>
          <a:p>
            <a:pPr indent="0" lvl="0" marL="0" rtl="0" algn="l">
              <a:spcBef>
                <a:spcPts val="0"/>
              </a:spcBef>
              <a:spcAft>
                <a:spcPts val="0"/>
              </a:spcAft>
              <a:buNone/>
            </a:pPr>
            <a:r>
              <a:rPr i="1" lang="en-US" sz="3600">
                <a:solidFill>
                  <a:schemeClr val="lt1"/>
                </a:solidFill>
                <a:latin typeface="Roboto"/>
                <a:ea typeface="Roboto"/>
                <a:cs typeface="Roboto"/>
                <a:sym typeface="Roboto"/>
              </a:rPr>
              <a:t>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6"/>
          <p:cNvSpPr txBox="1"/>
          <p:nvPr>
            <p:ph type="ctrTitle"/>
          </p:nvPr>
        </p:nvSpPr>
        <p:spPr>
          <a:xfrm>
            <a:off x="2324786" y="2737420"/>
            <a:ext cx="6141084" cy="266446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a:p>
        </p:txBody>
      </p:sp>
      <p:pic>
        <p:nvPicPr>
          <p:cNvPr id="113" name="Google Shape;113;p6"/>
          <p:cNvPicPr preferRelativeResize="0"/>
          <p:nvPr/>
        </p:nvPicPr>
        <p:blipFill rotWithShape="1">
          <a:blip r:embed="rId3">
            <a:alphaModFix/>
          </a:blip>
          <a:srcRect b="0" l="0" r="0" t="0"/>
          <a:stretch/>
        </p:blipFill>
        <p:spPr>
          <a:xfrm>
            <a:off x="450850" y="536989"/>
            <a:ext cx="10474374" cy="10375486"/>
          </a:xfrm>
          <a:prstGeom prst="rect">
            <a:avLst/>
          </a:prstGeom>
          <a:noFill/>
          <a:ln>
            <a:noFill/>
          </a:ln>
        </p:spPr>
      </p:pic>
      <p:sp>
        <p:nvSpPr>
          <p:cNvPr id="114" name="Google Shape;114;p6"/>
          <p:cNvSpPr txBox="1"/>
          <p:nvPr/>
        </p:nvSpPr>
        <p:spPr>
          <a:xfrm>
            <a:off x="11423650" y="536989"/>
            <a:ext cx="8475828" cy="144655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4400">
                <a:solidFill>
                  <a:srgbClr val="2431DB"/>
                </a:solidFill>
                <a:latin typeface="Roboto"/>
                <a:ea typeface="Roboto"/>
                <a:cs typeface="Roboto"/>
                <a:sym typeface="Roboto"/>
              </a:rPr>
              <a:t>Qu'en est-il de la mode de la moralité absolue ?</a:t>
            </a:r>
            <a:endParaRPr b="1" sz="4400">
              <a:solidFill>
                <a:srgbClr val="2431DB"/>
              </a:solidFill>
              <a:latin typeface="Roboto"/>
              <a:ea typeface="Roboto"/>
              <a:cs typeface="Roboto"/>
              <a:sym typeface="Roboto"/>
            </a:endParaRPr>
          </a:p>
        </p:txBody>
      </p:sp>
      <p:sp>
        <p:nvSpPr>
          <p:cNvPr id="115" name="Google Shape;115;p6"/>
          <p:cNvSpPr txBox="1"/>
          <p:nvPr>
            <p:ph idx="1" type="subTitle"/>
          </p:nvPr>
        </p:nvSpPr>
        <p:spPr>
          <a:xfrm>
            <a:off x="11100876" y="2225675"/>
            <a:ext cx="8323800" cy="9974400"/>
          </a:xfrm>
          <a:prstGeom prst="rect">
            <a:avLst/>
          </a:prstGeom>
          <a:noFill/>
          <a:ln>
            <a:noFill/>
          </a:ln>
        </p:spPr>
        <p:txBody>
          <a:bodyPr anchorCtr="0" anchor="t" bIns="0" lIns="0" spcFirstLastPara="1" rIns="0" wrap="square" tIns="0">
            <a:spAutoFit/>
          </a:bodyPr>
          <a:lstStyle/>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Nous utilisons le terme "mode éthique", mais dans quelle mesure ces marques de mode sont-elles éthiques ? Ces marques parlent de matériaux durables, mais les travailleurs/euses qui produisent ces vêtements sont sous-payés. </a:t>
            </a:r>
            <a:endParaRPr sz="3200">
              <a:solidFill>
                <a:srgbClr val="2431DB"/>
              </a:solidFill>
              <a:latin typeface="Roboto"/>
              <a:ea typeface="Roboto"/>
              <a:cs typeface="Roboto"/>
              <a:sym typeface="Roboto"/>
            </a:endParaRPr>
          </a:p>
          <a:p>
            <a:pPr indent="-368300" lvl="0" marL="571500" rtl="0" algn="l">
              <a:spcBef>
                <a:spcPts val="0"/>
              </a:spcBef>
              <a:spcAft>
                <a:spcPts val="0"/>
              </a:spcAft>
              <a:buSzPts val="3200"/>
              <a:buFont typeface="Arial"/>
              <a:buNone/>
            </a:pPr>
            <a:r>
              <a:t/>
            </a:r>
            <a:endParaRPr sz="3200">
              <a:solidFill>
                <a:srgbClr val="2431DB"/>
              </a:solidFill>
              <a:latin typeface="Roboto"/>
              <a:ea typeface="Roboto"/>
              <a:cs typeface="Roboto"/>
              <a:sym typeface="Roboto"/>
            </a:endParaRPr>
          </a:p>
          <a:p>
            <a:pPr indent="-571500" lvl="0" marL="571500" rtl="0" algn="l">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Le tableau ci-contre le montre :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Roboto"/>
              <a:buChar char="-"/>
            </a:pPr>
            <a:r>
              <a:rPr lang="en-US" sz="3200">
                <a:solidFill>
                  <a:srgbClr val="2431DB"/>
                </a:solidFill>
                <a:latin typeface="Roboto"/>
                <a:ea typeface="Roboto"/>
                <a:cs typeface="Roboto"/>
                <a:sym typeface="Roboto"/>
              </a:rPr>
              <a:t>Des chaussures éthiques fabriquées à partir de peaux de crapauds.</a:t>
            </a:r>
            <a:endParaRPr/>
          </a:p>
          <a:p>
            <a:pPr indent="-571500" lvl="0" marL="571500" marR="0" rtl="0" algn="l">
              <a:lnSpc>
                <a:spcPct val="100000"/>
              </a:lnSpc>
              <a:spcBef>
                <a:spcPts val="0"/>
              </a:spcBef>
              <a:spcAft>
                <a:spcPts val="0"/>
              </a:spcAft>
              <a:buClr>
                <a:srgbClr val="2431DB"/>
              </a:buClr>
              <a:buSzPts val="3200"/>
              <a:buFont typeface="Roboto"/>
              <a:buChar char="-"/>
            </a:pPr>
            <a:r>
              <a:rPr lang="en-US" sz="3200">
                <a:solidFill>
                  <a:srgbClr val="2431DB"/>
                </a:solidFill>
                <a:latin typeface="Roboto"/>
                <a:ea typeface="Roboto"/>
                <a:cs typeface="Roboto"/>
                <a:sym typeface="Roboto"/>
              </a:rPr>
              <a:t>Des sacs végétaliens fabriqués de manière éthique à partir de PVC toxique.</a:t>
            </a:r>
            <a:endParaRPr/>
          </a:p>
          <a:p>
            <a:pPr indent="-368300" lvl="0" marL="571500" rtl="0" algn="l">
              <a:spcBef>
                <a:spcPts val="0"/>
              </a:spcBef>
              <a:spcAft>
                <a:spcPts val="0"/>
              </a:spcAft>
              <a:buSzPts val="3200"/>
              <a:buFont typeface="Calibri"/>
              <a:buNone/>
            </a:pPr>
            <a:r>
              <a:t/>
            </a:r>
            <a:endParaRPr sz="3200">
              <a:solidFill>
                <a:srgbClr val="2431DB"/>
              </a:solidFill>
              <a:latin typeface="Roboto"/>
              <a:ea typeface="Roboto"/>
              <a:cs typeface="Roboto"/>
              <a:sym typeface="Roboto"/>
            </a:endParaRPr>
          </a:p>
          <a:p>
            <a:pPr indent="0" lvl="0" marL="0" rtl="0" algn="l">
              <a:spcBef>
                <a:spcPts val="0"/>
              </a:spcBef>
              <a:spcAft>
                <a:spcPts val="0"/>
              </a:spcAft>
              <a:buNone/>
            </a:pPr>
            <a:r>
              <a:rPr lang="en-US" sz="3200">
                <a:solidFill>
                  <a:srgbClr val="2431DB"/>
                </a:solidFill>
                <a:latin typeface="Roboto"/>
                <a:ea typeface="Roboto"/>
                <a:cs typeface="Roboto"/>
                <a:sym typeface="Roboto"/>
              </a:rPr>
              <a:t>On peut donc se demander à quel point les marques éthiques sont éthiques.</a:t>
            </a:r>
            <a:endParaRPr sz="3200">
              <a:solidFill>
                <a:srgbClr val="2431DB"/>
              </a:solidFill>
              <a:latin typeface="Roboto"/>
              <a:ea typeface="Roboto"/>
              <a:cs typeface="Roboto"/>
              <a:sym typeface="Roboto"/>
            </a:endParaRPr>
          </a:p>
          <a:p>
            <a:pPr indent="0" lvl="0" marL="0" rtl="0" algn="l">
              <a:spcBef>
                <a:spcPts val="0"/>
              </a:spcBef>
              <a:spcAft>
                <a:spcPts val="0"/>
              </a:spcAft>
              <a:buNone/>
            </a:pPr>
            <a:r>
              <a:t/>
            </a:r>
            <a:endParaRPr sz="3200">
              <a:latin typeface="Roboto"/>
              <a:ea typeface="Roboto"/>
              <a:cs typeface="Roboto"/>
              <a:sym typeface="Roboto"/>
            </a:endParaRPr>
          </a:p>
          <a:p>
            <a:pPr indent="0" lvl="0" marL="0" rtl="0" algn="l">
              <a:spcBef>
                <a:spcPts val="0"/>
              </a:spcBef>
              <a:spcAft>
                <a:spcPts val="0"/>
              </a:spcAft>
              <a:buNone/>
            </a:pPr>
            <a:r>
              <a:rPr lang="en-US" sz="2600">
                <a:solidFill>
                  <a:srgbClr val="FDA800"/>
                </a:solidFill>
                <a:latin typeface="Roboto"/>
                <a:ea typeface="Roboto"/>
                <a:cs typeface="Roboto"/>
                <a:sym typeface="Roboto"/>
              </a:rPr>
              <a:t>Matériel de Lecture Requis </a:t>
            </a:r>
            <a:r>
              <a:rPr lang="en-US" sz="2600">
                <a:solidFill>
                  <a:srgbClr val="FDA800"/>
                </a:solidFill>
                <a:latin typeface="Roboto"/>
                <a:ea typeface="Roboto"/>
                <a:cs typeface="Roboto"/>
                <a:sym typeface="Roboto"/>
              </a:rPr>
              <a:t>: </a:t>
            </a:r>
            <a:r>
              <a:rPr i="1" lang="en-US" sz="2600">
                <a:solidFill>
                  <a:srgbClr val="FDA800"/>
                </a:solidFill>
                <a:latin typeface="Roboto"/>
                <a:ea typeface="Roboto"/>
                <a:cs typeface="Roboto"/>
                <a:sym typeface="Roboto"/>
              </a:rPr>
              <a:t>Total Ethics Fashion : Bringing the Planet, People and Animals Together (La mode éthique totale : unir la planète, les hommes et les animaux)</a:t>
            </a:r>
            <a:endParaRPr/>
          </a:p>
          <a:p>
            <a:pPr indent="0" lvl="0" marL="0" rtl="0" algn="l">
              <a:spcBef>
                <a:spcPts val="0"/>
              </a:spcBef>
              <a:spcAft>
                <a:spcPts val="0"/>
              </a:spcAft>
              <a:buNone/>
            </a:pPr>
            <a:r>
              <a:t/>
            </a:r>
            <a:endParaRPr sz="3200">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7"/>
          <p:cNvSpPr txBox="1"/>
          <p:nvPr>
            <p:ph type="ctrTitle"/>
          </p:nvPr>
        </p:nvSpPr>
        <p:spPr>
          <a:xfrm>
            <a:off x="11817069" y="1463675"/>
            <a:ext cx="7391400" cy="1477328"/>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800">
                <a:solidFill>
                  <a:srgbClr val="2431DB"/>
                </a:solidFill>
              </a:rPr>
              <a:t>Pourquoi la mode éthique est-elle importante ?</a:t>
            </a:r>
            <a:endParaRPr/>
          </a:p>
        </p:txBody>
      </p:sp>
      <p:sp>
        <p:nvSpPr>
          <p:cNvPr id="121" name="Google Shape;121;p7"/>
          <p:cNvSpPr txBox="1"/>
          <p:nvPr>
            <p:ph idx="1" type="subTitle"/>
          </p:nvPr>
        </p:nvSpPr>
        <p:spPr>
          <a:xfrm>
            <a:off x="654611" y="346990"/>
            <a:ext cx="10680300" cy="9573900"/>
          </a:xfrm>
          <a:prstGeom prst="rect">
            <a:avLst/>
          </a:prstGeom>
          <a:noFill/>
          <a:ln>
            <a:noFill/>
          </a:ln>
        </p:spPr>
        <p:txBody>
          <a:bodyPr anchorCtr="0" anchor="ctr" bIns="45700" lIns="91425" spcFirstLastPara="1" rIns="91425" wrap="square" tIns="45700">
            <a:spAutoFit/>
          </a:bodyPr>
          <a:lstStyle/>
          <a:p>
            <a:pPr indent="-177800" lvl="0" marL="0" rtl="0" algn="l">
              <a:spcBef>
                <a:spcPts val="0"/>
              </a:spcBef>
              <a:spcAft>
                <a:spcPts val="0"/>
              </a:spcAft>
              <a:buClr>
                <a:srgbClr val="2431DB"/>
              </a:buClr>
              <a:buSzPts val="2800"/>
              <a:buFont typeface="Roboto"/>
              <a:buChar char="•"/>
            </a:pPr>
            <a:r>
              <a:rPr b="1" lang="en-US" sz="2800">
                <a:solidFill>
                  <a:srgbClr val="2431DB"/>
                </a:solidFill>
                <a:latin typeface="Roboto"/>
                <a:ea typeface="Roboto"/>
                <a:cs typeface="Roboto"/>
                <a:sym typeface="Roboto"/>
              </a:rPr>
              <a:t>Protection de l'</a:t>
            </a:r>
            <a:r>
              <a:rPr b="1" lang="en-US" sz="2800">
                <a:solidFill>
                  <a:srgbClr val="2431DB"/>
                </a:solidFill>
                <a:latin typeface="Roboto"/>
                <a:ea typeface="Roboto"/>
                <a:cs typeface="Roboto"/>
                <a:sym typeface="Roboto"/>
              </a:rPr>
              <a:t>environnement</a:t>
            </a:r>
            <a:r>
              <a:rPr lang="en-US" sz="2800">
                <a:solidFill>
                  <a:srgbClr val="2431DB"/>
                </a:solidFill>
                <a:latin typeface="Roboto"/>
                <a:ea typeface="Roboto"/>
                <a:cs typeface="Roboto"/>
                <a:sym typeface="Roboto"/>
              </a:rPr>
              <a:t> : Avec le soutien de la mode éthique, les consommateurs/trices et les entreprises peuvent réduire </a:t>
            </a:r>
            <a:r>
              <a:rPr lang="en-US" sz="2800">
                <a:solidFill>
                  <a:srgbClr val="FDA800"/>
                </a:solidFill>
                <a:latin typeface="Roboto"/>
                <a:ea typeface="Roboto"/>
                <a:cs typeface="Roboto"/>
                <a:sym typeface="Roboto"/>
              </a:rPr>
              <a:t>l’impact environnemental de l’industrie </a:t>
            </a:r>
            <a:r>
              <a:rPr lang="en-US" sz="2800">
                <a:solidFill>
                  <a:srgbClr val="2431DB"/>
                </a:solidFill>
                <a:latin typeface="Roboto"/>
                <a:ea typeface="Roboto"/>
                <a:cs typeface="Roboto"/>
                <a:sym typeface="Roboto"/>
              </a:rPr>
              <a:t>et travailler vers un avenir plus durable.</a:t>
            </a:r>
            <a:endParaRPr/>
          </a:p>
          <a:p>
            <a:pPr indent="0" lvl="0" marL="0" rtl="0" algn="l">
              <a:spcBef>
                <a:spcPts val="0"/>
              </a:spcBef>
              <a:spcAft>
                <a:spcPts val="0"/>
              </a:spcAft>
              <a:buSzPts val="2800"/>
              <a:buFont typeface="Calibri"/>
              <a:buNone/>
            </a:pPr>
            <a:r>
              <a:t/>
            </a:r>
            <a:endParaRPr sz="2800">
              <a:solidFill>
                <a:srgbClr val="2431DB"/>
              </a:solidFill>
              <a:latin typeface="Roboto"/>
              <a:ea typeface="Roboto"/>
              <a:cs typeface="Roboto"/>
              <a:sym typeface="Roboto"/>
            </a:endParaRPr>
          </a:p>
          <a:p>
            <a:pPr indent="-177800" lvl="0" marL="0" rtl="0" algn="l">
              <a:spcBef>
                <a:spcPts val="0"/>
              </a:spcBef>
              <a:spcAft>
                <a:spcPts val="0"/>
              </a:spcAft>
              <a:buClr>
                <a:srgbClr val="2431DB"/>
              </a:buClr>
              <a:buSzPts val="2800"/>
              <a:buFont typeface="Roboto"/>
              <a:buChar char="•"/>
            </a:pPr>
            <a:r>
              <a:rPr b="1" lang="en-US" sz="2800">
                <a:solidFill>
                  <a:srgbClr val="2431DB"/>
                </a:solidFill>
                <a:latin typeface="Roboto"/>
                <a:ea typeface="Roboto"/>
                <a:cs typeface="Roboto"/>
                <a:sym typeface="Roboto"/>
              </a:rPr>
              <a:t>Responsabilité sociale </a:t>
            </a:r>
            <a:r>
              <a:rPr lang="en-US" sz="2800">
                <a:solidFill>
                  <a:srgbClr val="2431DB"/>
                </a:solidFill>
                <a:latin typeface="Roboto"/>
                <a:ea typeface="Roboto"/>
                <a:cs typeface="Roboto"/>
                <a:sym typeface="Roboto"/>
              </a:rPr>
              <a:t>: La mode éthique donne la priorité au travail équitable en permettant aux employé(e)s de gagner un </a:t>
            </a:r>
            <a:r>
              <a:rPr lang="en-US" sz="2800">
                <a:solidFill>
                  <a:srgbClr val="FDA800"/>
                </a:solidFill>
                <a:latin typeface="Roboto"/>
                <a:ea typeface="Roboto"/>
                <a:cs typeface="Roboto"/>
                <a:sym typeface="Roboto"/>
              </a:rPr>
              <a:t>salaire décent et de travailler dans un environnement sûr.</a:t>
            </a:r>
            <a:endParaRPr/>
          </a:p>
          <a:p>
            <a:pPr indent="0" lvl="0" marL="0" rtl="0" algn="l">
              <a:spcBef>
                <a:spcPts val="0"/>
              </a:spcBef>
              <a:spcAft>
                <a:spcPts val="0"/>
              </a:spcAft>
              <a:buSzPts val="2800"/>
              <a:buFont typeface="Calibri"/>
              <a:buNone/>
            </a:pPr>
            <a:r>
              <a:t/>
            </a:r>
            <a:endParaRPr sz="2800">
              <a:solidFill>
                <a:srgbClr val="2431DB"/>
              </a:solidFill>
              <a:latin typeface="Roboto"/>
              <a:ea typeface="Roboto"/>
              <a:cs typeface="Roboto"/>
              <a:sym typeface="Roboto"/>
            </a:endParaRPr>
          </a:p>
          <a:p>
            <a:pPr indent="-177800" lvl="0" marL="0" rtl="0" algn="l">
              <a:spcBef>
                <a:spcPts val="0"/>
              </a:spcBef>
              <a:spcAft>
                <a:spcPts val="0"/>
              </a:spcAft>
              <a:buClr>
                <a:srgbClr val="2431DB"/>
              </a:buClr>
              <a:buSzPts val="2800"/>
              <a:buFont typeface="Roboto"/>
              <a:buChar char="•"/>
            </a:pPr>
            <a:r>
              <a:rPr b="1" lang="en-US" sz="2800">
                <a:solidFill>
                  <a:srgbClr val="2431DB"/>
                </a:solidFill>
                <a:latin typeface="Roboto"/>
                <a:ea typeface="Roboto"/>
                <a:cs typeface="Roboto"/>
                <a:sym typeface="Roboto"/>
              </a:rPr>
              <a:t>Justice économique </a:t>
            </a:r>
            <a:r>
              <a:rPr lang="en-US" sz="2800">
                <a:solidFill>
                  <a:srgbClr val="2431DB"/>
                </a:solidFill>
                <a:latin typeface="Roboto"/>
                <a:ea typeface="Roboto"/>
                <a:cs typeface="Roboto"/>
                <a:sym typeface="Roboto"/>
              </a:rPr>
              <a:t>: Les consommateurs/trices  investissent dans des entreprises qui </a:t>
            </a:r>
            <a:r>
              <a:rPr lang="en-US" sz="2800">
                <a:solidFill>
                  <a:srgbClr val="FDA800"/>
                </a:solidFill>
                <a:latin typeface="Roboto"/>
                <a:ea typeface="Roboto"/>
                <a:cs typeface="Roboto"/>
                <a:sym typeface="Roboto"/>
              </a:rPr>
              <a:t>privilégient </a:t>
            </a:r>
            <a:r>
              <a:rPr lang="en-US" sz="2800">
                <a:solidFill>
                  <a:srgbClr val="2431DB"/>
                </a:solidFill>
                <a:latin typeface="Roboto"/>
                <a:ea typeface="Roboto"/>
                <a:cs typeface="Roboto"/>
                <a:sym typeface="Roboto"/>
              </a:rPr>
              <a:t>souvent </a:t>
            </a:r>
            <a:r>
              <a:rPr lang="en-US" sz="2800">
                <a:solidFill>
                  <a:srgbClr val="FDA800"/>
                </a:solidFill>
                <a:latin typeface="Roboto"/>
                <a:ea typeface="Roboto"/>
                <a:cs typeface="Roboto"/>
                <a:sym typeface="Roboto"/>
              </a:rPr>
              <a:t>la communauté et l'artisanat local</a:t>
            </a:r>
            <a:r>
              <a:rPr lang="en-US" sz="2800">
                <a:solidFill>
                  <a:srgbClr val="2431DB"/>
                </a:solidFill>
                <a:latin typeface="Roboto"/>
                <a:ea typeface="Roboto"/>
                <a:cs typeface="Roboto"/>
                <a:sym typeface="Roboto"/>
              </a:rPr>
              <a:t>, ce qui profite directement aux petites communautés et économies</a:t>
            </a:r>
            <a:r>
              <a:rPr b="0" i="0" lang="en-US" sz="2800" u="none" cap="none" strike="noStrike">
                <a:solidFill>
                  <a:srgbClr val="2431DB"/>
                </a:solidFill>
                <a:latin typeface="Roboto"/>
                <a:ea typeface="Roboto"/>
                <a:cs typeface="Roboto"/>
                <a:sym typeface="Roboto"/>
              </a:rPr>
              <a:t>.</a:t>
            </a:r>
            <a:endParaRPr b="0" i="0" sz="28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2800"/>
              <a:buFont typeface="Calibri"/>
              <a:buNone/>
            </a:pPr>
            <a:r>
              <a:t/>
            </a:r>
            <a:endParaRPr b="0" i="0" sz="2800" u="none" cap="none" strike="noStrike">
              <a:solidFill>
                <a:srgbClr val="2431DB"/>
              </a:solidFill>
              <a:latin typeface="Roboto"/>
              <a:ea typeface="Roboto"/>
              <a:cs typeface="Roboto"/>
              <a:sym typeface="Roboto"/>
            </a:endParaRPr>
          </a:p>
          <a:p>
            <a:pPr indent="-177800" lvl="0" marL="0" rtl="0" algn="l">
              <a:spcBef>
                <a:spcPts val="0"/>
              </a:spcBef>
              <a:spcAft>
                <a:spcPts val="0"/>
              </a:spcAft>
              <a:buClr>
                <a:srgbClr val="2431DB"/>
              </a:buClr>
              <a:buSzPts val="2800"/>
              <a:buFont typeface="Roboto"/>
              <a:buChar char="•"/>
            </a:pPr>
            <a:r>
              <a:rPr b="1" lang="en-US" sz="2800">
                <a:solidFill>
                  <a:srgbClr val="2431DB"/>
                </a:solidFill>
                <a:latin typeface="Roboto"/>
                <a:ea typeface="Roboto"/>
                <a:cs typeface="Roboto"/>
                <a:sym typeface="Roboto"/>
              </a:rPr>
              <a:t>Bien-être des animaux </a:t>
            </a:r>
            <a:r>
              <a:rPr b="0" i="0" lang="en-US" sz="2800" u="none" cap="none" strike="noStrike">
                <a:solidFill>
                  <a:srgbClr val="2431DB"/>
                </a:solidFill>
                <a:latin typeface="Roboto"/>
                <a:ea typeface="Roboto"/>
                <a:cs typeface="Roboto"/>
                <a:sym typeface="Roboto"/>
              </a:rPr>
              <a:t>: </a:t>
            </a:r>
            <a:r>
              <a:rPr lang="en-US" sz="2800">
                <a:solidFill>
                  <a:srgbClr val="2431DB"/>
                </a:solidFill>
                <a:latin typeface="Roboto"/>
                <a:ea typeface="Roboto"/>
                <a:cs typeface="Roboto"/>
                <a:sym typeface="Roboto"/>
              </a:rPr>
              <a:t>La</a:t>
            </a:r>
            <a:r>
              <a:rPr b="0" i="0" lang="en-US" sz="2800" u="none" cap="none" strike="noStrike">
                <a:solidFill>
                  <a:srgbClr val="2431DB"/>
                </a:solidFill>
                <a:latin typeface="Roboto"/>
                <a:ea typeface="Roboto"/>
                <a:cs typeface="Roboto"/>
                <a:sym typeface="Roboto"/>
              </a:rPr>
              <a:t> </a:t>
            </a:r>
            <a:r>
              <a:rPr lang="en-US" sz="2800">
                <a:solidFill>
                  <a:srgbClr val="2431DB"/>
                </a:solidFill>
                <a:latin typeface="Roboto"/>
                <a:ea typeface="Roboto"/>
                <a:cs typeface="Roboto"/>
                <a:sym typeface="Roboto"/>
              </a:rPr>
              <a:t>mode éthique </a:t>
            </a:r>
            <a:r>
              <a:rPr lang="en-US" sz="2800">
                <a:solidFill>
                  <a:srgbClr val="FDA800"/>
                </a:solidFill>
                <a:latin typeface="Roboto"/>
                <a:ea typeface="Roboto"/>
                <a:cs typeface="Roboto"/>
                <a:sym typeface="Roboto"/>
              </a:rPr>
              <a:t>réduit les dommages causés aux animaux </a:t>
            </a:r>
            <a:r>
              <a:rPr lang="en-US" sz="2800">
                <a:solidFill>
                  <a:srgbClr val="2431DB"/>
                </a:solidFill>
                <a:latin typeface="Roboto"/>
                <a:ea typeface="Roboto"/>
                <a:cs typeface="Roboto"/>
                <a:sym typeface="Roboto"/>
              </a:rPr>
              <a:t>en promouvant des alternatives telles que le cuir végétalien ou la laine produite de manière éthique</a:t>
            </a:r>
            <a:r>
              <a:rPr b="0" i="0" lang="en-US" sz="2800" u="none" cap="none" strike="noStrike">
                <a:solidFill>
                  <a:srgbClr val="2431DB"/>
                </a:solidFill>
                <a:latin typeface="Roboto"/>
                <a:ea typeface="Roboto"/>
                <a:cs typeface="Roboto"/>
                <a:sym typeface="Roboto"/>
              </a:rPr>
              <a:t>. </a:t>
            </a:r>
            <a:endParaRPr b="0" i="0" sz="2800" u="none" cap="none" strike="noStrike">
              <a:solidFill>
                <a:srgbClr val="2431DB"/>
              </a:solidFill>
              <a:latin typeface="Roboto"/>
              <a:ea typeface="Roboto"/>
              <a:cs typeface="Roboto"/>
              <a:sym typeface="Roboto"/>
            </a:endParaRPr>
          </a:p>
          <a:p>
            <a:pPr indent="0" lvl="0" marL="0" marR="0" rtl="0" algn="l">
              <a:lnSpc>
                <a:spcPct val="100000"/>
              </a:lnSpc>
              <a:spcBef>
                <a:spcPts val="0"/>
              </a:spcBef>
              <a:spcAft>
                <a:spcPts val="0"/>
              </a:spcAft>
              <a:buSzPts val="2800"/>
              <a:buFont typeface="Calibri"/>
              <a:buNone/>
            </a:pPr>
            <a:r>
              <a:t/>
            </a:r>
            <a:endParaRPr b="0" i="0" sz="2800" u="none" cap="none" strike="noStrike">
              <a:solidFill>
                <a:srgbClr val="2431DB"/>
              </a:solidFill>
              <a:latin typeface="Roboto"/>
              <a:ea typeface="Roboto"/>
              <a:cs typeface="Roboto"/>
              <a:sym typeface="Roboto"/>
            </a:endParaRPr>
          </a:p>
          <a:p>
            <a:pPr indent="-177800" lvl="0" marL="0" rtl="0" algn="l">
              <a:spcBef>
                <a:spcPts val="0"/>
              </a:spcBef>
              <a:spcAft>
                <a:spcPts val="0"/>
              </a:spcAft>
              <a:buClr>
                <a:srgbClr val="2431DB"/>
              </a:buClr>
              <a:buSzPts val="2800"/>
              <a:buFont typeface="Roboto"/>
              <a:buChar char="•"/>
            </a:pPr>
            <a:r>
              <a:rPr b="1" i="0" lang="en-US" sz="2800" u="none" cap="none" strike="noStrike">
                <a:solidFill>
                  <a:srgbClr val="2431DB"/>
                </a:solidFill>
                <a:latin typeface="Roboto"/>
                <a:ea typeface="Roboto"/>
                <a:cs typeface="Roboto"/>
                <a:sym typeface="Roboto"/>
              </a:rPr>
              <a:t>Des consommateurs/</a:t>
            </a:r>
            <a:r>
              <a:rPr b="1" lang="en-US" sz="2800">
                <a:solidFill>
                  <a:srgbClr val="2431DB"/>
                </a:solidFill>
                <a:latin typeface="Roboto"/>
                <a:ea typeface="Roboto"/>
                <a:cs typeface="Roboto"/>
                <a:sym typeface="Roboto"/>
              </a:rPr>
              <a:t>trices </a:t>
            </a:r>
            <a:r>
              <a:rPr b="1" i="0" lang="en-US" sz="2800" u="none" cap="none" strike="noStrike">
                <a:solidFill>
                  <a:srgbClr val="2431DB"/>
                </a:solidFill>
                <a:latin typeface="Roboto"/>
                <a:ea typeface="Roboto"/>
                <a:cs typeface="Roboto"/>
                <a:sym typeface="Roboto"/>
              </a:rPr>
              <a:t> responsabilisé(e)s </a:t>
            </a:r>
            <a:r>
              <a:rPr b="0" i="0" lang="en-US" sz="2800" u="none" cap="none" strike="noStrike">
                <a:solidFill>
                  <a:srgbClr val="2431DB"/>
                </a:solidFill>
                <a:latin typeface="Roboto"/>
                <a:ea typeface="Roboto"/>
                <a:cs typeface="Roboto"/>
                <a:sym typeface="Roboto"/>
              </a:rPr>
              <a:t>: </a:t>
            </a:r>
            <a:r>
              <a:rPr lang="en-US" sz="2800">
                <a:solidFill>
                  <a:srgbClr val="FDA800"/>
                </a:solidFill>
                <a:latin typeface="Roboto"/>
                <a:ea typeface="Roboto"/>
                <a:cs typeface="Roboto"/>
                <a:sym typeface="Roboto"/>
              </a:rPr>
              <a:t>L'amélioration de la transparence </a:t>
            </a:r>
            <a:r>
              <a:rPr lang="en-US" sz="2800">
                <a:solidFill>
                  <a:srgbClr val="2431DB"/>
                </a:solidFill>
                <a:latin typeface="Roboto"/>
                <a:ea typeface="Roboto"/>
                <a:cs typeface="Roboto"/>
                <a:sym typeface="Roboto"/>
              </a:rPr>
              <a:t>permet aux acheteurs/euses de soutenir les marques qui partagent leurs normes éthiques en créant une culture de la responsabilité dans l'industrie de la mode.</a:t>
            </a:r>
            <a:endParaRPr b="0" i="0" sz="2800" u="none" cap="none" strike="noStrike">
              <a:solidFill>
                <a:srgbClr val="2431DB"/>
              </a:solidFill>
              <a:latin typeface="Roboto"/>
              <a:ea typeface="Roboto"/>
              <a:cs typeface="Roboto"/>
              <a:sym typeface="Roboto"/>
            </a:endParaRPr>
          </a:p>
        </p:txBody>
      </p:sp>
      <p:pic>
        <p:nvPicPr>
          <p:cNvPr id="122" name="Google Shape;122;p7"/>
          <p:cNvPicPr preferRelativeResize="0"/>
          <p:nvPr/>
        </p:nvPicPr>
        <p:blipFill rotWithShape="1">
          <a:blip r:embed="rId3">
            <a:alphaModFix/>
          </a:blip>
          <a:srcRect b="0" l="0" r="0" t="0"/>
          <a:stretch/>
        </p:blipFill>
        <p:spPr>
          <a:xfrm>
            <a:off x="11335030" y="4359275"/>
            <a:ext cx="7873439" cy="5248324"/>
          </a:xfrm>
          <a:prstGeom prst="rect">
            <a:avLst/>
          </a:prstGeom>
          <a:noFill/>
          <a:ln>
            <a:noFill/>
          </a:ln>
        </p:spPr>
      </p:pic>
      <p:sp>
        <p:nvSpPr>
          <p:cNvPr id="123" name="Google Shape;123;p7"/>
          <p:cNvSpPr/>
          <p:nvPr/>
        </p:nvSpPr>
        <p:spPr>
          <a:xfrm>
            <a:off x="14319250" y="10302875"/>
            <a:ext cx="5213287"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Allan Wadsworth </a:t>
            </a:r>
            <a:r>
              <a:rPr b="0" i="0" lang="en-US" sz="1800">
                <a:solidFill>
                  <a:srgbClr val="000000"/>
                </a:solidFill>
                <a:latin typeface="Arial"/>
                <a:ea typeface="Arial"/>
                <a:cs typeface="Arial"/>
                <a:sym typeface="Arial"/>
              </a:rPr>
              <a:t>sur Unsplash</a:t>
            </a:r>
            <a:endParaRPr sz="18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8"/>
          <p:cNvSpPr txBox="1"/>
          <p:nvPr>
            <p:ph type="title"/>
          </p:nvPr>
        </p:nvSpPr>
        <p:spPr>
          <a:xfrm>
            <a:off x="2323605" y="1593476"/>
            <a:ext cx="7373620" cy="229997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t/>
            </a:r>
            <a:endParaRPr/>
          </a:p>
        </p:txBody>
      </p:sp>
      <p:sp>
        <p:nvSpPr>
          <p:cNvPr id="129" name="Google Shape;129;p8"/>
          <p:cNvSpPr txBox="1"/>
          <p:nvPr>
            <p:ph idx="1" type="body"/>
          </p:nvPr>
        </p:nvSpPr>
        <p:spPr>
          <a:xfrm>
            <a:off x="10052050" y="4054475"/>
            <a:ext cx="8815500" cy="30786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i="1" lang="en-US" sz="4400">
                <a:solidFill>
                  <a:schemeClr val="lt1"/>
                </a:solidFill>
                <a:latin typeface="Roboto"/>
                <a:ea typeface="Roboto"/>
                <a:cs typeface="Roboto"/>
                <a:sym typeface="Roboto"/>
              </a:rPr>
              <a:t>"La mode éthique profite à ceux qui travaillent dans la chaîne d'approvisionnement et crée un avenir meilleur pour tous/toutes. </a:t>
            </a:r>
            <a:r>
              <a:rPr lang="en-US" sz="2400">
                <a:solidFill>
                  <a:srgbClr val="FDA800"/>
                </a:solidFill>
                <a:latin typeface="Roboto"/>
                <a:ea typeface="Roboto"/>
                <a:cs typeface="Roboto"/>
                <a:sym typeface="Roboto"/>
              </a:rPr>
              <a:t>Stanton, A (2024)</a:t>
            </a:r>
            <a:endParaRPr i="1" sz="2400">
              <a:solidFill>
                <a:srgbClr val="FDA800"/>
              </a:solidFill>
              <a:latin typeface="Roboto"/>
              <a:ea typeface="Roboto"/>
              <a:cs typeface="Roboto"/>
              <a:sym typeface="Roboto"/>
            </a:endParaRPr>
          </a:p>
        </p:txBody>
      </p:sp>
      <p:pic>
        <p:nvPicPr>
          <p:cNvPr id="130" name="Google Shape;130;p8"/>
          <p:cNvPicPr preferRelativeResize="0"/>
          <p:nvPr/>
        </p:nvPicPr>
        <p:blipFill rotWithShape="1">
          <a:blip r:embed="rId3">
            <a:alphaModFix/>
          </a:blip>
          <a:srcRect b="0" l="0" r="0" t="0"/>
          <a:stretch/>
        </p:blipFill>
        <p:spPr>
          <a:xfrm>
            <a:off x="0" y="4251"/>
            <a:ext cx="8815578" cy="11309350"/>
          </a:xfrm>
          <a:prstGeom prst="rect">
            <a:avLst/>
          </a:prstGeom>
          <a:noFill/>
          <a:ln>
            <a:noFill/>
          </a:ln>
        </p:spPr>
      </p:pic>
      <p:sp>
        <p:nvSpPr>
          <p:cNvPr id="131" name="Google Shape;131;p8"/>
          <p:cNvSpPr/>
          <p:nvPr/>
        </p:nvSpPr>
        <p:spPr>
          <a:xfrm>
            <a:off x="8815578" y="10760075"/>
            <a:ext cx="6037072"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chemeClr val="lt1"/>
                </a:solidFill>
                <a:latin typeface="Arial"/>
                <a:ea typeface="Arial"/>
                <a:cs typeface="Arial"/>
                <a:sym typeface="Arial"/>
              </a:rPr>
              <a:t>Photo par </a:t>
            </a:r>
            <a:r>
              <a:rPr b="0" i="0" lang="en-US" sz="1800" u="sng">
                <a:solidFill>
                  <a:schemeClr val="lt1"/>
                </a:solidFill>
                <a:latin typeface="Arial"/>
                <a:ea typeface="Arial"/>
                <a:cs typeface="Arial"/>
                <a:sym typeface="Arial"/>
                <a:hlinkClick r:id="rId4">
                  <a:extLst>
                    <a:ext uri="{A12FA001-AC4F-418D-AE19-62706E023703}">
                      <ahyp:hlinkClr val="tx"/>
                    </a:ext>
                  </a:extLst>
                </a:hlinkClick>
              </a:rPr>
              <a:t>Anastasia Pixner </a:t>
            </a:r>
            <a:r>
              <a:rPr b="0" i="0" lang="en-US" sz="1800">
                <a:solidFill>
                  <a:schemeClr val="lt1"/>
                </a:solidFill>
                <a:latin typeface="Arial"/>
                <a:ea typeface="Arial"/>
                <a:cs typeface="Arial"/>
                <a:sym typeface="Arial"/>
              </a:rPr>
              <a:t>sur Unsplash</a:t>
            </a:r>
            <a:endParaRPr sz="18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9"/>
          <p:cNvSpPr txBox="1"/>
          <p:nvPr>
            <p:ph type="ctrTitle"/>
          </p:nvPr>
        </p:nvSpPr>
        <p:spPr>
          <a:xfrm>
            <a:off x="7918450" y="1235075"/>
            <a:ext cx="11201400" cy="2215991"/>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US" sz="4800">
                <a:solidFill>
                  <a:srgbClr val="2431DB"/>
                </a:solidFill>
              </a:rPr>
              <a:t>6.2 Création et gestion de chaînes d'approvisionnement éthiques</a:t>
            </a:r>
            <a:br>
              <a:rPr b="1" lang="en-US" sz="4800">
                <a:solidFill>
                  <a:srgbClr val="2431DB"/>
                </a:solidFill>
              </a:rPr>
            </a:br>
            <a:endParaRPr b="1" sz="4800">
              <a:solidFill>
                <a:srgbClr val="2431DB"/>
              </a:solidFill>
            </a:endParaRPr>
          </a:p>
        </p:txBody>
      </p:sp>
      <p:sp>
        <p:nvSpPr>
          <p:cNvPr id="137" name="Google Shape;137;p9"/>
          <p:cNvSpPr txBox="1"/>
          <p:nvPr>
            <p:ph idx="1" type="subTitle"/>
          </p:nvPr>
        </p:nvSpPr>
        <p:spPr>
          <a:xfrm>
            <a:off x="7918450" y="3063875"/>
            <a:ext cx="11201400" cy="70188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US" sz="3600">
                <a:solidFill>
                  <a:srgbClr val="FDA800"/>
                </a:solidFill>
                <a:latin typeface="Roboto"/>
                <a:ea typeface="Roboto"/>
                <a:cs typeface="Roboto"/>
                <a:sym typeface="Roboto"/>
              </a:rPr>
              <a:t>Qu'est-ce qu'une chaîne d'approvisionnement éthique ?</a:t>
            </a:r>
            <a:endParaRPr/>
          </a:p>
          <a:p>
            <a:pPr indent="0" lvl="0" marL="0" rtl="0" algn="l">
              <a:spcBef>
                <a:spcPts val="0"/>
              </a:spcBef>
              <a:spcAft>
                <a:spcPts val="0"/>
              </a:spcAft>
              <a:buNone/>
            </a:pPr>
            <a:r>
              <a:t/>
            </a:r>
            <a:endParaRPr sz="3600">
              <a:solidFill>
                <a:srgbClr val="FDA800"/>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Une chaîne d'approvisionnement éthique dans le secteur de la mode est un système qui garantit que chaque étape du processus de production adhère aux principes d'équité, de transparence et de durabilité et respecte toutes les parties concernées. Cela va de l'approvisionnement en matières premières à la livraison du produit final. </a:t>
            </a:r>
            <a:endParaRPr/>
          </a:p>
          <a:p>
            <a:pPr indent="0" lvl="0" marL="0" rtl="0" algn="l">
              <a:spcBef>
                <a:spcPts val="0"/>
              </a:spcBef>
              <a:spcAft>
                <a:spcPts val="0"/>
              </a:spcAft>
              <a:buNone/>
            </a:pPr>
            <a:r>
              <a:t/>
            </a:r>
            <a:endParaRPr sz="3200">
              <a:solidFill>
                <a:srgbClr val="2431DB"/>
              </a:solidFill>
              <a:latin typeface="Roboto"/>
              <a:ea typeface="Roboto"/>
              <a:cs typeface="Roboto"/>
              <a:sym typeface="Roboto"/>
            </a:endParaRPr>
          </a:p>
          <a:p>
            <a:pPr indent="-571500" lvl="0" marL="571500" marR="0" rtl="0" algn="l">
              <a:lnSpc>
                <a:spcPct val="100000"/>
              </a:lnSpc>
              <a:spcBef>
                <a:spcPts val="0"/>
              </a:spcBef>
              <a:spcAft>
                <a:spcPts val="0"/>
              </a:spcAft>
              <a:buClr>
                <a:srgbClr val="2431DB"/>
              </a:buClr>
              <a:buSzPts val="3200"/>
              <a:buFont typeface="Arial"/>
              <a:buChar char="•"/>
            </a:pPr>
            <a:r>
              <a:rPr lang="en-US" sz="3200">
                <a:solidFill>
                  <a:srgbClr val="2431DB"/>
                </a:solidFill>
                <a:latin typeface="Roboto"/>
                <a:ea typeface="Roboto"/>
                <a:cs typeface="Roboto"/>
                <a:sym typeface="Roboto"/>
              </a:rPr>
              <a:t>Elle se concentre sur le traitement éthique des travailleurs/euses, la durabilité environnementale et la transparence de la chaîne d'approvisionnement, jetant ainsi les bases d'une production et d'une consommation responsables dans l'industrie de la mode.</a:t>
            </a:r>
            <a:endParaRPr sz="3200">
              <a:solidFill>
                <a:srgbClr val="2431DB"/>
              </a:solidFill>
              <a:latin typeface="Roboto"/>
              <a:ea typeface="Roboto"/>
              <a:cs typeface="Roboto"/>
              <a:sym typeface="Roboto"/>
            </a:endParaRPr>
          </a:p>
        </p:txBody>
      </p:sp>
      <p:pic>
        <p:nvPicPr>
          <p:cNvPr id="138" name="Google Shape;138;p9"/>
          <p:cNvPicPr preferRelativeResize="0"/>
          <p:nvPr/>
        </p:nvPicPr>
        <p:blipFill rotWithShape="1">
          <a:blip r:embed="rId3">
            <a:alphaModFix/>
          </a:blip>
          <a:srcRect b="0" l="0" r="0" t="0"/>
          <a:stretch/>
        </p:blipFill>
        <p:spPr>
          <a:xfrm>
            <a:off x="450850" y="492125"/>
            <a:ext cx="6883400" cy="10325100"/>
          </a:xfrm>
          <a:prstGeom prst="rect">
            <a:avLst/>
          </a:prstGeom>
          <a:noFill/>
          <a:ln>
            <a:noFill/>
          </a:ln>
        </p:spPr>
      </p:pic>
      <p:sp>
        <p:nvSpPr>
          <p:cNvPr id="139" name="Google Shape;139;p9"/>
          <p:cNvSpPr/>
          <p:nvPr/>
        </p:nvSpPr>
        <p:spPr>
          <a:xfrm>
            <a:off x="7461250" y="10418565"/>
            <a:ext cx="4738798"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i="0" lang="en-US" sz="1800">
                <a:solidFill>
                  <a:srgbClr val="000000"/>
                </a:solidFill>
                <a:latin typeface="Arial"/>
                <a:ea typeface="Arial"/>
                <a:cs typeface="Arial"/>
                <a:sym typeface="Arial"/>
              </a:rPr>
              <a:t>Photo par </a:t>
            </a:r>
            <a:r>
              <a:rPr b="0" i="0" lang="en-US" sz="1800" u="sng">
                <a:solidFill>
                  <a:schemeClr val="hlink"/>
                </a:solidFill>
                <a:latin typeface="Arial"/>
                <a:ea typeface="Arial"/>
                <a:cs typeface="Arial"/>
                <a:sym typeface="Arial"/>
                <a:hlinkClick r:id="rId4"/>
              </a:rPr>
              <a:t>Henry &amp; Co. </a:t>
            </a:r>
            <a:r>
              <a:rPr b="0" i="0" lang="en-US" sz="1800">
                <a:solidFill>
                  <a:srgbClr val="000000"/>
                </a:solidFill>
                <a:latin typeface="Arial"/>
                <a:ea typeface="Arial"/>
                <a:cs typeface="Arial"/>
                <a:sym typeface="Arial"/>
              </a:rPr>
              <a:t>sur </a:t>
            </a:r>
            <a:r>
              <a:rPr b="0" i="0" lang="en-US" sz="1800" u="sng">
                <a:solidFill>
                  <a:schemeClr val="hlink"/>
                </a:solidFill>
                <a:latin typeface="Arial"/>
                <a:ea typeface="Arial"/>
                <a:cs typeface="Arial"/>
                <a:sym typeface="Arial"/>
                <a:hlinkClick r:id="rId5"/>
              </a:rPr>
              <a:t>Unsplash</a:t>
            </a:r>
            <a:endParaRPr sz="18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2024-10-02T15:30:20Z</dcterms:created>
  <dc:creator>Doris Kailos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