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6858000" cx="12192000"/>
  <p:notesSz cx="6858000" cy="9144000"/>
  <p:embeddedFontLst>
    <p:embeddedFont>
      <p:font typeface="Roboto"/>
      <p:regular r:id="rId14"/>
      <p:bold r:id="rId15"/>
      <p:italic r:id="rId16"/>
      <p:boldItalic r:id="rId17"/>
    </p:embeddedFont>
    <p:embeddedFont>
      <p:font typeface="Roboto Medium"/>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r:id="rId22" roundtripDataSignature="AMtx7mhGLvbmyD5Xgr5EMQPZApFholfM4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61"/>
        <p:guide pos="3840"/>
        <p:guide pos="346" orient="horz"/>
        <p:guide pos="3861" orient="horz"/>
        <p:guide pos="7242"/>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Medium-italic.fntdata"/><Relationship Id="rId11" Type="http://schemas.openxmlformats.org/officeDocument/2006/relationships/slide" Target="slides/slide6.xml"/><Relationship Id="rId22" Type="http://customschemas.google.com/relationships/presentationmetadata" Target="metadata"/><Relationship Id="rId10" Type="http://schemas.openxmlformats.org/officeDocument/2006/relationships/slide" Target="slides/slide5.xml"/><Relationship Id="rId21" Type="http://schemas.openxmlformats.org/officeDocument/2006/relationships/font" Target="fonts/RobotoMedium-bold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bold.fntdata"/><Relationship Id="rId14" Type="http://schemas.openxmlformats.org/officeDocument/2006/relationships/font" Target="fonts/Roboto-regular.fntdata"/><Relationship Id="rId17" Type="http://schemas.openxmlformats.org/officeDocument/2006/relationships/font" Target="fonts/Roboto-boldItalic.fntdata"/><Relationship Id="rId16" Type="http://schemas.openxmlformats.org/officeDocument/2006/relationships/font" Target="fonts/Roboto-italic.fntdata"/><Relationship Id="rId5" Type="http://schemas.openxmlformats.org/officeDocument/2006/relationships/notesMaster" Target="notesMasters/notesMaster1.xml"/><Relationship Id="rId19" Type="http://schemas.openxmlformats.org/officeDocument/2006/relationships/font" Target="fonts/RobotoMedium-bold.fntdata"/><Relationship Id="rId6" Type="http://schemas.openxmlformats.org/officeDocument/2006/relationships/slide" Target="slides/slide1.xml"/><Relationship Id="rId18" Type="http://schemas.openxmlformats.org/officeDocument/2006/relationships/font" Target="fonts/RobotoMedium-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 name="Google Shape;86;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6" name="Google Shape;96;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3" name="Google Shape;103;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08ead12222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8" name="Google Shape;108;g308ead12222_0_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4" name="Google Shape;114;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9" name="Google Shape;119;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1100d0c710_1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4" name="Google Shape;124;g31100d0c710_1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2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2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3"/>
          <p:cNvSpPr/>
          <p:nvPr>
            <p:ph idx="2" type="pic"/>
          </p:nvPr>
        </p:nvSpPr>
        <p:spPr>
          <a:xfrm>
            <a:off x="5183188" y="987425"/>
            <a:ext cx="6172200" cy="4873625"/>
          </a:xfrm>
          <a:prstGeom prst="rect">
            <a:avLst/>
          </a:prstGeom>
          <a:noFill/>
          <a:ln>
            <a:noFill/>
          </a:ln>
        </p:spPr>
      </p:sp>
      <p:sp>
        <p:nvSpPr>
          <p:cNvPr id="64" name="Google Shape;64;p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jpg"/><Relationship Id="rId4" Type="http://schemas.openxmlformats.org/officeDocument/2006/relationships/image" Target="../media/image5.png"/><Relationship Id="rId5" Type="http://schemas.openxmlformats.org/officeDocument/2006/relationships/image" Target="../media/image3.png"/><Relationship Id="rId6"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jp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jpg"/><Relationship Id="rId4" Type="http://schemas.openxmlformats.org/officeDocument/2006/relationships/hyperlink" Target="https://www.inclusivedesigntoolkit.com/whatis/whatis.html" TargetMode="External"/><Relationship Id="rId11" Type="http://schemas.openxmlformats.org/officeDocument/2006/relationships/hyperlink" Target="https://www.independentliving.org/docs1/nscd1997.pdf" TargetMode="External"/><Relationship Id="rId10" Type="http://schemas.openxmlformats.org/officeDocument/2006/relationships/hyperlink" Target="https://www.washington.edu/doit/sites/default/files/atoms/files/Universal_Design_04_12_21.pdf" TargetMode="External"/><Relationship Id="rId9" Type="http://schemas.openxmlformats.org/officeDocument/2006/relationships/hyperlink" Target="https://rm.coe.int/CoERMPublicCommonSearchServices/DisplayDCTMContent?documentId=09000016805a2a24" TargetMode="External"/><Relationship Id="rId5" Type="http://schemas.openxmlformats.org/officeDocument/2006/relationships/hyperlink" Target="https://www.designcouncil.org.uk/fileadmin/uploads/dc/Documents/the-principles-of-inclusive-design.pdf" TargetMode="External"/><Relationship Id="rId6" Type="http://schemas.openxmlformats.org/officeDocument/2006/relationships/hyperlink" Target="https://idrc.ocadu.ca/about/philosophy/" TargetMode="External"/><Relationship Id="rId7" Type="http://schemas.openxmlformats.org/officeDocument/2006/relationships/hyperlink" Target="https://inclusive.microsoft.design/tools-and-activities/Inclusive101Guidebook.pdf" TargetMode="External"/><Relationship Id="rId8" Type="http://schemas.openxmlformats.org/officeDocument/2006/relationships/hyperlink" Target="https://hello.futurice.com/hubfs/Futurice%20Accessibility%20Guide.pdf"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jpg"/><Relationship Id="rId4" Type="http://schemas.openxmlformats.org/officeDocument/2006/relationships/hyperlink" Target="https://www.youtube.com/watch?v=TpE6NdZDyMw" TargetMode="External"/><Relationship Id="rId5" Type="http://schemas.openxmlformats.org/officeDocument/2006/relationships/hyperlink" Target="https://www.youtube.com/watch?v=hE83Qn-PTGA" TargetMode="External"/><Relationship Id="rId6" Type="http://schemas.openxmlformats.org/officeDocument/2006/relationships/hyperlink" Target="https://www.youtube.com/watch?v=wBSy7VrGQVU"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 name="Shape 8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2"/>
          <p:cNvSpPr txBox="1"/>
          <p:nvPr>
            <p:ph type="ctrTitle"/>
          </p:nvPr>
        </p:nvSpPr>
        <p:spPr>
          <a:xfrm>
            <a:off x="813933" y="654936"/>
            <a:ext cx="10544947" cy="233378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Font typeface="Arial"/>
              <a:buNone/>
            </a:pPr>
            <a:r>
              <a:rPr b="1" lang="en-US" sz="3200">
                <a:solidFill>
                  <a:srgbClr val="2330DC"/>
                </a:solidFill>
                <a:latin typeface="Roboto"/>
                <a:ea typeface="Roboto"/>
                <a:cs typeface="Roboto"/>
                <a:sym typeface="Roboto"/>
              </a:rPr>
              <a:t>Conception Inclusive et Accessible. Espaces Publics Conviviaux.</a:t>
            </a:r>
            <a:endParaRPr b="1" sz="3200">
              <a:solidFill>
                <a:srgbClr val="2330DC"/>
              </a:solidFill>
              <a:latin typeface="Roboto"/>
              <a:ea typeface="Roboto"/>
              <a:cs typeface="Roboto"/>
              <a:sym typeface="Roboto"/>
            </a:endParaRPr>
          </a:p>
          <a:p>
            <a:pPr indent="0" lvl="0" marL="0" rtl="0" algn="l">
              <a:lnSpc>
                <a:spcPct val="90000"/>
              </a:lnSpc>
              <a:spcBef>
                <a:spcPts val="0"/>
              </a:spcBef>
              <a:spcAft>
                <a:spcPts val="0"/>
              </a:spcAft>
              <a:buClr>
                <a:schemeClr val="dk1"/>
              </a:buClr>
              <a:buSzPts val="3200"/>
              <a:buFont typeface="Roboto Medium"/>
              <a:buNone/>
            </a:pPr>
            <a:r>
              <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rPr lang="en-US" sz="2800">
                <a:solidFill>
                  <a:srgbClr val="2330DC"/>
                </a:solidFill>
                <a:latin typeface="Roboto"/>
                <a:ea typeface="Roboto"/>
                <a:cs typeface="Roboto"/>
                <a:sym typeface="Roboto"/>
              </a:rPr>
              <a:t>Module 1 : Théorie de la Conception Inclusive et Accessible</a:t>
            </a:r>
            <a:endParaRPr sz="2800">
              <a:solidFill>
                <a:srgbClr val="2330DC"/>
              </a:solidFill>
              <a:latin typeface="Roboto"/>
              <a:ea typeface="Roboto"/>
              <a:cs typeface="Roboto"/>
              <a:sym typeface="Roboto"/>
            </a:endParaRPr>
          </a:p>
          <a:p>
            <a:pPr indent="0" lvl="0" marL="0" rtl="0" algn="l">
              <a:lnSpc>
                <a:spcPct val="90000"/>
              </a:lnSpc>
              <a:spcBef>
                <a:spcPts val="0"/>
              </a:spcBef>
              <a:spcAft>
                <a:spcPts val="0"/>
              </a:spcAft>
              <a:buClr>
                <a:schemeClr val="dk1"/>
              </a:buClr>
              <a:buSzPts val="3200"/>
              <a:buFont typeface="Roboto Medium"/>
              <a:buNone/>
            </a:pPr>
            <a:r>
              <a:t/>
            </a:r>
            <a:endParaRPr sz="3200">
              <a:solidFill>
                <a:srgbClr val="2330DC"/>
              </a:solidFill>
              <a:latin typeface="Roboto Medium"/>
              <a:ea typeface="Roboto Medium"/>
              <a:cs typeface="Roboto Medium"/>
              <a:sym typeface="Roboto Medium"/>
            </a:endParaRPr>
          </a:p>
        </p:txBody>
      </p:sp>
      <p:sp>
        <p:nvSpPr>
          <p:cNvPr id="89" name="Google Shape;89;p2"/>
          <p:cNvSpPr txBox="1"/>
          <p:nvPr>
            <p:ph idx="1" type="subTitle"/>
          </p:nvPr>
        </p:nvSpPr>
        <p:spPr>
          <a:xfrm>
            <a:off x="813933" y="3120572"/>
            <a:ext cx="9692142" cy="148045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480"/>
              </a:spcBef>
              <a:spcAft>
                <a:spcPts val="0"/>
              </a:spcAft>
              <a:buClr>
                <a:srgbClr val="595959"/>
              </a:buClr>
              <a:buSzPts val="2400"/>
              <a:buNone/>
            </a:pPr>
            <a:r>
              <a:rPr b="1" lang="en-US" sz="1700">
                <a:solidFill>
                  <a:srgbClr val="2330DC"/>
                </a:solidFill>
                <a:latin typeface="Roboto"/>
                <a:ea typeface="Roboto"/>
                <a:cs typeface="Roboto"/>
                <a:sym typeface="Roboto"/>
              </a:rPr>
              <a:t>1.1 </a:t>
            </a:r>
            <a:r>
              <a:rPr lang="en-US" sz="1700">
                <a:solidFill>
                  <a:srgbClr val="2330DC"/>
                </a:solidFill>
                <a:latin typeface="Roboto"/>
                <a:ea typeface="Roboto"/>
                <a:cs typeface="Roboto"/>
                <a:sym typeface="Roboto"/>
              </a:rPr>
              <a:t>Définitions de la conception pour  l'accessibilité</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b="1" lang="en-US" sz="1700">
                <a:solidFill>
                  <a:srgbClr val="2330DC"/>
                </a:solidFill>
                <a:latin typeface="Roboto"/>
                <a:ea typeface="Roboto"/>
                <a:cs typeface="Roboto"/>
                <a:sym typeface="Roboto"/>
              </a:rPr>
              <a:t>1.2 </a:t>
            </a:r>
            <a:r>
              <a:rPr lang="en-US" sz="1700">
                <a:solidFill>
                  <a:srgbClr val="2330DC"/>
                </a:solidFill>
                <a:latin typeface="Roboto"/>
                <a:ea typeface="Roboto"/>
                <a:cs typeface="Roboto"/>
                <a:sym typeface="Roboto"/>
              </a:rPr>
              <a:t>Différences entre la conception inclusive, la conception accessible et la conception universelle</a:t>
            </a:r>
            <a:endParaRPr sz="1700">
              <a:solidFill>
                <a:srgbClr val="2330DC"/>
              </a:solidFill>
              <a:latin typeface="Roboto"/>
              <a:ea typeface="Roboto"/>
              <a:cs typeface="Roboto"/>
              <a:sym typeface="Roboto"/>
            </a:endParaRPr>
          </a:p>
        </p:txBody>
      </p:sp>
      <p:pic>
        <p:nvPicPr>
          <p:cNvPr id="90" name="Google Shape;90;p2"/>
          <p:cNvPicPr preferRelativeResize="0"/>
          <p:nvPr/>
        </p:nvPicPr>
        <p:blipFill rotWithShape="1">
          <a:blip r:embed="rId4">
            <a:alphaModFix/>
          </a:blip>
          <a:srcRect b="54817" l="14810" r="52748" t="29444"/>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2330DC"/>
                </a:solidFill>
                <a:latin typeface="Roboto"/>
                <a:ea typeface="Roboto"/>
                <a:cs typeface="Roboto"/>
                <a:sym typeface="Roboto"/>
              </a:rPr>
              <a:t>2023-1-CY01-KA220-HED-000160668</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pic>
        <p:nvPicPr>
          <p:cNvPr id="92" name="Google Shape;92;p2"/>
          <p:cNvPicPr preferRelativeResize="0"/>
          <p:nvPr/>
        </p:nvPicPr>
        <p:blipFill rotWithShape="1">
          <a:blip r:embed="rId5">
            <a:alphaModFix/>
          </a:blip>
          <a:srcRect b="0" l="0" r="0" t="0"/>
          <a:stretch/>
        </p:blipFill>
        <p:spPr>
          <a:xfrm>
            <a:off x="9801643" y="5267324"/>
            <a:ext cx="1593432" cy="956059"/>
          </a:xfrm>
          <a:prstGeom prst="rect">
            <a:avLst/>
          </a:prstGeom>
          <a:noFill/>
          <a:ln>
            <a:noFill/>
          </a:ln>
        </p:spPr>
      </p:pic>
      <p:pic>
        <p:nvPicPr>
          <p:cNvPr id="93" name="Google Shape;93;p2"/>
          <p:cNvPicPr preferRelativeResize="0"/>
          <p:nvPr/>
        </p:nvPicPr>
        <p:blipFill rotWithShape="1">
          <a:blip r:embed="rId6">
            <a:alphaModFix/>
          </a:blip>
          <a:srcRect b="0" l="0" r="0" t="0"/>
          <a:stretch/>
        </p:blipFill>
        <p:spPr>
          <a:xfrm>
            <a:off x="5299283" y="5559573"/>
            <a:ext cx="1593433" cy="5693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7" name="Shape 97"/>
        <p:cNvGrpSpPr/>
        <p:nvPr/>
      </p:nvGrpSpPr>
      <p:grpSpPr>
        <a:xfrm>
          <a:off x="0" y="0"/>
          <a:ext cx="0" cy="0"/>
          <a:chOff x="0" y="0"/>
          <a:chExt cx="0" cy="0"/>
        </a:xfrm>
      </p:grpSpPr>
      <p:sp>
        <p:nvSpPr>
          <p:cNvPr id="98" name="Google Shape;98;p23"/>
          <p:cNvSpPr txBox="1"/>
          <p:nvPr/>
        </p:nvSpPr>
        <p:spPr>
          <a:xfrm>
            <a:off x="985700" y="870350"/>
            <a:ext cx="10511100" cy="673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US" sz="3200" u="none" cap="none" strike="noStrike">
                <a:solidFill>
                  <a:srgbClr val="2330DC"/>
                </a:solidFill>
                <a:latin typeface="Roboto"/>
                <a:ea typeface="Roboto"/>
                <a:cs typeface="Roboto"/>
                <a:sym typeface="Roboto"/>
              </a:rPr>
              <a:t>1. Théorie de la </a:t>
            </a:r>
            <a:r>
              <a:rPr lang="en-US" sz="3200">
                <a:solidFill>
                  <a:srgbClr val="2330DC"/>
                </a:solidFill>
                <a:latin typeface="Roboto"/>
                <a:ea typeface="Roboto"/>
                <a:cs typeface="Roboto"/>
                <a:sym typeface="Roboto"/>
              </a:rPr>
              <a:t>C</a:t>
            </a:r>
            <a:r>
              <a:rPr b="0" i="0" lang="en-US" sz="3200" u="none" cap="none" strike="noStrike">
                <a:solidFill>
                  <a:srgbClr val="2330DC"/>
                </a:solidFill>
                <a:latin typeface="Roboto"/>
                <a:ea typeface="Roboto"/>
                <a:cs typeface="Roboto"/>
                <a:sym typeface="Roboto"/>
              </a:rPr>
              <a:t>onception </a:t>
            </a:r>
            <a:r>
              <a:rPr lang="en-US" sz="3200">
                <a:solidFill>
                  <a:srgbClr val="2330DC"/>
                </a:solidFill>
                <a:latin typeface="Roboto"/>
                <a:ea typeface="Roboto"/>
                <a:cs typeface="Roboto"/>
                <a:sym typeface="Roboto"/>
              </a:rPr>
              <a:t>I</a:t>
            </a:r>
            <a:r>
              <a:rPr b="0" i="0" lang="en-US" sz="3200" u="none" cap="none" strike="noStrike">
                <a:solidFill>
                  <a:srgbClr val="2330DC"/>
                </a:solidFill>
                <a:latin typeface="Roboto"/>
                <a:ea typeface="Roboto"/>
                <a:cs typeface="Roboto"/>
                <a:sym typeface="Roboto"/>
              </a:rPr>
              <a:t>nclusive et </a:t>
            </a:r>
            <a:r>
              <a:rPr lang="en-US" sz="3200">
                <a:solidFill>
                  <a:srgbClr val="2330DC"/>
                </a:solidFill>
                <a:latin typeface="Roboto"/>
                <a:ea typeface="Roboto"/>
                <a:cs typeface="Roboto"/>
                <a:sym typeface="Roboto"/>
              </a:rPr>
              <a:t>A</a:t>
            </a:r>
            <a:r>
              <a:rPr b="0" i="0" lang="en-US" sz="3200" u="none" cap="none" strike="noStrike">
                <a:solidFill>
                  <a:srgbClr val="2330DC"/>
                </a:solidFill>
                <a:latin typeface="Roboto"/>
                <a:ea typeface="Roboto"/>
                <a:cs typeface="Roboto"/>
                <a:sym typeface="Roboto"/>
              </a:rPr>
              <a:t>ccessib</a:t>
            </a:r>
            <a:r>
              <a:rPr lang="en-US" sz="3200">
                <a:solidFill>
                  <a:srgbClr val="2330DC"/>
                </a:solidFill>
                <a:latin typeface="Roboto"/>
                <a:ea typeface="Roboto"/>
                <a:cs typeface="Roboto"/>
                <a:sym typeface="Roboto"/>
              </a:rPr>
              <a:t>le</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20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400" u="none" cap="none" strike="noStrike">
                <a:solidFill>
                  <a:srgbClr val="2330DC"/>
                </a:solidFill>
                <a:latin typeface="Roboto"/>
                <a:ea typeface="Roboto"/>
                <a:cs typeface="Roboto"/>
                <a:sym typeface="Roboto"/>
              </a:rPr>
              <a:t>La conception inclusive et accessib</a:t>
            </a:r>
            <a:r>
              <a:rPr lang="en-US">
                <a:solidFill>
                  <a:srgbClr val="2330DC"/>
                </a:solidFill>
                <a:latin typeface="Roboto"/>
                <a:ea typeface="Roboto"/>
                <a:cs typeface="Roboto"/>
                <a:sym typeface="Roboto"/>
              </a:rPr>
              <a:t>le</a:t>
            </a:r>
            <a:r>
              <a:rPr b="0" i="0" lang="en-US" sz="1400" u="none" cap="none" strike="noStrike">
                <a:solidFill>
                  <a:srgbClr val="2330DC"/>
                </a:solidFill>
                <a:latin typeface="Roboto"/>
                <a:ea typeface="Roboto"/>
                <a:cs typeface="Roboto"/>
                <a:sym typeface="Roboto"/>
              </a:rPr>
              <a:t> jouent un rôle clé dans la création d'espaces urbains qui accueillent et hébergent toutes les personnes, indépendamment de leur âge, de leurs capacités ou de leurs antécédents.</a:t>
            </a:r>
            <a:endParaRPr b="0" i="0" sz="1400" u="none" cap="none" strike="noStrike">
              <a:solidFill>
                <a:srgbClr val="2330DC"/>
              </a:solidFill>
              <a:latin typeface="Roboto"/>
              <a:ea typeface="Roboto"/>
              <a:cs typeface="Roboto"/>
              <a:sym typeface="Roboto"/>
            </a:endParaRPr>
          </a:p>
        </p:txBody>
      </p:sp>
      <p:pic>
        <p:nvPicPr>
          <p:cNvPr id="99" name="Google Shape;99;p23"/>
          <p:cNvPicPr preferRelativeResize="0"/>
          <p:nvPr/>
        </p:nvPicPr>
        <p:blipFill rotWithShape="1">
          <a:blip r:embed="rId4">
            <a:alphaModFix/>
          </a:blip>
          <a:srcRect b="0" l="0" r="0" t="0"/>
          <a:stretch/>
        </p:blipFill>
        <p:spPr>
          <a:xfrm>
            <a:off x="8000999" y="2854374"/>
            <a:ext cx="3133274" cy="3133274"/>
          </a:xfrm>
          <a:prstGeom prst="rect">
            <a:avLst/>
          </a:prstGeom>
          <a:noFill/>
          <a:ln>
            <a:noFill/>
          </a:ln>
        </p:spPr>
      </p:pic>
      <p:sp>
        <p:nvSpPr>
          <p:cNvPr id="100" name="Google Shape;100;p23"/>
          <p:cNvSpPr txBox="1"/>
          <p:nvPr/>
        </p:nvSpPr>
        <p:spPr>
          <a:xfrm>
            <a:off x="985700" y="2983827"/>
            <a:ext cx="7015200" cy="3133200"/>
          </a:xfrm>
          <a:prstGeom prst="rect">
            <a:avLst/>
          </a:prstGeom>
          <a:noFill/>
          <a:ln>
            <a:noFill/>
          </a:ln>
        </p:spPr>
        <p:txBody>
          <a:bodyPr anchorCtr="0" anchor="t" bIns="91425" lIns="91425" spcFirstLastPara="1" rIns="91425" wrap="square" tIns="91425">
            <a:noAutofit/>
          </a:bodyPr>
          <a:lstStyle/>
          <a:p>
            <a:pPr indent="-330200" lvl="0" marL="457200" marR="0" rtl="0" algn="l">
              <a:lnSpc>
                <a:spcPct val="100000"/>
              </a:lnSpc>
              <a:spcBef>
                <a:spcPts val="0"/>
              </a:spcBef>
              <a:spcAft>
                <a:spcPts val="0"/>
              </a:spcAft>
              <a:buClr>
                <a:srgbClr val="2330DC"/>
              </a:buClr>
              <a:buSzPts val="1600"/>
              <a:buFont typeface="Roboto"/>
              <a:buChar char="●"/>
            </a:pPr>
            <a:r>
              <a:rPr b="0" i="0" lang="en-US" sz="1400" u="none" cap="none" strike="noStrike">
                <a:solidFill>
                  <a:srgbClr val="2330DC"/>
                </a:solidFill>
                <a:latin typeface="Roboto"/>
                <a:ea typeface="Roboto"/>
                <a:cs typeface="Roboto"/>
                <a:sym typeface="Roboto"/>
              </a:rPr>
              <a:t>La conception inclusive améliore la qualité de vie, la dignité et la facilité de mouvement en renforçant la cohésion de la communauté et en promouvant des liens plus forts entre les personnes et leur environnement.</a:t>
            </a:r>
            <a:endParaRPr b="0" i="0" sz="14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600"/>
              <a:buFont typeface="Roboto"/>
              <a:buNone/>
            </a:pPr>
            <a:r>
              <a:t/>
            </a:r>
            <a:endParaRPr b="0" i="0" sz="14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400" u="none" cap="none" strike="noStrike">
                <a:solidFill>
                  <a:srgbClr val="2330DC"/>
                </a:solidFill>
                <a:latin typeface="Roboto"/>
                <a:ea typeface="Roboto"/>
                <a:cs typeface="Roboto"/>
                <a:sym typeface="Roboto"/>
              </a:rPr>
              <a:t>La philosophie de la "conception pour tous/</a:t>
            </a:r>
            <a:r>
              <a:rPr lang="en-US">
                <a:solidFill>
                  <a:srgbClr val="2330DC"/>
                </a:solidFill>
                <a:latin typeface="Roboto"/>
                <a:ea typeface="Roboto"/>
                <a:cs typeface="Roboto"/>
                <a:sym typeface="Roboto"/>
              </a:rPr>
              <a:t>toutes</a:t>
            </a:r>
            <a:r>
              <a:rPr b="0" i="0" lang="en-US" sz="1400" u="none" cap="none" strike="noStrike">
                <a:solidFill>
                  <a:srgbClr val="2330DC"/>
                </a:solidFill>
                <a:latin typeface="Roboto"/>
                <a:ea typeface="Roboto"/>
                <a:cs typeface="Roboto"/>
                <a:sym typeface="Roboto"/>
              </a:rPr>
              <a:t>" promeut un engagement global pour adapter les espaces à la diversité humaine, en transcendant les normes d'accessibilité traditionnelles et en adoptant les dimensions culturelles, esthétiques et éthiques de l'inclusivité.</a:t>
            </a:r>
            <a:endParaRPr b="0" i="0" sz="14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600"/>
              <a:buFont typeface="Roboto"/>
              <a:buNone/>
            </a:pPr>
            <a:r>
              <a:t/>
            </a:r>
            <a:endParaRPr b="0" i="0" sz="14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400" u="none" cap="none" strike="noStrike">
                <a:solidFill>
                  <a:srgbClr val="2330DC"/>
                </a:solidFill>
                <a:latin typeface="Roboto"/>
                <a:ea typeface="Roboto"/>
                <a:cs typeface="Roboto"/>
                <a:sym typeface="Roboto"/>
              </a:rPr>
              <a:t>Donner la priorité à la conception inclusive dans les villes encourage un sentiment d'appartenance partagé, minimise les barrières sociales et soutient des espaces publics durables, fonctionnels et attrayants pour tous/to</a:t>
            </a:r>
            <a:r>
              <a:rPr lang="en-US">
                <a:solidFill>
                  <a:srgbClr val="2330DC"/>
                </a:solidFill>
                <a:latin typeface="Roboto"/>
                <a:ea typeface="Roboto"/>
                <a:cs typeface="Roboto"/>
                <a:sym typeface="Roboto"/>
              </a:rPr>
              <a:t>utes</a:t>
            </a:r>
            <a:r>
              <a:rPr b="0" i="0" lang="en-US" sz="1400" u="none" cap="none" strike="noStrike">
                <a:solidFill>
                  <a:srgbClr val="2330DC"/>
                </a:solidFill>
                <a:latin typeface="Roboto"/>
                <a:ea typeface="Roboto"/>
                <a:cs typeface="Roboto"/>
                <a:sym typeface="Roboto"/>
              </a:rPr>
              <a:t>.</a:t>
            </a:r>
            <a:endParaRPr b="0" i="0" sz="14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p:txBody>
      </p:sp>
    </p:spTree>
  </p:cSld>
  <p:clrMapOvr>
    <a:masterClrMapping/>
  </p:clrMapOvr>
  <mc:AlternateContent>
    <mc:Choice Requires="p14">
      <p:transition spd="slow" p14:dur="3400">
        <p14:reveal dir="l"/>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4" name="Shape 104"/>
        <p:cNvGrpSpPr/>
        <p:nvPr/>
      </p:nvGrpSpPr>
      <p:grpSpPr>
        <a:xfrm>
          <a:off x="0" y="0"/>
          <a:ext cx="0" cy="0"/>
          <a:chOff x="0" y="0"/>
          <a:chExt cx="0" cy="0"/>
        </a:xfrm>
      </p:grpSpPr>
      <p:sp>
        <p:nvSpPr>
          <p:cNvPr id="105" name="Google Shape;105;p3"/>
          <p:cNvSpPr txBox="1"/>
          <p:nvPr/>
        </p:nvSpPr>
        <p:spPr>
          <a:xfrm>
            <a:off x="880850" y="755000"/>
            <a:ext cx="10140076"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US" sz="3200" u="none" cap="none" strike="noStrike">
                <a:solidFill>
                  <a:srgbClr val="2330DC"/>
                </a:solidFill>
                <a:latin typeface="Roboto"/>
                <a:ea typeface="Roboto"/>
                <a:cs typeface="Roboto"/>
                <a:sym typeface="Roboto"/>
              </a:rPr>
              <a:t>1.1 Définitions de la </a:t>
            </a:r>
            <a:r>
              <a:rPr lang="en-US" sz="3200">
                <a:solidFill>
                  <a:srgbClr val="2330DC"/>
                </a:solidFill>
                <a:latin typeface="Roboto"/>
                <a:ea typeface="Roboto"/>
                <a:cs typeface="Roboto"/>
                <a:sym typeface="Roboto"/>
              </a:rPr>
              <a:t>C</a:t>
            </a:r>
            <a:r>
              <a:rPr b="0" i="0" lang="en-US" sz="3200" u="none" cap="none" strike="noStrike">
                <a:solidFill>
                  <a:srgbClr val="2330DC"/>
                </a:solidFill>
                <a:latin typeface="Roboto"/>
                <a:ea typeface="Roboto"/>
                <a:cs typeface="Roboto"/>
                <a:sym typeface="Roboto"/>
              </a:rPr>
              <a:t>onception de l'</a:t>
            </a:r>
            <a:r>
              <a:rPr lang="en-US" sz="3200">
                <a:solidFill>
                  <a:srgbClr val="2330DC"/>
                </a:solidFill>
                <a:latin typeface="Roboto"/>
                <a:ea typeface="Roboto"/>
                <a:cs typeface="Roboto"/>
                <a:sym typeface="Roboto"/>
              </a:rPr>
              <a:t>A</a:t>
            </a:r>
            <a:r>
              <a:rPr b="0" i="0" lang="en-US" sz="3200" u="none" cap="none" strike="noStrike">
                <a:solidFill>
                  <a:srgbClr val="2330DC"/>
                </a:solidFill>
                <a:latin typeface="Roboto"/>
                <a:ea typeface="Roboto"/>
                <a:cs typeface="Roboto"/>
                <a:sym typeface="Roboto"/>
              </a:rPr>
              <a:t>ccessibilité</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Diverses philosophies de conception, telles que la conception inclusive, universelle et sans barrières, visent à rendre les produits, les environnements et les services accessibles à toutes les personnes, quels que soient leurs capacités ou leurs antécédents.</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Les approches inclusives et </a:t>
            </a:r>
            <a:r>
              <a:rPr lang="en-US" sz="1600">
                <a:solidFill>
                  <a:srgbClr val="2330DC"/>
                </a:solidFill>
                <a:latin typeface="Roboto"/>
                <a:ea typeface="Roboto"/>
                <a:cs typeface="Roboto"/>
                <a:sym typeface="Roboto"/>
              </a:rPr>
              <a:t>“</a:t>
            </a:r>
            <a:r>
              <a:rPr b="0" i="0" lang="en-US" sz="1600" u="none" cap="none" strike="noStrike">
                <a:solidFill>
                  <a:srgbClr val="2330DC"/>
                </a:solidFill>
                <a:latin typeface="Roboto"/>
                <a:ea typeface="Roboto"/>
                <a:cs typeface="Roboto"/>
                <a:sym typeface="Roboto"/>
              </a:rPr>
              <a:t>la conception pour tous/</a:t>
            </a:r>
            <a:r>
              <a:rPr lang="en-US" sz="1600">
                <a:solidFill>
                  <a:srgbClr val="2330DC"/>
                </a:solidFill>
                <a:latin typeface="Roboto"/>
                <a:ea typeface="Roboto"/>
                <a:cs typeface="Roboto"/>
                <a:sym typeface="Roboto"/>
              </a:rPr>
              <a:t>toutes”</a:t>
            </a:r>
            <a:r>
              <a:rPr b="0" i="0" lang="en-US" sz="1600" u="none" cap="none" strike="noStrike">
                <a:solidFill>
                  <a:srgbClr val="2330DC"/>
                </a:solidFill>
                <a:latin typeface="Roboto"/>
                <a:ea typeface="Roboto"/>
                <a:cs typeface="Roboto"/>
                <a:sym typeface="Roboto"/>
              </a:rPr>
              <a:t> donnent la priorité à la diversité et à l'égalité des utilisateurs/trices, tandis que la conception accessible et de soutien se concentre spécifiquement sur l'élimination des obstacles et la prise en compte des besoins des personnes handicapées.</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La conception centrée sur les personnes et la conception participative mettent l'accent sur l'empathie et la collaboration avec les utilisateurs/trices, en veillant à ce que les solutions reflètent les expériences de la vie réelle et les divers besoins.</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Collectivement, ces approches contribuent à créer des environnements qui favorisent l'indépendance, l'inclusion et l'égalité des chances en matière de participation.</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Tree>
  </p:cSld>
  <p:clrMapOvr>
    <a:masterClrMapping/>
  </p:clrMapOvr>
  <mc:AlternateContent>
    <mc:Choice Requires="p14">
      <p:transition spd="slow" p14:dur="3400">
        <p14:reveal dir="l"/>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9" name="Shape 109"/>
        <p:cNvGrpSpPr/>
        <p:nvPr/>
      </p:nvGrpSpPr>
      <p:grpSpPr>
        <a:xfrm>
          <a:off x="0" y="0"/>
          <a:ext cx="0" cy="0"/>
          <a:chOff x="0" y="0"/>
          <a:chExt cx="0" cy="0"/>
        </a:xfrm>
      </p:grpSpPr>
      <p:sp>
        <p:nvSpPr>
          <p:cNvPr id="110" name="Google Shape;110;g308ead12222_0_14"/>
          <p:cNvSpPr txBox="1"/>
          <p:nvPr/>
        </p:nvSpPr>
        <p:spPr>
          <a:xfrm>
            <a:off x="880851" y="755000"/>
            <a:ext cx="6681999"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US" sz="3200" u="none" cap="none" strike="noStrike">
                <a:solidFill>
                  <a:srgbClr val="2330DC"/>
                </a:solidFill>
                <a:latin typeface="Roboto"/>
                <a:ea typeface="Roboto"/>
                <a:cs typeface="Roboto"/>
                <a:sym typeface="Roboto"/>
              </a:rPr>
              <a:t>1.2 Différences entre la </a:t>
            </a:r>
            <a:r>
              <a:rPr lang="en-US" sz="3200">
                <a:solidFill>
                  <a:srgbClr val="2330DC"/>
                </a:solidFill>
                <a:latin typeface="Roboto"/>
                <a:ea typeface="Roboto"/>
                <a:cs typeface="Roboto"/>
                <a:sym typeface="Roboto"/>
              </a:rPr>
              <a:t>C</a:t>
            </a:r>
            <a:r>
              <a:rPr b="0" i="0" lang="en-US" sz="3200" u="none" cap="none" strike="noStrike">
                <a:solidFill>
                  <a:srgbClr val="2330DC"/>
                </a:solidFill>
                <a:latin typeface="Roboto"/>
                <a:ea typeface="Roboto"/>
                <a:cs typeface="Roboto"/>
                <a:sym typeface="Roboto"/>
              </a:rPr>
              <a:t>onception </a:t>
            </a:r>
            <a:r>
              <a:rPr lang="en-US" sz="3200">
                <a:solidFill>
                  <a:srgbClr val="2330DC"/>
                </a:solidFill>
                <a:latin typeface="Roboto"/>
                <a:ea typeface="Roboto"/>
                <a:cs typeface="Roboto"/>
                <a:sym typeface="Roboto"/>
              </a:rPr>
              <a:t>I</a:t>
            </a:r>
            <a:r>
              <a:rPr b="0" i="0" lang="en-US" sz="3200" u="none" cap="none" strike="noStrike">
                <a:solidFill>
                  <a:srgbClr val="2330DC"/>
                </a:solidFill>
                <a:latin typeface="Roboto"/>
                <a:ea typeface="Roboto"/>
                <a:cs typeface="Roboto"/>
                <a:sym typeface="Roboto"/>
              </a:rPr>
              <a:t>nclusive, la </a:t>
            </a:r>
            <a:r>
              <a:rPr lang="en-US" sz="3200">
                <a:solidFill>
                  <a:srgbClr val="2330DC"/>
                </a:solidFill>
                <a:latin typeface="Roboto"/>
                <a:ea typeface="Roboto"/>
                <a:cs typeface="Roboto"/>
                <a:sym typeface="Roboto"/>
              </a:rPr>
              <a:t>C</a:t>
            </a:r>
            <a:r>
              <a:rPr b="0" i="0" lang="en-US" sz="3200" u="none" cap="none" strike="noStrike">
                <a:solidFill>
                  <a:srgbClr val="2330DC"/>
                </a:solidFill>
                <a:latin typeface="Roboto"/>
                <a:ea typeface="Roboto"/>
                <a:cs typeface="Roboto"/>
                <a:sym typeface="Roboto"/>
              </a:rPr>
              <a:t>onception</a:t>
            </a:r>
            <a:r>
              <a:rPr lang="en-US" sz="3200">
                <a:solidFill>
                  <a:srgbClr val="2330DC"/>
                </a:solidFill>
                <a:latin typeface="Roboto"/>
                <a:ea typeface="Roboto"/>
                <a:cs typeface="Roboto"/>
                <a:sym typeface="Roboto"/>
              </a:rPr>
              <a:t> </a:t>
            </a:r>
            <a:r>
              <a:rPr lang="en-US" sz="3200">
                <a:solidFill>
                  <a:srgbClr val="2330DC"/>
                </a:solidFill>
                <a:latin typeface="Roboto"/>
                <a:ea typeface="Roboto"/>
                <a:cs typeface="Roboto"/>
                <a:sym typeface="Roboto"/>
              </a:rPr>
              <a:t>Accessible</a:t>
            </a:r>
            <a:r>
              <a:rPr b="0" i="0" lang="en-US" sz="3200" u="none" cap="none" strike="noStrike">
                <a:solidFill>
                  <a:srgbClr val="2330DC"/>
                </a:solidFill>
                <a:latin typeface="Roboto"/>
                <a:ea typeface="Roboto"/>
                <a:cs typeface="Roboto"/>
                <a:sym typeface="Roboto"/>
              </a:rPr>
              <a:t> et la </a:t>
            </a:r>
            <a:r>
              <a:rPr lang="en-US" sz="3200">
                <a:solidFill>
                  <a:srgbClr val="2330DC"/>
                </a:solidFill>
                <a:latin typeface="Roboto"/>
                <a:ea typeface="Roboto"/>
                <a:cs typeface="Roboto"/>
                <a:sym typeface="Roboto"/>
              </a:rPr>
              <a:t>C</a:t>
            </a:r>
            <a:r>
              <a:rPr b="0" i="0" lang="en-US" sz="3200" u="none" cap="none" strike="noStrike">
                <a:solidFill>
                  <a:srgbClr val="2330DC"/>
                </a:solidFill>
                <a:latin typeface="Roboto"/>
                <a:ea typeface="Roboto"/>
                <a:cs typeface="Roboto"/>
                <a:sym typeface="Roboto"/>
              </a:rPr>
              <a:t>onception </a:t>
            </a:r>
            <a:r>
              <a:rPr lang="en-US" sz="3200">
                <a:solidFill>
                  <a:srgbClr val="2330DC"/>
                </a:solidFill>
                <a:latin typeface="Roboto"/>
                <a:ea typeface="Roboto"/>
                <a:cs typeface="Roboto"/>
                <a:sym typeface="Roboto"/>
              </a:rPr>
              <a:t>U</a:t>
            </a:r>
            <a:r>
              <a:rPr b="0" i="0" lang="en-US" sz="3200" u="none" cap="none" strike="noStrike">
                <a:solidFill>
                  <a:srgbClr val="2330DC"/>
                </a:solidFill>
                <a:latin typeface="Roboto"/>
                <a:ea typeface="Roboto"/>
                <a:cs typeface="Roboto"/>
                <a:sym typeface="Roboto"/>
              </a:rPr>
              <a:t>niverselle</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5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400" u="none" cap="none" strike="noStrike">
                <a:solidFill>
                  <a:srgbClr val="2330DC"/>
                </a:solidFill>
                <a:latin typeface="Roboto"/>
                <a:ea typeface="Roboto"/>
                <a:cs typeface="Roboto"/>
                <a:sym typeface="Roboto"/>
              </a:rPr>
              <a:t>La conception inclusive vise à prendre en compte un large éventail de la diversité humaine en créant des produits flexibles offrant de multiples options de participation, en privilégiant le sentiment d'appartenance plutôt qu'une solution unique.</a:t>
            </a:r>
            <a:endParaRPr b="0" i="0" sz="14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4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400" u="none" cap="none" strike="noStrike">
                <a:solidFill>
                  <a:srgbClr val="2330DC"/>
                </a:solidFill>
                <a:latin typeface="Roboto"/>
                <a:ea typeface="Roboto"/>
                <a:cs typeface="Roboto"/>
                <a:sym typeface="Roboto"/>
              </a:rPr>
              <a:t>La conception</a:t>
            </a:r>
            <a:r>
              <a:rPr lang="en-US">
                <a:solidFill>
                  <a:srgbClr val="2330DC"/>
                </a:solidFill>
                <a:latin typeface="Roboto"/>
                <a:ea typeface="Roboto"/>
                <a:cs typeface="Roboto"/>
                <a:sym typeface="Roboto"/>
              </a:rPr>
              <a:t> </a:t>
            </a:r>
            <a:r>
              <a:rPr lang="en-US">
                <a:solidFill>
                  <a:srgbClr val="2330DC"/>
                </a:solidFill>
                <a:latin typeface="Roboto"/>
                <a:ea typeface="Roboto"/>
                <a:cs typeface="Roboto"/>
                <a:sym typeface="Roboto"/>
              </a:rPr>
              <a:t>accessible</a:t>
            </a:r>
            <a:r>
              <a:rPr lang="en-US">
                <a:solidFill>
                  <a:srgbClr val="2330DC"/>
                </a:solidFill>
                <a:latin typeface="Roboto"/>
                <a:ea typeface="Roboto"/>
                <a:cs typeface="Roboto"/>
                <a:sym typeface="Roboto"/>
              </a:rPr>
              <a:t> </a:t>
            </a:r>
            <a:r>
              <a:rPr b="0" i="0" lang="en-US" sz="1400" u="none" cap="none" strike="noStrike">
                <a:solidFill>
                  <a:srgbClr val="2330DC"/>
                </a:solidFill>
                <a:latin typeface="Roboto"/>
                <a:ea typeface="Roboto"/>
                <a:cs typeface="Roboto"/>
                <a:sym typeface="Roboto"/>
              </a:rPr>
              <a:t>se concentre sur l'élimination des obstacles spécifiques afin de garantir la facilité d'utilisation pour les personnes handicapées, ce qui nécessite une adaptation continue pour répondre aux besoins différents et changeants des utilisateurs/</a:t>
            </a:r>
            <a:r>
              <a:rPr lang="en-US">
                <a:solidFill>
                  <a:srgbClr val="2330DC"/>
                </a:solidFill>
                <a:latin typeface="Roboto"/>
                <a:ea typeface="Roboto"/>
                <a:cs typeface="Roboto"/>
                <a:sym typeface="Roboto"/>
              </a:rPr>
              <a:t>trices</a:t>
            </a:r>
            <a:r>
              <a:rPr b="0" i="0" lang="en-US" sz="1400" u="none" cap="none" strike="noStrike">
                <a:solidFill>
                  <a:srgbClr val="2330DC"/>
                </a:solidFill>
                <a:latin typeface="Roboto"/>
                <a:ea typeface="Roboto"/>
                <a:cs typeface="Roboto"/>
                <a:sym typeface="Roboto"/>
              </a:rPr>
              <a:t>.</a:t>
            </a:r>
            <a:endParaRPr b="0" i="0" sz="14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4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400" u="none" cap="none" strike="noStrike">
                <a:solidFill>
                  <a:srgbClr val="2330DC"/>
                </a:solidFill>
                <a:latin typeface="Roboto"/>
                <a:ea typeface="Roboto"/>
                <a:cs typeface="Roboto"/>
                <a:sym typeface="Roboto"/>
              </a:rPr>
              <a:t>La conception universelle cherche à créer des environnements et des produits qui peuvent être utilisés par tous/toutes dès le départ, en minimisant le besoin de modifications futures et en mettant l'accent sur la facilité d'utilisation générale et inhérente.</a:t>
            </a:r>
            <a:endParaRPr b="0" i="0" sz="14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id="111" name="Google Shape;111;g308ead12222_0_14"/>
          <p:cNvPicPr preferRelativeResize="0"/>
          <p:nvPr/>
        </p:nvPicPr>
        <p:blipFill rotWithShape="1">
          <a:blip r:embed="rId4">
            <a:alphaModFix/>
          </a:blip>
          <a:srcRect b="0" l="0" r="0" t="0"/>
          <a:stretch/>
        </p:blipFill>
        <p:spPr>
          <a:xfrm>
            <a:off x="7562850" y="755000"/>
            <a:ext cx="3600000" cy="3600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5" name="Shape 115"/>
        <p:cNvGrpSpPr/>
        <p:nvPr/>
      </p:nvGrpSpPr>
      <p:grpSpPr>
        <a:xfrm>
          <a:off x="0" y="0"/>
          <a:ext cx="0" cy="0"/>
          <a:chOff x="0" y="0"/>
          <a:chExt cx="0" cy="0"/>
        </a:xfrm>
      </p:grpSpPr>
      <p:sp>
        <p:nvSpPr>
          <p:cNvPr id="116" name="Google Shape;116;p4"/>
          <p:cNvSpPr txBox="1"/>
          <p:nvPr/>
        </p:nvSpPr>
        <p:spPr>
          <a:xfrm>
            <a:off x="880851" y="755000"/>
            <a:ext cx="9949074"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1. Activités | Matériel de lecture</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20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4">
                  <a:extLst>
                    <a:ext uri="{A12FA001-AC4F-418D-AE19-62706E023703}">
                      <ahyp:hlinkClr val="tx"/>
                    </a:ext>
                  </a:extLst>
                </a:hlinkClick>
              </a:rPr>
              <a:t>Université de Cambridge, Inclusive Design Toolkit, Université de Cambridge, non daté, consulté le 10 août 2019.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5">
                  <a:extLst>
                    <a:ext uri="{A12FA001-AC4F-418D-AE19-62706E023703}">
                      <ahyp:hlinkClr val="tx"/>
                    </a:ext>
                  </a:extLst>
                </a:hlinkClick>
              </a:rPr>
              <a:t>Design Council. the principles of inclusive design : they include you.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6">
                  <a:extLst>
                    <a:ext uri="{A12FA001-AC4F-418D-AE19-62706E023703}">
                      <ahyp:hlinkClr val="tx"/>
                    </a:ext>
                  </a:extLst>
                </a:hlinkClick>
              </a:rPr>
              <a:t>Centre de recherche sur la conception inclusive. qu'est-ce que la conception inclusive ?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7">
                  <a:extLst>
                    <a:ext uri="{A12FA001-AC4F-418D-AE19-62706E023703}">
                      <ahyp:hlinkClr val="tx"/>
                    </a:ext>
                  </a:extLst>
                </a:hlinkClick>
              </a:rPr>
              <a:t>Microsoft Inclusive Design. inclusive 101 guidebook.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8">
                  <a:extLst>
                    <a:ext uri="{A12FA001-AC4F-418D-AE19-62706E023703}">
                      <ahyp:hlinkClr val="tx"/>
                    </a:ext>
                  </a:extLst>
                </a:hlinkClick>
              </a:rPr>
              <a:t>Katja Niggl. accessible design for connected products and services.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9">
                  <a:extLst>
                    <a:ext uri="{A12FA001-AC4F-418D-AE19-62706E023703}">
                      <ahyp:hlinkClr val="tx"/>
                    </a:ext>
                  </a:extLst>
                </a:hlinkClick>
              </a:rPr>
              <a:t>Conseil de l'Europe. Accessibilité : principes et lignes directrices.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10">
                  <a:extLst>
                    <a:ext uri="{A12FA001-AC4F-418D-AE19-62706E023703}">
                      <ahyp:hlinkClr val="tx"/>
                    </a:ext>
                  </a:extLst>
                </a:hlinkClick>
              </a:rPr>
              <a:t>Sheryl Burgstahler, Ph.D. Conception universelle : processus, principes et applications.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11">
                  <a:extLst>
                    <a:ext uri="{A12FA001-AC4F-418D-AE19-62706E023703}">
                      <ahyp:hlinkClr val="tx"/>
                    </a:ext>
                  </a:extLst>
                </a:hlinkClick>
              </a:rPr>
              <a:t>Finn Aslaksen, Steinar Bergh, Olav Rand Bringa, Edel Kristin Heggem. </a:t>
            </a:r>
            <a:endParaRPr b="0" i="0" sz="1600" u="none" cap="none" strike="noStrike">
              <a:solidFill>
                <a:srgbClr val="2330DC"/>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0" name="Shape 120"/>
        <p:cNvGrpSpPr/>
        <p:nvPr/>
      </p:nvGrpSpPr>
      <p:grpSpPr>
        <a:xfrm>
          <a:off x="0" y="0"/>
          <a:ext cx="0" cy="0"/>
          <a:chOff x="0" y="0"/>
          <a:chExt cx="0" cy="0"/>
        </a:xfrm>
      </p:grpSpPr>
      <p:sp>
        <p:nvSpPr>
          <p:cNvPr id="121" name="Google Shape;121;p5"/>
          <p:cNvSpPr txBox="1"/>
          <p:nvPr/>
        </p:nvSpPr>
        <p:spPr>
          <a:xfrm>
            <a:off x="880851" y="755000"/>
            <a:ext cx="9949074"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1. Activités </a:t>
            </a:r>
            <a:r>
              <a:rPr lang="en-US" sz="3200">
                <a:solidFill>
                  <a:srgbClr val="2330DC"/>
                </a:solidFill>
                <a:latin typeface="Roboto"/>
                <a:ea typeface="Roboto"/>
                <a:cs typeface="Roboto"/>
                <a:sym typeface="Roboto"/>
              </a:rPr>
              <a:t>|</a:t>
            </a:r>
            <a:r>
              <a:rPr b="0" i="0" lang="en-US" sz="3200" u="none" cap="none" strike="noStrike">
                <a:solidFill>
                  <a:srgbClr val="2330DC"/>
                </a:solidFill>
                <a:latin typeface="Roboto"/>
                <a:ea typeface="Roboto"/>
                <a:cs typeface="Roboto"/>
                <a:sym typeface="Roboto"/>
              </a:rPr>
              <a:t> </a:t>
            </a:r>
            <a:r>
              <a:rPr lang="en-US" sz="3200">
                <a:solidFill>
                  <a:srgbClr val="2330DC"/>
                </a:solidFill>
                <a:latin typeface="Roboto"/>
                <a:ea typeface="Roboto"/>
                <a:cs typeface="Roboto"/>
                <a:sym typeface="Roboto"/>
              </a:rPr>
              <a:t>M</a:t>
            </a:r>
            <a:r>
              <a:rPr b="0" i="0" lang="en-US" sz="3200" u="none" cap="none" strike="noStrike">
                <a:solidFill>
                  <a:srgbClr val="2330DC"/>
                </a:solidFill>
                <a:latin typeface="Roboto"/>
                <a:ea typeface="Roboto"/>
                <a:cs typeface="Roboto"/>
                <a:sym typeface="Roboto"/>
              </a:rPr>
              <a:t>atériel visuel</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20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Termes d'accessibilité à connaître - </a:t>
            </a:r>
            <a:r>
              <a:rPr b="0" i="0" lang="en-US" sz="1600" u="sng" cap="none" strike="noStrike">
                <a:solidFill>
                  <a:srgbClr val="2330DC"/>
                </a:solidFill>
                <a:latin typeface="Roboto"/>
                <a:ea typeface="Roboto"/>
                <a:cs typeface="Roboto"/>
                <a:sym typeface="Roboto"/>
                <a:hlinkClick r:id="rId4">
                  <a:extLst>
                    <a:ext uri="{A12FA001-AC4F-418D-AE19-62706E023703}">
                      <ahyp:hlinkClr val="tx"/>
                    </a:ext>
                  </a:extLst>
                </a:hlinkClick>
              </a:rPr>
              <a:t>https://www.youtube.com/watch?v=TpE6NdZDyMw</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Accessibilité et conception inclusive - </a:t>
            </a:r>
            <a:r>
              <a:rPr b="0" i="0" lang="en-US" sz="1600" u="sng" cap="none" strike="noStrike">
                <a:solidFill>
                  <a:srgbClr val="2330DC"/>
                </a:solidFill>
                <a:latin typeface="Roboto"/>
                <a:ea typeface="Roboto"/>
                <a:cs typeface="Roboto"/>
                <a:sym typeface="Roboto"/>
                <a:hlinkClick r:id="rId5">
                  <a:extLst>
                    <a:ext uri="{A12FA001-AC4F-418D-AE19-62706E023703}">
                      <ahyp:hlinkClr val="tx"/>
                    </a:ext>
                  </a:extLst>
                </a:hlinkClick>
              </a:rPr>
              <a:t>https://www.youtube.com/watch?v=hE83Qn-PTGA</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Pourquoi la conception accessible est-elle bonne pour tout le monde ? </a:t>
            </a:r>
            <a:r>
              <a:rPr b="0" i="0" lang="en-US" sz="1600" u="sng" cap="none" strike="noStrike">
                <a:solidFill>
                  <a:srgbClr val="2330DC"/>
                </a:solidFill>
                <a:latin typeface="Roboto"/>
                <a:ea typeface="Roboto"/>
                <a:cs typeface="Roboto"/>
                <a:sym typeface="Roboto"/>
                <a:hlinkClick r:id="rId6">
                  <a:extLst>
                    <a:ext uri="{A12FA001-AC4F-418D-AE19-62706E023703}">
                      <ahyp:hlinkClr val="tx"/>
                    </a:ext>
                  </a:extLst>
                </a:hlinkClick>
              </a:rPr>
              <a:t>https://www.youtube.com/watch?v=wBSy7VrGQVU</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Pourquoi nous avons besoin de la conception universelle - https://www.youtube.com/watch?v=bVdPNWMGyZY  </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Accessibilité et inclusion pour tous - https://www.youtube.com/watch?v=EAxnE2XzL0k </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Conception accessible 101 - https://www.youtube.com/watch?v=clbStFs9v1Y&amp;t=279s </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5" name="Shape 125"/>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2023-11-22T09:07:15Z</dcterms:created>
  <dc:creator>Anna Merry</dc:creator>
</cp:coreProperties>
</file>