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Roboto"/>
      <p:regular r:id="rId13"/>
      <p:bold r:id="rId14"/>
      <p:italic r:id="rId15"/>
      <p:boldItalic r:id="rId16"/>
    </p:embeddedFont>
    <p:embeddedFont>
      <p:font typeface="Roboto Medium"/>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r:id="rId21" roundtripDataSignature="AMtx7mhf2Udf4cpOjdbiWFMsnkRrbA6x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1"/>
        <p:guide pos="3840"/>
        <p:guide pos="346" orient="horz"/>
        <p:guide pos="3861" orient="horz"/>
        <p:guide pos="724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RobotoMedium-regular.fntdata"/><Relationship Id="rId16" Type="http://schemas.openxmlformats.org/officeDocument/2006/relationships/font" Target="fonts/Roboto-boldItalic.fntdata"/><Relationship Id="rId5" Type="http://schemas.openxmlformats.org/officeDocument/2006/relationships/notesMaster" Target="notesMasters/notesMaster1.xml"/><Relationship Id="rId19" Type="http://schemas.openxmlformats.org/officeDocument/2006/relationships/font" Target="fonts/RobotoMedium-italic.fntdata"/><Relationship Id="rId6" Type="http://schemas.openxmlformats.org/officeDocument/2006/relationships/slide" Target="slides/slide1.xml"/><Relationship Id="rId18" Type="http://schemas.openxmlformats.org/officeDocument/2006/relationships/font" Target="fonts/RobotoMedium-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8ead12222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Créateur : Meyer, Thomas, 2017 </a:t>
            </a:r>
            <a:endParaRPr sz="900">
              <a:solidFill>
                <a:srgbClr val="9AA0A6"/>
              </a:solidFill>
              <a:highlight>
                <a:srgbClr val="202124"/>
              </a:highlight>
            </a:endParaRPr>
          </a:p>
          <a:p>
            <a:pPr indent="0" lvl="0" marL="0" rtl="0" algn="l">
              <a:lnSpc>
                <a:spcPct val="100000"/>
              </a:lnSpc>
              <a:spcBef>
                <a:spcPts val="0"/>
              </a:spcBef>
              <a:spcAft>
                <a:spcPts val="0"/>
              </a:spcAft>
              <a:buSzPts val="1100"/>
              <a:buNone/>
            </a:pPr>
            <a:r>
              <a:rPr lang="en-US" sz="900">
                <a:solidFill>
                  <a:srgbClr val="9AA0A6"/>
                </a:solidFill>
                <a:highlight>
                  <a:srgbClr val="202124"/>
                </a:highlight>
              </a:rPr>
              <a:t>| </a:t>
            </a:r>
            <a:endParaRPr sz="900">
              <a:solidFill>
                <a:srgbClr val="9AA0A6"/>
              </a:solidFill>
              <a:highlight>
                <a:srgbClr val="202124"/>
              </a:highlight>
            </a:endParaRPr>
          </a:p>
          <a:p>
            <a:pPr indent="0" lvl="0" marL="0" rtl="0" algn="l">
              <a:lnSpc>
                <a:spcPct val="100000"/>
              </a:lnSpc>
              <a:spcBef>
                <a:spcPts val="0"/>
              </a:spcBef>
              <a:spcAft>
                <a:spcPts val="0"/>
              </a:spcAft>
              <a:buSzPts val="1100"/>
              <a:buNone/>
            </a:pPr>
            <a:r>
              <a:rPr lang="en-US" sz="900">
                <a:solidFill>
                  <a:srgbClr val="9AA0A6"/>
                </a:solidFill>
                <a:highlight>
                  <a:srgbClr val="202124"/>
                </a:highlight>
              </a:rPr>
              <a:t>Crédit : Crédits photographiques voir description</a:t>
            </a:r>
            <a:endParaRPr sz="900">
              <a:solidFill>
                <a:srgbClr val="9AA0A6"/>
              </a:solidFill>
              <a:highlight>
                <a:srgbClr val="202124"/>
              </a:highlight>
            </a:endParaRPr>
          </a:p>
          <a:p>
            <a:pPr indent="0" lvl="0" marL="0" rtl="0" algn="l">
              <a:lnSpc>
                <a:spcPct val="100000"/>
              </a:lnSpc>
              <a:spcBef>
                <a:spcPts val="0"/>
              </a:spcBef>
              <a:spcAft>
                <a:spcPts val="0"/>
              </a:spcAft>
              <a:buSzPts val="1100"/>
              <a:buNone/>
            </a:pPr>
            <a:r>
              <a:rPr lang="en-US" sz="900">
                <a:solidFill>
                  <a:srgbClr val="9AA0A6"/>
                </a:solidFill>
                <a:highlight>
                  <a:srgbClr val="202124"/>
                </a:highlight>
              </a:rPr>
              <a:t>Copyright : Thomas Meyer/OSTKREUZ</a:t>
            </a:r>
            <a:endParaRPr sz="900">
              <a:solidFill>
                <a:srgbClr val="9AA0A6"/>
              </a:solidFill>
              <a:highlight>
                <a:srgbClr val="202124"/>
              </a:highlight>
            </a:endParaRPr>
          </a:p>
        </p:txBody>
      </p:sp>
      <p:sp>
        <p:nvSpPr>
          <p:cNvPr id="96" name="Google Shape;96;g308ead12222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8ead12222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Dans le style de Kairouan, 1914 - Paul Klee - WikiArt.org (n.d.). www.wikiart.org. https://www.wikiart.org/en/paul-klee/in-the-style-of-kairouan-1914</a:t>
            </a:r>
            <a:endParaRPr sz="900">
              <a:solidFill>
                <a:srgbClr val="9AA0A6"/>
              </a:solidFill>
              <a:highlight>
                <a:srgbClr val="202124"/>
              </a:highlight>
            </a:endParaRPr>
          </a:p>
        </p:txBody>
      </p:sp>
      <p:sp>
        <p:nvSpPr>
          <p:cNvPr id="102" name="Google Shape;102;g308ead12222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6397a4862b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g36397a4862b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1100d0c710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31100d0c710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p:nvPr>
            <p:ph idx="2" type="pic"/>
          </p:nvPr>
        </p:nvSpPr>
        <p:spPr>
          <a:xfrm>
            <a:off x="5183188" y="987425"/>
            <a:ext cx="6172200" cy="4873625"/>
          </a:xfrm>
          <a:prstGeom prst="rect">
            <a:avLst/>
          </a:prstGeom>
          <a:noFill/>
          <a:ln>
            <a:noFill/>
          </a:ln>
        </p:spPr>
      </p:sp>
      <p:sp>
        <p:nvSpPr>
          <p:cNvPr id="64" name="Google Shape;64;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hyperlink" Target="https://www.europarl.europa.eu/RegData/etudes/IDAN/2016/571382/IPOL_IDA(2016)571382_EN.pdf" TargetMode="External"/><Relationship Id="rId5" Type="http://schemas.openxmlformats.org/officeDocument/2006/relationships/hyperlink" Target="https://eur-lex.europa.eu/LexUriServ/LexUriServ.do?uri=COM:2010:0636:FIN:en:PDF" TargetMode="External"/><Relationship Id="rId6" Type="http://schemas.openxmlformats.org/officeDocument/2006/relationships/hyperlink" Target="https://www.un.org/development/desa/disabilities/wp-content/uploads/sites/15/2021/04/European-Strategy-2021-2030_EN.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hyperlink" Target="https://www.youtube.com/watch?v=eD6O8AlEpZ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4"/>
          <p:cNvSpPr txBox="1"/>
          <p:nvPr>
            <p:ph type="ctrTitle"/>
          </p:nvPr>
        </p:nvSpPr>
        <p:spPr>
          <a:xfrm>
            <a:off x="813933" y="654936"/>
            <a:ext cx="10544947" cy="23337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200"/>
              <a:buNone/>
            </a:pPr>
            <a:r>
              <a:rPr b="1" lang="en-US" sz="3200">
                <a:solidFill>
                  <a:srgbClr val="2330DC"/>
                </a:solidFill>
                <a:latin typeface="Roboto"/>
                <a:ea typeface="Roboto"/>
                <a:cs typeface="Roboto"/>
                <a:sym typeface="Roboto"/>
              </a:rPr>
              <a:t>Conception Inclusive et Conception Accessible. Espaces publics conviviaux.</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SzPts val="3200"/>
              <a:buNone/>
            </a:pPr>
            <a:r>
              <a:rPr lang="en-US" sz="2800">
                <a:solidFill>
                  <a:srgbClr val="2330DC"/>
                </a:solidFill>
                <a:latin typeface="Roboto"/>
                <a:ea typeface="Roboto"/>
                <a:cs typeface="Roboto"/>
                <a:sym typeface="Roboto"/>
              </a:rPr>
              <a:t>Module 3 : Politique et Intervention au Niveau de l'UE</a:t>
            </a:r>
            <a:endParaRPr sz="2800">
              <a:solidFill>
                <a:srgbClr val="2330DC"/>
              </a:solidFill>
              <a:latin typeface="Roboto"/>
              <a:ea typeface="Roboto"/>
              <a:cs typeface="Roboto"/>
              <a:sym typeface="Roboto"/>
            </a:endParaRPr>
          </a:p>
        </p:txBody>
      </p:sp>
      <p:sp>
        <p:nvSpPr>
          <p:cNvPr id="89" name="Google Shape;89;p4"/>
          <p:cNvSpPr txBox="1"/>
          <p:nvPr>
            <p:ph idx="1" type="subTitle"/>
          </p:nvPr>
        </p:nvSpPr>
        <p:spPr>
          <a:xfrm>
            <a:off x="813933" y="3120572"/>
            <a:ext cx="9692142" cy="14804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rgbClr val="595959"/>
              </a:buClr>
              <a:buSzPts val="2400"/>
              <a:buNone/>
            </a:pPr>
            <a:r>
              <a:rPr b="1" lang="en-US" sz="1800">
                <a:solidFill>
                  <a:srgbClr val="2330DC"/>
                </a:solidFill>
                <a:latin typeface="Roboto"/>
                <a:ea typeface="Roboto"/>
                <a:cs typeface="Roboto"/>
                <a:sym typeface="Roboto"/>
              </a:rPr>
              <a:t>3.1 </a:t>
            </a:r>
            <a:r>
              <a:rPr lang="en-US" sz="1800">
                <a:solidFill>
                  <a:srgbClr val="2330DC"/>
                </a:solidFill>
                <a:latin typeface="Roboto"/>
                <a:ea typeface="Roboto"/>
                <a:cs typeface="Roboto"/>
                <a:sym typeface="Roboto"/>
              </a:rPr>
              <a:t>Politique et Intervention au Niveau de l'UE</a:t>
            </a:r>
            <a:endParaRPr sz="1800">
              <a:solidFill>
                <a:srgbClr val="2330DC"/>
              </a:solidFill>
              <a:latin typeface="Roboto"/>
              <a:ea typeface="Roboto"/>
              <a:cs typeface="Roboto"/>
              <a:sym typeface="Roboto"/>
            </a:endParaRPr>
          </a:p>
          <a:p>
            <a:pPr indent="-190500" lvl="0" marL="342900" rtl="0" algn="l">
              <a:lnSpc>
                <a:spcPct val="90000"/>
              </a:lnSpc>
              <a:spcBef>
                <a:spcPts val="480"/>
              </a:spcBef>
              <a:spcAft>
                <a:spcPts val="0"/>
              </a:spcAft>
              <a:buClr>
                <a:srgbClr val="595959"/>
              </a:buClr>
              <a:buSzPts val="2400"/>
              <a:buFont typeface="Calibri"/>
              <a:buNone/>
            </a:pPr>
            <a:r>
              <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rPr b="1" lang="en-US" sz="1800">
                <a:solidFill>
                  <a:srgbClr val="2330DC"/>
                </a:solidFill>
                <a:latin typeface="Roboto"/>
                <a:ea typeface="Roboto"/>
                <a:cs typeface="Roboto"/>
                <a:sym typeface="Roboto"/>
              </a:rPr>
              <a:t>3.2 </a:t>
            </a:r>
            <a:r>
              <a:rPr lang="en-US" sz="1800">
                <a:solidFill>
                  <a:srgbClr val="2330DC"/>
                </a:solidFill>
                <a:latin typeface="Roboto"/>
                <a:ea typeface="Roboto"/>
                <a:cs typeface="Roboto"/>
                <a:sym typeface="Roboto"/>
              </a:rPr>
              <a:t>Approche Holistique de l'Inclusion</a:t>
            </a:r>
            <a:endParaRPr sz="1800">
              <a:solidFill>
                <a:srgbClr val="2330DC"/>
              </a:solidFill>
              <a:latin typeface="Roboto"/>
              <a:ea typeface="Roboto"/>
              <a:cs typeface="Roboto"/>
              <a:sym typeface="Roboto"/>
            </a:endParaRPr>
          </a:p>
        </p:txBody>
      </p:sp>
      <p:pic>
        <p:nvPicPr>
          <p:cNvPr id="90" name="Google Shape;90;p4"/>
          <p:cNvPicPr preferRelativeResize="0"/>
          <p:nvPr/>
        </p:nvPicPr>
        <p:blipFill rotWithShape="1">
          <a:blip r:embed="rId4">
            <a:alphaModFix/>
          </a:blip>
          <a:srcRect b="54817" l="14810" r="52748" t="29444"/>
          <a:stretch/>
        </p:blipFill>
        <p:spPr>
          <a:xfrm>
            <a:off x="813933" y="5465114"/>
            <a:ext cx="2681230" cy="758270"/>
          </a:xfrm>
          <a:prstGeom prst="rect">
            <a:avLst/>
          </a:prstGeom>
          <a:noFill/>
          <a:ln>
            <a:noFill/>
          </a:ln>
        </p:spPr>
      </p:pic>
      <p:sp>
        <p:nvSpPr>
          <p:cNvPr id="91" name="Google Shape;91;p4"/>
          <p:cNvSpPr txBox="1"/>
          <p:nvPr/>
        </p:nvSpPr>
        <p:spPr>
          <a:xfrm>
            <a:off x="813933" y="5119474"/>
            <a:ext cx="3303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330DC"/>
                </a:solidFill>
                <a:latin typeface="Roboto"/>
                <a:ea typeface="Roboto"/>
                <a:cs typeface="Roboto"/>
                <a:sym typeface="Roboto"/>
              </a:rPr>
              <a:t>2023-1-CY01-KA220-HED-000160668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pic>
        <p:nvPicPr>
          <p:cNvPr id="92" name="Google Shape;92;p4"/>
          <p:cNvPicPr preferRelativeResize="0"/>
          <p:nvPr/>
        </p:nvPicPr>
        <p:blipFill rotWithShape="1">
          <a:blip r:embed="rId5">
            <a:alphaModFix/>
          </a:blip>
          <a:srcRect b="0" l="0" r="0" t="0"/>
          <a:stretch/>
        </p:blipFill>
        <p:spPr>
          <a:xfrm>
            <a:off x="9801643" y="5267324"/>
            <a:ext cx="1593432" cy="956059"/>
          </a:xfrm>
          <a:prstGeom prst="rect">
            <a:avLst/>
          </a:prstGeom>
          <a:noFill/>
          <a:ln>
            <a:noFill/>
          </a:ln>
        </p:spPr>
      </p:pic>
      <p:pic>
        <p:nvPicPr>
          <p:cNvPr id="93" name="Google Shape;93;p4"/>
          <p:cNvPicPr preferRelativeResize="0"/>
          <p:nvPr/>
        </p:nvPicPr>
        <p:blipFill rotWithShape="1">
          <a:blip r:embed="rId6">
            <a:alphaModFix/>
          </a:blip>
          <a:srcRect b="0" l="0" r="0" t="0"/>
          <a:stretch/>
        </p:blipFill>
        <p:spPr>
          <a:xfrm>
            <a:off x="5299283" y="5559573"/>
            <a:ext cx="1593433" cy="5693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g308ead12222_0_46"/>
          <p:cNvSpPr txBox="1"/>
          <p:nvPr/>
        </p:nvSpPr>
        <p:spPr>
          <a:xfrm>
            <a:off x="880849" y="755000"/>
            <a:ext cx="7083707"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200" u="none" cap="none" strike="noStrike">
                <a:solidFill>
                  <a:srgbClr val="2330DC"/>
                </a:solidFill>
                <a:latin typeface="Roboto"/>
                <a:ea typeface="Roboto"/>
                <a:cs typeface="Roboto"/>
                <a:sym typeface="Roboto"/>
              </a:rPr>
              <a:t>3.1 Politique et </a:t>
            </a:r>
            <a:r>
              <a:rPr lang="en-US" sz="3200">
                <a:solidFill>
                  <a:srgbClr val="2330DC"/>
                </a:solidFill>
                <a:latin typeface="Roboto"/>
                <a:ea typeface="Roboto"/>
                <a:cs typeface="Roboto"/>
                <a:sym typeface="Roboto"/>
              </a:rPr>
              <a:t>I</a:t>
            </a:r>
            <a:r>
              <a:rPr b="0" i="0" lang="en-US" sz="3200" u="none" cap="none" strike="noStrike">
                <a:solidFill>
                  <a:srgbClr val="2330DC"/>
                </a:solidFill>
                <a:latin typeface="Roboto"/>
                <a:ea typeface="Roboto"/>
                <a:cs typeface="Roboto"/>
                <a:sym typeface="Roboto"/>
              </a:rPr>
              <a:t>ntervention au </a:t>
            </a:r>
            <a:r>
              <a:rPr lang="en-US" sz="3200">
                <a:solidFill>
                  <a:srgbClr val="2330DC"/>
                </a:solidFill>
                <a:latin typeface="Roboto"/>
                <a:ea typeface="Roboto"/>
                <a:cs typeface="Roboto"/>
                <a:sym typeface="Roboto"/>
              </a:rPr>
              <a:t>N</a:t>
            </a:r>
            <a:r>
              <a:rPr b="0" i="0" lang="en-US" sz="3200" u="none" cap="none" strike="noStrike">
                <a:solidFill>
                  <a:srgbClr val="2330DC"/>
                </a:solidFill>
                <a:latin typeface="Roboto"/>
                <a:ea typeface="Roboto"/>
                <a:cs typeface="Roboto"/>
                <a:sym typeface="Roboto"/>
              </a:rPr>
              <a:t>iveau de l'UE</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L'Acte européen sur l'accessibilité (AEA) et d'autres politiques de l'UE promeuvent l'accessibilité et la conception universelle pour permettre aux personnes handicapées de participer pleinement à la société, dans le but de créer un cadre réglementaire cohérent dans tous les États membres. </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600">
                <a:solidFill>
                  <a:srgbClr val="2330DC"/>
                </a:solidFill>
                <a:latin typeface="Roboto"/>
                <a:ea typeface="Roboto"/>
                <a:cs typeface="Roboto"/>
                <a:sym typeface="Roboto"/>
              </a:rPr>
              <a:t>“</a:t>
            </a:r>
            <a:r>
              <a:rPr b="0" i="0" lang="en-US" sz="1600" u="none" cap="none" strike="noStrike">
                <a:solidFill>
                  <a:srgbClr val="2330DC"/>
                </a:solidFill>
                <a:latin typeface="Roboto"/>
                <a:ea typeface="Roboto"/>
                <a:cs typeface="Roboto"/>
                <a:sym typeface="Roboto"/>
              </a:rPr>
              <a:t>L'Union pour l'égalité : Une stratégie sur les droits des personnes handicapées 2021-2030" s'appuie sur les efforts précédents, en se concentrant sur l'inclusion dans l'emploi, l'éducation, l'accessibilité numérique et la participation démocratique.</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Si la stratégie européenne en faveur des personnes handicapées a permis de sensibiliser l'opinion et d'améliorer les normes d'accessibilité, elle a été confrontée à des défis en termes de mise en œuvre, de suivi et de prise en compte adéquate de tous les types de handicap, en particulier les handicaps invisibles et intellectuels.</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Nėra nuotraukos aprašo." id="99" name="Google Shape;99;g308ead12222_0_46"/>
          <p:cNvPicPr preferRelativeResize="0"/>
          <p:nvPr/>
        </p:nvPicPr>
        <p:blipFill rotWithShape="1">
          <a:blip r:embed="rId4">
            <a:alphaModFix/>
          </a:blip>
          <a:srcRect b="0" l="0" r="0" t="0"/>
          <a:stretch/>
        </p:blipFill>
        <p:spPr>
          <a:xfrm>
            <a:off x="7871377" y="2517913"/>
            <a:ext cx="3491912" cy="34919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g308ead12222_0_65"/>
          <p:cNvSpPr txBox="1"/>
          <p:nvPr/>
        </p:nvSpPr>
        <p:spPr>
          <a:xfrm>
            <a:off x="880850" y="755000"/>
            <a:ext cx="62629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200" u="none" cap="none" strike="noStrike">
                <a:solidFill>
                  <a:srgbClr val="2330DC"/>
                </a:solidFill>
                <a:latin typeface="Roboto"/>
                <a:ea typeface="Roboto"/>
                <a:cs typeface="Roboto"/>
                <a:sym typeface="Roboto"/>
              </a:rPr>
              <a:t>3.2 Approche </a:t>
            </a:r>
            <a:r>
              <a:rPr lang="en-US" sz="3200">
                <a:solidFill>
                  <a:srgbClr val="2330DC"/>
                </a:solidFill>
                <a:latin typeface="Roboto"/>
                <a:ea typeface="Roboto"/>
                <a:cs typeface="Roboto"/>
                <a:sym typeface="Roboto"/>
              </a:rPr>
              <a:t>H</a:t>
            </a:r>
            <a:r>
              <a:rPr b="0" i="0" lang="en-US" sz="3200" u="none" cap="none" strike="noStrike">
                <a:solidFill>
                  <a:srgbClr val="2330DC"/>
                </a:solidFill>
                <a:latin typeface="Roboto"/>
                <a:ea typeface="Roboto"/>
                <a:cs typeface="Roboto"/>
                <a:sym typeface="Roboto"/>
              </a:rPr>
              <a:t>olistique de l'</a:t>
            </a:r>
            <a:r>
              <a:rPr lang="en-US" sz="3200">
                <a:solidFill>
                  <a:srgbClr val="2330DC"/>
                </a:solidFill>
                <a:latin typeface="Roboto"/>
                <a:ea typeface="Roboto"/>
                <a:cs typeface="Roboto"/>
                <a:sym typeface="Roboto"/>
              </a:rPr>
              <a:t>I</a:t>
            </a:r>
            <a:r>
              <a:rPr b="0" i="0" lang="en-US" sz="3200" u="none" cap="none" strike="noStrike">
                <a:solidFill>
                  <a:srgbClr val="2330DC"/>
                </a:solidFill>
                <a:latin typeface="Roboto"/>
                <a:ea typeface="Roboto"/>
                <a:cs typeface="Roboto"/>
                <a:sym typeface="Roboto"/>
              </a:rPr>
              <a:t>nclusion</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Une approche holistique de la conception va au-delà des besoins physiques et cognitifs en prenant en compte le mode de vie, les valeurs et les besoins émotionnels des individus pour une accessibilité véritablement universelle.</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id="105" name="Google Shape;105;g308ead12222_0_65"/>
          <p:cNvPicPr preferRelativeResize="0"/>
          <p:nvPr/>
        </p:nvPicPr>
        <p:blipFill rotWithShape="1">
          <a:blip r:embed="rId4">
            <a:alphaModFix/>
          </a:blip>
          <a:srcRect b="0" l="0" r="0" t="0"/>
          <a:stretch/>
        </p:blipFill>
        <p:spPr>
          <a:xfrm>
            <a:off x="7524750" y="895350"/>
            <a:ext cx="3600000" cy="360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5"/>
          <p:cNvSpPr txBox="1"/>
          <p:nvPr/>
        </p:nvSpPr>
        <p:spPr>
          <a:xfrm>
            <a:off x="880851" y="755000"/>
            <a:ext cx="10482474" cy="54743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200" u="none" cap="none" strike="noStrike">
                <a:solidFill>
                  <a:srgbClr val="2330DC"/>
                </a:solidFill>
                <a:latin typeface="Roboto"/>
                <a:ea typeface="Roboto"/>
                <a:cs typeface="Roboto"/>
                <a:sym typeface="Roboto"/>
              </a:rPr>
              <a:t>3. Activités </a:t>
            </a:r>
            <a:r>
              <a:rPr lang="en-US" sz="3200">
                <a:solidFill>
                  <a:srgbClr val="2330DC"/>
                </a:solidFill>
                <a:latin typeface="Roboto"/>
                <a:ea typeface="Roboto"/>
                <a:cs typeface="Roboto"/>
                <a:sym typeface="Roboto"/>
              </a:rPr>
              <a:t> |</a:t>
            </a:r>
            <a:r>
              <a:rPr b="0" i="0" lang="en-US" sz="3200" u="none" cap="none" strike="noStrike">
                <a:solidFill>
                  <a:srgbClr val="2330DC"/>
                </a:solidFill>
                <a:latin typeface="Roboto"/>
                <a:ea typeface="Roboto"/>
                <a:cs typeface="Roboto"/>
                <a:sym typeface="Roboto"/>
              </a:rPr>
              <a:t> Matériel de lecture</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20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4">
                  <a:extLst>
                    <a:ext uri="{A12FA001-AC4F-418D-AE19-62706E023703}">
                      <ahyp:hlinkClr val="tx"/>
                    </a:ext>
                  </a:extLst>
                </a:hlinkClick>
              </a:rPr>
              <a:t>Parlement européen, Acte européen sur l'accessibilité. </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5">
                  <a:extLst>
                    <a:ext uri="{A12FA001-AC4F-418D-AE19-62706E023703}">
                      <ahyp:hlinkClr val="tx"/>
                    </a:ext>
                  </a:extLst>
                </a:hlinkClick>
              </a:rPr>
              <a:t>Commission européenne, Communication de la Commission au Parlement européen, au Conseil, au Comité économique et social européen et au Comité des régions, Stratégie européenne en faveur des personnes handicapées 2010-2020 : un engagement renouvelé pour une Europe sans entraves, Commission européenne, Communication de la Commission au Parlement européen, au Conseil, au Comité économique et social européen et au Comité des régions, Union pour l'égalité : Stratégie pour une Europe sans entraves.</a:t>
            </a:r>
            <a:endParaRPr b="0" i="0" sz="1600" u="none" cap="none" strike="noStrike">
              <a:solidFill>
                <a:srgbClr val="2330DC"/>
              </a:solidFill>
              <a:latin typeface="Roboto"/>
              <a:ea typeface="Roboto"/>
              <a:cs typeface="Roboto"/>
              <a:sym typeface="Roboto"/>
            </a:endParaRPr>
          </a:p>
          <a:p>
            <a:pPr indent="0" lvl="0" marL="114300" marR="0" rtl="0" algn="l">
              <a:lnSpc>
                <a:spcPct val="100000"/>
              </a:lnSpc>
              <a:spcBef>
                <a:spcPts val="0"/>
              </a:spcBef>
              <a:spcAft>
                <a:spcPts val="0"/>
              </a:spcAft>
              <a:buNone/>
            </a:pPr>
            <a:r>
              <a:rPr b="0" i="0" lang="en-US" sz="1600" u="none" cap="none" strike="noStrike">
                <a:solidFill>
                  <a:srgbClr val="2330DC"/>
                </a:solidFill>
                <a:latin typeface="Roboto"/>
                <a:ea typeface="Roboto"/>
                <a:cs typeface="Roboto"/>
                <a:sym typeface="Roboto"/>
              </a:rPr>
              <a:t> </a:t>
            </a:r>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6">
                  <a:extLst>
                    <a:ext uri="{A12FA001-AC4F-418D-AE19-62706E023703}">
                      <ahyp:hlinkClr val="tx"/>
                    </a:ext>
                  </a:extLst>
                </a:hlinkClick>
              </a:rPr>
              <a:t>Communication de la Commission au Parlement européen, au Conseil, au Comité économique et social européen et au Comité des régions. Union pour l'égalité : Stratégie pour les droits des personnes handicapées 2021-2030.</a:t>
            </a:r>
            <a:endParaRPr b="0" i="0" sz="800" u="none" cap="none" strike="noStrike">
              <a:solidFill>
                <a:srgbClr val="2330DC"/>
              </a:solidFill>
              <a:latin typeface="Roboto"/>
              <a:ea typeface="Roboto"/>
              <a:cs typeface="Roboto"/>
              <a:sym typeface="Roboto"/>
            </a:endParaRPr>
          </a:p>
          <a:p>
            <a:pPr indent="0" lvl="0" marL="114300" marR="0" rtl="0" algn="l">
              <a:lnSpc>
                <a:spcPct val="100000"/>
              </a:lnSpc>
              <a:spcBef>
                <a:spcPts val="0"/>
              </a:spcBef>
              <a:spcAft>
                <a:spcPts val="0"/>
              </a:spcAft>
              <a:buNone/>
            </a:pPr>
            <a:r>
              <a:t/>
            </a:r>
            <a:endParaRPr b="0" i="0" sz="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b="0" i="0" sz="1600" u="none" cap="none" strike="noStrike">
              <a:solidFill>
                <a:srgbClr val="2330DC"/>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g36397a4862b_0_10"/>
          <p:cNvSpPr txBox="1"/>
          <p:nvPr/>
        </p:nvSpPr>
        <p:spPr>
          <a:xfrm>
            <a:off x="880851" y="755000"/>
            <a:ext cx="10482600" cy="547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800" u="none" cap="none" strike="noStrike">
              <a:solidFill>
                <a:srgbClr val="2330DC"/>
              </a:solidFill>
              <a:latin typeface="Roboto"/>
              <a:ea typeface="Roboto"/>
              <a:cs typeface="Roboto"/>
              <a:sym typeface="Roboto"/>
            </a:endParaRPr>
          </a:p>
          <a:p>
            <a:pPr indent="0" lvl="0" marL="114300" marR="0" rtl="0" algn="l">
              <a:lnSpc>
                <a:spcPct val="100000"/>
              </a:lnSpc>
              <a:spcBef>
                <a:spcPts val="0"/>
              </a:spcBef>
              <a:spcAft>
                <a:spcPts val="0"/>
              </a:spcAft>
              <a:buNone/>
            </a:pPr>
            <a:r>
              <a:rPr b="0" i="0" lang="en-US" sz="3200" u="none" cap="none" strike="noStrike">
                <a:solidFill>
                  <a:srgbClr val="2330DC"/>
                </a:solidFill>
                <a:latin typeface="Roboto"/>
                <a:ea typeface="Roboto"/>
                <a:cs typeface="Roboto"/>
                <a:sym typeface="Roboto"/>
              </a:rPr>
              <a:t>3. Activités </a:t>
            </a:r>
            <a:r>
              <a:rPr lang="en-US" sz="3200">
                <a:solidFill>
                  <a:srgbClr val="2330DC"/>
                </a:solidFill>
                <a:latin typeface="Roboto"/>
                <a:ea typeface="Roboto"/>
                <a:cs typeface="Roboto"/>
                <a:sym typeface="Roboto"/>
              </a:rPr>
              <a:t>|  M</a:t>
            </a:r>
            <a:r>
              <a:rPr b="0" i="0" lang="en-US" sz="3200" u="none" cap="none" strike="noStrike">
                <a:solidFill>
                  <a:srgbClr val="2330DC"/>
                </a:solidFill>
                <a:latin typeface="Roboto"/>
                <a:ea typeface="Roboto"/>
                <a:cs typeface="Roboto"/>
                <a:sym typeface="Roboto"/>
              </a:rPr>
              <a:t>atériel visuel</a:t>
            </a:r>
            <a:endParaRPr b="0" i="0" sz="32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Qu'est-ce que l'Acte européen sur l'accessibilité - </a:t>
            </a:r>
            <a:r>
              <a:rPr b="0" i="0" lang="en-US" sz="1600" u="sng" cap="none" strike="noStrike">
                <a:solidFill>
                  <a:srgbClr val="2330DC"/>
                </a:solidFill>
                <a:latin typeface="Roboto"/>
                <a:ea typeface="Roboto"/>
                <a:cs typeface="Roboto"/>
                <a:sym typeface="Roboto"/>
                <a:hlinkClick r:id="rId4">
                  <a:extLst>
                    <a:ext uri="{A12FA001-AC4F-418D-AE19-62706E023703}">
                      <ahyp:hlinkClr val="tx"/>
                    </a:ext>
                  </a:extLst>
                </a:hlinkClick>
              </a:rPr>
              <a:t>https://www.youtube.com/watch?v=eD6O8AlEpZg</a:t>
            </a:r>
            <a:br>
              <a:rPr b="0" i="0" lang="en-US" sz="1600" u="none" cap="none" strike="noStrike">
                <a:solidFill>
                  <a:srgbClr val="2330DC"/>
                </a:solidFill>
                <a:latin typeface="Roboto"/>
                <a:ea typeface="Roboto"/>
                <a:cs typeface="Roboto"/>
                <a:sym typeface="Roboto"/>
              </a:rPr>
            </a:b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Pourquoi les entreprises ne peuvent pas ignorer l'Acte européen sur l'accessibilité - https://www.youtube.com/watch?v=7-7Rw4WhwJs </a:t>
            </a:r>
            <a:br>
              <a:rPr b="0" i="0" lang="en-US" sz="1600" u="none" cap="none" strike="noStrike">
                <a:solidFill>
                  <a:srgbClr val="2330DC"/>
                </a:solidFill>
                <a:latin typeface="Roboto"/>
                <a:ea typeface="Roboto"/>
                <a:cs typeface="Roboto"/>
                <a:sym typeface="Roboto"/>
              </a:rPr>
            </a:b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Éléments et objectifs de la stratégie européenne en faveur des personnes handicapées - https://www.youtube.com/watch?v=VHJ-9BGcKbA </a:t>
            </a:r>
            <a:endParaRPr b="0" i="0" sz="1600" u="none" cap="none" strike="noStrike">
              <a:solidFill>
                <a:srgbClr val="2330DC"/>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2023-11-22T09:07:15Z</dcterms:created>
  <dc:creator>Anna Merry</dc:creator>
</cp:coreProperties>
</file>