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Roboto"/>
      <p:regular r:id="rId15"/>
      <p:bold r:id="rId16"/>
      <p:italic r:id="rId17"/>
      <p:boldItalic r:id="rId18"/>
    </p:embeddedFont>
    <p:embeddedFont>
      <p:font typeface="Roboto Medium"/>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r:id="rId23" roundtripDataSignature="AMtx7mjZcVLAGFx3RdDg2L/ooEMJe+VM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1"/>
        <p:guide pos="3840"/>
        <p:guide pos="346" orient="horz"/>
        <p:guide pos="3861" orient="horz"/>
        <p:guide pos="724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bold.fntdata"/><Relationship Id="rId11" Type="http://schemas.openxmlformats.org/officeDocument/2006/relationships/slide" Target="slides/slide6.xml"/><Relationship Id="rId22" Type="http://schemas.openxmlformats.org/officeDocument/2006/relationships/font" Target="fonts/RobotoMedium-boldItalic.fntdata"/><Relationship Id="rId10" Type="http://schemas.openxmlformats.org/officeDocument/2006/relationships/slide" Target="slides/slide5.xml"/><Relationship Id="rId21" Type="http://schemas.openxmlformats.org/officeDocument/2006/relationships/font" Target="fonts/RobotoMedium-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RobotoMedium-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8ead12222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Dans le style de Kairouan, 1914 - Paul Klee - WikiArt.org (n.d.). www.wikiart.org. https://www.wikiart.org/en/paul-klee/in-the-style-of-kairouan-1914</a:t>
            </a:r>
            <a:endParaRPr sz="900">
              <a:solidFill>
                <a:srgbClr val="9AA0A6"/>
              </a:solidFill>
              <a:highlight>
                <a:srgbClr val="202124"/>
              </a:highlight>
            </a:endParaRPr>
          </a:p>
        </p:txBody>
      </p:sp>
      <p:sp>
        <p:nvSpPr>
          <p:cNvPr id="96" name="Google Shape;96;g308ead12222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08ead12222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Copyright : Freepik Company S.L. - www.freepik.com</a:t>
            </a:r>
            <a:endParaRPr sz="900">
              <a:solidFill>
                <a:srgbClr val="9AA0A6"/>
              </a:solidFill>
              <a:highlight>
                <a:srgbClr val="202124"/>
              </a:highlight>
            </a:endParaRPr>
          </a:p>
        </p:txBody>
      </p:sp>
      <p:sp>
        <p:nvSpPr>
          <p:cNvPr id="103" name="Google Shape;103;g308ead12222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Dans le style de Kairouan, 1914 - Paul Klee - WikiArt.org (n.d.). www.wikiart.org. https://www.wikiart.org/en/paul-klee/in-the-style-of-kairouan-1914</a:t>
            </a:r>
            <a:endParaRPr sz="900">
              <a:solidFill>
                <a:srgbClr val="9AA0A6"/>
              </a:solidFill>
              <a:highlight>
                <a:srgbClr val="202124"/>
              </a:highlight>
            </a:endParaRPr>
          </a:p>
        </p:txBody>
      </p:sp>
      <p:sp>
        <p:nvSpPr>
          <p:cNvPr id="110" name="Google Shape;11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Dans le style de Kairouan, 1914 - Paul Klee - WikiArt.org (n.d.). www.wikiart.org. https://www.wikiart.org/en/paul-klee/in-the-style-of-kairouan-1914</a:t>
            </a:r>
            <a:endParaRPr sz="900">
              <a:solidFill>
                <a:srgbClr val="9AA0A6"/>
              </a:solidFill>
              <a:highlight>
                <a:srgbClr val="202124"/>
              </a:highlight>
            </a:endParaRPr>
          </a:p>
        </p:txBody>
      </p:sp>
      <p:sp>
        <p:nvSpPr>
          <p:cNvPr id="118" name="Google Shape;11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1100d0c710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g31100d0c710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
          <p:cNvSpPr/>
          <p:nvPr>
            <p:ph idx="2" type="pic"/>
          </p:nvPr>
        </p:nvSpPr>
        <p:spPr>
          <a:xfrm>
            <a:off x="5183188" y="987425"/>
            <a:ext cx="6172200" cy="4873625"/>
          </a:xfrm>
          <a:prstGeom prst="rect">
            <a:avLst/>
          </a:prstGeom>
          <a:noFill/>
          <a:ln>
            <a:noFill/>
          </a:ln>
        </p:spPr>
      </p:sp>
      <p:sp>
        <p:nvSpPr>
          <p:cNvPr id="64" name="Google Shape;64;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hyperlink" Target="https://www.smashingmagazine.com/provide/eBooks/ethical-design-handbook-sample-chapter.pdf" TargetMode="External"/><Relationship Id="rId11" Type="http://schemas.openxmlformats.org/officeDocument/2006/relationships/hyperlink" Target="https://www.youtube.com/watch?v=uKMYf-UdRio" TargetMode="External"/><Relationship Id="rId10" Type="http://schemas.openxmlformats.org/officeDocument/2006/relationships/hyperlink" Target="https://www.researchgate.net/publication/269372602_Tools_for_User-Centred_Design" TargetMode="External"/><Relationship Id="rId12" Type="http://schemas.openxmlformats.org/officeDocument/2006/relationships/hyperlink" Target="https://www.youtube.com/watch?v=esr21c_Vnog&amp;list=PLBF3XTmgreLHH77gQOEa6xCCT2M0IWxo6" TargetMode="External"/><Relationship Id="rId9" Type="http://schemas.openxmlformats.org/officeDocument/2006/relationships/hyperlink" Target="https://accessible.org/Kris-Rivenburgh-WCAG-Checklist.pdf" TargetMode="External"/><Relationship Id="rId5" Type="http://schemas.openxmlformats.org/officeDocument/2006/relationships/hyperlink" Target="https://www.researchgate.net/publication/373806234_ETHICAL_DESIGN_AND_RESPONSIBILITIES" TargetMode="External"/><Relationship Id="rId6" Type="http://schemas.openxmlformats.org/officeDocument/2006/relationships/hyperlink" Target="https://www.iso.org/standard/77520.html" TargetMode="External"/><Relationship Id="rId7" Type="http://schemas.openxmlformats.org/officeDocument/2006/relationships/hyperlink" Target="https://uxp.ie/INUSE_Handbook_of_UCD.pdf" TargetMode="External"/><Relationship Id="rId8" Type="http://schemas.openxmlformats.org/officeDocument/2006/relationships/hyperlink" Target="https://www.cs.uct.ac.za/mit_notes/human_computer_interaction/pdfs/chp03.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hyperlink" Target="https://www.youtube.com/watch?v=E-v5txvqniY" TargetMode="External"/><Relationship Id="rId5" Type="http://schemas.openxmlformats.org/officeDocument/2006/relationships/hyperlink" Target="https://www.youtube.com/watch?v=T3ZImF5csfY" TargetMode="External"/><Relationship Id="rId6" Type="http://schemas.openxmlformats.org/officeDocument/2006/relationships/hyperlink" Target="https://www.youtube.com/watch?v=za6mptzSn7o" TargetMode="External"/><Relationship Id="rId7" Type="http://schemas.openxmlformats.org/officeDocument/2006/relationships/hyperlink" Target="https://www.youtube.com/watch?v=RZB6B7aVyn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4"/>
          <p:cNvSpPr txBox="1"/>
          <p:nvPr>
            <p:ph type="ctrTitle"/>
          </p:nvPr>
        </p:nvSpPr>
        <p:spPr>
          <a:xfrm>
            <a:off x="813925" y="654922"/>
            <a:ext cx="10545000" cy="1971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200"/>
              <a:buNone/>
            </a:pPr>
            <a:r>
              <a:rPr b="1" lang="en-US" sz="3200">
                <a:solidFill>
                  <a:srgbClr val="2330DC"/>
                </a:solidFill>
                <a:latin typeface="Roboto"/>
                <a:ea typeface="Roboto"/>
                <a:cs typeface="Roboto"/>
                <a:sym typeface="Roboto"/>
              </a:rPr>
              <a:t>Conception Inclusive et Accessible. Espaces Publics Conviviaux</a:t>
            </a:r>
            <a:r>
              <a:rPr lang="en-US" sz="3200">
                <a:solidFill>
                  <a:srgbClr val="2330DC"/>
                </a:solidFill>
                <a:latin typeface="Roboto Medium"/>
                <a:ea typeface="Roboto Medium"/>
                <a:cs typeface="Roboto Medium"/>
                <a:sym typeface="Roboto Medium"/>
              </a:rPr>
              <a:t>.</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t/>
            </a:r>
            <a:endParaRPr sz="3200">
              <a:solidFill>
                <a:srgbClr val="2330DC"/>
              </a:solidFill>
              <a:latin typeface="Roboto Medium"/>
              <a:ea typeface="Roboto Medium"/>
              <a:cs typeface="Roboto Medium"/>
              <a:sym typeface="Roboto Medium"/>
            </a:endParaRPr>
          </a:p>
          <a:p>
            <a:pPr indent="0" lvl="0" marL="0" rtl="0" algn="l">
              <a:lnSpc>
                <a:spcPct val="90000"/>
              </a:lnSpc>
              <a:spcBef>
                <a:spcPts val="0"/>
              </a:spcBef>
              <a:spcAft>
                <a:spcPts val="0"/>
              </a:spcAft>
              <a:buClr>
                <a:schemeClr val="dk1"/>
              </a:buClr>
              <a:buSzPts val="3200"/>
              <a:buFont typeface="Roboto Medium"/>
              <a:buNone/>
            </a:pPr>
            <a:r>
              <a:rPr lang="en-US" sz="2800">
                <a:solidFill>
                  <a:srgbClr val="2330DC"/>
                </a:solidFill>
                <a:latin typeface="Roboto"/>
                <a:ea typeface="Roboto"/>
                <a:cs typeface="Roboto"/>
                <a:sym typeface="Roboto"/>
              </a:rPr>
              <a:t>Module 4 : Conception </a:t>
            </a:r>
            <a:r>
              <a:rPr lang="en-US" sz="2800">
                <a:solidFill>
                  <a:srgbClr val="2330DC"/>
                </a:solidFill>
                <a:latin typeface="Roboto"/>
                <a:ea typeface="Roboto"/>
                <a:cs typeface="Roboto"/>
                <a:sym typeface="Roboto"/>
              </a:rPr>
              <a:t>Éthique</a:t>
            </a:r>
            <a:r>
              <a:rPr lang="en-US" sz="2800">
                <a:solidFill>
                  <a:srgbClr val="2330DC"/>
                </a:solidFill>
                <a:latin typeface="Roboto"/>
                <a:ea typeface="Roboto"/>
                <a:cs typeface="Roboto"/>
                <a:sym typeface="Roboto"/>
              </a:rPr>
              <a:t> et Accessibilité</a:t>
            </a:r>
            <a:endParaRPr sz="2800">
              <a:solidFill>
                <a:srgbClr val="2330DC"/>
              </a:solidFill>
              <a:latin typeface="Roboto"/>
              <a:ea typeface="Roboto"/>
              <a:cs typeface="Roboto"/>
              <a:sym typeface="Roboto"/>
            </a:endParaRPr>
          </a:p>
        </p:txBody>
      </p:sp>
      <p:sp>
        <p:nvSpPr>
          <p:cNvPr id="89" name="Google Shape;89;p4"/>
          <p:cNvSpPr txBox="1"/>
          <p:nvPr>
            <p:ph idx="1" type="subTitle"/>
          </p:nvPr>
        </p:nvSpPr>
        <p:spPr>
          <a:xfrm>
            <a:off x="813925" y="2404850"/>
            <a:ext cx="10851300" cy="296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rgbClr val="595959"/>
              </a:buClr>
              <a:buSzPts val="2400"/>
              <a:buNone/>
            </a:pPr>
            <a:r>
              <a:rPr b="1" lang="en-US" sz="1700">
                <a:solidFill>
                  <a:srgbClr val="2330DC"/>
                </a:solidFill>
                <a:latin typeface="Roboto"/>
                <a:ea typeface="Roboto"/>
                <a:cs typeface="Roboto"/>
                <a:sym typeface="Roboto"/>
              </a:rPr>
              <a:t>4.1 </a:t>
            </a:r>
            <a:r>
              <a:rPr lang="en-US" sz="1700">
                <a:solidFill>
                  <a:srgbClr val="2330DC"/>
                </a:solidFill>
                <a:latin typeface="Roboto"/>
                <a:ea typeface="Roboto"/>
                <a:cs typeface="Roboto"/>
                <a:sym typeface="Roboto"/>
              </a:rPr>
              <a:t>Conception éthique et accessibilité</a:t>
            </a:r>
            <a:endParaRPr sz="1700">
              <a:solidFill>
                <a:srgbClr val="2330DC"/>
              </a:solidFill>
              <a:latin typeface="Roboto"/>
              <a:ea typeface="Roboto"/>
              <a:cs typeface="Roboto"/>
              <a:sym typeface="Roboto"/>
            </a:endParaRPr>
          </a:p>
          <a:p>
            <a:pPr indent="-190500" lvl="0" marL="342900" rtl="0" algn="l">
              <a:lnSpc>
                <a:spcPct val="90000"/>
              </a:lnSpc>
              <a:spcBef>
                <a:spcPts val="480"/>
              </a:spcBef>
              <a:spcAft>
                <a:spcPts val="0"/>
              </a:spcAft>
              <a:buClr>
                <a:srgbClr val="595959"/>
              </a:buClr>
              <a:buSzPts val="2400"/>
              <a:buFont typeface="Calibri"/>
              <a:buNone/>
            </a:pPr>
            <a:r>
              <a:t/>
            </a:r>
            <a:endParaRPr sz="17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rPr b="1" lang="en-US" sz="1700">
                <a:solidFill>
                  <a:srgbClr val="2330DC"/>
                </a:solidFill>
                <a:latin typeface="Roboto"/>
                <a:ea typeface="Roboto"/>
                <a:cs typeface="Roboto"/>
                <a:sym typeface="Roboto"/>
              </a:rPr>
              <a:t>4.2 </a:t>
            </a:r>
            <a:r>
              <a:rPr lang="en-US" sz="1700">
                <a:solidFill>
                  <a:srgbClr val="2330DC"/>
                </a:solidFill>
                <a:latin typeface="Roboto"/>
                <a:ea typeface="Roboto"/>
                <a:cs typeface="Roboto"/>
                <a:sym typeface="Roboto"/>
              </a:rPr>
              <a:t>Conception éthique dans les soins de santé</a:t>
            </a:r>
            <a:endParaRPr sz="1700">
              <a:solidFill>
                <a:srgbClr val="2330DC"/>
              </a:solidFill>
              <a:latin typeface="Roboto"/>
              <a:ea typeface="Roboto"/>
              <a:cs typeface="Roboto"/>
              <a:sym typeface="Roboto"/>
            </a:endParaRPr>
          </a:p>
          <a:p>
            <a:pPr indent="-190500" lvl="0" marL="342900" rtl="0" algn="l">
              <a:lnSpc>
                <a:spcPct val="90000"/>
              </a:lnSpc>
              <a:spcBef>
                <a:spcPts val="480"/>
              </a:spcBef>
              <a:spcAft>
                <a:spcPts val="0"/>
              </a:spcAft>
              <a:buClr>
                <a:srgbClr val="595959"/>
              </a:buClr>
              <a:buSzPts val="2400"/>
              <a:buFont typeface="Calibri"/>
              <a:buNone/>
            </a:pPr>
            <a:r>
              <a:t/>
            </a:r>
            <a:endParaRPr sz="17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rPr b="1" lang="en-US" sz="1700">
                <a:solidFill>
                  <a:srgbClr val="2330DC"/>
                </a:solidFill>
                <a:latin typeface="Roboto"/>
                <a:ea typeface="Roboto"/>
                <a:cs typeface="Roboto"/>
                <a:sym typeface="Roboto"/>
              </a:rPr>
              <a:t>4.3 </a:t>
            </a:r>
            <a:r>
              <a:rPr lang="en-US" sz="1700">
                <a:solidFill>
                  <a:srgbClr val="2330DC"/>
                </a:solidFill>
                <a:latin typeface="Roboto"/>
                <a:ea typeface="Roboto"/>
                <a:cs typeface="Roboto"/>
                <a:sym typeface="Roboto"/>
              </a:rPr>
              <a:t>Conception éthique dans le domaine de la technologie</a:t>
            </a:r>
            <a:endParaRPr sz="1700">
              <a:solidFill>
                <a:srgbClr val="2330DC"/>
              </a:solidFill>
              <a:latin typeface="Roboto"/>
              <a:ea typeface="Roboto"/>
              <a:cs typeface="Roboto"/>
              <a:sym typeface="Roboto"/>
            </a:endParaRPr>
          </a:p>
          <a:p>
            <a:pPr indent="-190500" lvl="0" marL="342900" rtl="0" algn="l">
              <a:lnSpc>
                <a:spcPct val="90000"/>
              </a:lnSpc>
              <a:spcBef>
                <a:spcPts val="480"/>
              </a:spcBef>
              <a:spcAft>
                <a:spcPts val="0"/>
              </a:spcAft>
              <a:buClr>
                <a:srgbClr val="595959"/>
              </a:buClr>
              <a:buSzPts val="2400"/>
              <a:buFont typeface="Calibri"/>
              <a:buNone/>
            </a:pPr>
            <a:r>
              <a:t/>
            </a:r>
            <a:endParaRPr sz="17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rPr b="1" lang="en-US" sz="1700">
                <a:solidFill>
                  <a:srgbClr val="2330DC"/>
                </a:solidFill>
                <a:latin typeface="Roboto"/>
                <a:ea typeface="Roboto"/>
                <a:cs typeface="Roboto"/>
                <a:sym typeface="Roboto"/>
              </a:rPr>
              <a:t>4.4 </a:t>
            </a:r>
            <a:r>
              <a:rPr lang="en-US" sz="1700">
                <a:solidFill>
                  <a:srgbClr val="2330DC"/>
                </a:solidFill>
                <a:latin typeface="Roboto"/>
                <a:ea typeface="Roboto"/>
                <a:cs typeface="Roboto"/>
                <a:sym typeface="Roboto"/>
              </a:rPr>
              <a:t>Conception éthique dans la conception urbaine et la durabilité</a:t>
            </a:r>
            <a:endParaRPr sz="1700">
              <a:solidFill>
                <a:srgbClr val="2330DC"/>
              </a:solidFill>
              <a:latin typeface="Roboto"/>
              <a:ea typeface="Roboto"/>
              <a:cs typeface="Roboto"/>
              <a:sym typeface="Roboto"/>
            </a:endParaRPr>
          </a:p>
          <a:p>
            <a:pPr indent="-190500" lvl="0" marL="342900" rtl="0" algn="l">
              <a:lnSpc>
                <a:spcPct val="90000"/>
              </a:lnSpc>
              <a:spcBef>
                <a:spcPts val="480"/>
              </a:spcBef>
              <a:spcAft>
                <a:spcPts val="0"/>
              </a:spcAft>
              <a:buClr>
                <a:srgbClr val="595959"/>
              </a:buClr>
              <a:buSzPts val="2400"/>
              <a:buFont typeface="Calibri"/>
              <a:buNone/>
            </a:pPr>
            <a:r>
              <a:t/>
            </a:r>
            <a:endParaRPr sz="17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rPr b="1" lang="en-US" sz="1700">
                <a:solidFill>
                  <a:srgbClr val="2330DC"/>
                </a:solidFill>
                <a:latin typeface="Roboto"/>
                <a:ea typeface="Roboto"/>
                <a:cs typeface="Roboto"/>
                <a:sym typeface="Roboto"/>
              </a:rPr>
              <a:t>4.5 </a:t>
            </a:r>
            <a:r>
              <a:rPr lang="en-US" sz="1700">
                <a:solidFill>
                  <a:srgbClr val="2330DC"/>
                </a:solidFill>
                <a:latin typeface="Roboto"/>
                <a:ea typeface="Roboto"/>
                <a:cs typeface="Roboto"/>
                <a:sym typeface="Roboto"/>
              </a:rPr>
              <a:t>Techniques de conception : Répondre aux différents besoins et concevoir pour les personnes handicapées</a:t>
            </a:r>
            <a:endParaRPr sz="1700">
              <a:solidFill>
                <a:srgbClr val="2330DC"/>
              </a:solidFill>
              <a:latin typeface="Roboto"/>
              <a:ea typeface="Roboto"/>
              <a:cs typeface="Roboto"/>
              <a:sym typeface="Roboto"/>
            </a:endParaRPr>
          </a:p>
        </p:txBody>
      </p:sp>
      <p:pic>
        <p:nvPicPr>
          <p:cNvPr id="90" name="Google Shape;90;p4"/>
          <p:cNvPicPr preferRelativeResize="0"/>
          <p:nvPr/>
        </p:nvPicPr>
        <p:blipFill rotWithShape="1">
          <a:blip r:embed="rId4">
            <a:alphaModFix/>
          </a:blip>
          <a:srcRect b="54817" l="14810" r="52748" t="29444"/>
          <a:stretch/>
        </p:blipFill>
        <p:spPr>
          <a:xfrm>
            <a:off x="813933" y="5465114"/>
            <a:ext cx="2681230" cy="758270"/>
          </a:xfrm>
          <a:prstGeom prst="rect">
            <a:avLst/>
          </a:prstGeom>
          <a:noFill/>
          <a:ln>
            <a:noFill/>
          </a:ln>
        </p:spPr>
      </p:pic>
      <p:sp>
        <p:nvSpPr>
          <p:cNvPr id="91" name="Google Shape;91;p4"/>
          <p:cNvSpPr txBox="1"/>
          <p:nvPr/>
        </p:nvSpPr>
        <p:spPr>
          <a:xfrm>
            <a:off x="813933" y="5119474"/>
            <a:ext cx="3303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330DC"/>
                </a:solidFill>
                <a:latin typeface="Roboto"/>
                <a:ea typeface="Roboto"/>
                <a:cs typeface="Roboto"/>
                <a:sym typeface="Roboto"/>
              </a:rPr>
              <a:t>2023-1-CY01-KA220-HED-000160668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pic>
        <p:nvPicPr>
          <p:cNvPr id="92" name="Google Shape;92;p4"/>
          <p:cNvPicPr preferRelativeResize="0"/>
          <p:nvPr/>
        </p:nvPicPr>
        <p:blipFill rotWithShape="1">
          <a:blip r:embed="rId5">
            <a:alphaModFix/>
          </a:blip>
          <a:srcRect b="0" l="0" r="0" t="0"/>
          <a:stretch/>
        </p:blipFill>
        <p:spPr>
          <a:xfrm>
            <a:off x="9801643" y="5267324"/>
            <a:ext cx="1593432" cy="956059"/>
          </a:xfrm>
          <a:prstGeom prst="rect">
            <a:avLst/>
          </a:prstGeom>
          <a:noFill/>
          <a:ln>
            <a:noFill/>
          </a:ln>
        </p:spPr>
      </p:pic>
      <p:pic>
        <p:nvPicPr>
          <p:cNvPr id="93" name="Google Shape;93;p4"/>
          <p:cNvPicPr preferRelativeResize="0"/>
          <p:nvPr/>
        </p:nvPicPr>
        <p:blipFill rotWithShape="1">
          <a:blip r:embed="rId6">
            <a:alphaModFix/>
          </a:blip>
          <a:srcRect b="0" l="0" r="0" t="0"/>
          <a:stretch/>
        </p:blipFill>
        <p:spPr>
          <a:xfrm>
            <a:off x="5299283" y="5559573"/>
            <a:ext cx="1593433" cy="5693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g308ead12222_0_76"/>
          <p:cNvSpPr txBox="1"/>
          <p:nvPr/>
        </p:nvSpPr>
        <p:spPr>
          <a:xfrm>
            <a:off x="880850" y="608175"/>
            <a:ext cx="70464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200" u="none" cap="none" strike="noStrike">
                <a:solidFill>
                  <a:srgbClr val="2330DC"/>
                </a:solidFill>
                <a:latin typeface="Roboto"/>
                <a:ea typeface="Roboto"/>
                <a:cs typeface="Roboto"/>
                <a:sym typeface="Roboto"/>
              </a:rPr>
              <a:t>4.1 Conception </a:t>
            </a:r>
            <a:endParaRPr sz="32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2800">
                <a:solidFill>
                  <a:srgbClr val="2330DC"/>
                </a:solidFill>
                <a:latin typeface="Roboto"/>
                <a:ea typeface="Roboto"/>
                <a:cs typeface="Roboto"/>
                <a:sym typeface="Roboto"/>
              </a:rPr>
              <a:t>É</a:t>
            </a:r>
            <a:r>
              <a:rPr b="0" i="0" lang="en-US" sz="3200" u="none" cap="none" strike="noStrike">
                <a:solidFill>
                  <a:srgbClr val="2330DC"/>
                </a:solidFill>
                <a:latin typeface="Roboto"/>
                <a:ea typeface="Roboto"/>
                <a:cs typeface="Roboto"/>
                <a:sym typeface="Roboto"/>
              </a:rPr>
              <a:t>thique et </a:t>
            </a:r>
            <a:r>
              <a:rPr lang="en-US" sz="3200">
                <a:solidFill>
                  <a:srgbClr val="2330DC"/>
                </a:solidFill>
                <a:latin typeface="Roboto"/>
                <a:ea typeface="Roboto"/>
                <a:cs typeface="Roboto"/>
                <a:sym typeface="Roboto"/>
              </a:rPr>
              <a:t>A</a:t>
            </a:r>
            <a:r>
              <a:rPr b="0" i="0" lang="en-US" sz="3200" u="none" cap="none" strike="noStrike">
                <a:solidFill>
                  <a:srgbClr val="2330DC"/>
                </a:solidFill>
                <a:latin typeface="Roboto"/>
                <a:ea typeface="Roboto"/>
                <a:cs typeface="Roboto"/>
                <a:sym typeface="Roboto"/>
              </a:rPr>
              <a:t>ccessibilité</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La conception éthique donne la priorité à la dignité humaine, à la justice et au bien-être en veillant à ce que les produits et les services apportent une contribution positive aux individus et à la société.</a:t>
            </a:r>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Les concepteurs/</a:t>
            </a:r>
            <a:r>
              <a:rPr lang="en-US" sz="1600">
                <a:solidFill>
                  <a:srgbClr val="2330DC"/>
                </a:solidFill>
                <a:latin typeface="Roboto"/>
                <a:ea typeface="Roboto"/>
                <a:cs typeface="Roboto"/>
                <a:sym typeface="Roboto"/>
              </a:rPr>
              <a:t>trices </a:t>
            </a:r>
            <a:r>
              <a:rPr b="0" i="0" lang="en-US" sz="1600" u="none" cap="none" strike="noStrike">
                <a:solidFill>
                  <a:srgbClr val="2330DC"/>
                </a:solidFill>
                <a:latin typeface="Roboto"/>
                <a:ea typeface="Roboto"/>
                <a:cs typeface="Roboto"/>
                <a:sym typeface="Roboto"/>
              </a:rPr>
              <a:t> ont la responsabilité de prendre en compte les impacts environnementaux, sociaux et éthiques de leur travail en se concentrant sur la durabilité, l'inclusion et l'équité.</a:t>
            </a:r>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Les principes clés de la conception éthique comprennent la centration sur l'humain, la transparence, la responsabilité et la prise en compte des inégalités sociales afin de créer des solutions plus équitables et plus accessibles.</a:t>
            </a:r>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À mesure que la technologie et les défis sociétaux évoluent, la conception éthique devient de plus en plus importante pour façonner un avenir meilleur à la fois pour les individus et pour la planète.</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99" name="Google Shape;99;g308ead12222_0_76"/>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id="100" name="Google Shape;100;g308ead12222_0_76"/>
          <p:cNvPicPr preferRelativeResize="0"/>
          <p:nvPr/>
        </p:nvPicPr>
        <p:blipFill rotWithShape="1">
          <a:blip r:embed="rId4">
            <a:alphaModFix/>
          </a:blip>
          <a:srcRect b="0" l="0" r="0" t="0"/>
          <a:stretch/>
        </p:blipFill>
        <p:spPr>
          <a:xfrm>
            <a:off x="7927248" y="2729948"/>
            <a:ext cx="3399552" cy="33995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g308ead12222_0_86"/>
          <p:cNvSpPr txBox="1"/>
          <p:nvPr/>
        </p:nvSpPr>
        <p:spPr>
          <a:xfrm>
            <a:off x="880850" y="755000"/>
            <a:ext cx="6687100" cy="516872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200" u="none" cap="none" strike="noStrike">
                <a:solidFill>
                  <a:srgbClr val="2330DC"/>
                </a:solidFill>
                <a:latin typeface="Roboto"/>
                <a:ea typeface="Roboto"/>
                <a:cs typeface="Roboto"/>
                <a:sym typeface="Roboto"/>
              </a:rPr>
              <a:t>4.2 Planification </a:t>
            </a:r>
            <a:r>
              <a:rPr lang="en-US" sz="3200">
                <a:solidFill>
                  <a:srgbClr val="2330DC"/>
                </a:solidFill>
                <a:latin typeface="Roboto"/>
                <a:ea typeface="Roboto"/>
                <a:cs typeface="Roboto"/>
                <a:sym typeface="Roboto"/>
              </a:rPr>
              <a:t>Éthique</a:t>
            </a:r>
            <a:r>
              <a:rPr b="0" i="0" lang="en-US" sz="3200" u="none" cap="none" strike="noStrike">
                <a:solidFill>
                  <a:srgbClr val="2330DC"/>
                </a:solidFill>
                <a:latin typeface="Roboto"/>
                <a:ea typeface="Roboto"/>
                <a:cs typeface="Roboto"/>
                <a:sym typeface="Roboto"/>
              </a:rPr>
              <a:t> dans les </a:t>
            </a:r>
            <a:r>
              <a:rPr lang="en-US" sz="3200">
                <a:solidFill>
                  <a:srgbClr val="2330DC"/>
                </a:solidFill>
                <a:latin typeface="Roboto"/>
                <a:ea typeface="Roboto"/>
                <a:cs typeface="Roboto"/>
                <a:sym typeface="Roboto"/>
              </a:rPr>
              <a:t>S</a:t>
            </a:r>
            <a:r>
              <a:rPr b="0" i="0" lang="en-US" sz="3200" u="none" cap="none" strike="noStrike">
                <a:solidFill>
                  <a:srgbClr val="2330DC"/>
                </a:solidFill>
                <a:latin typeface="Roboto"/>
                <a:ea typeface="Roboto"/>
                <a:cs typeface="Roboto"/>
                <a:sym typeface="Roboto"/>
              </a:rPr>
              <a:t>oins de </a:t>
            </a:r>
            <a:r>
              <a:rPr lang="en-US" sz="3200">
                <a:solidFill>
                  <a:srgbClr val="2330DC"/>
                </a:solidFill>
                <a:latin typeface="Roboto"/>
                <a:ea typeface="Roboto"/>
                <a:cs typeface="Roboto"/>
                <a:sym typeface="Roboto"/>
              </a:rPr>
              <a:t>S</a:t>
            </a:r>
            <a:r>
              <a:rPr b="0" i="0" lang="en-US" sz="3200" u="none" cap="none" strike="noStrike">
                <a:solidFill>
                  <a:srgbClr val="2330DC"/>
                </a:solidFill>
                <a:latin typeface="Roboto"/>
                <a:ea typeface="Roboto"/>
                <a:cs typeface="Roboto"/>
                <a:sym typeface="Roboto"/>
              </a:rPr>
              <a:t>anté</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La conception éthique des soins de santé donne la priorité à la sécurité des patient(</a:t>
            </a:r>
            <a:r>
              <a:rPr lang="en-US" sz="1600">
                <a:solidFill>
                  <a:srgbClr val="2330DC"/>
                </a:solidFill>
                <a:latin typeface="Roboto"/>
                <a:ea typeface="Roboto"/>
                <a:cs typeface="Roboto"/>
                <a:sym typeface="Roboto"/>
              </a:rPr>
              <a:t>e)</a:t>
            </a:r>
            <a:r>
              <a:rPr b="0" i="0" lang="en-US" sz="1600" u="none" cap="none" strike="noStrike">
                <a:solidFill>
                  <a:srgbClr val="2330DC"/>
                </a:solidFill>
                <a:latin typeface="Roboto"/>
                <a:ea typeface="Roboto"/>
                <a:cs typeface="Roboto"/>
                <a:sym typeface="Roboto"/>
              </a:rPr>
              <a:t>s, à l'accessibilité et à l'équité en veillant à ce que les technologies telles que la télémédecine et l'IA répondent à des normes rigoureuses, tout en conciliant l'innovation avec l'empathie et la transparence</a:t>
            </a:r>
            <a:r>
              <a:rPr b="0" i="0" lang="en-US" sz="1800" u="none" cap="none" strike="noStrike">
                <a:solidFill>
                  <a:srgbClr val="2330DC"/>
                </a:solidFill>
                <a:latin typeface="Roboto"/>
                <a:ea typeface="Roboto"/>
                <a:cs typeface="Roboto"/>
                <a:sym typeface="Roboto"/>
              </a:rPr>
              <a:t>.</a:t>
            </a:r>
            <a:endParaRPr b="0" i="0" sz="18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b="0" i="0" lang="en-US" sz="3200" u="none" cap="none" strike="noStrike">
                <a:solidFill>
                  <a:srgbClr val="2330DC"/>
                </a:solidFill>
                <a:latin typeface="Roboto"/>
                <a:ea typeface="Roboto"/>
                <a:cs typeface="Roboto"/>
                <a:sym typeface="Roboto"/>
              </a:rPr>
              <a:t>4.3 Conception </a:t>
            </a:r>
            <a:r>
              <a:rPr lang="en-US" sz="3200">
                <a:solidFill>
                  <a:srgbClr val="2330DC"/>
                </a:solidFill>
                <a:latin typeface="Roboto"/>
                <a:ea typeface="Roboto"/>
                <a:cs typeface="Roboto"/>
                <a:sym typeface="Roboto"/>
              </a:rPr>
              <a:t>Éthique</a:t>
            </a:r>
            <a:r>
              <a:rPr b="0" i="0" lang="en-US" sz="3200" u="none" cap="none" strike="noStrike">
                <a:solidFill>
                  <a:srgbClr val="2330DC"/>
                </a:solidFill>
                <a:latin typeface="Roboto"/>
                <a:ea typeface="Roboto"/>
                <a:cs typeface="Roboto"/>
                <a:sym typeface="Roboto"/>
              </a:rPr>
              <a:t> </a:t>
            </a:r>
            <a:r>
              <a:rPr lang="en-US" sz="3200">
                <a:solidFill>
                  <a:srgbClr val="2330DC"/>
                </a:solidFill>
                <a:latin typeface="Roboto"/>
                <a:ea typeface="Roboto"/>
                <a:cs typeface="Roboto"/>
                <a:sym typeface="Roboto"/>
              </a:rPr>
              <a:t>dans le Domaine de la Technologie</a:t>
            </a:r>
            <a:endParaRPr sz="32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21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La conception éthique des technologies garantit le respect de la vie privée, l'équité et la transparence, tout en rendant les innovations accessibles aux communautés mal desservies.</a:t>
            </a:r>
            <a:endParaRPr b="0" i="0" sz="14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400" u="none" cap="none" strike="noStrike">
              <a:solidFill>
                <a:srgbClr val="2330DC"/>
              </a:solidFill>
              <a:latin typeface="Roboto"/>
              <a:ea typeface="Roboto"/>
              <a:cs typeface="Roboto"/>
              <a:sym typeface="Roboto"/>
            </a:endParaRPr>
          </a:p>
          <a:p>
            <a:pPr indent="0" lvl="0" marL="114300" marR="0" rtl="0" algn="l">
              <a:lnSpc>
                <a:spcPct val="100000"/>
              </a:lnSpc>
              <a:spcBef>
                <a:spcPts val="0"/>
              </a:spcBef>
              <a:spcAft>
                <a:spcPts val="0"/>
              </a:spcAft>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06" name="Google Shape;106;g308ead12222_0_86"/>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descr="Nėra nuotraukos aprašo." id="107" name="Google Shape;107;g308ead12222_0_86"/>
          <p:cNvPicPr preferRelativeResize="0"/>
          <p:nvPr/>
        </p:nvPicPr>
        <p:blipFill rotWithShape="1">
          <a:blip r:embed="rId4">
            <a:alphaModFix/>
          </a:blip>
          <a:srcRect b="0" l="0" r="0" t="0"/>
          <a:stretch/>
        </p:blipFill>
        <p:spPr>
          <a:xfrm>
            <a:off x="7567950" y="847725"/>
            <a:ext cx="3600000" cy="360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5"/>
          <p:cNvSpPr txBox="1"/>
          <p:nvPr/>
        </p:nvSpPr>
        <p:spPr>
          <a:xfrm>
            <a:off x="880850" y="638175"/>
            <a:ext cx="10444200" cy="72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200" u="none" cap="none" strike="noStrike">
                <a:solidFill>
                  <a:srgbClr val="2330DC"/>
                </a:solidFill>
                <a:latin typeface="Roboto"/>
                <a:ea typeface="Roboto"/>
                <a:cs typeface="Roboto"/>
                <a:sym typeface="Roboto"/>
              </a:rPr>
              <a:t>4.4 La </a:t>
            </a:r>
            <a:r>
              <a:rPr lang="en-US" sz="3200">
                <a:solidFill>
                  <a:srgbClr val="2330DC"/>
                </a:solidFill>
                <a:latin typeface="Roboto"/>
                <a:ea typeface="Roboto"/>
                <a:cs typeface="Roboto"/>
                <a:sym typeface="Roboto"/>
              </a:rPr>
              <a:t>C</a:t>
            </a:r>
            <a:r>
              <a:rPr b="0" i="0" lang="en-US" sz="3200" u="none" cap="none" strike="noStrike">
                <a:solidFill>
                  <a:srgbClr val="2330DC"/>
                </a:solidFill>
                <a:latin typeface="Roboto"/>
                <a:ea typeface="Roboto"/>
                <a:cs typeface="Roboto"/>
                <a:sym typeface="Roboto"/>
              </a:rPr>
              <a:t>onception </a:t>
            </a:r>
            <a:r>
              <a:rPr lang="en-US" sz="3200">
                <a:solidFill>
                  <a:srgbClr val="2330DC"/>
                </a:solidFill>
                <a:latin typeface="Roboto"/>
                <a:ea typeface="Roboto"/>
                <a:cs typeface="Roboto"/>
                <a:sym typeface="Roboto"/>
              </a:rPr>
              <a:t>Éthique</a:t>
            </a:r>
            <a:r>
              <a:rPr b="0" i="0" lang="en-US" sz="3200" u="none" cap="none" strike="noStrike">
                <a:solidFill>
                  <a:srgbClr val="2330DC"/>
                </a:solidFill>
                <a:latin typeface="Roboto"/>
                <a:ea typeface="Roboto"/>
                <a:cs typeface="Roboto"/>
                <a:sym typeface="Roboto"/>
              </a:rPr>
              <a:t> dans l</a:t>
            </a:r>
            <a:r>
              <a:rPr lang="en-US" sz="3200">
                <a:solidFill>
                  <a:srgbClr val="2330DC"/>
                </a:solidFill>
                <a:latin typeface="Roboto"/>
                <a:ea typeface="Roboto"/>
                <a:cs typeface="Roboto"/>
                <a:sym typeface="Roboto"/>
              </a:rPr>
              <a:t>a Conception Urbaine</a:t>
            </a:r>
            <a:r>
              <a:rPr b="0" i="0" lang="en-US" sz="3200" u="none" cap="none" strike="noStrike">
                <a:solidFill>
                  <a:srgbClr val="2330DC"/>
                </a:solidFill>
                <a:latin typeface="Roboto"/>
                <a:ea typeface="Roboto"/>
                <a:cs typeface="Roboto"/>
                <a:sym typeface="Roboto"/>
              </a:rPr>
              <a:t> et le </a:t>
            </a:r>
            <a:r>
              <a:rPr lang="en-US" sz="3200">
                <a:solidFill>
                  <a:srgbClr val="2330DC"/>
                </a:solidFill>
                <a:latin typeface="Roboto"/>
                <a:ea typeface="Roboto"/>
                <a:cs typeface="Roboto"/>
                <a:sym typeface="Roboto"/>
              </a:rPr>
              <a:t>D</a:t>
            </a:r>
            <a:r>
              <a:rPr b="0" i="0" lang="en-US" sz="3200" u="none" cap="none" strike="noStrike">
                <a:solidFill>
                  <a:srgbClr val="2330DC"/>
                </a:solidFill>
                <a:latin typeface="Roboto"/>
                <a:ea typeface="Roboto"/>
                <a:cs typeface="Roboto"/>
                <a:sym typeface="Roboto"/>
              </a:rPr>
              <a:t>éveloppement </a:t>
            </a:r>
            <a:r>
              <a:rPr lang="en-US" sz="3200">
                <a:solidFill>
                  <a:srgbClr val="2330DC"/>
                </a:solidFill>
                <a:latin typeface="Roboto"/>
                <a:ea typeface="Roboto"/>
                <a:cs typeface="Roboto"/>
                <a:sym typeface="Roboto"/>
              </a:rPr>
              <a:t>D</a:t>
            </a:r>
            <a:r>
              <a:rPr b="0" i="0" lang="en-US" sz="3200" u="none" cap="none" strike="noStrike">
                <a:solidFill>
                  <a:srgbClr val="2330DC"/>
                </a:solidFill>
                <a:latin typeface="Roboto"/>
                <a:ea typeface="Roboto"/>
                <a:cs typeface="Roboto"/>
                <a:sym typeface="Roboto"/>
              </a:rPr>
              <a:t>urable</a:t>
            </a:r>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13" name="Google Shape;113;p5"/>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sp>
        <p:nvSpPr>
          <p:cNvPr id="114" name="Google Shape;114;p5"/>
          <p:cNvSpPr txBox="1"/>
          <p:nvPr/>
        </p:nvSpPr>
        <p:spPr>
          <a:xfrm>
            <a:off x="880850" y="1708775"/>
            <a:ext cx="6846000" cy="4619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La conception éthique devrait intégrer la durabilité environnementale, l'inclusion et la responsabilité sociale, les </a:t>
            </a:r>
            <a:r>
              <a:rPr lang="en-US" sz="1600">
                <a:solidFill>
                  <a:srgbClr val="2330DC"/>
                </a:solidFill>
                <a:latin typeface="Roboto"/>
                <a:ea typeface="Roboto"/>
                <a:cs typeface="Roboto"/>
                <a:sym typeface="Roboto"/>
              </a:rPr>
              <a:t>concepteurs</a:t>
            </a:r>
            <a:r>
              <a:rPr lang="en-US" sz="1600">
                <a:solidFill>
                  <a:srgbClr val="2330DC"/>
                </a:solidFill>
                <a:latin typeface="Roboto"/>
                <a:ea typeface="Roboto"/>
                <a:cs typeface="Roboto"/>
                <a:sym typeface="Roboto"/>
              </a:rPr>
              <a:t>/trices</a:t>
            </a:r>
            <a:r>
              <a:rPr b="0" i="0" lang="en-US" sz="1600" u="none" cap="none" strike="noStrike">
                <a:solidFill>
                  <a:srgbClr val="2330DC"/>
                </a:solidFill>
                <a:latin typeface="Roboto"/>
                <a:ea typeface="Roboto"/>
                <a:cs typeface="Roboto"/>
                <a:sym typeface="Roboto"/>
              </a:rPr>
              <a:t> étant confrontés à des défis tels que l'accessibilité, le logement abordable et la réduction des déchets dans la conception urbaine.</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Le manque de formation, de sensibilisation et de cadres juridiques en matière d'éthique dans l'enseignement et la pratique de l</a:t>
            </a:r>
            <a:r>
              <a:rPr lang="en-US" sz="1600">
                <a:solidFill>
                  <a:srgbClr val="2330DC"/>
                </a:solidFill>
                <a:latin typeface="Roboto"/>
                <a:ea typeface="Roboto"/>
                <a:cs typeface="Roboto"/>
                <a:sym typeface="Roboto"/>
              </a:rPr>
              <a:t>a conception urbaine</a:t>
            </a:r>
            <a:r>
              <a:rPr b="0" i="0" lang="en-US" sz="1600" u="none" cap="none" strike="noStrike">
                <a:solidFill>
                  <a:srgbClr val="2330DC"/>
                </a:solidFill>
                <a:latin typeface="Roboto"/>
                <a:ea typeface="Roboto"/>
                <a:cs typeface="Roboto"/>
                <a:sym typeface="Roboto"/>
              </a:rPr>
              <a:t> entrave l'application effective des principes éthiques, ce qui appelle à une meilleure intégration des considérations éthiques dans les programmes d'études et le développement professionnel.</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La collaboration interdisciplinaire et des cadres juridiques plus solides sont essentiels pour promouvoir la conception éthique, car ils garantissent que les concepteurs/trices prennent en compte différentes perspectives et adhèrent à des normes éthiques cohérentes dans toutes les disciplines et régions.</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pic>
        <p:nvPicPr>
          <p:cNvPr descr="Gali būti nespalvotas vaizdas (CN bokštas ir dangoraižis)" id="115" name="Google Shape;115;p5"/>
          <p:cNvPicPr preferRelativeResize="0"/>
          <p:nvPr/>
        </p:nvPicPr>
        <p:blipFill rotWithShape="1">
          <a:blip r:embed="rId4">
            <a:alphaModFix/>
          </a:blip>
          <a:srcRect b="0" l="0" r="0" t="0"/>
          <a:stretch/>
        </p:blipFill>
        <p:spPr>
          <a:xfrm>
            <a:off x="7726800" y="2218525"/>
            <a:ext cx="3600000" cy="360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6"/>
          <p:cNvSpPr txBox="1"/>
          <p:nvPr/>
        </p:nvSpPr>
        <p:spPr>
          <a:xfrm>
            <a:off x="880850" y="755000"/>
            <a:ext cx="10187200" cy="13595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200" u="none" cap="none" strike="noStrike">
                <a:solidFill>
                  <a:srgbClr val="2330DC"/>
                </a:solidFill>
                <a:latin typeface="Roboto"/>
                <a:ea typeface="Roboto"/>
                <a:cs typeface="Roboto"/>
                <a:sym typeface="Roboto"/>
              </a:rPr>
              <a:t>4.5 Techniques de </a:t>
            </a:r>
            <a:r>
              <a:rPr lang="en-US" sz="3200">
                <a:solidFill>
                  <a:srgbClr val="2330DC"/>
                </a:solidFill>
                <a:latin typeface="Roboto"/>
                <a:ea typeface="Roboto"/>
                <a:cs typeface="Roboto"/>
                <a:sym typeface="Roboto"/>
              </a:rPr>
              <a:t>C</a:t>
            </a:r>
            <a:r>
              <a:rPr b="0" i="0" lang="en-US" sz="3200" u="none" cap="none" strike="noStrike">
                <a:solidFill>
                  <a:srgbClr val="2330DC"/>
                </a:solidFill>
                <a:latin typeface="Roboto"/>
                <a:ea typeface="Roboto"/>
                <a:cs typeface="Roboto"/>
                <a:sym typeface="Roboto"/>
              </a:rPr>
              <a:t>onception : Répondre aux </a:t>
            </a:r>
            <a:r>
              <a:rPr lang="en-US" sz="3200">
                <a:solidFill>
                  <a:srgbClr val="2330DC"/>
                </a:solidFill>
                <a:latin typeface="Roboto"/>
                <a:ea typeface="Roboto"/>
                <a:cs typeface="Roboto"/>
                <a:sym typeface="Roboto"/>
              </a:rPr>
              <a:t>D</a:t>
            </a:r>
            <a:r>
              <a:rPr b="0" i="0" lang="en-US" sz="3200" u="none" cap="none" strike="noStrike">
                <a:solidFill>
                  <a:srgbClr val="2330DC"/>
                </a:solidFill>
                <a:latin typeface="Roboto"/>
                <a:ea typeface="Roboto"/>
                <a:cs typeface="Roboto"/>
                <a:sym typeface="Roboto"/>
              </a:rPr>
              <a:t>ifférents </a:t>
            </a:r>
            <a:r>
              <a:rPr lang="en-US" sz="3200">
                <a:solidFill>
                  <a:srgbClr val="2330DC"/>
                </a:solidFill>
                <a:latin typeface="Roboto"/>
                <a:ea typeface="Roboto"/>
                <a:cs typeface="Roboto"/>
                <a:sym typeface="Roboto"/>
              </a:rPr>
              <a:t>B</a:t>
            </a:r>
            <a:r>
              <a:rPr b="0" i="0" lang="en-US" sz="3200" u="none" cap="none" strike="noStrike">
                <a:solidFill>
                  <a:srgbClr val="2330DC"/>
                </a:solidFill>
                <a:latin typeface="Roboto"/>
                <a:ea typeface="Roboto"/>
                <a:cs typeface="Roboto"/>
                <a:sym typeface="Roboto"/>
              </a:rPr>
              <a:t>esoins et </a:t>
            </a:r>
            <a:r>
              <a:rPr lang="en-US" sz="3200">
                <a:solidFill>
                  <a:srgbClr val="2330DC"/>
                </a:solidFill>
                <a:latin typeface="Roboto"/>
                <a:ea typeface="Roboto"/>
                <a:cs typeface="Roboto"/>
                <a:sym typeface="Roboto"/>
              </a:rPr>
              <a:t>C</a:t>
            </a:r>
            <a:r>
              <a:rPr b="0" i="0" lang="en-US" sz="3200" u="none" cap="none" strike="noStrike">
                <a:solidFill>
                  <a:srgbClr val="2330DC"/>
                </a:solidFill>
                <a:latin typeface="Roboto"/>
                <a:ea typeface="Roboto"/>
                <a:cs typeface="Roboto"/>
                <a:sym typeface="Roboto"/>
              </a:rPr>
              <a:t>oncevoir pour les </a:t>
            </a:r>
            <a:r>
              <a:rPr lang="en-US" sz="3200">
                <a:solidFill>
                  <a:srgbClr val="2330DC"/>
                </a:solidFill>
                <a:latin typeface="Roboto"/>
                <a:ea typeface="Roboto"/>
                <a:cs typeface="Roboto"/>
                <a:sym typeface="Roboto"/>
              </a:rPr>
              <a:t>P</a:t>
            </a:r>
            <a:r>
              <a:rPr b="0" i="0" lang="en-US" sz="3200" u="none" cap="none" strike="noStrike">
                <a:solidFill>
                  <a:srgbClr val="2330DC"/>
                </a:solidFill>
                <a:latin typeface="Roboto"/>
                <a:ea typeface="Roboto"/>
                <a:cs typeface="Roboto"/>
                <a:sym typeface="Roboto"/>
              </a:rPr>
              <a:t>ersonnes </a:t>
            </a:r>
            <a:r>
              <a:rPr lang="en-US" sz="3200">
                <a:solidFill>
                  <a:srgbClr val="2330DC"/>
                </a:solidFill>
                <a:latin typeface="Roboto"/>
                <a:ea typeface="Roboto"/>
                <a:cs typeface="Roboto"/>
                <a:sym typeface="Roboto"/>
              </a:rPr>
              <a:t>H</a:t>
            </a:r>
            <a:r>
              <a:rPr b="0" i="0" lang="en-US" sz="3200" u="none" cap="none" strike="noStrike">
                <a:solidFill>
                  <a:srgbClr val="2330DC"/>
                </a:solidFill>
                <a:latin typeface="Roboto"/>
                <a:ea typeface="Roboto"/>
                <a:cs typeface="Roboto"/>
                <a:sym typeface="Roboto"/>
              </a:rPr>
              <a:t>andicapées</a:t>
            </a:r>
            <a:endParaRPr b="0" i="0" sz="3200" u="none" cap="none" strike="noStrike">
              <a:solidFill>
                <a:srgbClr val="2330DC"/>
              </a:solidFill>
              <a:latin typeface="Roboto"/>
              <a:ea typeface="Roboto"/>
              <a:cs typeface="Roboto"/>
              <a:sym typeface="Roboto"/>
            </a:endParaRPr>
          </a:p>
        </p:txBody>
      </p:sp>
      <p:sp>
        <p:nvSpPr>
          <p:cNvPr id="121" name="Google Shape;121;p6"/>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descr="Nėra nuotraukos aprašo." id="122" name="Google Shape;122;p6"/>
          <p:cNvPicPr preferRelativeResize="0"/>
          <p:nvPr/>
        </p:nvPicPr>
        <p:blipFill rotWithShape="1">
          <a:blip r:embed="rId4">
            <a:alphaModFix/>
          </a:blip>
          <a:srcRect b="0" l="0" r="0" t="0"/>
          <a:stretch/>
        </p:blipFill>
        <p:spPr>
          <a:xfrm>
            <a:off x="7468050" y="2371725"/>
            <a:ext cx="3600000" cy="3600000"/>
          </a:xfrm>
          <a:prstGeom prst="rect">
            <a:avLst/>
          </a:prstGeom>
          <a:noFill/>
          <a:ln>
            <a:noFill/>
          </a:ln>
        </p:spPr>
      </p:pic>
      <p:sp>
        <p:nvSpPr>
          <p:cNvPr id="123" name="Google Shape;123;p6"/>
          <p:cNvSpPr txBox="1"/>
          <p:nvPr/>
        </p:nvSpPr>
        <p:spPr>
          <a:xfrm>
            <a:off x="880850" y="2577550"/>
            <a:ext cx="6458700" cy="3188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La conception centrée sur l'utilisateur (CCU) met l'accent sur l'inclusion en impliquant activement les utilisateurs/</a:t>
            </a:r>
            <a:r>
              <a:rPr lang="en-US" sz="1600">
                <a:solidFill>
                  <a:srgbClr val="2330DC"/>
                </a:solidFill>
                <a:latin typeface="Roboto"/>
                <a:ea typeface="Roboto"/>
                <a:cs typeface="Roboto"/>
                <a:sym typeface="Roboto"/>
              </a:rPr>
              <a:t>trices</a:t>
            </a:r>
            <a:r>
              <a:rPr b="0" i="0" lang="en-US" sz="1600" u="none" cap="none" strike="noStrike">
                <a:solidFill>
                  <a:srgbClr val="2330DC"/>
                </a:solidFill>
                <a:latin typeface="Roboto"/>
                <a:ea typeface="Roboto"/>
                <a:cs typeface="Roboto"/>
                <a:sym typeface="Roboto"/>
              </a:rPr>
              <a:t>, y compris les personnes handicapées, tout au long du processus de conception afin de créer des produits accessibles, efficaces et </a:t>
            </a:r>
            <a:r>
              <a:rPr lang="en-US" sz="1600">
                <a:solidFill>
                  <a:srgbClr val="2330DC"/>
                </a:solidFill>
                <a:latin typeface="Roboto"/>
                <a:ea typeface="Roboto"/>
                <a:cs typeface="Roboto"/>
                <a:sym typeface="Roboto"/>
              </a:rPr>
              <a:t>intuitifs</a:t>
            </a:r>
            <a:r>
              <a:rPr b="0" i="0" lang="en-US" sz="1600" u="none" cap="none" strike="noStrike">
                <a:solidFill>
                  <a:srgbClr val="2330DC"/>
                </a:solidFill>
                <a:latin typeface="Roboto"/>
                <a:ea typeface="Roboto"/>
                <a:cs typeface="Roboto"/>
                <a:sym typeface="Roboto"/>
              </a:rPr>
              <a:t>.</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Cette conception, qui fait appel à des méthodes telles que le prototypage, la recherche contextuelle et le respect des lignes directrices en matière d'accessibilité, garantit que les conceptions répondent aux divers besoins des utilisateurs/trices en favorisant l'accès universel sans nécessiter d'adaptations.</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7"/>
          <p:cNvSpPr txBox="1"/>
          <p:nvPr/>
        </p:nvSpPr>
        <p:spPr>
          <a:xfrm>
            <a:off x="880851" y="755000"/>
            <a:ext cx="9949074"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4. Activités | Matériel de lecture</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20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sng" cap="none" strike="noStrike">
                <a:solidFill>
                  <a:srgbClr val="2330DC"/>
                </a:solidFill>
                <a:latin typeface="Roboto"/>
                <a:ea typeface="Roboto"/>
                <a:cs typeface="Roboto"/>
                <a:sym typeface="Roboto"/>
                <a:hlinkClick r:id="rId4">
                  <a:extLst>
                    <a:ext uri="{A12FA001-AC4F-418D-AE19-62706E023703}">
                      <ahyp:hlinkClr val="tx"/>
                    </a:ext>
                  </a:extLst>
                </a:hlinkClick>
              </a:rPr>
              <a:t>Trine Falbe, Kim Andersen, Martin Michael Frederiksen</a:t>
            </a:r>
            <a:r>
              <a:rPr b="0" i="0" lang="en-US" sz="1600" u="none" cap="none" strike="noStrike">
                <a:solidFill>
                  <a:srgbClr val="2330DC"/>
                </a:solidFill>
                <a:latin typeface="Roboto"/>
                <a:ea typeface="Roboto"/>
                <a:cs typeface="Roboto"/>
                <a:sym typeface="Roboto"/>
              </a:rPr>
              <a:t>. </a:t>
            </a:r>
            <a:br>
              <a:rPr b="0" i="0" lang="en-US" sz="1600" u="none" cap="none" strike="noStrike">
                <a:solidFill>
                  <a:srgbClr val="2330DC"/>
                </a:solidFill>
                <a:latin typeface="Roboto"/>
                <a:ea typeface="Roboto"/>
                <a:cs typeface="Roboto"/>
                <a:sym typeface="Roboto"/>
              </a:rPr>
            </a:b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sng" cap="none" strike="noStrike">
                <a:solidFill>
                  <a:srgbClr val="2330DC"/>
                </a:solidFill>
                <a:latin typeface="Roboto"/>
                <a:ea typeface="Roboto"/>
                <a:cs typeface="Roboto"/>
                <a:sym typeface="Roboto"/>
                <a:hlinkClick r:id="rId5">
                  <a:extLst>
                    <a:ext uri="{A12FA001-AC4F-418D-AE19-62706E023703}">
                      <ahyp:hlinkClr val="tx"/>
                    </a:ext>
                  </a:extLst>
                </a:hlinkClick>
              </a:rPr>
              <a:t>Conception éthique et responsabilités. </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sng" cap="none" strike="noStrike">
                <a:solidFill>
                  <a:srgbClr val="2330DC"/>
                </a:solidFill>
                <a:latin typeface="Roboto"/>
                <a:ea typeface="Roboto"/>
                <a:cs typeface="Roboto"/>
                <a:sym typeface="Roboto"/>
                <a:hlinkClick r:id="rId6">
                  <a:extLst>
                    <a:ext uri="{A12FA001-AC4F-418D-AE19-62706E023703}">
                      <ahyp:hlinkClr val="tx"/>
                    </a:ext>
                  </a:extLst>
                </a:hlinkClick>
              </a:rPr>
              <a:t>ISO 9241-210:2019. Ergonomie de l'interaction homme-système - Partie 210 : Conception centrée sur l'homme pour les systèmes interactifs. </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sng" cap="none" strike="noStrike">
                <a:solidFill>
                  <a:srgbClr val="2330DC"/>
                </a:solidFill>
                <a:latin typeface="Roboto"/>
                <a:ea typeface="Roboto"/>
                <a:cs typeface="Roboto"/>
                <a:sym typeface="Roboto"/>
                <a:hlinkClick r:id="rId7">
                  <a:extLst>
                    <a:ext uri="{A12FA001-AC4F-418D-AE19-62706E023703}">
                      <ahyp:hlinkClr val="tx"/>
                    </a:ext>
                  </a:extLst>
                </a:hlinkClick>
              </a:rPr>
              <a:t>Jurek Kirakowski, HFRG et Nigel Bevan, NPL (Eds). </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sng" cap="none" strike="noStrike">
                <a:solidFill>
                  <a:srgbClr val="2330DC"/>
                </a:solidFill>
                <a:latin typeface="Roboto"/>
                <a:ea typeface="Roboto"/>
                <a:cs typeface="Roboto"/>
                <a:sym typeface="Roboto"/>
                <a:hlinkClick r:id="rId8">
                  <a:extLst>
                    <a:ext uri="{A12FA001-AC4F-418D-AE19-62706E023703}">
                      <ahyp:hlinkClr val="tx"/>
                    </a:ext>
                  </a:extLst>
                </a:hlinkClick>
              </a:rPr>
              <a:t>The Department of Computer Science, University of Cape Town. Human Computer Interaction (HCI).</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sng" cap="none" strike="noStrike">
                <a:solidFill>
                  <a:srgbClr val="2330DC"/>
                </a:solidFill>
                <a:latin typeface="Roboto"/>
                <a:ea typeface="Roboto"/>
                <a:cs typeface="Roboto"/>
                <a:sym typeface="Roboto"/>
                <a:hlinkClick r:id="rId9">
                  <a:extLst>
                    <a:ext uri="{A12FA001-AC4F-418D-AE19-62706E023703}">
                      <ahyp:hlinkClr val="tx"/>
                    </a:ext>
                  </a:extLst>
                </a:hlinkClick>
              </a:rPr>
              <a:t>Kris Rivenburgh. liste de contrôle WCAG. </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sng" cap="none" strike="noStrike">
                <a:solidFill>
                  <a:srgbClr val="2330DC"/>
                </a:solidFill>
                <a:latin typeface="Roboto"/>
                <a:ea typeface="Roboto"/>
                <a:cs typeface="Roboto"/>
                <a:sym typeface="Roboto"/>
                <a:hlinkClick r:id="rId10">
                  <a:extLst>
                    <a:ext uri="{A12FA001-AC4F-418D-AE19-62706E023703}">
                      <ahyp:hlinkClr val="tx"/>
                    </a:ext>
                  </a:extLst>
                </a:hlinkClick>
              </a:rPr>
              <a:t>Keith Case. outils pour la conception centrée sur l'utilisateur.</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sng" cap="none" strike="noStrike">
                <a:solidFill>
                  <a:srgbClr val="2330DC"/>
                </a:solidFill>
                <a:latin typeface="Roboto"/>
                <a:ea typeface="Roboto"/>
                <a:cs typeface="Roboto"/>
                <a:sym typeface="Roboto"/>
                <a:hlinkClick r:id="rId11">
                  <a:extLst>
                    <a:ext uri="{A12FA001-AC4F-418D-AE19-62706E023703}">
                      <ahyp:hlinkClr val="tx"/>
                    </a:ext>
                  </a:extLst>
                </a:hlinkClick>
              </a:rPr>
              <a:t>Méthode du magicien d'Oz en UX. </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sng" cap="none" strike="noStrike">
                <a:solidFill>
                  <a:srgbClr val="2330DC"/>
                </a:solidFill>
                <a:latin typeface="Roboto"/>
                <a:ea typeface="Roboto"/>
                <a:cs typeface="Roboto"/>
                <a:sym typeface="Roboto"/>
                <a:hlinkClick r:id="rId12">
                  <a:extLst>
                    <a:ext uri="{A12FA001-AC4F-418D-AE19-62706E023703}">
                      <ahyp:hlinkClr val="tx"/>
                    </a:ext>
                  </a:extLst>
                </a:hlinkClick>
              </a:rPr>
              <a:t>Directives WCAG 2.1. </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8"/>
          <p:cNvSpPr txBox="1"/>
          <p:nvPr/>
        </p:nvSpPr>
        <p:spPr>
          <a:xfrm>
            <a:off x="890376" y="741750"/>
            <a:ext cx="9949074"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4. Activités </a:t>
            </a:r>
            <a:r>
              <a:rPr lang="en-US" sz="3200">
                <a:solidFill>
                  <a:srgbClr val="2330DC"/>
                </a:solidFill>
                <a:latin typeface="Roboto"/>
                <a:ea typeface="Roboto"/>
                <a:cs typeface="Roboto"/>
                <a:sym typeface="Roboto"/>
              </a:rPr>
              <a:t>|</a:t>
            </a:r>
            <a:r>
              <a:rPr b="0" i="0" lang="en-US" sz="3200" u="none" cap="none" strike="noStrike">
                <a:solidFill>
                  <a:srgbClr val="2330DC"/>
                </a:solidFill>
                <a:latin typeface="Roboto"/>
                <a:ea typeface="Roboto"/>
                <a:cs typeface="Roboto"/>
                <a:sym typeface="Roboto"/>
              </a:rPr>
              <a:t> </a:t>
            </a:r>
            <a:r>
              <a:rPr lang="en-US" sz="3200">
                <a:solidFill>
                  <a:srgbClr val="2330DC"/>
                </a:solidFill>
                <a:latin typeface="Roboto"/>
                <a:ea typeface="Roboto"/>
                <a:cs typeface="Roboto"/>
                <a:sym typeface="Roboto"/>
              </a:rPr>
              <a:t>M</a:t>
            </a:r>
            <a:r>
              <a:rPr b="0" i="0" lang="en-US" sz="3200" u="none" cap="none" strike="noStrike">
                <a:solidFill>
                  <a:srgbClr val="2330DC"/>
                </a:solidFill>
                <a:latin typeface="Roboto"/>
                <a:ea typeface="Roboto"/>
                <a:cs typeface="Roboto"/>
                <a:sym typeface="Roboto"/>
              </a:rPr>
              <a:t>atériel visuel</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20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Éthique de la conception numérique : prendre des décisions éclairées et responsables - </a:t>
            </a:r>
            <a:r>
              <a:rPr b="0" i="0" lang="en-US" sz="1600" u="sng" cap="none" strike="noStrike">
                <a:solidFill>
                  <a:srgbClr val="2330DC"/>
                </a:solidFill>
                <a:latin typeface="Roboto"/>
                <a:ea typeface="Roboto"/>
                <a:cs typeface="Roboto"/>
                <a:sym typeface="Roboto"/>
                <a:hlinkClick r:id="rId4">
                  <a:extLst>
                    <a:ext uri="{A12FA001-AC4F-418D-AE19-62706E023703}">
                      <ahyp:hlinkClr val="tx"/>
                    </a:ext>
                  </a:extLst>
                </a:hlinkClick>
              </a:rPr>
              <a:t>https://www.youtube.com/watch?v=E-v5txvqniY</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 Éthique de l'accessibilité numérique - </a:t>
            </a:r>
            <a:r>
              <a:rPr b="0" i="0" lang="en-US" sz="1600" u="sng" cap="none" strike="noStrike">
                <a:solidFill>
                  <a:srgbClr val="2330DC"/>
                </a:solidFill>
                <a:latin typeface="Roboto"/>
                <a:ea typeface="Roboto"/>
                <a:cs typeface="Roboto"/>
                <a:sym typeface="Roboto"/>
                <a:hlinkClick r:id="rId5">
                  <a:extLst>
                    <a:ext uri="{A12FA001-AC4F-418D-AE19-62706E023703}">
                      <ahyp:hlinkClr val="tx"/>
                    </a:ext>
                  </a:extLst>
                </a:hlinkClick>
              </a:rPr>
              <a:t>https://www.youtube.com/watch?v=T3ZImF5csfY</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Conception éthique pour le bien-être numérique et la santé mentale - https://www.youtube.com/watch?v=Y1btL2cMFnU </a:t>
            </a:r>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Manifeste sur la conception éthique - </a:t>
            </a:r>
            <a:r>
              <a:rPr b="0" i="0" lang="en-US" sz="1600" u="sng" cap="none" strike="noStrike">
                <a:solidFill>
                  <a:srgbClr val="2330DC"/>
                </a:solidFill>
                <a:latin typeface="Roboto"/>
                <a:ea typeface="Roboto"/>
                <a:cs typeface="Roboto"/>
                <a:sym typeface="Roboto"/>
                <a:hlinkClick r:id="rId6">
                  <a:extLst>
                    <a:ext uri="{A12FA001-AC4F-418D-AE19-62706E023703}">
                      <ahyp:hlinkClr val="tx"/>
                    </a:ext>
                  </a:extLst>
                </a:hlinkClick>
              </a:rPr>
              <a:t>https://www.youtube.com/watch?v=za6mptzSn7o</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none" cap="none" strike="noStrike">
                <a:solidFill>
                  <a:srgbClr val="2330DC"/>
                </a:solidFill>
                <a:latin typeface="Roboto"/>
                <a:ea typeface="Roboto"/>
                <a:cs typeface="Roboto"/>
                <a:sym typeface="Roboto"/>
              </a:rPr>
              <a:t>Éthique de la planification urbaine </a:t>
            </a:r>
            <a:r>
              <a:rPr b="0" i="0" lang="en-US" sz="1600" u="sng" cap="none" strike="noStrike">
                <a:solidFill>
                  <a:srgbClr val="2330DC"/>
                </a:solidFill>
                <a:latin typeface="Roboto"/>
                <a:ea typeface="Roboto"/>
                <a:cs typeface="Roboto"/>
                <a:sym typeface="Roboto"/>
                <a:hlinkClick r:id="rId7">
                  <a:extLst>
                    <a:ext uri="{A12FA001-AC4F-418D-AE19-62706E023703}">
                      <ahyp:hlinkClr val="tx"/>
                    </a:ext>
                  </a:extLst>
                </a:hlinkClick>
              </a:rPr>
              <a:t>- https://www.youtube.com/watch?v=RZB6B7aVynI</a:t>
            </a:r>
            <a:endParaRPr b="0" i="0" sz="1600" u="none" cap="none" strike="noStrike">
              <a:solidFill>
                <a:srgbClr val="2330DC"/>
              </a:solidFill>
              <a:latin typeface="Roboto"/>
              <a:ea typeface="Roboto"/>
              <a:cs typeface="Roboto"/>
              <a:sym typeface="Roboto"/>
            </a:endParaRPr>
          </a:p>
          <a:p>
            <a:pPr indent="0" lvl="0" marL="114300" marR="0" rtl="0" algn="l">
              <a:lnSpc>
                <a:spcPct val="100000"/>
              </a:lnSpc>
              <a:spcBef>
                <a:spcPts val="0"/>
              </a:spcBef>
              <a:spcAft>
                <a:spcPts val="0"/>
              </a:spcAft>
              <a:buNone/>
            </a:pPr>
            <a:r>
              <a:rPr b="0" i="0" lang="en-US" sz="1600" u="none" cap="none" strike="noStrike">
                <a:solidFill>
                  <a:srgbClr val="2330DC"/>
                </a:solidFill>
                <a:latin typeface="Roboto"/>
                <a:ea typeface="Roboto"/>
                <a:cs typeface="Roboto"/>
                <a:sym typeface="Roboto"/>
              </a:rPr>
              <a:t>  </a:t>
            </a:r>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2023-11-22T09:07:15Z</dcterms:created>
  <dc:creator>Anna Merry</dc:creator>
</cp:coreProperties>
</file>