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Roboto"/>
      <p:regular r:id="rId18"/>
      <p:bold r:id="rId19"/>
      <p:italic r:id="rId20"/>
      <p:boldItalic r:id="rId21"/>
    </p:embeddedFont>
    <p:embeddedFont>
      <p:font typeface="Roboto Medium"/>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6" roundtripDataSignature="AMtx7mjCDUQqXjC/QyHgOFX2t2eXLVFI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RobotoMedium-regular.fntdata"/><Relationship Id="rId21" Type="http://schemas.openxmlformats.org/officeDocument/2006/relationships/font" Target="fonts/Roboto-boldItalic.fntdata"/><Relationship Id="rId24" Type="http://schemas.openxmlformats.org/officeDocument/2006/relationships/font" Target="fonts/RobotoMedium-italic.fntdata"/><Relationship Id="rId23" Type="http://schemas.openxmlformats.org/officeDocument/2006/relationships/font" Target="fonts/Roboto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RobotoMedium-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6" name="Google Shape;14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g31100d0c710_1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96" name="Google Shape;9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03" name="Google Shape;10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10" name="Google Shape;11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16" name="Google Shape;11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24" name="Google Shape;12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hyperlink" Target="https://www.youtube.com/watch?v=8mh-GTlvf0w" TargetMode="External"/><Relationship Id="rId5" Type="http://schemas.openxmlformats.org/officeDocument/2006/relationships/hyperlink" Target="https://www.youtube.com/watch?v=tf4vBIpku2g" TargetMode="External"/><Relationship Id="rId6" Type="http://schemas.openxmlformats.org/officeDocument/2006/relationships/hyperlink" Target="https://www.youtube.com/watch?v=GsTahycQjR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hyperlink" Target="https://www.youtube.com/watch?v=9kmIUjHL0zs" TargetMode="External"/><Relationship Id="rId5" Type="http://schemas.openxmlformats.org/officeDocument/2006/relationships/hyperlink" Target="https://www.youtube.com/watch?v=DKbRL6Opif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s://www.uclg.org/sites/default/files/inclusive_accessible_cities_policypaper.pdf" TargetMode="External"/><Relationship Id="rId11" Type="http://schemas.openxmlformats.org/officeDocument/2006/relationships/hyperlink" Target="https://www.ohchr.org/en/instruments-mechanisms/instruments/convention-rights-persons-disabilities" TargetMode="External"/><Relationship Id="rId10" Type="http://schemas.openxmlformats.org/officeDocument/2006/relationships/hyperlink" Target="https://habitat3.org/wp-content/uploads/NUA-English.pdf" TargetMode="External"/><Relationship Id="rId9" Type="http://schemas.openxmlformats.org/officeDocument/2006/relationships/hyperlink" Target="https://ppms.trec.pdx.edu/media/project_files/IBPI%20Master%20Plan%20Handbook%20FINAL.pdf" TargetMode="External"/><Relationship Id="rId5" Type="http://schemas.openxmlformats.org/officeDocument/2006/relationships/hyperlink" Target="https://sdgs.un.org/2030agenda" TargetMode="External"/><Relationship Id="rId6" Type="http://schemas.openxmlformats.org/officeDocument/2006/relationships/hyperlink" Target="https://www.ohchr.org/en/instruments-mechanisms/instruments/convention-rights-persons-disabilities" TargetMode="External"/><Relationship Id="rId7" Type="http://schemas.openxmlformats.org/officeDocument/2006/relationships/hyperlink" Target="https://habitat3.org/wp-content/uploads/NUA-English.pdf" TargetMode="External"/><Relationship Id="rId8" Type="http://schemas.openxmlformats.org/officeDocument/2006/relationships/hyperlink" Target="https://www.huduser.gov/portal/sites/default/files/pdf/Creating-Walkable-Bikeable-Communities.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hyperlink" Target="https://sdgs.un.org/2030agenda" TargetMode="External"/><Relationship Id="rId11" Type="http://schemas.openxmlformats.org/officeDocument/2006/relationships/hyperlink" Target="https://www.clc.gov.sg/docs/default-source/books/walkable-and-bikeable-cities.pdf" TargetMode="External"/><Relationship Id="rId10" Type="http://schemas.openxmlformats.org/officeDocument/2006/relationships/hyperlink" Target="https://www.toronto.ca/wp-content/uploads/2021/08/8ee5-Revised-TADG.pdf" TargetMode="External"/><Relationship Id="rId9" Type="http://schemas.openxmlformats.org/officeDocument/2006/relationships/hyperlink" Target="https://www.uclg.org/sites/default/files/inclusive_accessible_cities_policypaper.pdf" TargetMode="External"/><Relationship Id="rId5" Type="http://schemas.openxmlformats.org/officeDocument/2006/relationships/hyperlink" Target="https://iris.who.int/handle/10665/43755" TargetMode="External"/><Relationship Id="rId6" Type="http://schemas.openxmlformats.org/officeDocument/2006/relationships/hyperlink" Target="https://niua.in/intranet/sites/default/files/2346.pdf" TargetMode="External"/><Relationship Id="rId7" Type="http://schemas.openxmlformats.org/officeDocument/2006/relationships/hyperlink" Target="https://learning.uclg.org/wp-content/uploads/2022/10/30_UCLG_Building_Cities_for_All-Peer_Learning_Note-1.pdf" TargetMode="External"/><Relationship Id="rId8" Type="http://schemas.openxmlformats.org/officeDocument/2006/relationships/hyperlink" Target="https://citeseerx.ist.psu.edu/document?repid=rep1&amp;type=pdf&amp;doi=382c2c57da65e945ba004681aacc526b3fca1486"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12"/>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5. Activités </a:t>
            </a:r>
            <a:r>
              <a:rPr lang="en-US" sz="3200">
                <a:solidFill>
                  <a:srgbClr val="2330DC"/>
                </a:solidFill>
                <a:latin typeface="Roboto"/>
                <a:ea typeface="Roboto"/>
                <a:cs typeface="Roboto"/>
                <a:sym typeface="Roboto"/>
              </a:rPr>
              <a:t>| M</a:t>
            </a:r>
            <a:r>
              <a:rPr b="0" i="0" lang="en-US" sz="3200" u="none" cap="none" strike="noStrike">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Comment Dubaï est devenue l'une des villes les plus accessibles au monde - https://www.youtube.com/watch?v=XjRHMO8RGUo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Comment concevoir des rues pour tous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https://www.youtube.com/watch?v=8mh-GTlvf0w</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Concevoir pour l'accessibilité : l'architecture paysagère inclusive - https://www.youtube.com/watch?v=Gen_8hrFWb8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Open Sidewalk #3 : La ville accessible -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https://www.youtube.com/watch?v=tf4vBIpku2g</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Rendre les espaces partagés accessibles à tous - </a:t>
            </a: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https://www.youtube.com/watch?v=GsTahycQjRU</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Pourquoi les Pays-Bas sont INSENSÉMENT bien conçus : Journée hollandaise vs. américaine - https://www.youtube.com/watch?v=Ux8PahDH9bg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L'urbanisme fascinant à échelle humaine de la banlieue néerlandaise - https://www.youtube.com/watch?v=nImFJ7KKjAo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villes amies des aînés profitent à tous - https://www.youtube.com/watch?v=sppjdYCM8yg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p13"/>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5. Activités </a:t>
            </a:r>
            <a:r>
              <a:rPr lang="en-US" sz="3200">
                <a:solidFill>
                  <a:srgbClr val="2330DC"/>
                </a:solidFill>
                <a:latin typeface="Roboto"/>
                <a:ea typeface="Roboto"/>
                <a:cs typeface="Roboto"/>
                <a:sym typeface="Roboto"/>
              </a:rPr>
              <a:t>| M</a:t>
            </a:r>
            <a:r>
              <a:rPr b="0" i="0" lang="en-US" sz="3200" u="none" cap="none" strike="noStrike">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How to Design Bicycle-friendly Cities - par The Life-Sized City - https://www.youtube.com/watch?v=RJGIhu02ATg&amp;t=151s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super-blocs sans voitures de Barcelone expliqués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https://www.youtube.com/watch?v=9kmIUjHL0zs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ville grandeur nature - Copenhague - https://www.youtube.com/watch?v=ZfeSjqUfQwE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ville grandeur nature - Tokyo - https://www.youtube.com/watch?v=cuonmSoZmFw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 Des densités vivables grâce à l'urbanisme traditionnel - https://www.youtube.com/watch?v=huauSWIGnrg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Comment Amsterdam est devenue un paradis pour les cyclistes -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https://www.youtube.com/watch?v=DKbRL6Opifg</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25" y="699850"/>
            <a:ext cx="10545000" cy="1370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Conception Inclusive et Accessible.</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Espaces publics conviviaux</a:t>
            </a:r>
            <a:r>
              <a:rPr lang="en-US" sz="3200">
                <a:solidFill>
                  <a:srgbClr val="2330DC"/>
                </a:solidFill>
                <a:latin typeface="Roboto Medium"/>
                <a:ea typeface="Roboto Medium"/>
                <a:cs typeface="Roboto Medium"/>
                <a:sym typeface="Roboto Medium"/>
              </a:rPr>
              <a:t>.</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2800">
                <a:solidFill>
                  <a:srgbClr val="2330DC"/>
                </a:solidFill>
                <a:latin typeface="Roboto"/>
                <a:ea typeface="Roboto"/>
                <a:cs typeface="Roboto"/>
                <a:sym typeface="Roboto"/>
              </a:rPr>
              <a:t>Module 5 : Conception de Villes Inclusives et Conviviales</a:t>
            </a:r>
            <a:endParaRPr sz="2800">
              <a:solidFill>
                <a:srgbClr val="2330DC"/>
              </a:solidFill>
              <a:latin typeface="Roboto"/>
              <a:ea typeface="Roboto"/>
              <a:cs typeface="Roboto"/>
              <a:sym typeface="Roboto"/>
            </a:endParaRPr>
          </a:p>
        </p:txBody>
      </p:sp>
      <p:sp>
        <p:nvSpPr>
          <p:cNvPr id="89" name="Google Shape;89;p4"/>
          <p:cNvSpPr txBox="1"/>
          <p:nvPr>
            <p:ph idx="1" type="subTitle"/>
          </p:nvPr>
        </p:nvSpPr>
        <p:spPr>
          <a:xfrm>
            <a:off x="813932" y="2242901"/>
            <a:ext cx="10145615" cy="285160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5.1 </a:t>
            </a:r>
            <a:r>
              <a:rPr lang="en-US" sz="1700">
                <a:solidFill>
                  <a:srgbClr val="2330DC"/>
                </a:solidFill>
                <a:latin typeface="Roboto"/>
                <a:ea typeface="Roboto"/>
                <a:cs typeface="Roboto"/>
                <a:sym typeface="Roboto"/>
              </a:rPr>
              <a:t>Villes inclusives et accessibles. Des villes à l'écoute</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5.2 </a:t>
            </a:r>
            <a:r>
              <a:rPr lang="en-US" sz="1700">
                <a:solidFill>
                  <a:srgbClr val="2330DC"/>
                </a:solidFill>
                <a:latin typeface="Roboto"/>
                <a:ea typeface="Roboto"/>
                <a:cs typeface="Roboto"/>
                <a:sym typeface="Roboto"/>
              </a:rPr>
              <a:t>Caractéristiques des villes conviviales</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5.3 </a:t>
            </a:r>
            <a:r>
              <a:rPr lang="en-US" sz="1700">
                <a:solidFill>
                  <a:srgbClr val="2330DC"/>
                </a:solidFill>
                <a:latin typeface="Roboto"/>
                <a:ea typeface="Roboto"/>
                <a:cs typeface="Roboto"/>
                <a:sym typeface="Roboto"/>
              </a:rPr>
              <a:t>Types de villes accessibles et "conçues"</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5.4 </a:t>
            </a:r>
            <a:r>
              <a:rPr lang="en-US" sz="1700">
                <a:solidFill>
                  <a:srgbClr val="2330DC"/>
                </a:solidFill>
                <a:latin typeface="Roboto"/>
                <a:ea typeface="Roboto"/>
                <a:cs typeface="Roboto"/>
                <a:sym typeface="Roboto"/>
              </a:rPr>
              <a:t>Infrastructures accessibles et navigation aisée pour tous/toutes  les utilisateurs/trices</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5.5 </a:t>
            </a:r>
            <a:r>
              <a:rPr lang="en-US" sz="1700">
                <a:solidFill>
                  <a:srgbClr val="2330DC"/>
                </a:solidFill>
                <a:latin typeface="Roboto"/>
                <a:ea typeface="Roboto"/>
                <a:cs typeface="Roboto"/>
                <a:sym typeface="Roboto"/>
              </a:rPr>
              <a:t>Création d'itinéraires piétonniers et cyclables. Études de cas</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5"/>
          <p:cNvSpPr txBox="1"/>
          <p:nvPr/>
        </p:nvSpPr>
        <p:spPr>
          <a:xfrm>
            <a:off x="880850" y="755000"/>
            <a:ext cx="64560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5.1 Villes </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nclusives et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ccessibles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Pour créer des villes inclusives et accessibles, il faut mettre l'accent sur la conception universelle, la participation des groupes marginalisés à la planification et l'élimination des obstacles dans l'environnement physique, numérique et social afin d'assurer une participation égale pour tous/</a:t>
            </a:r>
            <a:r>
              <a:rPr lang="en-US" sz="1600">
                <a:solidFill>
                  <a:srgbClr val="2330DC"/>
                </a:solidFill>
                <a:latin typeface="Roboto"/>
                <a:ea typeface="Roboto"/>
                <a:cs typeface="Roboto"/>
                <a:sym typeface="Roboto"/>
              </a:rPr>
              <a:t>toutes</a:t>
            </a:r>
            <a:r>
              <a:rPr b="0" i="0" lang="en-US" sz="1600" u="none" cap="none" strike="noStrike">
                <a:solidFill>
                  <a:srgbClr val="2330DC"/>
                </a:solidFill>
                <a:latin typeface="Roboto"/>
                <a:ea typeface="Roboto"/>
                <a:cs typeface="Roboto"/>
                <a:sym typeface="Roboto"/>
              </a:rPr>
              <a: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gouvernements locaux jouent un rôle essentiel dans la promotion d'un développement urbain inclusif en adoptant des normes internationales, en collaborant avec les parties prenantes et en utilisant des données pour contrôler l'efficacité des politiques d'inclusion.</a:t>
            </a:r>
            <a:endParaRPr b="0" i="0" sz="1600" u="none" cap="none" strike="noStrike">
              <a:solidFill>
                <a:srgbClr val="2330DC"/>
              </a:solidFill>
              <a:latin typeface="Roboto"/>
              <a:ea typeface="Roboto"/>
              <a:cs typeface="Roboto"/>
              <a:sym typeface="Roboto"/>
            </a:endParaRPr>
          </a:p>
        </p:txBody>
      </p:sp>
      <p:sp>
        <p:nvSpPr>
          <p:cNvPr id="99" name="Google Shape;99;p5"/>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Nėra nuotraukos aprašo." id="100" name="Google Shape;100;p5"/>
          <p:cNvPicPr preferRelativeResize="0"/>
          <p:nvPr/>
        </p:nvPicPr>
        <p:blipFill rotWithShape="1">
          <a:blip r:embed="rId4">
            <a:alphaModFix/>
          </a:blip>
          <a:srcRect b="0" l="0" r="0" t="0"/>
          <a:stretch/>
        </p:blipFill>
        <p:spPr>
          <a:xfrm>
            <a:off x="7567950" y="2428875"/>
            <a:ext cx="3600000" cy="360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6"/>
          <p:cNvSpPr txBox="1"/>
          <p:nvPr/>
        </p:nvSpPr>
        <p:spPr>
          <a:xfrm>
            <a:off x="880850" y="755000"/>
            <a:ext cx="6862975"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5.2 Caractéristiques des </a:t>
            </a:r>
            <a:r>
              <a:rPr lang="en-US" sz="3200">
                <a:solidFill>
                  <a:srgbClr val="2330DC"/>
                </a:solidFill>
                <a:latin typeface="Roboto"/>
                <a:ea typeface="Roboto"/>
                <a:cs typeface="Roboto"/>
                <a:sym typeface="Roboto"/>
              </a:rPr>
              <a:t>V</a:t>
            </a:r>
            <a:r>
              <a:rPr lang="en-US" sz="3200">
                <a:solidFill>
                  <a:srgbClr val="2330DC"/>
                </a:solidFill>
                <a:latin typeface="Roboto"/>
                <a:ea typeface="Roboto"/>
                <a:cs typeface="Roboto"/>
                <a:sym typeface="Roboto"/>
              </a:rPr>
              <a:t>illes Conviviales</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villes </a:t>
            </a:r>
            <a:r>
              <a:rPr lang="en-US" sz="1600">
                <a:solidFill>
                  <a:srgbClr val="2330DC"/>
                </a:solidFill>
                <a:latin typeface="Roboto"/>
                <a:ea typeface="Roboto"/>
                <a:cs typeface="Roboto"/>
                <a:sym typeface="Roboto"/>
              </a:rPr>
              <a:t>conviviales </a:t>
            </a:r>
            <a:r>
              <a:rPr b="0" i="0" lang="en-US" sz="1600" u="none" cap="none" strike="noStrike">
                <a:solidFill>
                  <a:srgbClr val="2330DC"/>
                </a:solidFill>
                <a:latin typeface="Roboto"/>
                <a:ea typeface="Roboto"/>
                <a:cs typeface="Roboto"/>
                <a:sym typeface="Roboto"/>
              </a:rPr>
              <a:t>donnent la priorité à l'accessibilité, à l'inclusion et à l'engagement communautaire en veillant à ce que tous les résident(e)s, indépendamment de leurs capacités ou de leurs antécédents, puissent participer pleinement à la vie urbaine.</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durabilité est une caractéristique essentielle des villes </a:t>
            </a:r>
            <a:r>
              <a:rPr lang="en-US" sz="1600">
                <a:solidFill>
                  <a:srgbClr val="2330DC"/>
                </a:solidFill>
                <a:latin typeface="Roboto"/>
                <a:ea typeface="Roboto"/>
                <a:cs typeface="Roboto"/>
                <a:sym typeface="Roboto"/>
              </a:rPr>
              <a:t>conviviales</a:t>
            </a:r>
            <a:r>
              <a:rPr b="0" i="0" lang="en-US" sz="1600" u="none" cap="none" strike="noStrike">
                <a:solidFill>
                  <a:srgbClr val="2330DC"/>
                </a:solidFill>
                <a:latin typeface="Roboto"/>
                <a:ea typeface="Roboto"/>
                <a:cs typeface="Roboto"/>
                <a:sym typeface="Roboto"/>
              </a:rPr>
              <a:t>, qui mettent l'accent sur les infrastructures vertes, les transports durables, la réduction des déchets et la résilience climatique afin de créer un environnement durable pour les générations futures.</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L'implication de la communauté fait partie intégrante des villes amies, qui encouragent la participation civique et l'inclusion sociale par le biais d'une </a:t>
            </a:r>
            <a:r>
              <a:rPr lang="en-US" sz="1600">
                <a:solidFill>
                  <a:srgbClr val="2330DC"/>
                </a:solidFill>
                <a:latin typeface="Roboto"/>
                <a:ea typeface="Roboto"/>
                <a:cs typeface="Roboto"/>
                <a:sym typeface="Roboto"/>
              </a:rPr>
              <a:t>conception </a:t>
            </a:r>
            <a:r>
              <a:rPr b="0" i="0" lang="en-US" sz="1600" u="none" cap="none" strike="noStrike">
                <a:solidFill>
                  <a:srgbClr val="2330DC"/>
                </a:solidFill>
                <a:latin typeface="Roboto"/>
                <a:ea typeface="Roboto"/>
                <a:cs typeface="Roboto"/>
                <a:sym typeface="Roboto"/>
              </a:rPr>
              <a:t>urbaine collaborative et de programmes qui promeuvent la diversité et le bien-être de tous/to</a:t>
            </a:r>
            <a:r>
              <a:rPr lang="en-US" sz="1600">
                <a:solidFill>
                  <a:srgbClr val="2330DC"/>
                </a:solidFill>
                <a:latin typeface="Roboto"/>
                <a:ea typeface="Roboto"/>
                <a:cs typeface="Roboto"/>
                <a:sym typeface="Roboto"/>
              </a:rPr>
              <a:t>utes </a:t>
            </a:r>
            <a:r>
              <a:rPr b="0" i="0" lang="en-US" sz="1600" u="none" cap="none" strike="noStrike">
                <a:solidFill>
                  <a:srgbClr val="2330DC"/>
                </a:solidFill>
                <a:latin typeface="Roboto"/>
                <a:ea typeface="Roboto"/>
                <a:cs typeface="Roboto"/>
                <a:sym typeface="Roboto"/>
              </a:rPr>
              <a:t> les résident(e)s.</a:t>
            </a:r>
            <a:endParaRPr b="0" i="0" sz="1600" u="none" cap="none" strike="noStrike">
              <a:solidFill>
                <a:srgbClr val="2330DC"/>
              </a:solidFill>
              <a:latin typeface="Roboto"/>
              <a:ea typeface="Roboto"/>
              <a:cs typeface="Roboto"/>
              <a:sym typeface="Roboto"/>
            </a:endParaRPr>
          </a:p>
        </p:txBody>
      </p:sp>
      <p:sp>
        <p:nvSpPr>
          <p:cNvPr id="106" name="Google Shape;106;p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id="107" name="Google Shape;107;p6"/>
          <p:cNvPicPr preferRelativeResize="0"/>
          <p:nvPr/>
        </p:nvPicPr>
        <p:blipFill rotWithShape="1">
          <a:blip r:embed="rId4">
            <a:alphaModFix/>
          </a:blip>
          <a:srcRect b="0" l="0" r="0" t="0"/>
          <a:stretch/>
        </p:blipFill>
        <p:spPr>
          <a:xfrm>
            <a:off x="7726800" y="2315575"/>
            <a:ext cx="3600000" cy="360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p7"/>
          <p:cNvSpPr txBox="1"/>
          <p:nvPr/>
        </p:nvSpPr>
        <p:spPr>
          <a:xfrm>
            <a:off x="880850" y="739275"/>
            <a:ext cx="102870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5.3 Types de </a:t>
            </a:r>
            <a:r>
              <a:rPr lang="en-US" sz="3200">
                <a:solidFill>
                  <a:srgbClr val="2330DC"/>
                </a:solidFill>
                <a:latin typeface="Roboto"/>
                <a:ea typeface="Roboto"/>
                <a:cs typeface="Roboto"/>
                <a:sym typeface="Roboto"/>
              </a:rPr>
              <a:t>V</a:t>
            </a:r>
            <a:r>
              <a:rPr b="0" i="0" lang="en-US" sz="3200" u="none" cap="none" strike="noStrike">
                <a:solidFill>
                  <a:srgbClr val="2330DC"/>
                </a:solidFill>
                <a:latin typeface="Roboto"/>
                <a:ea typeface="Roboto"/>
                <a:cs typeface="Roboto"/>
                <a:sym typeface="Roboto"/>
              </a:rPr>
              <a:t>illes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ccessibles et </a:t>
            </a:r>
            <a:r>
              <a:rPr lang="en-US" sz="3200">
                <a:solidFill>
                  <a:srgbClr val="2330DC"/>
                </a:solidFill>
                <a:latin typeface="Roboto"/>
                <a:ea typeface="Roboto"/>
                <a:cs typeface="Roboto"/>
                <a:sym typeface="Roboto"/>
              </a:rPr>
              <a:t>"Conçues"</a:t>
            </a:r>
            <a:endParaRPr sz="32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de 15 minutes : Services de base à 15 minutes à pied ou à vélo.</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intelligente : Elle utilise la technologie pour une gestion urbaine efficace et durable.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inclusive : </a:t>
            </a:r>
            <a:r>
              <a:rPr lang="en-US" sz="1600">
                <a:solidFill>
                  <a:srgbClr val="2330DC"/>
                </a:solidFill>
                <a:latin typeface="Roboto"/>
                <a:ea typeface="Roboto"/>
                <a:cs typeface="Roboto"/>
                <a:sym typeface="Roboto"/>
              </a:rPr>
              <a:t>Elle o</a:t>
            </a:r>
            <a:r>
              <a:rPr b="0" i="0" lang="en-US" sz="1600" u="none" cap="none" strike="noStrike">
                <a:solidFill>
                  <a:srgbClr val="2330DC"/>
                </a:solidFill>
                <a:latin typeface="Roboto"/>
                <a:ea typeface="Roboto"/>
                <a:cs typeface="Roboto"/>
                <a:sym typeface="Roboto"/>
              </a:rPr>
              <a:t>ffre un accès égal aux opportunités pour tous/toutes les résident(e)s.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a:t>
            </a:r>
            <a:r>
              <a:rPr lang="en-US" sz="1600">
                <a:solidFill>
                  <a:srgbClr val="2330DC"/>
                </a:solidFill>
                <a:latin typeface="Roboto"/>
                <a:ea typeface="Roboto"/>
                <a:cs typeface="Roboto"/>
                <a:sym typeface="Roboto"/>
              </a:rPr>
              <a:t>-</a:t>
            </a:r>
            <a:r>
              <a:rPr b="0" i="0" lang="en-US" sz="1600" u="none" cap="none" strike="noStrike">
                <a:solidFill>
                  <a:srgbClr val="2330DC"/>
                </a:solidFill>
                <a:latin typeface="Roboto"/>
                <a:ea typeface="Roboto"/>
                <a:cs typeface="Roboto"/>
                <a:sym typeface="Roboto"/>
              </a:rPr>
              <a:t>éponge : </a:t>
            </a:r>
            <a:r>
              <a:rPr lang="en-US" sz="1600">
                <a:solidFill>
                  <a:srgbClr val="2330DC"/>
                </a:solidFill>
                <a:latin typeface="Roboto"/>
                <a:ea typeface="Roboto"/>
                <a:cs typeface="Roboto"/>
                <a:sym typeface="Roboto"/>
              </a:rPr>
              <a:t>Elle s</a:t>
            </a:r>
            <a:r>
              <a:rPr b="0" i="0" lang="en-US" sz="1600" u="none" cap="none" strike="noStrike">
                <a:solidFill>
                  <a:srgbClr val="2330DC"/>
                </a:solidFill>
                <a:latin typeface="Roboto"/>
                <a:ea typeface="Roboto"/>
                <a:cs typeface="Roboto"/>
                <a:sym typeface="Roboto"/>
              </a:rPr>
              <a:t>e concentre sur la gestion de l'eau par l'absorption et la réutilisation.</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biophile : Elle </a:t>
            </a:r>
            <a:r>
              <a:rPr lang="en-US" sz="1600">
                <a:solidFill>
                  <a:srgbClr val="2330DC"/>
                </a:solidFill>
                <a:latin typeface="Roboto"/>
                <a:ea typeface="Roboto"/>
                <a:cs typeface="Roboto"/>
                <a:sym typeface="Roboto"/>
              </a:rPr>
              <a:t>i</a:t>
            </a:r>
            <a:r>
              <a:rPr b="0" i="0" lang="en-US" sz="1600" u="none" cap="none" strike="noStrike">
                <a:solidFill>
                  <a:srgbClr val="2330DC"/>
                </a:solidFill>
                <a:latin typeface="Roboto"/>
                <a:ea typeface="Roboto"/>
                <a:cs typeface="Roboto"/>
                <a:sym typeface="Roboto"/>
              </a:rPr>
              <a:t>ntègre la nature pour améliorer le bien-être.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Ville-cycle : </a:t>
            </a:r>
            <a:r>
              <a:rPr lang="en-US" sz="1600">
                <a:solidFill>
                  <a:srgbClr val="2330DC"/>
                </a:solidFill>
                <a:latin typeface="Roboto"/>
                <a:ea typeface="Roboto"/>
                <a:cs typeface="Roboto"/>
                <a:sym typeface="Roboto"/>
              </a:rPr>
              <a:t>Elle se concentre</a:t>
            </a:r>
            <a:r>
              <a:rPr b="0" i="0" lang="en-US" sz="1600" u="none" cap="none" strike="noStrike">
                <a:solidFill>
                  <a:srgbClr val="2330DC"/>
                </a:solidFill>
                <a:latin typeface="Roboto"/>
                <a:ea typeface="Roboto"/>
                <a:cs typeface="Roboto"/>
                <a:sym typeface="Roboto"/>
              </a:rPr>
              <a:t> sur la réduction des déchets et la réutilisation des ressources.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Citta slow : Elle promeut un rythme plus lent, l'économie locale et le patrimoine culturel.</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piétonne : </a:t>
            </a:r>
            <a:r>
              <a:rPr lang="en-US" sz="1600">
                <a:solidFill>
                  <a:srgbClr val="2330DC"/>
                </a:solidFill>
                <a:latin typeface="Roboto"/>
                <a:ea typeface="Roboto"/>
                <a:cs typeface="Roboto"/>
                <a:sym typeface="Roboto"/>
              </a:rPr>
              <a:t>Elle p</a:t>
            </a:r>
            <a:r>
              <a:rPr b="0" i="0" lang="en-US" sz="1600" u="none" cap="none" strike="noStrike">
                <a:solidFill>
                  <a:srgbClr val="2330DC"/>
                </a:solidFill>
                <a:latin typeface="Roboto"/>
                <a:ea typeface="Roboto"/>
                <a:cs typeface="Roboto"/>
                <a:sym typeface="Roboto"/>
              </a:rPr>
              <a:t>rivilégie les infrastructures et la mobilité favorables aux piéton</a:t>
            </a:r>
            <a:r>
              <a:rPr lang="en-US" sz="1600">
                <a:solidFill>
                  <a:srgbClr val="2330DC"/>
                </a:solidFill>
                <a:latin typeface="Roboto"/>
                <a:ea typeface="Roboto"/>
                <a:cs typeface="Roboto"/>
                <a:sym typeface="Roboto"/>
              </a:rPr>
              <a:t>(ne)s</a:t>
            </a:r>
            <a:r>
              <a:rPr b="0" i="0" lang="en-US" sz="1600" u="none" cap="none" strike="noStrike">
                <a:solidFill>
                  <a:srgbClr val="2330DC"/>
                </a:solidFill>
                <a:latin typeface="Roboto"/>
                <a:ea typeface="Roboto"/>
                <a:cs typeface="Roboto"/>
                <a:sym typeface="Roboto"/>
              </a:rPr>
              <a: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durable : </a:t>
            </a:r>
            <a:r>
              <a:rPr lang="en-US" sz="1600">
                <a:solidFill>
                  <a:srgbClr val="2330DC"/>
                </a:solidFill>
                <a:latin typeface="Roboto"/>
                <a:ea typeface="Roboto"/>
                <a:cs typeface="Roboto"/>
                <a:sym typeface="Roboto"/>
              </a:rPr>
              <a:t>Elle privilégie </a:t>
            </a:r>
            <a:r>
              <a:rPr b="0" i="0" lang="en-US" sz="1600" u="none" cap="none" strike="noStrike">
                <a:solidFill>
                  <a:srgbClr val="2330DC"/>
                </a:solidFill>
                <a:latin typeface="Roboto"/>
                <a:ea typeface="Roboto"/>
                <a:cs typeface="Roboto"/>
                <a:sym typeface="Roboto"/>
              </a:rPr>
              <a:t> les énergies vertes et un faible impact sur l'environnement.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a:t>
            </a:r>
            <a:r>
              <a:rPr lang="en-US" sz="1600">
                <a:solidFill>
                  <a:srgbClr val="2330DC"/>
                </a:solidFill>
                <a:latin typeface="Roboto"/>
                <a:ea typeface="Roboto"/>
                <a:cs typeface="Roboto"/>
                <a:sym typeface="Roboto"/>
              </a:rPr>
              <a:t>accueillante pour l</a:t>
            </a:r>
            <a:r>
              <a:rPr b="0" i="0" lang="en-US" sz="1600" u="none" cap="none" strike="noStrike">
                <a:solidFill>
                  <a:srgbClr val="2330DC"/>
                </a:solidFill>
                <a:latin typeface="Roboto"/>
                <a:ea typeface="Roboto"/>
                <a:cs typeface="Roboto"/>
                <a:sym typeface="Roboto"/>
              </a:rPr>
              <a:t>es enfants : </a:t>
            </a:r>
            <a:r>
              <a:rPr lang="en-US" sz="1600">
                <a:solidFill>
                  <a:srgbClr val="2330DC"/>
                </a:solidFill>
                <a:latin typeface="Roboto"/>
                <a:ea typeface="Roboto"/>
                <a:cs typeface="Roboto"/>
                <a:sym typeface="Roboto"/>
              </a:rPr>
              <a:t>Elle c</a:t>
            </a:r>
            <a:r>
              <a:rPr b="0" i="0" lang="en-US" sz="1600" u="none" cap="none" strike="noStrike">
                <a:solidFill>
                  <a:srgbClr val="2330DC"/>
                </a:solidFill>
                <a:latin typeface="Roboto"/>
                <a:ea typeface="Roboto"/>
                <a:cs typeface="Roboto"/>
                <a:sym typeface="Roboto"/>
              </a:rPr>
              <a:t>rée des environnements sûrs et accessibles pour les enfants.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a:t>
            </a:r>
            <a:r>
              <a:rPr lang="en-US" sz="1600">
                <a:solidFill>
                  <a:srgbClr val="2330DC"/>
                </a:solidFill>
                <a:latin typeface="Roboto"/>
                <a:ea typeface="Roboto"/>
                <a:cs typeface="Roboto"/>
                <a:sym typeface="Roboto"/>
              </a:rPr>
              <a:t> accueillante pour les</a:t>
            </a:r>
            <a:r>
              <a:rPr b="0" i="0" lang="en-US" sz="1600" u="none" cap="none" strike="noStrike">
                <a:solidFill>
                  <a:srgbClr val="2330DC"/>
                </a:solidFill>
                <a:latin typeface="Roboto"/>
                <a:ea typeface="Roboto"/>
                <a:cs typeface="Roboto"/>
                <a:sym typeface="Roboto"/>
              </a:rPr>
              <a:t> aînés : Conçoit des espaces urbains adaptés aux besoins des personnes âgées.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Ville design : Met l'accent sur une conception urbaine innovante et centrée sur l'être humain.</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
        <p:nvSpPr>
          <p:cNvPr id="113" name="Google Shape;113;p7"/>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8"/>
          <p:cNvSpPr txBox="1"/>
          <p:nvPr/>
        </p:nvSpPr>
        <p:spPr>
          <a:xfrm>
            <a:off x="880850" y="755000"/>
            <a:ext cx="9768100" cy="64517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5.4 Infrastructures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ccessibles et </a:t>
            </a:r>
            <a:r>
              <a:rPr lang="en-US" sz="3200">
                <a:solidFill>
                  <a:srgbClr val="2330DC"/>
                </a:solidFill>
                <a:latin typeface="Roboto"/>
                <a:ea typeface="Roboto"/>
                <a:cs typeface="Roboto"/>
                <a:sym typeface="Roboto"/>
              </a:rPr>
              <a:t>N</a:t>
            </a:r>
            <a:r>
              <a:rPr b="0" i="0" lang="en-US" sz="3200" u="none" cap="none" strike="noStrike">
                <a:solidFill>
                  <a:srgbClr val="2330DC"/>
                </a:solidFill>
                <a:latin typeface="Roboto"/>
                <a:ea typeface="Roboto"/>
                <a:cs typeface="Roboto"/>
                <a:sym typeface="Roboto"/>
              </a:rPr>
              <a:t>avigation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isée pour </a:t>
            </a:r>
            <a:r>
              <a:rPr lang="en-US" sz="3200">
                <a:solidFill>
                  <a:srgbClr val="2330DC"/>
                </a:solidFill>
                <a:latin typeface="Roboto"/>
                <a:ea typeface="Roboto"/>
                <a:cs typeface="Roboto"/>
                <a:sym typeface="Roboto"/>
              </a:rPr>
              <a:t>T</a:t>
            </a:r>
            <a:r>
              <a:rPr b="0" i="0" lang="en-US" sz="3200" u="none" cap="none" strike="noStrike">
                <a:solidFill>
                  <a:srgbClr val="2330DC"/>
                </a:solidFill>
                <a:latin typeface="Roboto"/>
                <a:ea typeface="Roboto"/>
                <a:cs typeface="Roboto"/>
                <a:sym typeface="Roboto"/>
              </a:rPr>
              <a:t>ous/</a:t>
            </a:r>
            <a:r>
              <a:rPr lang="en-US" sz="3200">
                <a:solidFill>
                  <a:srgbClr val="2330DC"/>
                </a:solidFill>
                <a:latin typeface="Roboto"/>
                <a:ea typeface="Roboto"/>
                <a:cs typeface="Roboto"/>
                <a:sym typeface="Roboto"/>
              </a:rPr>
              <a:t>Toutes</a:t>
            </a:r>
            <a:r>
              <a:rPr b="0" i="0" lang="en-US" sz="3200" u="none" cap="none" strike="noStrike">
                <a:solidFill>
                  <a:srgbClr val="2330DC"/>
                </a:solidFill>
                <a:latin typeface="Roboto"/>
                <a:ea typeface="Roboto"/>
                <a:cs typeface="Roboto"/>
                <a:sym typeface="Roboto"/>
              </a:rPr>
              <a:t> les </a:t>
            </a:r>
            <a:r>
              <a:rPr lang="en-US" sz="3200">
                <a:solidFill>
                  <a:srgbClr val="2330DC"/>
                </a:solidFill>
                <a:latin typeface="Roboto"/>
                <a:ea typeface="Roboto"/>
                <a:cs typeface="Roboto"/>
                <a:sym typeface="Roboto"/>
              </a:rPr>
              <a:t>U</a:t>
            </a:r>
            <a:r>
              <a:rPr b="0" i="0" lang="en-US" sz="3200" u="none" cap="none" strike="noStrike">
                <a:solidFill>
                  <a:srgbClr val="2330DC"/>
                </a:solidFill>
                <a:latin typeface="Roboto"/>
                <a:ea typeface="Roboto"/>
                <a:cs typeface="Roboto"/>
                <a:sym typeface="Roboto"/>
              </a:rPr>
              <a:t>tilisateurs/</a:t>
            </a:r>
            <a:r>
              <a:rPr lang="en-US" sz="3200">
                <a:solidFill>
                  <a:srgbClr val="2330DC"/>
                </a:solidFill>
                <a:latin typeface="Roboto"/>
                <a:ea typeface="Roboto"/>
                <a:cs typeface="Roboto"/>
                <a:sym typeface="Roboto"/>
              </a:rPr>
              <a:t>trices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1600" u="none" cap="none" strike="noStrike">
              <a:solidFill>
                <a:srgbClr val="2330DC"/>
              </a:solidFill>
              <a:latin typeface="Roboto"/>
              <a:ea typeface="Roboto"/>
              <a:cs typeface="Roboto"/>
              <a:sym typeface="Roboto"/>
            </a:endParaRPr>
          </a:p>
        </p:txBody>
      </p:sp>
      <p:sp>
        <p:nvSpPr>
          <p:cNvPr id="119" name="Google Shape;119;p8"/>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Nėra nuotraukos aprašo." id="120" name="Google Shape;120;p8"/>
          <p:cNvPicPr preferRelativeResize="0"/>
          <p:nvPr/>
        </p:nvPicPr>
        <p:blipFill rotWithShape="1">
          <a:blip r:embed="rId4">
            <a:alphaModFix/>
          </a:blip>
          <a:srcRect b="0" l="0" r="0" t="0"/>
          <a:stretch/>
        </p:blipFill>
        <p:spPr>
          <a:xfrm>
            <a:off x="7496175" y="2381250"/>
            <a:ext cx="3600000" cy="3600000"/>
          </a:xfrm>
          <a:prstGeom prst="rect">
            <a:avLst/>
          </a:prstGeom>
          <a:noFill/>
          <a:ln>
            <a:noFill/>
          </a:ln>
        </p:spPr>
      </p:pic>
      <p:sp>
        <p:nvSpPr>
          <p:cNvPr id="121" name="Google Shape;121;p8"/>
          <p:cNvSpPr txBox="1"/>
          <p:nvPr/>
        </p:nvSpPr>
        <p:spPr>
          <a:xfrm>
            <a:off x="880850" y="2259800"/>
            <a:ext cx="6529200" cy="44871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conception </a:t>
            </a:r>
            <a:r>
              <a:rPr lang="en-US" sz="1600">
                <a:solidFill>
                  <a:srgbClr val="2330DC"/>
                </a:solidFill>
                <a:latin typeface="Roboto"/>
                <a:ea typeface="Roboto"/>
                <a:cs typeface="Roboto"/>
                <a:sym typeface="Roboto"/>
              </a:rPr>
              <a:t>urbaine</a:t>
            </a:r>
            <a:r>
              <a:rPr b="0" i="0" lang="en-US" sz="1600" u="none" cap="none" strike="noStrike">
                <a:solidFill>
                  <a:srgbClr val="2330DC"/>
                </a:solidFill>
                <a:latin typeface="Roboto"/>
                <a:ea typeface="Roboto"/>
                <a:cs typeface="Roboto"/>
                <a:sym typeface="Roboto"/>
              </a:rPr>
              <a:t> inclusi</a:t>
            </a:r>
            <a:r>
              <a:rPr lang="en-US" sz="1600">
                <a:solidFill>
                  <a:srgbClr val="2330DC"/>
                </a:solidFill>
                <a:latin typeface="Roboto"/>
                <a:ea typeface="Roboto"/>
                <a:cs typeface="Roboto"/>
                <a:sym typeface="Roboto"/>
              </a:rPr>
              <a:t>ve </a:t>
            </a:r>
            <a:r>
              <a:rPr b="0" i="0" lang="en-US" sz="1600" u="none" cap="none" strike="noStrike">
                <a:solidFill>
                  <a:srgbClr val="2330DC"/>
                </a:solidFill>
                <a:latin typeface="Roboto"/>
                <a:ea typeface="Roboto"/>
                <a:cs typeface="Roboto"/>
                <a:sym typeface="Roboto"/>
              </a:rPr>
              <a:t>est essentielle pour l'accessibilité. L'accessibilité des transports publics, des espaces et des services contribue à réduire l'exclusion sociale et permet à tous/toutes de participer pleinement à la vie de la cité.</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Donner la priorité à l'accessibilité est bénéfique pour les villes, tant sur le plan social qu'économique. La conception inclusive favorise la diversité et le vieillissement de la population et attire davantage de personnes, ce qui favorise l'équité et la résilience.</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technologie des villes intelligentes et les normes d'accessibilité intégrées améliorent les espaces urbains. Les adaptations en temps réel rendent les villes plus sûres et plus intuitives, favorisant l'indépendance et la dignité de tous/toutes les résident(</a:t>
            </a:r>
            <a:r>
              <a:rPr lang="en-US" sz="1600">
                <a:solidFill>
                  <a:srgbClr val="2330DC"/>
                </a:solidFill>
                <a:latin typeface="Roboto"/>
                <a:ea typeface="Roboto"/>
                <a:cs typeface="Roboto"/>
                <a:sym typeface="Roboto"/>
              </a:rPr>
              <a:t>e)</a:t>
            </a:r>
            <a:r>
              <a:rPr b="0" i="0" lang="en-US" sz="1600" u="none" cap="none" strike="noStrike">
                <a:solidFill>
                  <a:srgbClr val="2330DC"/>
                </a:solidFill>
                <a:latin typeface="Roboto"/>
                <a:ea typeface="Roboto"/>
                <a:cs typeface="Roboto"/>
                <a:sym typeface="Roboto"/>
              </a:rPr>
              <a:t>s.</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9"/>
          <p:cNvSpPr txBox="1"/>
          <p:nvPr/>
        </p:nvSpPr>
        <p:spPr>
          <a:xfrm>
            <a:off x="880850" y="582725"/>
            <a:ext cx="68958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5.5 Création d'</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tinéraires </a:t>
            </a:r>
            <a:r>
              <a:rPr lang="en-US" sz="3200">
                <a:solidFill>
                  <a:srgbClr val="2330DC"/>
                </a:solidFill>
                <a:latin typeface="Roboto"/>
                <a:ea typeface="Roboto"/>
                <a:cs typeface="Roboto"/>
                <a:sym typeface="Roboto"/>
              </a:rPr>
              <a:t>Piétonniers et Cyclables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plans généraux pour les vélos et les piéton(</a:t>
            </a:r>
            <a:r>
              <a:rPr lang="en-US" sz="1600">
                <a:solidFill>
                  <a:srgbClr val="2330DC"/>
                </a:solidFill>
                <a:latin typeface="Roboto"/>
                <a:ea typeface="Roboto"/>
                <a:cs typeface="Roboto"/>
                <a:sym typeface="Roboto"/>
              </a:rPr>
              <a:t>ne)</a:t>
            </a:r>
            <a:r>
              <a:rPr b="0" i="0" lang="en-US" sz="1600" u="none" cap="none" strike="noStrike">
                <a:solidFill>
                  <a:srgbClr val="2330DC"/>
                </a:solidFill>
                <a:latin typeface="Roboto"/>
                <a:ea typeface="Roboto"/>
                <a:cs typeface="Roboto"/>
                <a:sym typeface="Roboto"/>
              </a:rPr>
              <a:t>s créent des villes plus sûres et plus accessibles en donnant la priorité à la marche et au vélo. Ces plans améliorent la mobilité, réduisent les encombrements et améliorent la santé publique tout en soutenant la durabilité et le développement économique.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plans autonomes offrent une approche ciblée et structurée du transport actif en veillant à ce que les modes de transport non motorisés se voient accorder la même importance et soient mieux intégrés dans l'infrastructure urbaine.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En impliquant la communauté et en s'alignant sur les objectifs plus larges de la </a:t>
            </a:r>
            <a:r>
              <a:rPr lang="en-US" sz="1600">
                <a:solidFill>
                  <a:srgbClr val="2330DC"/>
                </a:solidFill>
                <a:latin typeface="Roboto"/>
                <a:ea typeface="Roboto"/>
                <a:cs typeface="Roboto"/>
                <a:sym typeface="Roboto"/>
              </a:rPr>
              <a:t>conception</a:t>
            </a:r>
            <a:r>
              <a:rPr b="0" i="0" lang="en-US" sz="1600" u="none" cap="none" strike="noStrike">
                <a:solidFill>
                  <a:srgbClr val="2330DC"/>
                </a:solidFill>
                <a:latin typeface="Roboto"/>
                <a:ea typeface="Roboto"/>
                <a:cs typeface="Roboto"/>
                <a:sym typeface="Roboto"/>
              </a:rPr>
              <a:t> urbaine, ces plans suscitent le soutien du public, garantissent le financement et rendent les villes plus agréables à vivre et plus inclusives pour tous/toutes les résident(e)s.</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p:txBody>
      </p:sp>
      <p:sp>
        <p:nvSpPr>
          <p:cNvPr id="127" name="Google Shape;127;p9"/>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Gali būti nespalvotas vaizdas (4 žmonės ir dviratis)" id="128" name="Google Shape;128;p9"/>
          <p:cNvPicPr preferRelativeResize="0"/>
          <p:nvPr/>
        </p:nvPicPr>
        <p:blipFill rotWithShape="1">
          <a:blip r:embed="rId4">
            <a:alphaModFix/>
          </a:blip>
          <a:srcRect b="0" l="0" r="0" t="0"/>
          <a:stretch/>
        </p:blipFill>
        <p:spPr>
          <a:xfrm>
            <a:off x="7776671" y="940904"/>
            <a:ext cx="3497296" cy="349729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p10"/>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5. Activités </a:t>
            </a:r>
            <a:r>
              <a:rPr lang="en-US" sz="3200">
                <a:solidFill>
                  <a:srgbClr val="2330DC"/>
                </a:solidFill>
                <a:latin typeface="Roboto"/>
                <a:ea typeface="Roboto"/>
                <a:cs typeface="Roboto"/>
                <a:sym typeface="Roboto"/>
              </a:rPr>
              <a:t>| M</a:t>
            </a:r>
            <a:r>
              <a:rPr b="0" i="0" lang="en-US" sz="3200" u="none" cap="none" strike="noStrike">
                <a:solidFill>
                  <a:srgbClr val="2330DC"/>
                </a:solidFill>
                <a:latin typeface="Roboto"/>
                <a:ea typeface="Roboto"/>
                <a:cs typeface="Roboto"/>
                <a:sym typeface="Roboto"/>
              </a:rPr>
              <a:t>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CGLU, Villes inclusives et accessibles.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Nations Unies. Agenda 2030 pour le développement durable.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Convention relative aux droits des personnes handicapées (CDPH).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Nouvel agenda urbain.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t>Département américain du logement et de l'urbanisme. Créer des communautés praticables à pied et à vélo</a:t>
            </a:r>
            <a:r>
              <a:rPr b="0" i="0" lang="en-US" sz="1600" u="none" cap="none" strike="noStrike">
                <a:solidFill>
                  <a:srgbClr val="2330DC"/>
                </a:solidFill>
                <a:latin typeface="Roboto"/>
                <a:ea typeface="Roboto"/>
                <a:cs typeface="Roboto"/>
                <a:sym typeface="Roboto"/>
              </a:rPr>
              <a:t>.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Creating walkable + bikeable communities : A user guide to developing pedestrian and bicycle master plans (Créer des communautés accessibles à pied et à vélo : guide de l'utilisateur pour l'élaboration de plans directeurs pour les piétons et les vélos).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t>Nations unies, Nouvel agenda urbain.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1">
                  <a:extLst>
                    <a:ext uri="{A12FA001-AC4F-418D-AE19-62706E023703}">
                      <ahyp:hlinkClr val="tx"/>
                    </a:ext>
                  </a:extLst>
                </a:hlinkClick>
              </a:rPr>
              <a:t>Convention des Nations unies relative aux droits des personnes handicapées. </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7" name="Shape 137"/>
        <p:cNvGrpSpPr/>
        <p:nvPr/>
      </p:nvGrpSpPr>
      <p:grpSpPr>
        <a:xfrm>
          <a:off x="0" y="0"/>
          <a:ext cx="0" cy="0"/>
          <a:chOff x="0" y="0"/>
          <a:chExt cx="0" cy="0"/>
        </a:xfrm>
      </p:grpSpPr>
      <p:sp>
        <p:nvSpPr>
          <p:cNvPr id="138" name="Google Shape;138;p11"/>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5. Activités | Matériel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Nations Unies, Département des affaires économiques et sociales, Développement durable, Transformer notre monde : l'Agenda 2030 pour le développement durable.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Cadre de l'OMS pour les villes amies des aînés, Global age-friendly cities : a guide.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Gouvernement britannique : A Guide for Inclusive, Accessible, Safe and Resilient Urban Development (Guide pour un développement urbain inclusif, accessible, sûr et résilient).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CGLU : Construire des villes pour tous : des villes et des territoires inclusifs et accessibles.</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600" u="none" cap="none" strike="noStrike">
                <a:solidFill>
                  <a:srgbClr val="2330DC"/>
                </a:solidFill>
                <a:latin typeface="Roboto"/>
                <a:ea typeface="Roboto"/>
                <a:cs typeface="Roboto"/>
                <a:sym typeface="Roboto"/>
              </a:rPr>
              <a:t>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t>Julienne Hanson. The Inclusive City : delivering a more accessible urban environment through inclusive design.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CGLU : Villes inclusives et accessibles.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t>Ville de Toronto. Lignes directrices sur la conception de l'accessibilité</a:t>
            </a:r>
            <a:r>
              <a:rPr b="0" i="0" lang="en-US" sz="1600" u="none" cap="none" strike="noStrike">
                <a:solidFill>
                  <a:srgbClr val="2330DC"/>
                </a:solidFill>
                <a:latin typeface="Roboto"/>
                <a:ea typeface="Roboto"/>
                <a:cs typeface="Roboto"/>
                <a:sym typeface="Roboto"/>
              </a:rPr>
              <a:t>.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1" i="0" lang="en-US" sz="1600" u="none" cap="none" strike="noStrike">
                <a:solidFill>
                  <a:srgbClr val="2330DC"/>
                </a:solidFill>
                <a:latin typeface="Roboto"/>
                <a:ea typeface="Roboto"/>
                <a:cs typeface="Roboto"/>
                <a:sym typeface="Roboto"/>
              </a:rPr>
              <a:t>Études de cas </a:t>
            </a:r>
            <a:r>
              <a:rPr b="0" i="0" lang="en-US" sz="1600" u="none" cap="none" strike="noStrike">
                <a:solidFill>
                  <a:srgbClr val="2330DC"/>
                </a:solidFill>
                <a:latin typeface="Roboto"/>
                <a:ea typeface="Roboto"/>
                <a:cs typeface="Roboto"/>
                <a:sym typeface="Roboto"/>
              </a:rPr>
              <a:t>: </a:t>
            </a:r>
            <a:r>
              <a:rPr b="0" i="0" lang="en-US" sz="1600" u="sng" cap="none" strike="noStrike">
                <a:solidFill>
                  <a:srgbClr val="2330DC"/>
                </a:solidFill>
                <a:latin typeface="Roboto"/>
                <a:ea typeface="Roboto"/>
                <a:cs typeface="Roboto"/>
                <a:sym typeface="Roboto"/>
                <a:hlinkClick r:id="rId11">
                  <a:extLst>
                    <a:ext uri="{A12FA001-AC4F-418D-AE19-62706E023703}">
                      <ahyp:hlinkClr val="tx"/>
                    </a:ext>
                  </a:extLst>
                </a:hlinkClick>
              </a:rPr>
              <a:t>villes accessibles à pied et à vélo - Leçons de Séoul et de Singapour.</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