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Medium"/>
      <p:regular r:id="rId19"/>
      <p:bold r:id="rId20"/>
      <p:italic r:id="rId21"/>
      <p:boldItalic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7" roundtripDataSignature="AMtx7mgHgXDo5plBX6AHE/z0s4v23z2x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40" name="Google Shape;140;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8ead12222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46" name="Google Shape;146;g308ead12222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8ead12222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54" name="Google Shape;154;g308ead12222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1100d0c710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8ead1222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08ead1222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27" name="Google Shape;127;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www.youtube.com/watch?v=OY5eba3jxmg" TargetMode="External"/><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hyperlink" Target="https://www.europeana.eu/item/188/item_7KCTZEYJYKTKAJU4K2KQP3JODQPLOG6F" TargetMode="External"/><Relationship Id="rId6" Type="http://schemas.openxmlformats.org/officeDocument/2006/relationships/hyperlink" Target="https://www.europeana.eu/item/188/item_7KCTZEYJYKTKAJU4K2KQP3JODQPLOG6F" TargetMode="External"/><Relationship Id="rId7" Type="http://schemas.openxmlformats.org/officeDocument/2006/relationships/hyperlink" Target="http://www.youtube.com/watch?v=qkwFZF8stcA" TargetMode="External"/><Relationship Id="rId8"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www.youtube.com/watch?v=ucpBYUw6b2M" TargetMode="External"/><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www.youtube.com/watch?v=2f5m-jBf81Q" TargetMode="External"/><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g308ead12222_0_7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Sustainable Design Practices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Material Selection: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Prioritising renewable, recyclable, and low-impact materials</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Energy Efficiency:</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Using passive design and renewable energy sources to reduce consumption</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Waste Reduction: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Minimising waste through modular design, disassembly, and digital fabrication</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Water Conservation: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Integrating efficient water usage and harvesting systems in design</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43" name="Google Shape;143;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g308ead12222_0_8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Role of Technology in Sustainable Design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Digital Tools:</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Examples: Building Information Modelling (BIM), VR, 3D printing, </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Enhancing design processes with optimised resource usage and reduced waste</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49" name="Google Shape;149;g308ead12222_0_8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id="150" name="Google Shape;150;g308ead12222_0_86"/>
          <p:cNvPicPr preferRelativeResize="0"/>
          <p:nvPr/>
        </p:nvPicPr>
        <p:blipFill>
          <a:blip r:embed="rId4">
            <a:alphaModFix/>
          </a:blip>
          <a:stretch>
            <a:fillRect/>
          </a:stretch>
        </p:blipFill>
        <p:spPr>
          <a:xfrm>
            <a:off x="5" y="3639275"/>
            <a:ext cx="4825748" cy="3218726"/>
          </a:xfrm>
          <a:prstGeom prst="rect">
            <a:avLst/>
          </a:prstGeom>
          <a:noFill/>
          <a:ln>
            <a:noFill/>
          </a:ln>
        </p:spPr>
      </p:pic>
      <p:sp>
        <p:nvSpPr>
          <p:cNvPr id="151" name="Google Shape;151;g308ead12222_0_86"/>
          <p:cNvSpPr txBox="1"/>
          <p:nvPr/>
        </p:nvSpPr>
        <p:spPr>
          <a:xfrm>
            <a:off x="4825750" y="5867150"/>
            <a:ext cx="23799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Photo by Howard Bouchevereau on Unsplash</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g308ead12222_0_99"/>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57" name="Google Shape;157;g308ead12222_0_99"/>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Head to https://squarespace.com/designtheory to save 10% off your first purchase of a website or domain using code DESIGNTHEORY . Why can't companies just design sustainable products? In this industrial design analysis, we explore the system in which products are made, as well as our human desire for scale.  &#10;&#10;Become a patron of my channel on Patreon: https://www.patreon.com/JohnMauriello&#10;&#10;Learn the process to create beautiful industrial design. Become an expert in design language, visual storytelling, and land your dream industrial design job. Enroll in my online industrial design course, Form Fundamentals. https://bit.ly/335vsqO .&#10;&#10;Join my mailing list to get notified of special announcements: https://www.studioello.com/mail&#10;Join my discord channel and talk to me: https://discord.gg/hFw55nh&#10;Follow me on Instagram: https://www.instagram.com/mauriellodesign&#10;Follow me on LinkedIn: https://www.linkedin.com/in/mauriellojohn&#10;Check out my Behance: https://www.behance.net/mauriellodesign&#10;&#10;Want to learn more about my work? Check out my portfolio: https://www.studioello.com&#10;Want to work with me on a design project? Contact me here: https://www.studioello.com/about-1&#10;&#10;0:00 Intro&#10;0:45 The Industrial Revolution&#10;2:16 The Allure of Scale&#10;2:54 Move Fast and Break Things&#10;5:16 Why A Holistic System Is SO Important&#10;7:26 Materials and Sourcing&#10;8:13 Sustainability is HARD To Measure&#10;10:32 Plastic is Kind of Amazing&#10;11:36 Mismatched Incentives&#10;11:46 Customers At Fault&#10;12:56 Convenience Is King&#10;14:11  The Path of Least Resistance&#10;14:56 Designers/Engineers Are At Fault &#10;17:36 Companies Are At Fault&#10;18:36 Lawmakers Are At Fault&#10;20:00 Are We Doomed? &#10;&#10;&#10;All content written by John Mauriello. Edited by Bradley Heath and John Mauriello. John Mauriello has been working professionally as an industrial designer since 2010. He is an Adjunct Professor of industrial design at California College of the Arts.&#10;&#10;Credits/Sources:&#10;Bradley Heath (editor): https://www.linkedin.com/in/bradley-heath-032299109/&#10;I took inspiration from Cradle to Cradle, most notably the information about textile factories and benzene: https://amzn.to/3LyYxwh&#10;I borrowed some footage from NileRed in the benzene scene: https://www.youtube.com/c/NileRed&#10;https://ieeexplore.ieee.org/document/924786&#10;https://www.nature.com/articles/srep41652#:~:text=Mexico%20City's%20program%2C%20also%20known,not%20be%20used%20on%20Mondays&#10;https://stylesage.co/blog/sustainable-fashion-2022/?utm_medium=email&amp;_hsmi=210621379&amp;_hsenc=p2ANqtz-9qYEQd8caoIVDaYAZCUXn0bJ5ddpoQi0FHaxa4VxLEOF6Z7zLaLhTYOKDyKVIaGQlO4c3f_cLgGAfKBBSW88BVUXsBC6tX_Z9kUKOgrqVqXnA1cz0&amp;utm_content=210600002&amp;utm_source=hs_email &#10;https://www.britannica.com/story/the-rise-of-the-machines-pros-and-cons-of-the-industrial-revolution &#10;https://eu.patagonia.com/gb/en/stories/extended-play/story-32985.html&#10;https://www.boredpanda.com/plastic-bags-supposed-to-help-save-planet/?utm_source=google&amp;utm_medium=organic&amp;utm_campaign=organic&#10; https://www.independent.co.uk/climate-change/news/plastic-bags-pollution-paper-cotton-tote-bags-environment-a9159731.html \&#10;https://journey.designpossibility.com/carbon-neutral-is-not-enough-learn-about-carbon-negative-materials-880df11b97f&#10;https://www.ecoandbeyond.co/articles/is-bamboo-sustainable/ &#10;https://www.peta.org/issues/animals-used-for-clothing/wool-industry/wool-environmental-hazards/ &#10;https://cor.europa.eu/en/engage/studies/Documents/relationship-desertification-climate-change.pdf &#10;https://voxeu.org/article/religiosity-education-and-economic-progress-19th-century-france&#10;https://www.encyclopedia.com/history/encyclopedias-almanacs-transcripts-and-maps/origins-industrial-revolution&#10;https://cuomeka.wrlc.org/exhibits/show/industrial/background/background--catholic-responses&#10;https://www.econlib.org/library/Enc/IndustrialRevolutionandtheStandardofLiving.html &#10;https://www.britannica.com/story/the-rise-of-the-machines-pros-and-cons-of-the-industrial-revolution&#10;https://www.nationalgeographic.org/article/industrialization-labor-and-life/6th-grade/ &#10;&#10;Sustainable Design and Eco Friendly Industrial Design is very important. Circular Economy Product Design is key to a sustainable future. Complex Supply Chain Issues, Bioplastics, and Carbon Negative Materials all play a part." id="158" name="Google Shape;158;g308ead12222_0_99" title="Why Companies Can't Design Sustainable, Eco-Friendly Products">
            <a:hlinkClick r:id="rId4"/>
          </p:cNvPr>
          <p:cNvPicPr preferRelativeResize="0"/>
          <p:nvPr/>
        </p:nvPicPr>
        <p:blipFill rotWithShape="1">
          <a:blip r:embed="rId5">
            <a:alphaModFix/>
          </a:blip>
          <a:srcRect b="0" l="0" r="0" t="0"/>
          <a:stretch/>
        </p:blipFill>
        <p:spPr>
          <a:xfrm>
            <a:off x="3059825" y="1734400"/>
            <a:ext cx="6072350" cy="341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Digital Tools Course: Digital Alternative Spaces of Learning</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Module 1: Introduction to New European Bauhaus (NEB) Principles and Sustainable Design</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33" y="3120572"/>
            <a:ext cx="7003547" cy="14804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US" sz="1900">
                <a:solidFill>
                  <a:srgbClr val="2330DC"/>
                </a:solidFill>
                <a:latin typeface="Roboto"/>
                <a:ea typeface="Roboto"/>
                <a:cs typeface="Roboto"/>
                <a:sym typeface="Roboto"/>
              </a:rPr>
              <a:t>1.1 Historical context of the Bauhaus movement and the evolution to NEB.</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1900">
                <a:solidFill>
                  <a:srgbClr val="2330DC"/>
                </a:solidFill>
                <a:latin typeface="Roboto"/>
                <a:ea typeface="Roboto"/>
                <a:cs typeface="Roboto"/>
                <a:sym typeface="Roboto"/>
              </a:rPr>
              <a:t>1.2 Key NEB principles: sustainability, aesthetics, inclusivity.</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1900">
                <a:solidFill>
                  <a:srgbClr val="2330DC"/>
                </a:solidFill>
                <a:latin typeface="Roboto"/>
                <a:ea typeface="Roboto"/>
                <a:cs typeface="Roboto"/>
                <a:sym typeface="Roboto"/>
              </a:rPr>
              <a:t>1.3 Introduction to sustainable design concepts and practices.</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Historical Context: Bauhaus Movement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Origins: Founded by Walter Gropius in Weimar, Germany, in 1919.</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Purpose: Integrating art, crafts, and industry to enhance daily life through functional design.</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Influence: Focus on simplicity, functionality, and unity of form, impacting global modernist design.</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p:txBody>
      </p:sp>
      <p:pic>
        <p:nvPicPr>
          <p:cNvPr id="97" name="Google Shape;97;p23"/>
          <p:cNvPicPr preferRelativeResize="0"/>
          <p:nvPr/>
        </p:nvPicPr>
        <p:blipFill rotWithShape="1">
          <a:blip r:embed="rId4">
            <a:alphaModFix/>
          </a:blip>
          <a:srcRect b="0" l="0" r="0" t="0"/>
          <a:stretch/>
        </p:blipFill>
        <p:spPr>
          <a:xfrm>
            <a:off x="10450100" y="218475"/>
            <a:ext cx="1553150" cy="2433900"/>
          </a:xfrm>
          <a:prstGeom prst="rect">
            <a:avLst/>
          </a:prstGeom>
          <a:noFill/>
          <a:ln>
            <a:noFill/>
          </a:ln>
        </p:spPr>
      </p:pic>
      <p:sp>
        <p:nvSpPr>
          <p:cNvPr id="98" name="Google Shape;98;p23"/>
          <p:cNvSpPr txBox="1"/>
          <p:nvPr/>
        </p:nvSpPr>
        <p:spPr>
          <a:xfrm>
            <a:off x="10345875" y="2793175"/>
            <a:ext cx="1761600" cy="70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US" sz="900" u="none" cap="none" strike="noStrike">
                <a:solidFill>
                  <a:schemeClr val="dk1"/>
                </a:solidFill>
                <a:latin typeface="Roboto"/>
                <a:ea typeface="Roboto"/>
                <a:cs typeface="Roboto"/>
                <a:sym typeface="Roboto"/>
              </a:rPr>
              <a:t>Walter Gropius με Handrick, Roland (Herstellung) (Fotograf) - Deutsche Fotothek, Germany - In Copyright - Educational Use Permitted.</a:t>
            </a:r>
            <a:endParaRPr b="0" i="0" sz="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rPr b="0" i="0" lang="en-US" sz="900" u="sng" cap="none" strike="noStrike">
                <a:solidFill>
                  <a:schemeClr val="hlink"/>
                </a:solidFill>
                <a:latin typeface="Roboto"/>
                <a:ea typeface="Roboto"/>
                <a:cs typeface="Roboto"/>
                <a:sym typeface="Roboto"/>
                <a:hlinkClick r:id="rId5"/>
              </a:rPr>
              <a:t>https://www.europeana.eu/item/188/item_7KCTZEYJYKTKAJU4K2KQP3JODQPLOG</a:t>
            </a:r>
            <a:r>
              <a:rPr b="0" i="0" lang="en-US" sz="600" u="sng" cap="none" strike="noStrike">
                <a:solidFill>
                  <a:schemeClr val="hlink"/>
                </a:solidFill>
                <a:latin typeface="Roboto"/>
                <a:ea typeface="Roboto"/>
                <a:cs typeface="Roboto"/>
                <a:sym typeface="Roboto"/>
                <a:hlinkClick r:id="rId6"/>
              </a:rPr>
              <a:t>6F</a:t>
            </a:r>
            <a:endParaRPr b="0" i="0" sz="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pic>
        <p:nvPicPr>
          <p:cNvPr descr="Bauhaus Documentary mentioned in video:&#10;&#10;https://www.youtube.com/watch?v=sjs67QmnNrs&#10;&#10;Walter Gropius was one of the most renowned designers and architects of the early 20th century. His influence can be seen to this day in many areas of modern life and contemporary design. Not only was Gropius a pioneer of modern architecture, he also was involved in the founding the Bauhaus, a revolutionary design school from Germany that created the bauhaus movement. The Bauhaus completely rethought the design education system in ways we still see in universities today. By respecting craft as much as it did art, it brought many disciplines together under one roof, which forced intermingling of designers with different backgrounds and skills, elevating the knowledge of the community as a whole. Later, the Bauhaus incorporated a number of mass production techniques into its curriculum, creating a community of designers ready to make a massive impact on the world during a time of mass industrialization. The school developed some of the most well known names in modernist design, as well as attracted many well established artists and designers currently practicing their respective disciplines to contribute to the growing ecosystem designers. Although its existence was relatively short-lived, the Bauhaus and the design ethos associated with it were hugely influential across the world. This was particularly prevalent in the United States where many of the artists moved before and during the Second World War to escape persecution by the Nazis.&#10;&#10;Gropius had a massive impact on the state of design during his practicing years, many of which outlasted his time on this earth. One of which was spreading his belief that design should be approached through a lens of problem solving rather than simply the ornamentation and beautification of objects. He applied this ethos to beyond what is typically thought of as design to wider social issues which included designing affordable housing post war and working to improve physical conditions for factory workers through his architecture and design practice. While many factories at the time were dark and depressing, Gropius utilized massive sheets of glass to bring light to an otherwise dull environment.&#10;&#10;Beyond pushing the field of design and architecture into revolutionary new directions, Gropius also rethought a number of time tested construction practices. As an advocate for social change and affordable housing, Gropius experimented with the idea of prefabricated units to reduce construction cost, as well as brand new materials and building practices like reinforced concrete.&#10;&#10;Beyond his revolutionary design ethos and development of modern construction practices, Gropius was also one of the founders of modernism in the United States. His building of the Gropius house and time spent lecturing at Harvard University proved hugely influential on the state of American design and architecture. At the time Gropius came to the states, his ideas were in stark contrast to the existing state of the field. While the US was largely still building structures similar to traditional European buildings of the past, Gropius’ highly logical and rigid style of buildings with flat roofs, a lack of ornamentation, and a sense of truth to material acted as a soft reset to the field of American architecture and design. He was also an advocate for seamlessly blending interiors and their surroundings through a heavy use of glass. At the time, many buildings sought to differentiate interior and exterior spaces by creating a unique internal environment protected from the outside world. Gropius threw that idea to the wind and developed spaces that worked harmoniously with their environments, embracing the beauty of the outdoors rather than fighting against it.&#10;&#10;To get a full understanding of how Gropius became so influential, it’s important to understand his background. Walter Gropius was born in Berlin to his father Walter Adolph Gropius, (a German government official), and mother Manon Auguste Pauline Scharnweber, the daughter of the Prussian politician Georg Scharnweber. His parents, being of this status, were obviously quite wealthy and well connected. As a result, Gropius enjoyed his summers on the estates of affluent family members. This could have been the time where Gropius began to appreciate the beauty of the outdoors which would later come to inform many of his architectural decisions. His Father, Walter Gropius Senior had a strong interest in architecture. Additionally, Gropius's uncle, Martin Gropius, was a well known architect. Martin Gropius’s biggest commission was the design for the Museum of Decorative Arts in Berlin. We can see that Gropius had many architectural influences from an early age, likely leading him down his future career path.&#10;&#10;Instagram: @bctld&#10;Portfolio: productold.com" id="99" name="Google Shape;99;p23" title="The Founder of the Bauhaus | Walter Gropius | Design Documentary | Modernist Architecture">
            <a:hlinkClick r:id="rId7"/>
          </p:cNvPr>
          <p:cNvPicPr preferRelativeResize="0"/>
          <p:nvPr/>
        </p:nvPicPr>
        <p:blipFill rotWithShape="1">
          <a:blip r:embed="rId8">
            <a:alphaModFix/>
          </a:blip>
          <a:srcRect b="0" l="0" r="0" t="0"/>
          <a:stretch/>
        </p:blipFill>
        <p:spPr>
          <a:xfrm>
            <a:off x="2590125" y="3033125"/>
            <a:ext cx="4898222" cy="275525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Bauhaus Core Ideas and Legacy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Core Ideas:</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Everyday objects as both beautiful and functional</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Use of geometric forms, minimalism, and modern materials</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Legacy:</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Global spread of Bauhaus ideals after its closure in 1933</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Lasting impact on architecture, product design, and art worldwide</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rPr b="1" lang="en-US">
                <a:solidFill>
                  <a:srgbClr val="2330DC"/>
                </a:solidFill>
                <a:latin typeface="Roboto"/>
                <a:ea typeface="Roboto"/>
                <a:cs typeface="Roboto"/>
                <a:sym typeface="Roboto"/>
              </a:rPr>
              <a:t>FUN FACT:</a:t>
            </a:r>
            <a:r>
              <a:rPr lang="en-US">
                <a:solidFill>
                  <a:srgbClr val="2330DC"/>
                </a:solidFill>
                <a:latin typeface="Roboto"/>
                <a:ea typeface="Roboto"/>
                <a:cs typeface="Roboto"/>
                <a:sym typeface="Roboto"/>
              </a:rPr>
              <a:t> Bauhaus school believed less is more. Their minimalist designs focused on functionality and simplicity, which still influence everything from IKEA furniture to your sleek smartphone today!</a:t>
            </a:r>
            <a:endParaRPr>
              <a:solidFill>
                <a:srgbClr val="2330DC"/>
              </a:solidFill>
              <a:latin typeface="Roboto"/>
              <a:ea typeface="Roboto"/>
              <a:cs typeface="Roboto"/>
              <a:sym typeface="Roboto"/>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Evolution to the New European Bauhaus (NEB)</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Emergence:</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Launch: NEB was initiated by the European Commission in 2020.</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Purpose: Respond to climate change, social inequality, and digital transformation.</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Vision: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Blending sustainability, aesthetics, and inclusivity, aligning with Europe’s Green Deal</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Continuity and Change:</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Adapting Bauhaus’s art-industry dialogue to include ecological and social priorities</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Speakers:&#10;Bjarke Ingels, Founding Partner, BIG&#10;Hans Joachim Schellnhuber, Director Emeritus, Potsdam Institute for Climate Impact Research&#10;&#10;Bjarke Ingels is one of the busiest, and most forward-thinking, architects in the world. With his company, Bjarke Ingels Group, he follows a socially, economically and ecologically sustainable approach to architecture and urbanism – good for the environment and increasing the quality of life for the people. Bjarke first spoke at DLD in 2008 on the future of cities and has been back many times since.&#10;&#10;In conversation with Hans-Joachim (“John”) Schellnhuber – renowned climate researcher and Director Emeritus of the Potsdam Institute for Climate Impact Research – he explores how the EU’s New European Bauhaus initiative can help the entire world move to a circular economy.&#10;&#10;DLD All Stars is our virtual kick-off event to the DLD year. On February 21-23 we hosted inspirational speakers and role models from 15 years of DLD history. They gave us their call-to-action for 2021 in accordance with this year’s DLD motto, “What the World Needs Now...” &#10;&#10;The DLD Conference channel features all talks held at past conferences and our digital format DLD Sync as well as the highlights of our events. &#10;&#10;&#10;DLD Website: https://dld-conference.com &#10;DLD on Instagram: https://instagram.com/dldconference/ &#10;DLD on Twitter: https://twitter.com/dldconference &#10;DLD on Facebook: https://facebook.com/DLDconference/" id="110" name="Google Shape;110;g308ead12222_0_14" title="The New European Bauhaus - From Vision to Reality (Bjarke Ingels, John Schellnhuber) | DLD All Stars">
            <a:hlinkClick r:id="rId4"/>
          </p:cNvPr>
          <p:cNvPicPr preferRelativeResize="0"/>
          <p:nvPr/>
        </p:nvPicPr>
        <p:blipFill rotWithShape="1">
          <a:blip r:embed="rId5">
            <a:alphaModFix/>
          </a:blip>
          <a:srcRect b="0" l="0" r="0" t="0"/>
          <a:stretch/>
        </p:blipFill>
        <p:spPr>
          <a:xfrm>
            <a:off x="4271850" y="4578250"/>
            <a:ext cx="3648300" cy="205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g308ead12222_0_24"/>
          <p:cNvSpPr txBox="1"/>
          <p:nvPr/>
        </p:nvSpPr>
        <p:spPr>
          <a:xfrm>
            <a:off x="880850" y="755000"/>
            <a:ext cx="61803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Key NEB Principles: Sustainability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Environmental Responsibility:</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Use of eco-friendly materials, energy-efficient processes, and low-impact practices</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Circular Economy:</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Emphasis on reusing, recycling, and regenerating resources, moving away from “take-make-dispose” models</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16" name="Google Shape;116;g308ead12222_0_24"/>
          <p:cNvPicPr preferRelativeResize="0"/>
          <p:nvPr/>
        </p:nvPicPr>
        <p:blipFill>
          <a:blip r:embed="rId4">
            <a:alphaModFix/>
          </a:blip>
          <a:stretch>
            <a:fillRect/>
          </a:stretch>
        </p:blipFill>
        <p:spPr>
          <a:xfrm>
            <a:off x="7061150" y="1675413"/>
            <a:ext cx="5130849" cy="3533671"/>
          </a:xfrm>
          <a:prstGeom prst="rect">
            <a:avLst/>
          </a:prstGeom>
          <a:noFill/>
          <a:ln>
            <a:noFill/>
          </a:ln>
        </p:spPr>
      </p:pic>
      <p:sp>
        <p:nvSpPr>
          <p:cNvPr id="117" name="Google Shape;117;g308ead12222_0_24"/>
          <p:cNvSpPr txBox="1"/>
          <p:nvPr/>
        </p:nvSpPr>
        <p:spPr>
          <a:xfrm>
            <a:off x="8601025" y="5628475"/>
            <a:ext cx="20511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Photo by Noah Buscher on Unsplash</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308ead12222_0_35"/>
          <p:cNvSpPr txBox="1"/>
          <p:nvPr/>
        </p:nvSpPr>
        <p:spPr>
          <a:xfrm>
            <a:off x="880850" y="755000"/>
            <a:ext cx="71391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Key NEB Principles: Aesthetics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Beauty and Functionality:</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Encouraging aesthetically pleasing yet practical designs</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Cultural Diversity and Expression: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Integrating European cultural heritage, local crafts, and artistic expression into design</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23" name="Google Shape;123;g308ead12222_0_35"/>
          <p:cNvPicPr preferRelativeResize="0"/>
          <p:nvPr/>
        </p:nvPicPr>
        <p:blipFill>
          <a:blip r:embed="rId4">
            <a:alphaModFix/>
          </a:blip>
          <a:stretch>
            <a:fillRect/>
          </a:stretch>
        </p:blipFill>
        <p:spPr>
          <a:xfrm>
            <a:off x="8771450" y="616900"/>
            <a:ext cx="3076075" cy="4615276"/>
          </a:xfrm>
          <a:prstGeom prst="rect">
            <a:avLst/>
          </a:prstGeom>
          <a:noFill/>
          <a:ln>
            <a:noFill/>
          </a:ln>
        </p:spPr>
      </p:pic>
      <p:sp>
        <p:nvSpPr>
          <p:cNvPr id="124" name="Google Shape;124;g308ead12222_0_35"/>
          <p:cNvSpPr txBox="1"/>
          <p:nvPr/>
        </p:nvSpPr>
        <p:spPr>
          <a:xfrm>
            <a:off x="9663825" y="5232175"/>
            <a:ext cx="18330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Photo by Leo Manjarrez on Unsplash</a:t>
            </a:r>
            <a:endParaRPr sz="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g308ead12222_0_46"/>
          <p:cNvSpPr txBox="1"/>
          <p:nvPr/>
        </p:nvSpPr>
        <p:spPr>
          <a:xfrm>
            <a:off x="880850" y="755000"/>
            <a:ext cx="70545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Key NEB Principles: Inclusivity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Design for All:</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Creating accessible spaces and products for all ages, abilities, and backgrounds</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Participatory Design: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Engaging communities in design processes to meet diverse needs and perspectives</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30" name="Google Shape;130;g308ead12222_0_46"/>
          <p:cNvPicPr preferRelativeResize="0"/>
          <p:nvPr/>
        </p:nvPicPr>
        <p:blipFill>
          <a:blip r:embed="rId4">
            <a:alphaModFix/>
          </a:blip>
          <a:stretch>
            <a:fillRect/>
          </a:stretch>
        </p:blipFill>
        <p:spPr>
          <a:xfrm>
            <a:off x="7677350" y="3513525"/>
            <a:ext cx="4514652" cy="3015650"/>
          </a:xfrm>
          <a:prstGeom prst="rect">
            <a:avLst/>
          </a:prstGeom>
          <a:noFill/>
          <a:ln>
            <a:noFill/>
          </a:ln>
        </p:spPr>
      </p:pic>
      <p:sp>
        <p:nvSpPr>
          <p:cNvPr id="131" name="Google Shape;131;g308ead12222_0_46"/>
          <p:cNvSpPr txBox="1"/>
          <p:nvPr/>
        </p:nvSpPr>
        <p:spPr>
          <a:xfrm>
            <a:off x="6315050" y="5800550"/>
            <a:ext cx="1362300" cy="3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Photo by Daniel Ali on Unsplash</a:t>
            </a:r>
            <a:endParaRPr sz="9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Introduction to Sustainable Design Concepts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330DC"/>
                </a:solidFill>
                <a:latin typeface="Roboto"/>
                <a:ea typeface="Roboto"/>
                <a:cs typeface="Roboto"/>
                <a:sym typeface="Roboto"/>
              </a:rPr>
              <a:t>What is Sustainable Design?</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Definition: Designing with reduced environmental impact and enhanced resource efficiency.</a:t>
            </a:r>
            <a:endParaRPr b="0" i="0" sz="18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800" u="none" cap="none" strike="noStrike">
                <a:solidFill>
                  <a:srgbClr val="2330DC"/>
                </a:solidFill>
                <a:latin typeface="Roboto"/>
                <a:ea typeface="Roboto"/>
                <a:cs typeface="Roboto"/>
                <a:sym typeface="Roboto"/>
              </a:rPr>
              <a:t>Triple Bottom Line: Focusing on environmental, social, and economic sustainability.</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This whiteboard animation video presents the  concept of the triple bottom line and uses science to suggest a different way to look at it. This provides businesses with new perspective on the rationale for integrating sustainability into who and how they are in the world. This is also known as the 3 pillars of sustainability.&#10;&#10;2 great books to learn more about the triple bottom line &amp; sustainability for businesses:&#10;The New Sustainability Advantage: Seven Business Case Benefits of a Triple Bottom Line - https://amzn.to/2Pi2CKj&#10;The Triple Bottom Line: How Today's Best-Run Companies Are Achieving Economic, Social and Environmental Success - and How You Can Too - https://amzn.to/2SQV8yB &#10;&#10;The triple bottom line is also related to corporate social responsibility (CSR), people planet profit, circular economy, natural capitalism, biomimicry.&#10;&#10;**&#10;Learn about sustainability for free with short animation videos!&#10;Find all sustainability videos and join the community on http://sustainabilityillustrated.com and http://www.youtube.com/learnsustainability&#10;Subscribe to receive the latest videos: http://alturl.com/jc8u6&#10;Sign up to our Mailing List: https://mailchi.mp/7080080f1218/sustainability-illustrated&#10;Become a patron: http://www.patreon.com/sustainability.&#10;Extra info &amp; links below...&#10;&#10;Twitter: http://twitter.com/Sustain_Illustr&#10;Facebook: http://www.facebook.com/sustainabilityillustrated&#10;&#10;Videos are created by Alexandre Magnin using years of experience drawing and working as a sustainability consultant with businesses and communities: http://www.amcreative.org&#10;**&#10;Thank you to The Natural Step Canada and all our patrons for supporting us.&#10;Script by Sarah Brooks&#10;Thanks to our subtitles volunteer:&#10;Spanish &amp; Catalan: Josep Simona&#10;Portuguese: André Ribeiro Winter&#10;Music by &quot;Locally Sourced&quot; by Jason Farnham&#10;**&#10;The triple bottom line (TBL or 3BL) is a concept that is used a lot when speaking about sustainable development, and particularly sustainability in business. John Elkington, a global authority on corporate responsibility and sustainability coined the phrase in a book in 1997. His argument was that the methods by which companies measure value should include not only a financial bottom line (profit or loss), but a social and environmental one as well. The concept has evolved into one that’s often described as three overlapping circles. You’ve probably seen this image before. Sustainability is typically defined as the place where economy, social realities and environmental health overlap. &#10;&#10;The concept of the triple bottom line mainstreamed the idea of sustainability as including people, planet AND profit. It helped business to understand that long-term sustainability of an organization required more than just financial equity. It also helped to clarify that when businesses were considering what sustainability meant for them, it didn’t mean they had to give up the notion of financial success. &#10;&#10;But this overlapping circles image of the triple bottom line can convey a lot more. The circles are all the same size. Does this indicate that the economy is the same relative size, or value, as the other two circles, which deal with society and the environment? Can we trade say “2 social and 3 environment for 5 economy” as long as we stay in the overlapping bit in the middle (sustainability)?&#10;&#10;Science tells us that, left to its own devices, the planet operates in a balanced way. We call this the cycles of nature and they are powered by energy from the sun. Science also tells us that matter is not created or destroyed, while laws of thermodynamics tell us that everything tends toward dispersal (principle of entropy). Because plant cells are, for all intents and purposes, the only cells that can produce structure from energy, photosynthesis is the process by which matter is structured on our planet. This is why we say that photosynthesis pays the bills. Without it, creation of structure from energy would not occur, and entropy could rule the day. &#10;&#10;How does this help us understand the triple bottom line?&#10;&#10;Plant cells belong to the environment circle of the triple bottom line. If plant cells are the original creators of structure, then this is the circle on which everything else depends, or in which everything is embedded. Everything comes from nature at some point. Society, which is related to the social circle of the triple bottom line, exists within the environment. And economy is a by-product of society. Instead of three overlapping circles, we have three nested circles, where the economy is a wholly owned subsidiary of the environment.&#10;&#10;To achieve sustainability, we need to comply with social and environmental conditions: meet human needs within ecological constraints. Does this mean that business has to put financial gain last? Of course not! But economic decisions are part of a strategy to make more money while getting closer to social and ecological sustainability. The economy is a means to an end. Not the end itself." id="137" name="Google Shape;137;g308ead12222_0_65" title="Triple bottom line (3 pillars): sustainability in business">
            <a:hlinkClick r:id="rId4"/>
          </p:cNvPr>
          <p:cNvPicPr preferRelativeResize="0"/>
          <p:nvPr/>
        </p:nvPicPr>
        <p:blipFill rotWithShape="1">
          <a:blip r:embed="rId5">
            <a:alphaModFix/>
          </a:blip>
          <a:srcRect b="0" l="0" r="0" t="0"/>
          <a:stretch/>
        </p:blipFill>
        <p:spPr>
          <a:xfrm>
            <a:off x="3590800" y="3028175"/>
            <a:ext cx="5010400" cy="281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