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Lst>
  <p:sldSz cy="6858000" cx="12192000"/>
  <p:notesSz cx="6858000" cy="9144000"/>
  <p:embeddedFontLst>
    <p:embeddedFont>
      <p:font typeface="Roboto Medium"/>
      <p:regular r:id="rId17"/>
      <p:bold r:id="rId18"/>
      <p:italic r:id="rId19"/>
      <p:boldItalic r:id="rId20"/>
    </p:embeddedFont>
    <p:embeddedFont>
      <p:font typeface="Roboto"/>
      <p:regular r:id="rId21"/>
      <p:bold r:id="rId22"/>
      <p:italic r:id="rId23"/>
      <p:boldItalic r:id="rId2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pos="461">
          <p15:clr>
            <a:srgbClr val="A4A3A4"/>
          </p15:clr>
        </p15:guide>
        <p15:guide id="2" pos="3840">
          <p15:clr>
            <a:srgbClr val="A4A3A4"/>
          </p15:clr>
        </p15:guide>
        <p15:guide id="3" orient="horz" pos="346">
          <p15:clr>
            <a:srgbClr val="A4A3A4"/>
          </p15:clr>
        </p15:guide>
        <p15:guide id="4" orient="horz" pos="3861">
          <p15:clr>
            <a:srgbClr val="A4A3A4"/>
          </p15:clr>
        </p15:guide>
        <p15:guide id="5" pos="7242">
          <p15:clr>
            <a:srgbClr val="A4A3A4"/>
          </p15:clr>
        </p15:guide>
      </p15:sldGuideLst>
    </p:ext>
    <p:ext uri="GoogleSlidesCustomDataVersion2">
      <go:slidesCustomData xmlns:go="http://customooxmlschemas.google.com/" r:id="rId25" roundtripDataSignature="AMtx7mhFwVwG+J1qANuHO24yWWmyJvS2X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461"/>
        <p:guide pos="3840"/>
        <p:guide pos="346" orient="horz"/>
        <p:guide pos="3861" orient="horz"/>
        <p:guide pos="7242"/>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RobotoMedium-boldItalic.fntdata"/><Relationship Id="rId22" Type="http://schemas.openxmlformats.org/officeDocument/2006/relationships/font" Target="fonts/Roboto-bold.fntdata"/><Relationship Id="rId21" Type="http://schemas.openxmlformats.org/officeDocument/2006/relationships/font" Target="fonts/Roboto-regular.fntdata"/><Relationship Id="rId24" Type="http://schemas.openxmlformats.org/officeDocument/2006/relationships/font" Target="fonts/Roboto-boldItalic.fntdata"/><Relationship Id="rId23" Type="http://schemas.openxmlformats.org/officeDocument/2006/relationships/font" Target="fonts/Roboto-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5" Type="http://customschemas.google.com/relationships/presentationmetadata" Target="meta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font" Target="fonts/RobotoMedium-regular.fntdata"/><Relationship Id="rId16" Type="http://schemas.openxmlformats.org/officeDocument/2006/relationships/slide" Target="slides/slide11.xml"/><Relationship Id="rId19" Type="http://schemas.openxmlformats.org/officeDocument/2006/relationships/font" Target="fonts/RobotoMedium-italic.fntdata"/><Relationship Id="rId18" Type="http://schemas.openxmlformats.org/officeDocument/2006/relationships/font" Target="fonts/RobotoMedium-bold.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2" name="Google Shape;82;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g308ead12222_0_7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sz="900">
                <a:solidFill>
                  <a:srgbClr val="9AA0A6"/>
                </a:solidFill>
                <a:highlight>
                  <a:srgbClr val="202124"/>
                </a:highlight>
              </a:rPr>
              <a:t>In the Style of Kairouan, 1914 - Paul Klee - WikiArt.org. (n.d.). www.wikiart.org. https://www.wikiart.org/en/paul-klee/in-the-style-of-kairouan-1914</a:t>
            </a:r>
            <a:endParaRPr sz="900">
              <a:solidFill>
                <a:srgbClr val="9AA0A6"/>
              </a:solidFill>
              <a:highlight>
                <a:srgbClr val="202124"/>
              </a:highlight>
            </a:endParaRPr>
          </a:p>
        </p:txBody>
      </p:sp>
      <p:sp>
        <p:nvSpPr>
          <p:cNvPr id="132" name="Google Shape;132;g308ead12222_0_7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g31100d0c710_1_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39" name="Google Shape;139;g31100d0c710_1_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6" name="Google Shape;86;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p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94" name="Google Shape;94;p2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99" name="Google Shape;99;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g308ead12222_0_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04" name="Google Shape;104;g308ead12222_0_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g308ead12222_0_2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09" name="Google Shape;109;g308ead12222_0_2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g308ead12222_0_3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14" name="Google Shape;114;g308ead12222_0_3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g308ead12222_0_4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sz="900">
                <a:solidFill>
                  <a:srgbClr val="9AA0A6"/>
                </a:solidFill>
                <a:highlight>
                  <a:srgbClr val="202124"/>
                </a:highlight>
              </a:rPr>
              <a:t>Creator: Meyer, Thomas, 2017 </a:t>
            </a:r>
            <a:endParaRPr sz="900">
              <a:solidFill>
                <a:srgbClr val="9AA0A6"/>
              </a:solidFill>
              <a:highlight>
                <a:srgbClr val="202124"/>
              </a:highlight>
            </a:endParaRPr>
          </a:p>
          <a:p>
            <a:pPr indent="0" lvl="0" marL="0" rtl="0" algn="l">
              <a:lnSpc>
                <a:spcPct val="100000"/>
              </a:lnSpc>
              <a:spcBef>
                <a:spcPts val="0"/>
              </a:spcBef>
              <a:spcAft>
                <a:spcPts val="0"/>
              </a:spcAft>
              <a:buSzPts val="1100"/>
              <a:buNone/>
            </a:pPr>
            <a:r>
              <a:rPr lang="en-US" sz="900">
                <a:solidFill>
                  <a:srgbClr val="9AA0A6"/>
                </a:solidFill>
                <a:highlight>
                  <a:srgbClr val="202124"/>
                </a:highlight>
              </a:rPr>
              <a:t>| </a:t>
            </a:r>
            <a:endParaRPr sz="900">
              <a:solidFill>
                <a:srgbClr val="9AA0A6"/>
              </a:solidFill>
              <a:highlight>
                <a:srgbClr val="202124"/>
              </a:highlight>
            </a:endParaRPr>
          </a:p>
          <a:p>
            <a:pPr indent="0" lvl="0" marL="0" rtl="0" algn="l">
              <a:lnSpc>
                <a:spcPct val="100000"/>
              </a:lnSpc>
              <a:spcBef>
                <a:spcPts val="0"/>
              </a:spcBef>
              <a:spcAft>
                <a:spcPts val="0"/>
              </a:spcAft>
              <a:buSzPts val="1100"/>
              <a:buNone/>
            </a:pPr>
            <a:r>
              <a:rPr lang="en-US" sz="900">
                <a:solidFill>
                  <a:srgbClr val="9AA0A6"/>
                </a:solidFill>
                <a:highlight>
                  <a:srgbClr val="202124"/>
                </a:highlight>
              </a:rPr>
              <a:t>Credit: Bildnachweis siehe Beschreibung</a:t>
            </a:r>
            <a:endParaRPr sz="900">
              <a:solidFill>
                <a:srgbClr val="9AA0A6"/>
              </a:solidFill>
              <a:highlight>
                <a:srgbClr val="202124"/>
              </a:highlight>
            </a:endParaRPr>
          </a:p>
          <a:p>
            <a:pPr indent="0" lvl="0" marL="0" rtl="0" algn="l">
              <a:lnSpc>
                <a:spcPct val="100000"/>
              </a:lnSpc>
              <a:spcBef>
                <a:spcPts val="0"/>
              </a:spcBef>
              <a:spcAft>
                <a:spcPts val="0"/>
              </a:spcAft>
              <a:buSzPts val="1100"/>
              <a:buNone/>
            </a:pPr>
            <a:r>
              <a:rPr lang="en-US" sz="900">
                <a:solidFill>
                  <a:srgbClr val="9AA0A6"/>
                </a:solidFill>
                <a:highlight>
                  <a:srgbClr val="202124"/>
                </a:highlight>
              </a:rPr>
              <a:t>Copyright: Thomas Meyer/OSTKREUZ</a:t>
            </a:r>
            <a:endParaRPr sz="900">
              <a:solidFill>
                <a:srgbClr val="9AA0A6"/>
              </a:solidFill>
              <a:highlight>
                <a:srgbClr val="202124"/>
              </a:highlight>
            </a:endParaRPr>
          </a:p>
        </p:txBody>
      </p:sp>
      <p:sp>
        <p:nvSpPr>
          <p:cNvPr id="120" name="Google Shape;120;g308ead12222_0_4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g308ead12222_0_6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sz="900">
                <a:solidFill>
                  <a:srgbClr val="9AA0A6"/>
                </a:solidFill>
                <a:highlight>
                  <a:srgbClr val="202124"/>
                </a:highlight>
              </a:rPr>
              <a:t>In the Style of Kairouan, 1914 - Paul Klee - WikiArt.org. (n.d.). www.wikiart.org. https://www.wikiart.org/en/paul-klee/in-the-style-of-kairouan-1914</a:t>
            </a:r>
            <a:endParaRPr sz="900">
              <a:solidFill>
                <a:srgbClr val="9AA0A6"/>
              </a:solidFill>
              <a:highlight>
                <a:srgbClr val="202124"/>
              </a:highlight>
            </a:endParaRPr>
          </a:p>
        </p:txBody>
      </p:sp>
      <p:sp>
        <p:nvSpPr>
          <p:cNvPr id="126" name="Google Shape;126;g308ead12222_0_6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1" name="Shape 11"/>
        <p:cNvGrpSpPr/>
        <p:nvPr/>
      </p:nvGrpSpPr>
      <p:grpSpPr>
        <a:xfrm>
          <a:off x="0" y="0"/>
          <a:ext cx="0" cy="0"/>
          <a:chOff x="0" y="0"/>
          <a:chExt cx="0" cy="0"/>
        </a:xfrm>
      </p:grpSpPr>
      <p:sp>
        <p:nvSpPr>
          <p:cNvPr id="12" name="Google Shape;12;p25"/>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 name="Google Shape;13;p25"/>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4" name="Google Shape;14;p2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 name="Google Shape;15;p2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 name="Google Shape;16;p2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3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34"/>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 name="Google Shape;71;p3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2" name="Google Shape;72;p3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3" name="Google Shape;73;p3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35"/>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35"/>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3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p3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9" name="Google Shape;79;p3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7" name="Shape 17"/>
        <p:cNvGrpSpPr/>
        <p:nvPr/>
      </p:nvGrpSpPr>
      <p:grpSpPr>
        <a:xfrm>
          <a:off x="0" y="0"/>
          <a:ext cx="0" cy="0"/>
          <a:chOff x="0" y="0"/>
          <a:chExt cx="0" cy="0"/>
        </a:xfrm>
      </p:grpSpPr>
      <p:sp>
        <p:nvSpPr>
          <p:cNvPr id="18" name="Google Shape;18;p2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2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 name="Google Shape;20;p2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 name="Google Shape;21;p2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 name="Google Shape;22;p2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3" name="Shape 23"/>
        <p:cNvGrpSpPr/>
        <p:nvPr/>
      </p:nvGrpSpPr>
      <p:grpSpPr>
        <a:xfrm>
          <a:off x="0" y="0"/>
          <a:ext cx="0" cy="0"/>
          <a:chOff x="0" y="0"/>
          <a:chExt cx="0" cy="0"/>
        </a:xfrm>
      </p:grpSpPr>
      <p:sp>
        <p:nvSpPr>
          <p:cNvPr id="24" name="Google Shape;24;p27"/>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27"/>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26" name="Google Shape;26;p2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 name="Google Shape;27;p2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2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9" name="Shape 29"/>
        <p:cNvGrpSpPr/>
        <p:nvPr/>
      </p:nvGrpSpPr>
      <p:grpSpPr>
        <a:xfrm>
          <a:off x="0" y="0"/>
          <a:ext cx="0" cy="0"/>
          <a:chOff x="0" y="0"/>
          <a:chExt cx="0" cy="0"/>
        </a:xfrm>
      </p:grpSpPr>
      <p:sp>
        <p:nvSpPr>
          <p:cNvPr id="30" name="Google Shape;30;p2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p28"/>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 name="Google Shape;32;p28"/>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 name="Google Shape;33;p2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 name="Google Shape;34;p2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2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36" name="Shape 36"/>
        <p:cNvGrpSpPr/>
        <p:nvPr/>
      </p:nvGrpSpPr>
      <p:grpSpPr>
        <a:xfrm>
          <a:off x="0" y="0"/>
          <a:ext cx="0" cy="0"/>
          <a:chOff x="0" y="0"/>
          <a:chExt cx="0" cy="0"/>
        </a:xfrm>
      </p:grpSpPr>
      <p:sp>
        <p:nvSpPr>
          <p:cNvPr id="37" name="Google Shape;37;p29"/>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29"/>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9" name="Google Shape;39;p29"/>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 name="Google Shape;40;p29"/>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1" name="Google Shape;41;p29"/>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2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2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4" name="Google Shape;44;p2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5" name="Shape 45"/>
        <p:cNvGrpSpPr/>
        <p:nvPr/>
      </p:nvGrpSpPr>
      <p:grpSpPr>
        <a:xfrm>
          <a:off x="0" y="0"/>
          <a:ext cx="0" cy="0"/>
          <a:chOff x="0" y="0"/>
          <a:chExt cx="0" cy="0"/>
        </a:xfrm>
      </p:grpSpPr>
      <p:sp>
        <p:nvSpPr>
          <p:cNvPr id="46" name="Google Shape;46;p3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3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3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9" name="Google Shape;49;p3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0" name="Shape 50"/>
        <p:cNvGrpSpPr/>
        <p:nvPr/>
      </p:nvGrpSpPr>
      <p:grpSpPr>
        <a:xfrm>
          <a:off x="0" y="0"/>
          <a:ext cx="0" cy="0"/>
          <a:chOff x="0" y="0"/>
          <a:chExt cx="0" cy="0"/>
        </a:xfrm>
      </p:grpSpPr>
      <p:sp>
        <p:nvSpPr>
          <p:cNvPr id="51" name="Google Shape;51;p3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3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3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32"/>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32"/>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7" name="Google Shape;57;p32"/>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8" name="Google Shape;58;p3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p3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3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33"/>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33"/>
          <p:cNvSpPr/>
          <p:nvPr>
            <p:ph idx="2" type="pic"/>
          </p:nvPr>
        </p:nvSpPr>
        <p:spPr>
          <a:xfrm>
            <a:off x="5183188" y="987425"/>
            <a:ext cx="6172200" cy="4873625"/>
          </a:xfrm>
          <a:prstGeom prst="rect">
            <a:avLst/>
          </a:prstGeom>
          <a:noFill/>
          <a:ln>
            <a:noFill/>
          </a:ln>
        </p:spPr>
      </p:sp>
      <p:sp>
        <p:nvSpPr>
          <p:cNvPr id="64" name="Google Shape;64;p33"/>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 name="Google Shape;65;p3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6" name="Google Shape;66;p3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3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2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 name="Google Shape;7;p2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 name="Google Shape;8;p2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9" name="Google Shape;9;p2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0" name="Google Shape;10;p2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4.jpg"/><Relationship Id="rId4" Type="http://schemas.openxmlformats.org/officeDocument/2006/relationships/hyperlink" Target="http://www.youtube.com/watch?v=s4HPs-aXOe4" TargetMode="External"/><Relationship Id="rId5" Type="http://schemas.openxmlformats.org/officeDocument/2006/relationships/image" Target="../media/image8.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2.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4.jp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4.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4.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4.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4.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4.jpg"/><Relationship Id="rId4" Type="http://schemas.openxmlformats.org/officeDocument/2006/relationships/hyperlink" Target="http://www.youtube.com/watch?v=iwRa5qTnr8o" TargetMode="External"/><Relationship Id="rId5" Type="http://schemas.openxmlformats.org/officeDocument/2006/relationships/image" Target="../media/image5.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4.jpg"/><Relationship Id="rId4" Type="http://schemas.openxmlformats.org/officeDocument/2006/relationships/hyperlink" Target="http://www.youtube.com/watch?v=BYpp_oY929E" TargetMode="External"/><Relationship Id="rId5" Type="http://schemas.openxmlformats.org/officeDocument/2006/relationships/image" Target="../media/image9.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4.jpg"/><Relationship Id="rId4" Type="http://schemas.openxmlformats.org/officeDocument/2006/relationships/hyperlink" Target="http://www.youtube.com/watch?v=uDqjIdI4bF4" TargetMode="External"/><Relationship Id="rId5" Type="http://schemas.openxmlformats.org/officeDocument/2006/relationships/image" Target="../media/image7.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3" name="Shape 83"/>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33" name="Shape 133"/>
        <p:cNvGrpSpPr/>
        <p:nvPr/>
      </p:nvGrpSpPr>
      <p:grpSpPr>
        <a:xfrm>
          <a:off x="0" y="0"/>
          <a:ext cx="0" cy="0"/>
          <a:chOff x="0" y="0"/>
          <a:chExt cx="0" cy="0"/>
        </a:xfrm>
      </p:grpSpPr>
      <p:sp>
        <p:nvSpPr>
          <p:cNvPr id="134" name="Google Shape;134;g308ead12222_0_76"/>
          <p:cNvSpPr txBox="1"/>
          <p:nvPr/>
        </p:nvSpPr>
        <p:spPr>
          <a:xfrm>
            <a:off x="880850" y="755000"/>
            <a:ext cx="10444200" cy="5374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lang="en-US" sz="3200">
                <a:solidFill>
                  <a:srgbClr val="2330DC"/>
                </a:solidFill>
                <a:latin typeface="Roboto"/>
                <a:ea typeface="Roboto"/>
                <a:cs typeface="Roboto"/>
                <a:sym typeface="Roboto"/>
              </a:rPr>
              <a:t>Introduction to Digital Fabrication Methods</a:t>
            </a:r>
            <a:endParaRPr b="0" i="0" sz="32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None/>
            </a:pPr>
            <a:r>
              <a:rPr lang="en-US" sz="1800">
                <a:solidFill>
                  <a:srgbClr val="2330DC"/>
                </a:solidFill>
                <a:latin typeface="Roboto"/>
                <a:ea typeface="Roboto"/>
                <a:cs typeface="Roboto"/>
                <a:sym typeface="Roboto"/>
              </a:rPr>
              <a:t>Overview of Digital Fabrication:</a:t>
            </a:r>
            <a:endParaRPr sz="1800">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lang="en-US" sz="1800">
                <a:solidFill>
                  <a:srgbClr val="2330DC"/>
                </a:solidFill>
                <a:latin typeface="Roboto"/>
                <a:ea typeface="Roboto"/>
                <a:cs typeface="Roboto"/>
                <a:sym typeface="Roboto"/>
              </a:rPr>
              <a:t>Bringing digital designs into physical form through precise fabrication techniques</a:t>
            </a:r>
            <a:endParaRPr sz="1800">
              <a:solidFill>
                <a:srgbClr val="2330DC"/>
              </a:solidFill>
              <a:latin typeface="Roboto"/>
              <a:ea typeface="Roboto"/>
              <a:cs typeface="Roboto"/>
              <a:sym typeface="Roboto"/>
            </a:endParaRPr>
          </a:p>
          <a:p>
            <a:pPr indent="0" lvl="0" marL="0" marR="0" rtl="0" algn="l">
              <a:lnSpc>
                <a:spcPct val="100000"/>
              </a:lnSpc>
              <a:spcBef>
                <a:spcPts val="0"/>
              </a:spcBef>
              <a:spcAft>
                <a:spcPts val="0"/>
              </a:spcAft>
              <a:buNone/>
            </a:pPr>
            <a:r>
              <a:t/>
            </a:r>
            <a:endParaRPr sz="1800">
              <a:solidFill>
                <a:srgbClr val="2330DC"/>
              </a:solidFill>
              <a:latin typeface="Roboto"/>
              <a:ea typeface="Roboto"/>
              <a:cs typeface="Roboto"/>
              <a:sym typeface="Roboto"/>
            </a:endParaRPr>
          </a:p>
          <a:p>
            <a:pPr indent="0" lvl="0" marL="0" marR="0" rtl="0" algn="l">
              <a:lnSpc>
                <a:spcPct val="100000"/>
              </a:lnSpc>
              <a:spcBef>
                <a:spcPts val="0"/>
              </a:spcBef>
              <a:spcAft>
                <a:spcPts val="0"/>
              </a:spcAft>
              <a:buNone/>
            </a:pPr>
            <a:r>
              <a:rPr lang="en-US" sz="1800">
                <a:solidFill>
                  <a:srgbClr val="2330DC"/>
                </a:solidFill>
                <a:latin typeface="Roboto"/>
                <a:ea typeface="Roboto"/>
                <a:cs typeface="Roboto"/>
                <a:sym typeface="Roboto"/>
              </a:rPr>
              <a:t>3D Printing:</a:t>
            </a:r>
            <a:endParaRPr sz="1800">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lang="en-US" sz="1800">
                <a:solidFill>
                  <a:srgbClr val="2330DC"/>
                </a:solidFill>
                <a:latin typeface="Roboto"/>
                <a:ea typeface="Roboto"/>
                <a:cs typeface="Roboto"/>
                <a:sym typeface="Roboto"/>
              </a:rPr>
              <a:t>Definition: Layer-by-layer creation of objects from digital models</a:t>
            </a:r>
            <a:endParaRPr sz="1800">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lang="en-US" sz="1800">
                <a:solidFill>
                  <a:srgbClr val="2330DC"/>
                </a:solidFill>
                <a:latin typeface="Roboto"/>
                <a:ea typeface="Roboto"/>
                <a:cs typeface="Roboto"/>
                <a:sym typeface="Roboto"/>
              </a:rPr>
              <a:t>Techniques: Slicing for precision, choosing eco-friendly materials</a:t>
            </a:r>
            <a:endParaRPr sz="1800">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lang="en-US" sz="1800">
                <a:solidFill>
                  <a:srgbClr val="2330DC"/>
                </a:solidFill>
                <a:latin typeface="Roboto"/>
                <a:ea typeface="Roboto"/>
                <a:cs typeface="Roboto"/>
                <a:sym typeface="Roboto"/>
              </a:rPr>
              <a:t>Example: Printing a model of a NEB-inspired building that demonstrates sustainability</a:t>
            </a:r>
            <a:endParaRPr sz="1800">
              <a:solidFill>
                <a:srgbClr val="2330DC"/>
              </a:solidFill>
              <a:latin typeface="Roboto"/>
              <a:ea typeface="Roboto"/>
              <a:cs typeface="Roboto"/>
              <a:sym typeface="Roboto"/>
            </a:endParaRPr>
          </a:p>
          <a:p>
            <a:pPr indent="0" lvl="0" marL="0" marR="0" rtl="0" algn="l">
              <a:lnSpc>
                <a:spcPct val="100000"/>
              </a:lnSpc>
              <a:spcBef>
                <a:spcPts val="0"/>
              </a:spcBef>
              <a:spcAft>
                <a:spcPts val="0"/>
              </a:spcAft>
              <a:buNone/>
            </a:pPr>
            <a:r>
              <a:t/>
            </a:r>
            <a:endParaRPr sz="1800">
              <a:solidFill>
                <a:srgbClr val="2330DC"/>
              </a:solidFill>
              <a:latin typeface="Roboto"/>
              <a:ea typeface="Roboto"/>
              <a:cs typeface="Roboto"/>
              <a:sym typeface="Roboto"/>
            </a:endParaRPr>
          </a:p>
          <a:p>
            <a:pPr indent="0" lvl="0" marL="0" marR="0" rtl="0" algn="l">
              <a:lnSpc>
                <a:spcPct val="100000"/>
              </a:lnSpc>
              <a:spcBef>
                <a:spcPts val="0"/>
              </a:spcBef>
              <a:spcAft>
                <a:spcPts val="0"/>
              </a:spcAft>
              <a:buNone/>
            </a:pPr>
            <a:r>
              <a:rPr lang="en-US" sz="1800">
                <a:solidFill>
                  <a:srgbClr val="2330DC"/>
                </a:solidFill>
                <a:latin typeface="Roboto"/>
                <a:ea typeface="Roboto"/>
                <a:cs typeface="Roboto"/>
                <a:sym typeface="Roboto"/>
              </a:rPr>
              <a:t>Laser Cutting:</a:t>
            </a:r>
            <a:endParaRPr sz="1800">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lang="en-US" sz="1800">
                <a:solidFill>
                  <a:srgbClr val="2330DC"/>
                </a:solidFill>
                <a:latin typeface="Roboto"/>
                <a:ea typeface="Roboto"/>
                <a:cs typeface="Roboto"/>
                <a:sym typeface="Roboto"/>
              </a:rPr>
              <a:t>Definition: Using laser precision for cutting or engraving materials</a:t>
            </a:r>
            <a:endParaRPr sz="1800">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lang="en-US" sz="1800">
                <a:solidFill>
                  <a:srgbClr val="2330DC"/>
                </a:solidFill>
                <a:latin typeface="Roboto"/>
                <a:ea typeface="Roboto"/>
                <a:cs typeface="Roboto"/>
                <a:sym typeface="Roboto"/>
              </a:rPr>
              <a:t>Techniques: Vector cutting, engraving designs</a:t>
            </a:r>
            <a:endParaRPr sz="1800">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lang="en-US" sz="1800">
                <a:solidFill>
                  <a:srgbClr val="2330DC"/>
                </a:solidFill>
                <a:latin typeface="Roboto"/>
                <a:ea typeface="Roboto"/>
                <a:cs typeface="Roboto"/>
                <a:sym typeface="Roboto"/>
              </a:rPr>
              <a:t>Example: Creating a sustainable architecture model in wood or acrylic</a:t>
            </a:r>
            <a:endParaRPr sz="1800">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p:txBody>
      </p:sp>
      <p:sp>
        <p:nvSpPr>
          <p:cNvPr id="135" name="Google Shape;135;g308ead12222_0_76"/>
          <p:cNvSpPr txBox="1"/>
          <p:nvPr/>
        </p:nvSpPr>
        <p:spPr>
          <a:xfrm>
            <a:off x="7885650" y="3164325"/>
            <a:ext cx="3282300" cy="262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900"/>
              <a:buFont typeface="Arial"/>
              <a:buNone/>
            </a:pPr>
            <a:r>
              <a:t/>
            </a:r>
            <a:endParaRPr b="0" i="0" sz="900" u="none" cap="none" strike="noStrike">
              <a:solidFill>
                <a:schemeClr val="dk1"/>
              </a:solidFill>
              <a:latin typeface="Roboto"/>
              <a:ea typeface="Roboto"/>
              <a:cs typeface="Roboto"/>
              <a:sym typeface="Roboto"/>
            </a:endParaRPr>
          </a:p>
        </p:txBody>
      </p:sp>
      <p:pic>
        <p:nvPicPr>
          <p:cNvPr descr="Discover the future of building with digital fabrication! In this video, we explore what digital fabrication is, how it works, and why it matters. Using advanced manufacturing technologies and digital design, architects and engineers can create detailed 3D models of their designs, which are then converted into physical components using machines like 3D printers and CNC routers. With benefits like improved efficiency, custom building components, and unique designs, digital fabrication is revolutionizing the AEC industry.⚡&#10;&#10;Enjoyed this video? Check out our Computational Design Course: https://www.oneistox.com/certified-courses/master-computational-design-for-real-world[…]eting&amp;utm_source=youtube&amp;utm_medium=social&amp;utm_content=video&#10;&#10;For daily insights on architecture and design, follow us on Instagram: https://www.instagram.com/oneistox/&#10;&#10;#architecture #engineering #construction" id="136" name="Google Shape;136;g308ead12222_0_76" title="What is Digital Fabrication?">
            <a:hlinkClick r:id="rId4"/>
          </p:cNvPr>
          <p:cNvPicPr preferRelativeResize="0"/>
          <p:nvPr/>
        </p:nvPicPr>
        <p:blipFill>
          <a:blip r:embed="rId5">
            <a:alphaModFix/>
          </a:blip>
          <a:stretch>
            <a:fillRect/>
          </a:stretch>
        </p:blipFill>
        <p:spPr>
          <a:xfrm>
            <a:off x="8752575" y="4795125"/>
            <a:ext cx="3048000" cy="17145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6"/>
                                        </p:tgtEl>
                                        <p:attrNameLst>
                                          <p:attrName>style.visibility</p:attrName>
                                        </p:attrNameLst>
                                      </p:cBhvr>
                                      <p:to>
                                        <p:strVal val="visible"/>
                                      </p:to>
                                    </p:set>
                                    <p:animEffect filter="fade" transition="in">
                                      <p:cBhvr>
                                        <p:cTn dur="1000"/>
                                        <p:tgtEl>
                                          <p:spTgt spid="13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40" name="Shape 140"/>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7" name="Shape 87"/>
        <p:cNvGrpSpPr/>
        <p:nvPr/>
      </p:nvGrpSpPr>
      <p:grpSpPr>
        <a:xfrm>
          <a:off x="0" y="0"/>
          <a:ext cx="0" cy="0"/>
          <a:chOff x="0" y="0"/>
          <a:chExt cx="0" cy="0"/>
        </a:xfrm>
      </p:grpSpPr>
      <p:sp>
        <p:nvSpPr>
          <p:cNvPr id="88" name="Google Shape;88;p2"/>
          <p:cNvSpPr txBox="1"/>
          <p:nvPr>
            <p:ph type="ctrTitle"/>
          </p:nvPr>
        </p:nvSpPr>
        <p:spPr>
          <a:xfrm>
            <a:off x="813933" y="654936"/>
            <a:ext cx="10544947" cy="2333783"/>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3200"/>
              <a:buFont typeface="Roboto Medium"/>
              <a:buNone/>
            </a:pPr>
            <a:r>
              <a:rPr lang="en-US" sz="3200">
                <a:solidFill>
                  <a:srgbClr val="2330DC"/>
                </a:solidFill>
                <a:latin typeface="Roboto Medium"/>
                <a:ea typeface="Roboto Medium"/>
                <a:cs typeface="Roboto Medium"/>
                <a:sym typeface="Roboto Medium"/>
              </a:rPr>
              <a:t>Digital Tools Course: Digital Alternative Spaces of Learning</a:t>
            </a:r>
            <a:endParaRPr sz="3200">
              <a:solidFill>
                <a:srgbClr val="2330DC"/>
              </a:solidFill>
              <a:latin typeface="Roboto Medium"/>
              <a:ea typeface="Roboto Medium"/>
              <a:cs typeface="Roboto Medium"/>
              <a:sym typeface="Roboto Medium"/>
            </a:endParaRPr>
          </a:p>
          <a:p>
            <a:pPr indent="0" lvl="0" marL="0" rtl="0" algn="l">
              <a:lnSpc>
                <a:spcPct val="90000"/>
              </a:lnSpc>
              <a:spcBef>
                <a:spcPts val="0"/>
              </a:spcBef>
              <a:spcAft>
                <a:spcPts val="0"/>
              </a:spcAft>
              <a:buClr>
                <a:schemeClr val="dk1"/>
              </a:buClr>
              <a:buSzPts val="3200"/>
              <a:buFont typeface="Roboto Medium"/>
              <a:buNone/>
            </a:pPr>
            <a:r>
              <a:t/>
            </a:r>
            <a:endParaRPr sz="3200">
              <a:solidFill>
                <a:srgbClr val="2330DC"/>
              </a:solidFill>
              <a:latin typeface="Roboto Medium"/>
              <a:ea typeface="Roboto Medium"/>
              <a:cs typeface="Roboto Medium"/>
              <a:sym typeface="Roboto Medium"/>
            </a:endParaRPr>
          </a:p>
          <a:p>
            <a:pPr indent="0" lvl="0" marL="0" rtl="0" algn="l">
              <a:lnSpc>
                <a:spcPct val="90000"/>
              </a:lnSpc>
              <a:spcBef>
                <a:spcPts val="0"/>
              </a:spcBef>
              <a:spcAft>
                <a:spcPts val="0"/>
              </a:spcAft>
              <a:buClr>
                <a:schemeClr val="dk1"/>
              </a:buClr>
              <a:buSzPts val="3200"/>
              <a:buFont typeface="Roboto Medium"/>
              <a:buNone/>
            </a:pPr>
            <a:r>
              <a:rPr lang="en-US" sz="3200">
                <a:solidFill>
                  <a:srgbClr val="2330DC"/>
                </a:solidFill>
                <a:latin typeface="Roboto Medium"/>
                <a:ea typeface="Roboto Medium"/>
                <a:cs typeface="Roboto Medium"/>
                <a:sym typeface="Roboto Medium"/>
              </a:rPr>
              <a:t>Module 2: Digital Art Tools and Techniques</a:t>
            </a:r>
            <a:endParaRPr sz="3200">
              <a:solidFill>
                <a:srgbClr val="2330DC"/>
              </a:solidFill>
              <a:latin typeface="Roboto Medium"/>
              <a:ea typeface="Roboto Medium"/>
              <a:cs typeface="Roboto Medium"/>
              <a:sym typeface="Roboto Medium"/>
            </a:endParaRPr>
          </a:p>
          <a:p>
            <a:pPr indent="0" lvl="0" marL="0" rtl="0" algn="l">
              <a:lnSpc>
                <a:spcPct val="90000"/>
              </a:lnSpc>
              <a:spcBef>
                <a:spcPts val="0"/>
              </a:spcBef>
              <a:spcAft>
                <a:spcPts val="0"/>
              </a:spcAft>
              <a:buClr>
                <a:schemeClr val="dk1"/>
              </a:buClr>
              <a:buSzPts val="3200"/>
              <a:buFont typeface="Roboto Medium"/>
              <a:buNone/>
            </a:pPr>
            <a:r>
              <a:t/>
            </a:r>
            <a:endParaRPr sz="3200">
              <a:solidFill>
                <a:srgbClr val="2330DC"/>
              </a:solidFill>
              <a:latin typeface="Roboto Medium"/>
              <a:ea typeface="Roboto Medium"/>
              <a:cs typeface="Roboto Medium"/>
              <a:sym typeface="Roboto Medium"/>
            </a:endParaRPr>
          </a:p>
        </p:txBody>
      </p:sp>
      <p:sp>
        <p:nvSpPr>
          <p:cNvPr id="89" name="Google Shape;89;p2"/>
          <p:cNvSpPr txBox="1"/>
          <p:nvPr>
            <p:ph idx="1" type="subTitle"/>
          </p:nvPr>
        </p:nvSpPr>
        <p:spPr>
          <a:xfrm>
            <a:off x="813933" y="2988722"/>
            <a:ext cx="7003500" cy="14805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480"/>
              </a:spcBef>
              <a:spcAft>
                <a:spcPts val="0"/>
              </a:spcAft>
              <a:buClr>
                <a:srgbClr val="595959"/>
              </a:buClr>
              <a:buSzPts val="2400"/>
              <a:buNone/>
            </a:pPr>
            <a:r>
              <a:rPr lang="en-US" sz="1800">
                <a:solidFill>
                  <a:srgbClr val="2330DC"/>
                </a:solidFill>
                <a:latin typeface="Roboto"/>
                <a:ea typeface="Roboto"/>
                <a:cs typeface="Roboto"/>
                <a:sym typeface="Roboto"/>
              </a:rPr>
              <a:t>2.1 Overview of digital art software</a:t>
            </a:r>
            <a:endParaRPr sz="1800">
              <a:solidFill>
                <a:srgbClr val="2330DC"/>
              </a:solidFill>
              <a:latin typeface="Roboto"/>
              <a:ea typeface="Roboto"/>
              <a:cs typeface="Roboto"/>
              <a:sym typeface="Roboto"/>
            </a:endParaRPr>
          </a:p>
          <a:p>
            <a:pPr indent="0" lvl="0" marL="0" rtl="0" algn="l">
              <a:lnSpc>
                <a:spcPct val="90000"/>
              </a:lnSpc>
              <a:spcBef>
                <a:spcPts val="480"/>
              </a:spcBef>
              <a:spcAft>
                <a:spcPts val="0"/>
              </a:spcAft>
              <a:buClr>
                <a:srgbClr val="595959"/>
              </a:buClr>
              <a:buSzPts val="2400"/>
              <a:buNone/>
            </a:pPr>
            <a:r>
              <a:t/>
            </a:r>
            <a:endParaRPr sz="1800">
              <a:solidFill>
                <a:srgbClr val="2330DC"/>
              </a:solidFill>
              <a:latin typeface="Roboto"/>
              <a:ea typeface="Roboto"/>
              <a:cs typeface="Roboto"/>
              <a:sym typeface="Roboto"/>
            </a:endParaRPr>
          </a:p>
          <a:p>
            <a:pPr indent="0" lvl="0" marL="0" rtl="0" algn="l">
              <a:lnSpc>
                <a:spcPct val="90000"/>
              </a:lnSpc>
              <a:spcBef>
                <a:spcPts val="480"/>
              </a:spcBef>
              <a:spcAft>
                <a:spcPts val="0"/>
              </a:spcAft>
              <a:buClr>
                <a:srgbClr val="595959"/>
              </a:buClr>
              <a:buSzPts val="2400"/>
              <a:buNone/>
            </a:pPr>
            <a:r>
              <a:rPr lang="en-US" sz="1800">
                <a:solidFill>
                  <a:srgbClr val="2330DC"/>
                </a:solidFill>
                <a:latin typeface="Roboto"/>
                <a:ea typeface="Roboto"/>
                <a:cs typeface="Roboto"/>
                <a:sym typeface="Roboto"/>
              </a:rPr>
              <a:t>2.2 Techniques for digital painting, 3D modelling, and animation.</a:t>
            </a:r>
            <a:endParaRPr sz="1800">
              <a:solidFill>
                <a:srgbClr val="2330DC"/>
              </a:solidFill>
              <a:latin typeface="Roboto"/>
              <a:ea typeface="Roboto"/>
              <a:cs typeface="Roboto"/>
              <a:sym typeface="Roboto"/>
            </a:endParaRPr>
          </a:p>
          <a:p>
            <a:pPr indent="0" lvl="0" marL="0" rtl="0" algn="l">
              <a:lnSpc>
                <a:spcPct val="90000"/>
              </a:lnSpc>
              <a:spcBef>
                <a:spcPts val="480"/>
              </a:spcBef>
              <a:spcAft>
                <a:spcPts val="0"/>
              </a:spcAft>
              <a:buClr>
                <a:srgbClr val="595959"/>
              </a:buClr>
              <a:buSzPts val="2400"/>
              <a:buNone/>
            </a:pPr>
            <a:r>
              <a:t/>
            </a:r>
            <a:endParaRPr sz="1800">
              <a:solidFill>
                <a:srgbClr val="2330DC"/>
              </a:solidFill>
              <a:latin typeface="Roboto"/>
              <a:ea typeface="Roboto"/>
              <a:cs typeface="Roboto"/>
              <a:sym typeface="Roboto"/>
            </a:endParaRPr>
          </a:p>
          <a:p>
            <a:pPr indent="0" lvl="0" marL="0" rtl="0" algn="l">
              <a:lnSpc>
                <a:spcPct val="90000"/>
              </a:lnSpc>
              <a:spcBef>
                <a:spcPts val="480"/>
              </a:spcBef>
              <a:spcAft>
                <a:spcPts val="0"/>
              </a:spcAft>
              <a:buClr>
                <a:srgbClr val="595959"/>
              </a:buClr>
              <a:buSzPts val="2400"/>
              <a:buNone/>
            </a:pPr>
            <a:r>
              <a:rPr lang="en-US" sz="1800">
                <a:solidFill>
                  <a:srgbClr val="2330DC"/>
                </a:solidFill>
                <a:latin typeface="Roboto"/>
                <a:ea typeface="Roboto"/>
                <a:cs typeface="Roboto"/>
                <a:sym typeface="Roboto"/>
              </a:rPr>
              <a:t>2.3 Introduction to digital fabrication methods (3D printing, laser cutting).</a:t>
            </a:r>
            <a:endParaRPr sz="1800">
              <a:solidFill>
                <a:srgbClr val="2330DC"/>
              </a:solidFill>
              <a:latin typeface="Roboto"/>
              <a:ea typeface="Roboto"/>
              <a:cs typeface="Roboto"/>
              <a:sym typeface="Roboto"/>
            </a:endParaRPr>
          </a:p>
          <a:p>
            <a:pPr indent="0" lvl="0" marL="0" rtl="0" algn="l">
              <a:lnSpc>
                <a:spcPct val="90000"/>
              </a:lnSpc>
              <a:spcBef>
                <a:spcPts val="480"/>
              </a:spcBef>
              <a:spcAft>
                <a:spcPts val="0"/>
              </a:spcAft>
              <a:buClr>
                <a:srgbClr val="595959"/>
              </a:buClr>
              <a:buSzPts val="2400"/>
              <a:buNone/>
            </a:pPr>
            <a:r>
              <a:t/>
            </a:r>
            <a:endParaRPr sz="1900">
              <a:solidFill>
                <a:srgbClr val="2330DC"/>
              </a:solidFill>
              <a:latin typeface="Roboto"/>
              <a:ea typeface="Roboto"/>
              <a:cs typeface="Roboto"/>
              <a:sym typeface="Roboto"/>
            </a:endParaRPr>
          </a:p>
          <a:p>
            <a:pPr indent="0" lvl="0" marL="0" rtl="0" algn="l">
              <a:lnSpc>
                <a:spcPct val="90000"/>
              </a:lnSpc>
              <a:spcBef>
                <a:spcPts val="480"/>
              </a:spcBef>
              <a:spcAft>
                <a:spcPts val="0"/>
              </a:spcAft>
              <a:buClr>
                <a:srgbClr val="595959"/>
              </a:buClr>
              <a:buSzPts val="2400"/>
              <a:buNone/>
            </a:pPr>
            <a:r>
              <a:t/>
            </a:r>
            <a:endParaRPr sz="2000">
              <a:solidFill>
                <a:srgbClr val="2330DC"/>
              </a:solidFill>
              <a:latin typeface="Roboto"/>
              <a:ea typeface="Roboto"/>
              <a:cs typeface="Roboto"/>
              <a:sym typeface="Roboto"/>
            </a:endParaRPr>
          </a:p>
        </p:txBody>
      </p:sp>
      <p:pic>
        <p:nvPicPr>
          <p:cNvPr id="90" name="Google Shape;90;p2"/>
          <p:cNvPicPr preferRelativeResize="0"/>
          <p:nvPr/>
        </p:nvPicPr>
        <p:blipFill rotWithShape="1">
          <a:blip r:embed="rId4">
            <a:alphaModFix/>
          </a:blip>
          <a:srcRect b="54817" l="14810" r="52748" t="29444"/>
          <a:stretch/>
        </p:blipFill>
        <p:spPr>
          <a:xfrm>
            <a:off x="813933" y="5465114"/>
            <a:ext cx="2681230" cy="758270"/>
          </a:xfrm>
          <a:prstGeom prst="rect">
            <a:avLst/>
          </a:prstGeom>
          <a:noFill/>
          <a:ln>
            <a:noFill/>
          </a:ln>
        </p:spPr>
      </p:pic>
      <p:sp>
        <p:nvSpPr>
          <p:cNvPr id="91" name="Google Shape;91;p2"/>
          <p:cNvSpPr txBox="1"/>
          <p:nvPr/>
        </p:nvSpPr>
        <p:spPr>
          <a:xfrm>
            <a:off x="813933" y="5119474"/>
            <a:ext cx="3303600" cy="492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en-US" sz="1200" u="none" cap="none" strike="noStrike">
                <a:solidFill>
                  <a:srgbClr val="2330DC"/>
                </a:solidFill>
                <a:latin typeface="Roboto"/>
                <a:ea typeface="Roboto"/>
                <a:cs typeface="Roboto"/>
                <a:sym typeface="Roboto"/>
              </a:rPr>
              <a:t>2023-1-CY01-KA220-HED-000160668</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95" name="Shape 95"/>
        <p:cNvGrpSpPr/>
        <p:nvPr/>
      </p:nvGrpSpPr>
      <p:grpSpPr>
        <a:xfrm>
          <a:off x="0" y="0"/>
          <a:ext cx="0" cy="0"/>
          <a:chOff x="0" y="0"/>
          <a:chExt cx="0" cy="0"/>
        </a:xfrm>
      </p:grpSpPr>
      <p:sp>
        <p:nvSpPr>
          <p:cNvPr id="96" name="Google Shape;96;p23"/>
          <p:cNvSpPr txBox="1"/>
          <p:nvPr/>
        </p:nvSpPr>
        <p:spPr>
          <a:xfrm>
            <a:off x="985700" y="870350"/>
            <a:ext cx="10266000" cy="5022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lang="en-US" sz="3200">
                <a:solidFill>
                  <a:srgbClr val="2330DC"/>
                </a:solidFill>
                <a:latin typeface="Roboto"/>
                <a:ea typeface="Roboto"/>
                <a:cs typeface="Roboto"/>
                <a:sym typeface="Roboto"/>
              </a:rPr>
              <a:t>Introduction to Digital Art Software</a:t>
            </a:r>
            <a:endParaRPr b="0" i="0" sz="32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a:p>
            <a:pPr indent="-330200" lvl="0" marL="457200" marR="0" rtl="0" algn="l">
              <a:lnSpc>
                <a:spcPct val="100000"/>
              </a:lnSpc>
              <a:spcBef>
                <a:spcPts val="0"/>
              </a:spcBef>
              <a:spcAft>
                <a:spcPts val="0"/>
              </a:spcAft>
              <a:buClr>
                <a:srgbClr val="2330DC"/>
              </a:buClr>
              <a:buSzPts val="1600"/>
              <a:buFont typeface="Roboto"/>
              <a:buChar char="●"/>
            </a:pPr>
            <a:r>
              <a:rPr lang="en-US" sz="1600">
                <a:solidFill>
                  <a:srgbClr val="2330DC"/>
                </a:solidFill>
                <a:latin typeface="Roboto"/>
                <a:ea typeface="Roboto"/>
                <a:cs typeface="Roboto"/>
                <a:sym typeface="Roboto"/>
              </a:rPr>
              <a:t>Importance of digital tools in modern art and design</a:t>
            </a:r>
            <a:endParaRPr sz="1600">
              <a:solidFill>
                <a:srgbClr val="2330DC"/>
              </a:solidFill>
              <a:latin typeface="Roboto"/>
              <a:ea typeface="Roboto"/>
              <a:cs typeface="Roboto"/>
              <a:sym typeface="Roboto"/>
            </a:endParaRPr>
          </a:p>
          <a:p>
            <a:pPr indent="-330200" lvl="0" marL="457200" marR="0" rtl="0" algn="l">
              <a:lnSpc>
                <a:spcPct val="100000"/>
              </a:lnSpc>
              <a:spcBef>
                <a:spcPts val="0"/>
              </a:spcBef>
              <a:spcAft>
                <a:spcPts val="0"/>
              </a:spcAft>
              <a:buClr>
                <a:srgbClr val="2330DC"/>
              </a:buClr>
              <a:buSzPts val="1600"/>
              <a:buFont typeface="Roboto"/>
              <a:buChar char="●"/>
            </a:pPr>
            <a:r>
              <a:rPr lang="en-US" sz="1600">
                <a:solidFill>
                  <a:srgbClr val="2330DC"/>
                </a:solidFill>
                <a:latin typeface="Roboto"/>
                <a:ea typeface="Roboto"/>
                <a:cs typeface="Roboto"/>
                <a:sym typeface="Roboto"/>
              </a:rPr>
              <a:t>Enabling precise, innovative forms of artistic expression</a:t>
            </a:r>
            <a:endParaRPr sz="1600">
              <a:solidFill>
                <a:srgbClr val="2330DC"/>
              </a:solidFill>
              <a:latin typeface="Roboto"/>
              <a:ea typeface="Roboto"/>
              <a:cs typeface="Roboto"/>
              <a:sym typeface="Roboto"/>
            </a:endParaRPr>
          </a:p>
          <a:p>
            <a:pPr indent="-330200" lvl="0" marL="457200" marR="0" rtl="0" algn="l">
              <a:lnSpc>
                <a:spcPct val="100000"/>
              </a:lnSpc>
              <a:spcBef>
                <a:spcPts val="0"/>
              </a:spcBef>
              <a:spcAft>
                <a:spcPts val="0"/>
              </a:spcAft>
              <a:buClr>
                <a:srgbClr val="2330DC"/>
              </a:buClr>
              <a:buSzPts val="1600"/>
              <a:buFont typeface="Roboto"/>
              <a:buChar char="●"/>
            </a:pPr>
            <a:r>
              <a:rPr lang="en-US" sz="1600">
                <a:solidFill>
                  <a:srgbClr val="2330DC"/>
                </a:solidFill>
                <a:latin typeface="Roboto"/>
                <a:ea typeface="Roboto"/>
                <a:cs typeface="Roboto"/>
                <a:sym typeface="Roboto"/>
              </a:rPr>
              <a:t>Key applications in creating sustainable, accessible designs</a:t>
            </a:r>
            <a:endParaRPr sz="1600">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p:txBody>
      </p:sp>
    </p:spTree>
  </p:cSld>
  <p:clrMapOvr>
    <a:masterClrMapping/>
  </p:clrMapOvr>
  <mc:AlternateContent>
    <mc:Choice Requires="p14">
      <p:transition spd="slow" p14:dur="3400">
        <p14:reveal dir="l"/>
      </p:transition>
    </mc:Choice>
    <mc:Fallback>
      <p:transition spd="med">
        <p:fade/>
      </p:transition>
    </mc:Fallback>
  </mc:AlternateContent>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00" name="Shape 100"/>
        <p:cNvGrpSpPr/>
        <p:nvPr/>
      </p:nvGrpSpPr>
      <p:grpSpPr>
        <a:xfrm>
          <a:off x="0" y="0"/>
          <a:ext cx="0" cy="0"/>
          <a:chOff x="0" y="0"/>
          <a:chExt cx="0" cy="0"/>
        </a:xfrm>
      </p:grpSpPr>
      <p:sp>
        <p:nvSpPr>
          <p:cNvPr id="101" name="Google Shape;101;p3"/>
          <p:cNvSpPr txBox="1"/>
          <p:nvPr/>
        </p:nvSpPr>
        <p:spPr>
          <a:xfrm>
            <a:off x="880850" y="755000"/>
            <a:ext cx="10444200" cy="5374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lang="en-US" sz="3200">
                <a:solidFill>
                  <a:srgbClr val="2330DC"/>
                </a:solidFill>
                <a:latin typeface="Roboto"/>
                <a:ea typeface="Roboto"/>
                <a:cs typeface="Roboto"/>
                <a:sym typeface="Roboto"/>
              </a:rPr>
              <a:t>Adobe Creative Suite Overview</a:t>
            </a:r>
            <a:endParaRPr b="0" i="0" sz="32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None/>
            </a:pPr>
            <a:r>
              <a:rPr lang="en-US" sz="1800">
                <a:solidFill>
                  <a:srgbClr val="2330DC"/>
                </a:solidFill>
                <a:latin typeface="Roboto"/>
                <a:ea typeface="Roboto"/>
                <a:cs typeface="Roboto"/>
                <a:sym typeface="Roboto"/>
              </a:rPr>
              <a:t>Overview:</a:t>
            </a:r>
            <a:endParaRPr sz="1800">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lang="en-US" sz="1800">
                <a:solidFill>
                  <a:srgbClr val="2330DC"/>
                </a:solidFill>
                <a:latin typeface="Roboto"/>
                <a:ea typeface="Roboto"/>
                <a:cs typeface="Roboto"/>
                <a:sym typeface="Roboto"/>
              </a:rPr>
              <a:t>Widely used professional suite including Photoshop, Illustrator, and After Effects</a:t>
            </a:r>
            <a:endParaRPr sz="1800">
              <a:solidFill>
                <a:srgbClr val="2330DC"/>
              </a:solidFill>
              <a:latin typeface="Roboto"/>
              <a:ea typeface="Roboto"/>
              <a:cs typeface="Roboto"/>
              <a:sym typeface="Roboto"/>
            </a:endParaRPr>
          </a:p>
          <a:p>
            <a:pPr indent="0" lvl="0" marL="0" marR="0" rtl="0" algn="l">
              <a:lnSpc>
                <a:spcPct val="100000"/>
              </a:lnSpc>
              <a:spcBef>
                <a:spcPts val="0"/>
              </a:spcBef>
              <a:spcAft>
                <a:spcPts val="0"/>
              </a:spcAft>
              <a:buNone/>
            </a:pPr>
            <a:r>
              <a:t/>
            </a:r>
            <a:endParaRPr sz="1800">
              <a:solidFill>
                <a:srgbClr val="2330DC"/>
              </a:solidFill>
              <a:latin typeface="Roboto"/>
              <a:ea typeface="Roboto"/>
              <a:cs typeface="Roboto"/>
              <a:sym typeface="Roboto"/>
            </a:endParaRPr>
          </a:p>
          <a:p>
            <a:pPr indent="0" lvl="0" marL="0" marR="0" rtl="0" algn="l">
              <a:lnSpc>
                <a:spcPct val="100000"/>
              </a:lnSpc>
              <a:spcBef>
                <a:spcPts val="0"/>
              </a:spcBef>
              <a:spcAft>
                <a:spcPts val="0"/>
              </a:spcAft>
              <a:buNone/>
            </a:pPr>
            <a:r>
              <a:rPr lang="en-US" sz="1800">
                <a:solidFill>
                  <a:srgbClr val="2330DC"/>
                </a:solidFill>
                <a:latin typeface="Roboto"/>
                <a:ea typeface="Roboto"/>
                <a:cs typeface="Roboto"/>
                <a:sym typeface="Roboto"/>
              </a:rPr>
              <a:t>Key Software Features:</a:t>
            </a:r>
            <a:endParaRPr sz="1800">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lang="en-US" sz="1800">
                <a:solidFill>
                  <a:srgbClr val="2330DC"/>
                </a:solidFill>
                <a:latin typeface="Roboto"/>
                <a:ea typeface="Roboto"/>
                <a:cs typeface="Roboto"/>
                <a:sym typeface="Roboto"/>
              </a:rPr>
              <a:t>Photoshop: Digital painting, photo editing, compositing</a:t>
            </a:r>
            <a:endParaRPr sz="1800">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lang="en-US" sz="1800">
                <a:solidFill>
                  <a:srgbClr val="2330DC"/>
                </a:solidFill>
                <a:latin typeface="Roboto"/>
                <a:ea typeface="Roboto"/>
                <a:cs typeface="Roboto"/>
                <a:sym typeface="Roboto"/>
              </a:rPr>
              <a:t>Illustrator: Vector graphics, scalable designs, logo creation</a:t>
            </a:r>
            <a:endParaRPr sz="1800">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lang="en-US" sz="1800">
                <a:solidFill>
                  <a:srgbClr val="2330DC"/>
                </a:solidFill>
                <a:latin typeface="Roboto"/>
                <a:ea typeface="Roboto"/>
                <a:cs typeface="Roboto"/>
                <a:sym typeface="Roboto"/>
              </a:rPr>
              <a:t>After Effects: Animation, motion graphics for dynamic art</a:t>
            </a:r>
            <a:endParaRPr sz="1800">
              <a:solidFill>
                <a:srgbClr val="2330DC"/>
              </a:solidFill>
              <a:latin typeface="Roboto"/>
              <a:ea typeface="Roboto"/>
              <a:cs typeface="Roboto"/>
              <a:sym typeface="Roboto"/>
            </a:endParaRPr>
          </a:p>
          <a:p>
            <a:pPr indent="0" lvl="0" marL="0" marR="0" rtl="0" algn="l">
              <a:lnSpc>
                <a:spcPct val="100000"/>
              </a:lnSpc>
              <a:spcBef>
                <a:spcPts val="0"/>
              </a:spcBef>
              <a:spcAft>
                <a:spcPts val="0"/>
              </a:spcAft>
              <a:buNone/>
            </a:pPr>
            <a:r>
              <a:t/>
            </a:r>
            <a:endParaRPr sz="1800">
              <a:solidFill>
                <a:srgbClr val="2330DC"/>
              </a:solidFill>
              <a:latin typeface="Roboto"/>
              <a:ea typeface="Roboto"/>
              <a:cs typeface="Roboto"/>
              <a:sym typeface="Roboto"/>
            </a:endParaRPr>
          </a:p>
          <a:p>
            <a:pPr indent="0" lvl="0" marL="0" marR="0" rtl="0" algn="l">
              <a:lnSpc>
                <a:spcPct val="100000"/>
              </a:lnSpc>
              <a:spcBef>
                <a:spcPts val="0"/>
              </a:spcBef>
              <a:spcAft>
                <a:spcPts val="0"/>
              </a:spcAft>
              <a:buNone/>
            </a:pPr>
            <a:r>
              <a:rPr lang="en-US" sz="1800">
                <a:solidFill>
                  <a:srgbClr val="2330DC"/>
                </a:solidFill>
                <a:latin typeface="Roboto"/>
                <a:ea typeface="Roboto"/>
                <a:cs typeface="Roboto"/>
                <a:sym typeface="Roboto"/>
              </a:rPr>
              <a:t>Applications in Projects:</a:t>
            </a:r>
            <a:endParaRPr sz="1800">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lang="en-US" sz="1800">
                <a:solidFill>
                  <a:srgbClr val="2330DC"/>
                </a:solidFill>
                <a:latin typeface="Roboto"/>
                <a:ea typeface="Roboto"/>
                <a:cs typeface="Roboto"/>
                <a:sym typeface="Roboto"/>
              </a:rPr>
              <a:t>Designing artworks and educational materials with a focus on sustainability and inclusivity</a:t>
            </a:r>
            <a:endParaRPr sz="1800">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p:txBody>
      </p:sp>
    </p:spTree>
  </p:cSld>
  <p:clrMapOvr>
    <a:masterClrMapping/>
  </p:clrMapOvr>
  <mc:AlternateContent>
    <mc:Choice Requires="p14">
      <p:transition spd="slow" p14:dur="3400">
        <p14:reveal dir="l"/>
      </p:transition>
    </mc:Choice>
    <mc:Fallback>
      <p:transition spd="med">
        <p:fade/>
      </p:transition>
    </mc:Fallback>
  </mc:AlternateContent>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05" name="Shape 105"/>
        <p:cNvGrpSpPr/>
        <p:nvPr/>
      </p:nvGrpSpPr>
      <p:grpSpPr>
        <a:xfrm>
          <a:off x="0" y="0"/>
          <a:ext cx="0" cy="0"/>
          <a:chOff x="0" y="0"/>
          <a:chExt cx="0" cy="0"/>
        </a:xfrm>
      </p:grpSpPr>
      <p:sp>
        <p:nvSpPr>
          <p:cNvPr id="106" name="Google Shape;106;g308ead12222_0_14"/>
          <p:cNvSpPr txBox="1"/>
          <p:nvPr/>
        </p:nvSpPr>
        <p:spPr>
          <a:xfrm>
            <a:off x="880850" y="755000"/>
            <a:ext cx="10444200" cy="5374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lang="en-US" sz="3200">
                <a:solidFill>
                  <a:srgbClr val="2330DC"/>
                </a:solidFill>
                <a:latin typeface="Roboto"/>
                <a:ea typeface="Roboto"/>
                <a:cs typeface="Roboto"/>
                <a:sym typeface="Roboto"/>
              </a:rPr>
              <a:t>Procreate for iPad</a:t>
            </a:r>
            <a:endParaRPr b="0" i="0" sz="32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rPr lang="en-US" sz="1800">
                <a:solidFill>
                  <a:srgbClr val="2330DC"/>
                </a:solidFill>
                <a:latin typeface="Roboto"/>
                <a:ea typeface="Roboto"/>
                <a:cs typeface="Roboto"/>
                <a:sym typeface="Roboto"/>
              </a:rPr>
              <a:t>Overview:</a:t>
            </a:r>
            <a:endParaRPr sz="1800">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lang="en-US" sz="1800">
                <a:solidFill>
                  <a:srgbClr val="2330DC"/>
                </a:solidFill>
                <a:latin typeface="Roboto"/>
                <a:ea typeface="Roboto"/>
                <a:cs typeface="Roboto"/>
                <a:sym typeface="Roboto"/>
              </a:rPr>
              <a:t>Popular digital painting app with intuitive interface and robust features</a:t>
            </a:r>
            <a:endParaRPr sz="1800">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sz="1800">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rPr lang="en-US" sz="1800">
                <a:solidFill>
                  <a:srgbClr val="2330DC"/>
                </a:solidFill>
                <a:latin typeface="Roboto"/>
                <a:ea typeface="Roboto"/>
                <a:cs typeface="Roboto"/>
                <a:sym typeface="Roboto"/>
              </a:rPr>
              <a:t>Key Features:</a:t>
            </a:r>
            <a:endParaRPr sz="1800">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lang="en-US" sz="1800">
                <a:solidFill>
                  <a:srgbClr val="2330DC"/>
                </a:solidFill>
                <a:latin typeface="Roboto"/>
                <a:ea typeface="Roboto"/>
                <a:cs typeface="Roboto"/>
                <a:sym typeface="Roboto"/>
              </a:rPr>
              <a:t>Extensive brush library with customisation options for unique effects</a:t>
            </a:r>
            <a:endParaRPr sz="1800">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lang="en-US" sz="1800">
                <a:solidFill>
                  <a:srgbClr val="2330DC"/>
                </a:solidFill>
                <a:latin typeface="Roboto"/>
                <a:ea typeface="Roboto"/>
                <a:cs typeface="Roboto"/>
                <a:sym typeface="Roboto"/>
              </a:rPr>
              <a:t>Layer system for complex compositions and easy editing</a:t>
            </a:r>
            <a:endParaRPr sz="1800">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lang="en-US" sz="1800">
                <a:solidFill>
                  <a:srgbClr val="2330DC"/>
                </a:solidFill>
                <a:latin typeface="Roboto"/>
                <a:ea typeface="Roboto"/>
                <a:cs typeface="Roboto"/>
                <a:sym typeface="Roboto"/>
              </a:rPr>
              <a:t>Time-lapse recording for process documentation and sharing</a:t>
            </a:r>
            <a:endParaRPr sz="1800">
              <a:solidFill>
                <a:srgbClr val="2330DC"/>
              </a:solidFill>
              <a:latin typeface="Roboto"/>
              <a:ea typeface="Roboto"/>
              <a:cs typeface="Roboto"/>
              <a:sym typeface="Roboto"/>
            </a:endParaRPr>
          </a:p>
          <a:p>
            <a:pPr indent="0" lvl="0" marL="0" marR="0" rtl="0" algn="l">
              <a:lnSpc>
                <a:spcPct val="100000"/>
              </a:lnSpc>
              <a:spcBef>
                <a:spcPts val="0"/>
              </a:spcBef>
              <a:spcAft>
                <a:spcPts val="0"/>
              </a:spcAft>
              <a:buNone/>
            </a:pPr>
            <a:r>
              <a:t/>
            </a:r>
            <a:endParaRPr sz="1800">
              <a:solidFill>
                <a:srgbClr val="2330DC"/>
              </a:solidFill>
              <a:latin typeface="Roboto"/>
              <a:ea typeface="Roboto"/>
              <a:cs typeface="Roboto"/>
              <a:sym typeface="Roboto"/>
            </a:endParaRPr>
          </a:p>
          <a:p>
            <a:pPr indent="0" lvl="0" marL="0" marR="0" rtl="0" algn="l">
              <a:lnSpc>
                <a:spcPct val="100000"/>
              </a:lnSpc>
              <a:spcBef>
                <a:spcPts val="0"/>
              </a:spcBef>
              <a:spcAft>
                <a:spcPts val="0"/>
              </a:spcAft>
              <a:buNone/>
            </a:pPr>
            <a:r>
              <a:rPr lang="en-US" sz="1800">
                <a:solidFill>
                  <a:srgbClr val="2330DC"/>
                </a:solidFill>
                <a:latin typeface="Roboto"/>
                <a:ea typeface="Roboto"/>
                <a:cs typeface="Roboto"/>
                <a:sym typeface="Roboto"/>
              </a:rPr>
              <a:t>Application in NEB Projects:</a:t>
            </a:r>
            <a:endParaRPr sz="1800">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lang="en-US" sz="1800">
                <a:solidFill>
                  <a:srgbClr val="2330DC"/>
                </a:solidFill>
                <a:latin typeface="Roboto"/>
                <a:ea typeface="Roboto"/>
                <a:cs typeface="Roboto"/>
                <a:sym typeface="Roboto"/>
              </a:rPr>
              <a:t>Creating visual narratives and educational materials that highlight sustainability</a:t>
            </a:r>
            <a:endParaRPr sz="1800">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10" name="Shape 110"/>
        <p:cNvGrpSpPr/>
        <p:nvPr/>
      </p:nvGrpSpPr>
      <p:grpSpPr>
        <a:xfrm>
          <a:off x="0" y="0"/>
          <a:ext cx="0" cy="0"/>
          <a:chOff x="0" y="0"/>
          <a:chExt cx="0" cy="0"/>
        </a:xfrm>
      </p:grpSpPr>
      <p:sp>
        <p:nvSpPr>
          <p:cNvPr id="111" name="Google Shape;111;g308ead12222_0_24"/>
          <p:cNvSpPr txBox="1"/>
          <p:nvPr/>
        </p:nvSpPr>
        <p:spPr>
          <a:xfrm>
            <a:off x="880850" y="755000"/>
            <a:ext cx="10444200" cy="5374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lang="en-US" sz="3200">
                <a:solidFill>
                  <a:srgbClr val="2330DC"/>
                </a:solidFill>
                <a:latin typeface="Roboto"/>
                <a:ea typeface="Roboto"/>
                <a:cs typeface="Roboto"/>
                <a:sym typeface="Roboto"/>
              </a:rPr>
              <a:t>Blender: Open-Source 3D Creation Suite</a:t>
            </a:r>
            <a:endParaRPr b="0" i="0" sz="32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None/>
            </a:pPr>
            <a:r>
              <a:rPr lang="en-US" sz="1800">
                <a:solidFill>
                  <a:srgbClr val="2330DC"/>
                </a:solidFill>
                <a:latin typeface="Roboto"/>
                <a:ea typeface="Roboto"/>
                <a:cs typeface="Roboto"/>
                <a:sym typeface="Roboto"/>
              </a:rPr>
              <a:t>Overview:</a:t>
            </a:r>
            <a:endParaRPr sz="1800">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lang="en-US" sz="1800">
                <a:solidFill>
                  <a:srgbClr val="2330DC"/>
                </a:solidFill>
                <a:latin typeface="Roboto"/>
                <a:ea typeface="Roboto"/>
                <a:cs typeface="Roboto"/>
                <a:sym typeface="Roboto"/>
              </a:rPr>
              <a:t>Free, comprehensive 3D tool for modelling, animation, and rendering</a:t>
            </a:r>
            <a:endParaRPr sz="1800">
              <a:solidFill>
                <a:srgbClr val="2330DC"/>
              </a:solidFill>
              <a:latin typeface="Roboto"/>
              <a:ea typeface="Roboto"/>
              <a:cs typeface="Roboto"/>
              <a:sym typeface="Roboto"/>
            </a:endParaRPr>
          </a:p>
          <a:p>
            <a:pPr indent="0" lvl="0" marL="0" marR="0" rtl="0" algn="l">
              <a:lnSpc>
                <a:spcPct val="100000"/>
              </a:lnSpc>
              <a:spcBef>
                <a:spcPts val="0"/>
              </a:spcBef>
              <a:spcAft>
                <a:spcPts val="0"/>
              </a:spcAft>
              <a:buNone/>
            </a:pPr>
            <a:r>
              <a:t/>
            </a:r>
            <a:endParaRPr sz="1800">
              <a:solidFill>
                <a:srgbClr val="2330DC"/>
              </a:solidFill>
              <a:latin typeface="Roboto"/>
              <a:ea typeface="Roboto"/>
              <a:cs typeface="Roboto"/>
              <a:sym typeface="Roboto"/>
            </a:endParaRPr>
          </a:p>
          <a:p>
            <a:pPr indent="0" lvl="0" marL="0" marR="0" rtl="0" algn="l">
              <a:lnSpc>
                <a:spcPct val="100000"/>
              </a:lnSpc>
              <a:spcBef>
                <a:spcPts val="0"/>
              </a:spcBef>
              <a:spcAft>
                <a:spcPts val="0"/>
              </a:spcAft>
              <a:buNone/>
            </a:pPr>
            <a:r>
              <a:rPr lang="en-US" sz="1800">
                <a:solidFill>
                  <a:srgbClr val="2330DC"/>
                </a:solidFill>
                <a:latin typeface="Roboto"/>
                <a:ea typeface="Roboto"/>
                <a:cs typeface="Roboto"/>
                <a:sym typeface="Roboto"/>
              </a:rPr>
              <a:t>Key Features:</a:t>
            </a:r>
            <a:endParaRPr sz="1800">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lang="en-US" sz="1800">
                <a:solidFill>
                  <a:srgbClr val="2330DC"/>
                </a:solidFill>
                <a:latin typeface="Roboto"/>
                <a:ea typeface="Roboto"/>
                <a:cs typeface="Roboto"/>
                <a:sym typeface="Roboto"/>
              </a:rPr>
              <a:t>3D Modelling: Tools for creating detailed objects and spaces</a:t>
            </a:r>
            <a:endParaRPr sz="1800">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lang="en-US" sz="1800">
                <a:solidFill>
                  <a:srgbClr val="2330DC"/>
                </a:solidFill>
                <a:latin typeface="Roboto"/>
                <a:ea typeface="Roboto"/>
                <a:cs typeface="Roboto"/>
                <a:sym typeface="Roboto"/>
              </a:rPr>
              <a:t>Animation: Keyframing, rigging, and simulations for lifelike movement</a:t>
            </a:r>
            <a:endParaRPr sz="1800">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lang="en-US" sz="1800">
                <a:solidFill>
                  <a:srgbClr val="2330DC"/>
                </a:solidFill>
                <a:latin typeface="Roboto"/>
                <a:ea typeface="Roboto"/>
                <a:cs typeface="Roboto"/>
                <a:sym typeface="Roboto"/>
              </a:rPr>
              <a:t>Rendering: High-quality production for realistic visuals</a:t>
            </a:r>
            <a:endParaRPr sz="1800">
              <a:solidFill>
                <a:srgbClr val="2330DC"/>
              </a:solidFill>
              <a:latin typeface="Roboto"/>
              <a:ea typeface="Roboto"/>
              <a:cs typeface="Roboto"/>
              <a:sym typeface="Roboto"/>
            </a:endParaRPr>
          </a:p>
          <a:p>
            <a:pPr indent="0" lvl="0" marL="0" marR="0" rtl="0" algn="l">
              <a:lnSpc>
                <a:spcPct val="100000"/>
              </a:lnSpc>
              <a:spcBef>
                <a:spcPts val="0"/>
              </a:spcBef>
              <a:spcAft>
                <a:spcPts val="0"/>
              </a:spcAft>
              <a:buNone/>
            </a:pPr>
            <a:r>
              <a:t/>
            </a:r>
            <a:endParaRPr sz="1800">
              <a:solidFill>
                <a:srgbClr val="2330DC"/>
              </a:solidFill>
              <a:latin typeface="Roboto"/>
              <a:ea typeface="Roboto"/>
              <a:cs typeface="Roboto"/>
              <a:sym typeface="Roboto"/>
            </a:endParaRPr>
          </a:p>
          <a:p>
            <a:pPr indent="0" lvl="0" marL="0" marR="0" rtl="0" algn="l">
              <a:lnSpc>
                <a:spcPct val="100000"/>
              </a:lnSpc>
              <a:spcBef>
                <a:spcPts val="0"/>
              </a:spcBef>
              <a:spcAft>
                <a:spcPts val="0"/>
              </a:spcAft>
              <a:buNone/>
            </a:pPr>
            <a:r>
              <a:rPr lang="en-US" sz="1800">
                <a:solidFill>
                  <a:srgbClr val="2330DC"/>
                </a:solidFill>
                <a:latin typeface="Roboto"/>
                <a:ea typeface="Roboto"/>
                <a:cs typeface="Roboto"/>
                <a:sym typeface="Roboto"/>
              </a:rPr>
              <a:t>Example Projects:</a:t>
            </a:r>
            <a:endParaRPr sz="1800">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lang="en-US" sz="1800">
                <a:solidFill>
                  <a:srgbClr val="2330DC"/>
                </a:solidFill>
                <a:latin typeface="Roboto"/>
                <a:ea typeface="Roboto"/>
                <a:cs typeface="Roboto"/>
                <a:sym typeface="Roboto"/>
              </a:rPr>
              <a:t>3D models and animations for NEB-aligned concepts like sustainable architecture</a:t>
            </a:r>
            <a:endParaRPr sz="1800">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8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15" name="Shape 115"/>
        <p:cNvGrpSpPr/>
        <p:nvPr/>
      </p:nvGrpSpPr>
      <p:grpSpPr>
        <a:xfrm>
          <a:off x="0" y="0"/>
          <a:ext cx="0" cy="0"/>
          <a:chOff x="0" y="0"/>
          <a:chExt cx="0" cy="0"/>
        </a:xfrm>
      </p:grpSpPr>
      <p:sp>
        <p:nvSpPr>
          <p:cNvPr id="116" name="Google Shape;116;g308ead12222_0_35"/>
          <p:cNvSpPr txBox="1"/>
          <p:nvPr/>
        </p:nvSpPr>
        <p:spPr>
          <a:xfrm>
            <a:off x="880850" y="755000"/>
            <a:ext cx="10444200" cy="5374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lang="en-US" sz="3200">
                <a:solidFill>
                  <a:srgbClr val="2330DC"/>
                </a:solidFill>
                <a:latin typeface="Roboto"/>
                <a:ea typeface="Roboto"/>
                <a:cs typeface="Roboto"/>
                <a:sym typeface="Roboto"/>
              </a:rPr>
              <a:t>Digital Painting Techniques</a:t>
            </a:r>
            <a:endParaRPr b="0" i="0" sz="32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None/>
            </a:pPr>
            <a:r>
              <a:rPr lang="en-US" sz="1800">
                <a:solidFill>
                  <a:srgbClr val="2330DC"/>
                </a:solidFill>
                <a:latin typeface="Roboto"/>
                <a:ea typeface="Roboto"/>
                <a:cs typeface="Roboto"/>
                <a:sym typeface="Roboto"/>
              </a:rPr>
              <a:t>Layering:</a:t>
            </a:r>
            <a:endParaRPr sz="1800">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lang="en-US" sz="1800">
                <a:solidFill>
                  <a:srgbClr val="2330DC"/>
                </a:solidFill>
                <a:latin typeface="Roboto"/>
                <a:ea typeface="Roboto"/>
                <a:cs typeface="Roboto"/>
                <a:sym typeface="Roboto"/>
              </a:rPr>
              <a:t>Separate elements for flexibility and detailed editing</a:t>
            </a:r>
            <a:endParaRPr sz="1800">
              <a:solidFill>
                <a:srgbClr val="2330DC"/>
              </a:solidFill>
              <a:latin typeface="Roboto"/>
              <a:ea typeface="Roboto"/>
              <a:cs typeface="Roboto"/>
              <a:sym typeface="Roboto"/>
            </a:endParaRPr>
          </a:p>
          <a:p>
            <a:pPr indent="0" lvl="0" marL="0" marR="0" rtl="0" algn="l">
              <a:lnSpc>
                <a:spcPct val="100000"/>
              </a:lnSpc>
              <a:spcBef>
                <a:spcPts val="0"/>
              </a:spcBef>
              <a:spcAft>
                <a:spcPts val="0"/>
              </a:spcAft>
              <a:buNone/>
            </a:pPr>
            <a:r>
              <a:t/>
            </a:r>
            <a:endParaRPr sz="1800">
              <a:solidFill>
                <a:srgbClr val="2330DC"/>
              </a:solidFill>
              <a:latin typeface="Roboto"/>
              <a:ea typeface="Roboto"/>
              <a:cs typeface="Roboto"/>
              <a:sym typeface="Roboto"/>
            </a:endParaRPr>
          </a:p>
          <a:p>
            <a:pPr indent="0" lvl="0" marL="0" marR="0" rtl="0" algn="l">
              <a:lnSpc>
                <a:spcPct val="100000"/>
              </a:lnSpc>
              <a:spcBef>
                <a:spcPts val="0"/>
              </a:spcBef>
              <a:spcAft>
                <a:spcPts val="0"/>
              </a:spcAft>
              <a:buNone/>
            </a:pPr>
            <a:r>
              <a:rPr lang="en-US" sz="1800">
                <a:solidFill>
                  <a:srgbClr val="2330DC"/>
                </a:solidFill>
                <a:latin typeface="Roboto"/>
                <a:ea typeface="Roboto"/>
                <a:cs typeface="Roboto"/>
                <a:sym typeface="Roboto"/>
              </a:rPr>
              <a:t>Brush Customisation:</a:t>
            </a:r>
            <a:endParaRPr sz="1800">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lang="en-US" sz="1800">
                <a:solidFill>
                  <a:srgbClr val="2330DC"/>
                </a:solidFill>
                <a:latin typeface="Roboto"/>
                <a:ea typeface="Roboto"/>
                <a:cs typeface="Roboto"/>
                <a:sym typeface="Roboto"/>
              </a:rPr>
              <a:t>Adjustable brushes to create unique textures and visual effects</a:t>
            </a:r>
            <a:endParaRPr sz="1800">
              <a:solidFill>
                <a:srgbClr val="2330DC"/>
              </a:solidFill>
              <a:latin typeface="Roboto"/>
              <a:ea typeface="Roboto"/>
              <a:cs typeface="Roboto"/>
              <a:sym typeface="Roboto"/>
            </a:endParaRPr>
          </a:p>
          <a:p>
            <a:pPr indent="0" lvl="0" marL="0" marR="0" rtl="0" algn="l">
              <a:lnSpc>
                <a:spcPct val="100000"/>
              </a:lnSpc>
              <a:spcBef>
                <a:spcPts val="0"/>
              </a:spcBef>
              <a:spcAft>
                <a:spcPts val="0"/>
              </a:spcAft>
              <a:buNone/>
            </a:pPr>
            <a:r>
              <a:t/>
            </a:r>
            <a:endParaRPr sz="1800">
              <a:solidFill>
                <a:srgbClr val="2330DC"/>
              </a:solidFill>
              <a:latin typeface="Roboto"/>
              <a:ea typeface="Roboto"/>
              <a:cs typeface="Roboto"/>
              <a:sym typeface="Roboto"/>
            </a:endParaRPr>
          </a:p>
          <a:p>
            <a:pPr indent="0" lvl="0" marL="0" marR="0" rtl="0" algn="l">
              <a:lnSpc>
                <a:spcPct val="100000"/>
              </a:lnSpc>
              <a:spcBef>
                <a:spcPts val="0"/>
              </a:spcBef>
              <a:spcAft>
                <a:spcPts val="0"/>
              </a:spcAft>
              <a:buNone/>
            </a:pPr>
            <a:r>
              <a:rPr lang="en-US" sz="1800">
                <a:solidFill>
                  <a:srgbClr val="2330DC"/>
                </a:solidFill>
                <a:latin typeface="Roboto"/>
                <a:ea typeface="Roboto"/>
                <a:cs typeface="Roboto"/>
                <a:sym typeface="Roboto"/>
              </a:rPr>
              <a:t>Blending Modes:</a:t>
            </a:r>
            <a:endParaRPr sz="1800">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lang="en-US" sz="1800">
                <a:solidFill>
                  <a:srgbClr val="2330DC"/>
                </a:solidFill>
                <a:latin typeface="Roboto"/>
                <a:ea typeface="Roboto"/>
                <a:cs typeface="Roboto"/>
                <a:sym typeface="Roboto"/>
              </a:rPr>
              <a:t>Various modes to create depth, lighting, and shading effects</a:t>
            </a:r>
            <a:endParaRPr sz="1800">
              <a:solidFill>
                <a:srgbClr val="2330DC"/>
              </a:solidFill>
              <a:latin typeface="Roboto"/>
              <a:ea typeface="Roboto"/>
              <a:cs typeface="Roboto"/>
              <a:sym typeface="Roboto"/>
            </a:endParaRPr>
          </a:p>
          <a:p>
            <a:pPr indent="0" lvl="0" marL="0" marR="0" rtl="0" algn="l">
              <a:lnSpc>
                <a:spcPct val="100000"/>
              </a:lnSpc>
              <a:spcBef>
                <a:spcPts val="0"/>
              </a:spcBef>
              <a:spcAft>
                <a:spcPts val="0"/>
              </a:spcAft>
              <a:buNone/>
            </a:pPr>
            <a:r>
              <a:t/>
            </a:r>
            <a:endParaRPr sz="1800">
              <a:solidFill>
                <a:srgbClr val="2330DC"/>
              </a:solidFill>
              <a:latin typeface="Roboto"/>
              <a:ea typeface="Roboto"/>
              <a:cs typeface="Roboto"/>
              <a:sym typeface="Roboto"/>
            </a:endParaRPr>
          </a:p>
          <a:p>
            <a:pPr indent="0" lvl="0" marL="0" marR="0" rtl="0" algn="l">
              <a:lnSpc>
                <a:spcPct val="100000"/>
              </a:lnSpc>
              <a:spcBef>
                <a:spcPts val="0"/>
              </a:spcBef>
              <a:spcAft>
                <a:spcPts val="0"/>
              </a:spcAft>
              <a:buNone/>
            </a:pPr>
            <a:r>
              <a:rPr lang="en-US" sz="1800">
                <a:solidFill>
                  <a:srgbClr val="2330DC"/>
                </a:solidFill>
                <a:latin typeface="Roboto"/>
                <a:ea typeface="Roboto"/>
                <a:cs typeface="Roboto"/>
                <a:sym typeface="Roboto"/>
              </a:rPr>
              <a:t>Application Example:</a:t>
            </a:r>
            <a:endParaRPr sz="1800">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lang="en-US" sz="1800">
                <a:solidFill>
                  <a:srgbClr val="2330DC"/>
                </a:solidFill>
                <a:latin typeface="Roboto"/>
                <a:ea typeface="Roboto"/>
                <a:cs typeface="Roboto"/>
                <a:sym typeface="Roboto"/>
              </a:rPr>
              <a:t>Using Procreate to paint a sustainable landscape, applying layers and blending for a realistic effect</a:t>
            </a:r>
            <a:endParaRPr sz="1800">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p:txBody>
      </p:sp>
      <p:pic>
        <p:nvPicPr>
          <p:cNvPr descr="A true beginner's guide to digital painting.  The best way to learn the basics and get started with it.  Remember, much like learning to play an instrument, the most enjoyable way to get good is to take works you like and break them down in a way that makes it accessible without ruining the intent.&#10;&#10;A huge thank you to Ahmed Aldoori for letting me use some of his art in this video, check out his work when you can:  https://www.youtube.com/channel/UCDyqxplQ3PQcCJhEW-GLgXg&#10;&#10;If you're curious about the XP-Pen tablets, find out more here: https://www.xp-pen.com/series/264.html&#10;&#10;!! the usual links !!&#10;Instagram is @sinixdesign&#10;&#10;Twitter:  https://twitter.com/sinix777&#10;&#10;Visit my patreon at: https://www.patreon.com/sinix&#10;&#10;Stop by my public Discord!!   https://discord.gg/NRfDnRW&#10;&#10;#digitalpainting #arttutorial #howto" id="117" name="Google Shape;117;g308ead12222_0_35" title="How to Learn Digital Painting (Beginners)">
            <a:hlinkClick r:id="rId4"/>
          </p:cNvPr>
          <p:cNvPicPr preferRelativeResize="0"/>
          <p:nvPr/>
        </p:nvPicPr>
        <p:blipFill>
          <a:blip r:embed="rId5">
            <a:alphaModFix/>
          </a:blip>
          <a:stretch>
            <a:fillRect/>
          </a:stretch>
        </p:blipFill>
        <p:spPr>
          <a:xfrm>
            <a:off x="7828775" y="379225"/>
            <a:ext cx="3874175" cy="21792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7"/>
                                        </p:tgtEl>
                                        <p:attrNameLst>
                                          <p:attrName>style.visibility</p:attrName>
                                        </p:attrNameLst>
                                      </p:cBhvr>
                                      <p:to>
                                        <p:strVal val="visible"/>
                                      </p:to>
                                    </p:set>
                                    <p:animEffect filter="fade" transition="in">
                                      <p:cBhvr>
                                        <p:cTn dur="1000"/>
                                        <p:tgtEl>
                                          <p:spTgt spid="11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21" name="Shape 121"/>
        <p:cNvGrpSpPr/>
        <p:nvPr/>
      </p:nvGrpSpPr>
      <p:grpSpPr>
        <a:xfrm>
          <a:off x="0" y="0"/>
          <a:ext cx="0" cy="0"/>
          <a:chOff x="0" y="0"/>
          <a:chExt cx="0" cy="0"/>
        </a:xfrm>
      </p:grpSpPr>
      <p:sp>
        <p:nvSpPr>
          <p:cNvPr id="122" name="Google Shape;122;g308ead12222_0_46"/>
          <p:cNvSpPr txBox="1"/>
          <p:nvPr/>
        </p:nvSpPr>
        <p:spPr>
          <a:xfrm>
            <a:off x="880850" y="755000"/>
            <a:ext cx="10444200" cy="5374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lang="en-US" sz="3200">
                <a:solidFill>
                  <a:srgbClr val="2330DC"/>
                </a:solidFill>
                <a:latin typeface="Roboto"/>
                <a:ea typeface="Roboto"/>
                <a:cs typeface="Roboto"/>
                <a:sym typeface="Roboto"/>
              </a:rPr>
              <a:t>3D Modelling Techniques</a:t>
            </a:r>
            <a:endParaRPr sz="3200">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rPr lang="en-US" sz="1700">
                <a:solidFill>
                  <a:srgbClr val="2330DC"/>
                </a:solidFill>
                <a:latin typeface="Roboto"/>
                <a:ea typeface="Roboto"/>
                <a:cs typeface="Roboto"/>
                <a:sym typeface="Roboto"/>
              </a:rPr>
              <a:t>Polygonal Modelling:</a:t>
            </a:r>
            <a:endParaRPr sz="1700">
              <a:solidFill>
                <a:srgbClr val="2330DC"/>
              </a:solidFill>
              <a:latin typeface="Roboto"/>
              <a:ea typeface="Roboto"/>
              <a:cs typeface="Roboto"/>
              <a:sym typeface="Roboto"/>
            </a:endParaRPr>
          </a:p>
          <a:p>
            <a:pPr indent="-336550" lvl="0" marL="457200" marR="0" rtl="0" algn="l">
              <a:lnSpc>
                <a:spcPct val="100000"/>
              </a:lnSpc>
              <a:spcBef>
                <a:spcPts val="0"/>
              </a:spcBef>
              <a:spcAft>
                <a:spcPts val="0"/>
              </a:spcAft>
              <a:buClr>
                <a:srgbClr val="2330DC"/>
              </a:buClr>
              <a:buSzPts val="1700"/>
              <a:buFont typeface="Roboto"/>
              <a:buChar char="●"/>
            </a:pPr>
            <a:r>
              <a:rPr lang="en-US" sz="1700">
                <a:solidFill>
                  <a:srgbClr val="2330DC"/>
                </a:solidFill>
                <a:latin typeface="Roboto"/>
                <a:ea typeface="Roboto"/>
                <a:cs typeface="Roboto"/>
                <a:sym typeface="Roboto"/>
              </a:rPr>
              <a:t>Building shapes from basic geometric components like vertices, edges, and faces</a:t>
            </a:r>
            <a:endParaRPr sz="1700">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sz="1700">
              <a:solidFill>
                <a:srgbClr val="2330DC"/>
              </a:solidFill>
              <a:latin typeface="Roboto"/>
              <a:ea typeface="Roboto"/>
              <a:cs typeface="Roboto"/>
              <a:sym typeface="Roboto"/>
            </a:endParaRPr>
          </a:p>
          <a:p>
            <a:pPr indent="0" lvl="0" marL="0" marR="0" rtl="0" algn="l">
              <a:lnSpc>
                <a:spcPct val="100000"/>
              </a:lnSpc>
              <a:spcBef>
                <a:spcPts val="0"/>
              </a:spcBef>
              <a:spcAft>
                <a:spcPts val="0"/>
              </a:spcAft>
              <a:buNone/>
            </a:pPr>
            <a:r>
              <a:rPr lang="en-US" sz="1700">
                <a:solidFill>
                  <a:srgbClr val="2330DC"/>
                </a:solidFill>
                <a:latin typeface="Roboto"/>
                <a:ea typeface="Roboto"/>
                <a:cs typeface="Roboto"/>
                <a:sym typeface="Roboto"/>
              </a:rPr>
              <a:t>Sculpting:</a:t>
            </a:r>
            <a:endParaRPr sz="1700">
              <a:solidFill>
                <a:srgbClr val="2330DC"/>
              </a:solidFill>
              <a:latin typeface="Roboto"/>
              <a:ea typeface="Roboto"/>
              <a:cs typeface="Roboto"/>
              <a:sym typeface="Roboto"/>
            </a:endParaRPr>
          </a:p>
          <a:p>
            <a:pPr indent="-336550" lvl="0" marL="457200" marR="0" rtl="0" algn="l">
              <a:lnSpc>
                <a:spcPct val="100000"/>
              </a:lnSpc>
              <a:spcBef>
                <a:spcPts val="0"/>
              </a:spcBef>
              <a:spcAft>
                <a:spcPts val="0"/>
              </a:spcAft>
              <a:buClr>
                <a:srgbClr val="2330DC"/>
              </a:buClr>
              <a:buSzPts val="1700"/>
              <a:buFont typeface="Roboto"/>
              <a:buChar char="●"/>
            </a:pPr>
            <a:r>
              <a:rPr lang="en-US" sz="1700">
                <a:solidFill>
                  <a:srgbClr val="2330DC"/>
                </a:solidFill>
                <a:latin typeface="Roboto"/>
                <a:ea typeface="Roboto"/>
                <a:cs typeface="Roboto"/>
                <a:sym typeface="Roboto"/>
              </a:rPr>
              <a:t>Digital sculpting tools for organic, complex forms</a:t>
            </a:r>
            <a:endParaRPr sz="1700">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sz="1700">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rPr lang="en-US" sz="1700">
                <a:solidFill>
                  <a:srgbClr val="2330DC"/>
                </a:solidFill>
                <a:latin typeface="Roboto"/>
                <a:ea typeface="Roboto"/>
                <a:cs typeface="Roboto"/>
                <a:sym typeface="Roboto"/>
              </a:rPr>
              <a:t>Texturing:</a:t>
            </a:r>
            <a:endParaRPr sz="1700">
              <a:solidFill>
                <a:srgbClr val="2330DC"/>
              </a:solidFill>
              <a:latin typeface="Roboto"/>
              <a:ea typeface="Roboto"/>
              <a:cs typeface="Roboto"/>
              <a:sym typeface="Roboto"/>
            </a:endParaRPr>
          </a:p>
          <a:p>
            <a:pPr indent="-336550" lvl="0" marL="457200" marR="0" rtl="0" algn="l">
              <a:lnSpc>
                <a:spcPct val="100000"/>
              </a:lnSpc>
              <a:spcBef>
                <a:spcPts val="0"/>
              </a:spcBef>
              <a:spcAft>
                <a:spcPts val="0"/>
              </a:spcAft>
              <a:buClr>
                <a:srgbClr val="2330DC"/>
              </a:buClr>
              <a:buSzPts val="1700"/>
              <a:buFont typeface="Roboto"/>
              <a:buChar char="●"/>
            </a:pPr>
            <a:r>
              <a:rPr lang="en-US" sz="1700">
                <a:solidFill>
                  <a:srgbClr val="2330DC"/>
                </a:solidFill>
                <a:latin typeface="Roboto"/>
                <a:ea typeface="Roboto"/>
                <a:cs typeface="Roboto"/>
                <a:sym typeface="Roboto"/>
              </a:rPr>
              <a:t>Applying colours, patterns, and materials to create realistic surfaces</a:t>
            </a:r>
            <a:endParaRPr sz="1700">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sz="1700">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rPr lang="en-US" sz="1700">
                <a:solidFill>
                  <a:srgbClr val="2330DC"/>
                </a:solidFill>
                <a:latin typeface="Roboto"/>
                <a:ea typeface="Roboto"/>
                <a:cs typeface="Roboto"/>
                <a:sym typeface="Roboto"/>
              </a:rPr>
              <a:t>Example Project:</a:t>
            </a:r>
            <a:endParaRPr sz="1700">
              <a:solidFill>
                <a:srgbClr val="2330DC"/>
              </a:solidFill>
              <a:latin typeface="Roboto"/>
              <a:ea typeface="Roboto"/>
              <a:cs typeface="Roboto"/>
              <a:sym typeface="Roboto"/>
            </a:endParaRPr>
          </a:p>
          <a:p>
            <a:pPr indent="-336550" lvl="0" marL="457200" marR="0" rtl="0" algn="l">
              <a:lnSpc>
                <a:spcPct val="100000"/>
              </a:lnSpc>
              <a:spcBef>
                <a:spcPts val="0"/>
              </a:spcBef>
              <a:spcAft>
                <a:spcPts val="0"/>
              </a:spcAft>
              <a:buClr>
                <a:srgbClr val="2330DC"/>
              </a:buClr>
              <a:buSzPts val="1700"/>
              <a:buFont typeface="Roboto"/>
              <a:buChar char="●"/>
            </a:pPr>
            <a:r>
              <a:rPr lang="en-US" sz="1700">
                <a:solidFill>
                  <a:srgbClr val="2330DC"/>
                </a:solidFill>
                <a:latin typeface="Roboto"/>
                <a:ea typeface="Roboto"/>
                <a:cs typeface="Roboto"/>
                <a:sym typeface="Roboto"/>
              </a:rPr>
              <a:t>Modelling a sustainable furniture design with materials that reflect eco-friendly choices</a:t>
            </a:r>
            <a:endParaRPr sz="1700">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sz="1800">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p:txBody>
      </p:sp>
      <p:pic>
        <p:nvPicPr>
          <p:cNvPr descr="As a 3d artist, you will have to use different methods of modeling depending on the kind of result you want to achieve and the nature of your project. &#10;&#10;Cool Addons you probably need:&#10;https://blendermarket.com/creators/mark-kingsnorth?ref=247&#10;&#10;Conform Object&#10;https://blendermarket.com/products/conform-object?ref=247&#10;Perspective Plotter&#10;https://blendermarket.com/products/perspective-plotter?ref=247&#10;Plating Generator &#10;https://blendermarket.com/products/plating-generator?ref=247&#10;&#10;00:00 Intro&#10;&#10;00:21 1_Polygon modeling/edge extrusion&#10;&#10;01:07 2_Box modeling&#10;&#10;01:59 3_Spline/Nurbs modeling&#10;&#10;02:33 4_Boolean modeling&#10;&#10;03:51 5_3D sculpting&#10;&#10;04:44 6_Parametric modeling&#10;&#10;05:10 7_Procedural modeling&#10;&#10;05:50 8_Kit bashing&#10;&#10;&#10;Thumbnial Artist: Tsvetomir Georgiev&#10;artstation.com/cecoaliensa&#10;&#10;&#10;---------------------------&#10;Visit our Website:&#10;https://inspirationtuts.com/&#10;&#10;inspirationTuts 2D Channel:&#10;https://www.youtube.com/c/InspirationTuts2D&#10;&#10;inspirationTuts CAD Channel:&#10;https://www.youtube.com/c/inspirationTutsCAD&#10;&#10;Help Us Create More Content:&#10;https://www.patreon.com/Inspirationtuts1&#10;&#10;Facebook page:&#10;https://web.facebook.com/InspirationTuts&#10;&#10;----------------------------------------------------------------------------&#10;***Check out these amazing Blender Addons***&#10;&#10;⍟Modeling: &#10;Kit Ops 2 Pro&#10;https://blendermarket.com/products/kit-ops-pro-asset--kitbashing-addon?ref=247&#10;Hard Ops&#10;https://blendermarket.com/products/hardopsofficial?ref=247&#10;Fluent&#10;https://blendermarket.com/products/fluent?ref=247&#10;Box cutter&#10;https://blendermarket.com/products/boxcutter?ref=247&#10;Mesh Machine&#10;https://blendermarket.com/products/MESHmachine?ref=247&#10;Cablerator&#10;https://blendermarket.com/products/cbl?ref=247&#10;shipwright&#10;https://blendermarket.com/products/shipwright?ref=247&#10;&#10;&#10;⍟Architecture/Rendering&#10;CityBuilder 3D&#10;https://blendermarket.com/products/citybuilder-3d?ref=247&#10;Sketch Style&#10;https://blendermarket.com/products/sketch-style-add-on?ref=247&#10;E-Cycles&#10;https://blendermarket.com/products/e-cycles?ref=247&#10;K-cycles&#10;https://blendermarket.com/products/k-cycles?ref=247&#10;Photographer&#10;https://blendermarket.com/products/photographer?ref=247&#10; Pure-Sky&#10;https://blendermarket.com/products/pure-sky?ref=247&#10;Physical Starlight And Atmosphere&#10;https://blendermarket.com/products/physical-starlight-and-atmosphere?ref=247&#10;&#10;&#10;⍟Vegeration&#10;scatter&#10;https://blendermarket.com/products/scatter?ref=247&#10;Grasswald&#10;https://blendermarket.com/products/graswald?ref=247&#10;Botaniq Tree Addon&#10;https://blendermarket.com/products/botaniq-trees?ref=247&#10;Tree Vegetation&#10;https://blendermarket.com/products/vegetation-tree-addon-animation?ref=247&#10;Grassblade&#10;https://blendermarket.com/products/grassblade?ref=247&#10;&#10;&#10;&#10;⍟VFX, Simulations &amp; Dynamics&#10;Flip fluids&#10;https://blendermarket.com/products/flipfluids?ref=247&#10;Khaos&#10;https://blendermarket.com/products/khaos-ultimate-explosion-simulator?ref=247&#10;Carl's Physics&#10;https://blendermarket.com/products/carls-physics-and-simulation-expander?ref=247&#10;RBDLab Addon&#10;https://blendermarket.com/products/rbdlab?ref=247&#10;Spyderfy&#10;https://blendermarket.com/products/spyderfy-bug-system-add-on?ref=247&#10;&#10;&#10;⍟Materials/Texturing&#10;Decalmachine&#10;https://blendermarket.com/products/decalmachine?ref=247&#10;Extreme Pbr&#10;https://blendermarket.com/products/extreme-pbr-addon-for-blender-279-2?ref=247&#10;Fluent : Materializer&#10;https://blendermarket.com/products/fluent-materializer?ref=247&#10;Bpainter&#10;https://blendermarket.com/products/bpainter?ref=247&#10;Material Library Materialiq&#10;https://blendermarket.com/products/materialiq?ref=247&#10;&#10;&#10;⍟ Cloth Simulation:&#10;Simply Cloth&#10;https://blendermarket.com/products/simply-cloth?ref=247&#10;&#10;&#10;⍟UV unwrapping&#10;Zen Uv&#10;https://blendermarket.com/products/zen-uv?ref=247&#10;Uv Toolkit&#10;https://blendermarket.com/products/uv-toolkit?ref=247&#10;Uvpackmaster&#10;https://blendermarket.com/products/uvpackmaster2?ref=247&#10;&#10;&#10;⍟Rigging&amp;Animation:&#10;Human Generator&#10;https://blendermarket.com/products/humgen3d?ref=247&#10;Auto-Rig Pro&#10;https://blendermarket.com/products/auto-rig-pro?ref=247&#10;Faceit &#10;https://blendermarket.com/products/faceit?ref=247&#10;Animax&#10;https://blendermarket.com/products/animax---procedural-animation-system-?ref=247&#10;voxel heat diffuse skinning&#10;https://blendermarket.com/products/voxel-heat-diffuse-skinning?ref=247&#10;Animation Layers&#10;https://blendermarket.com/products/animation-layers?ref=247&#10;&#10;⍟Sculpting&#10;Sculpt+Paint Wheel&#10;https://blendermarket.com/products/sculpt-paint-wheel?ref=247&#10;&#10;⍟Retopology&#10;Retopoflow&#10;https://blendermarket.com/products/retopoflow?ref=247&#10;&#10;⍟Ready Vehicles&#10;Car Transportation&#10;https://blendermarket.com/products/transportation?ref=247&#10;Traffiq&#10;https://blendermarket.com/products/car-library-traffiq-vehicles-for-blender?ref=247&#10;&#10;⍟Scripting&#10;https://blendermarket.com/products/serpens?ref=247&#10;&#10;Disclaimer: Some links here are affiliate links that help us create more content. Thanks in advance for using our links" id="123" name="Google Shape;123;g308ead12222_0_46" title="All Methods &amp; Types of 3D Modeling">
            <a:hlinkClick r:id="rId4"/>
          </p:cNvPr>
          <p:cNvPicPr preferRelativeResize="0"/>
          <p:nvPr/>
        </p:nvPicPr>
        <p:blipFill>
          <a:blip r:embed="rId5">
            <a:alphaModFix/>
          </a:blip>
          <a:stretch>
            <a:fillRect/>
          </a:stretch>
        </p:blipFill>
        <p:spPr>
          <a:xfrm>
            <a:off x="4333975" y="4875750"/>
            <a:ext cx="3524050" cy="19822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3"/>
                                        </p:tgtEl>
                                        <p:attrNameLst>
                                          <p:attrName>style.visibility</p:attrName>
                                        </p:attrNameLst>
                                      </p:cBhvr>
                                      <p:to>
                                        <p:strVal val="visible"/>
                                      </p:to>
                                    </p:set>
                                    <p:animEffect filter="fade" transition="in">
                                      <p:cBhvr>
                                        <p:cTn dur="1000"/>
                                        <p:tgtEl>
                                          <p:spTgt spid="12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27" name="Shape 127"/>
        <p:cNvGrpSpPr/>
        <p:nvPr/>
      </p:nvGrpSpPr>
      <p:grpSpPr>
        <a:xfrm>
          <a:off x="0" y="0"/>
          <a:ext cx="0" cy="0"/>
          <a:chOff x="0" y="0"/>
          <a:chExt cx="0" cy="0"/>
        </a:xfrm>
      </p:grpSpPr>
      <p:sp>
        <p:nvSpPr>
          <p:cNvPr id="128" name="Google Shape;128;g308ead12222_0_65"/>
          <p:cNvSpPr txBox="1"/>
          <p:nvPr/>
        </p:nvSpPr>
        <p:spPr>
          <a:xfrm>
            <a:off x="880850" y="755000"/>
            <a:ext cx="10444200" cy="5374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lang="en-US" sz="3200">
                <a:solidFill>
                  <a:srgbClr val="2330DC"/>
                </a:solidFill>
                <a:latin typeface="Roboto"/>
                <a:ea typeface="Roboto"/>
                <a:cs typeface="Roboto"/>
                <a:sym typeface="Roboto"/>
              </a:rPr>
              <a:t>Animation Techniques</a:t>
            </a:r>
            <a:endParaRPr b="0" i="0" sz="32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None/>
            </a:pPr>
            <a:r>
              <a:rPr lang="en-US" sz="1800">
                <a:solidFill>
                  <a:srgbClr val="2330DC"/>
                </a:solidFill>
                <a:latin typeface="Roboto"/>
                <a:ea typeface="Roboto"/>
                <a:cs typeface="Roboto"/>
                <a:sym typeface="Roboto"/>
              </a:rPr>
              <a:t>Keyframing:</a:t>
            </a:r>
            <a:endParaRPr sz="1800">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lang="en-US" sz="1800">
                <a:solidFill>
                  <a:srgbClr val="2330DC"/>
                </a:solidFill>
                <a:latin typeface="Roboto"/>
                <a:ea typeface="Roboto"/>
                <a:cs typeface="Roboto"/>
                <a:sym typeface="Roboto"/>
              </a:rPr>
              <a:t>Setting motion points over time for smooth transitions and effects</a:t>
            </a:r>
            <a:endParaRPr sz="1800">
              <a:solidFill>
                <a:srgbClr val="2330DC"/>
              </a:solidFill>
              <a:latin typeface="Roboto"/>
              <a:ea typeface="Roboto"/>
              <a:cs typeface="Roboto"/>
              <a:sym typeface="Roboto"/>
            </a:endParaRPr>
          </a:p>
          <a:p>
            <a:pPr indent="0" lvl="0" marL="0" marR="0" rtl="0" algn="l">
              <a:lnSpc>
                <a:spcPct val="100000"/>
              </a:lnSpc>
              <a:spcBef>
                <a:spcPts val="0"/>
              </a:spcBef>
              <a:spcAft>
                <a:spcPts val="0"/>
              </a:spcAft>
              <a:buNone/>
            </a:pPr>
            <a:r>
              <a:t/>
            </a:r>
            <a:endParaRPr sz="1800">
              <a:solidFill>
                <a:srgbClr val="2330DC"/>
              </a:solidFill>
              <a:latin typeface="Roboto"/>
              <a:ea typeface="Roboto"/>
              <a:cs typeface="Roboto"/>
              <a:sym typeface="Roboto"/>
            </a:endParaRPr>
          </a:p>
          <a:p>
            <a:pPr indent="0" lvl="0" marL="0" marR="0" rtl="0" algn="l">
              <a:lnSpc>
                <a:spcPct val="100000"/>
              </a:lnSpc>
              <a:spcBef>
                <a:spcPts val="0"/>
              </a:spcBef>
              <a:spcAft>
                <a:spcPts val="0"/>
              </a:spcAft>
              <a:buNone/>
            </a:pPr>
            <a:r>
              <a:rPr lang="en-US" sz="1800">
                <a:solidFill>
                  <a:srgbClr val="2330DC"/>
                </a:solidFill>
                <a:latin typeface="Roboto"/>
                <a:ea typeface="Roboto"/>
                <a:cs typeface="Roboto"/>
                <a:sym typeface="Roboto"/>
              </a:rPr>
              <a:t>Rigging:</a:t>
            </a:r>
            <a:endParaRPr sz="1800">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lang="en-US" sz="1800">
                <a:solidFill>
                  <a:srgbClr val="2330DC"/>
                </a:solidFill>
                <a:latin typeface="Roboto"/>
                <a:ea typeface="Roboto"/>
                <a:cs typeface="Roboto"/>
                <a:sym typeface="Roboto"/>
              </a:rPr>
              <a:t>Building a movable structure or “skeleton” for animation</a:t>
            </a:r>
            <a:endParaRPr sz="1800">
              <a:solidFill>
                <a:srgbClr val="2330DC"/>
              </a:solidFill>
              <a:latin typeface="Roboto"/>
              <a:ea typeface="Roboto"/>
              <a:cs typeface="Roboto"/>
              <a:sym typeface="Roboto"/>
            </a:endParaRPr>
          </a:p>
          <a:p>
            <a:pPr indent="0" lvl="0" marL="0" marR="0" rtl="0" algn="l">
              <a:lnSpc>
                <a:spcPct val="100000"/>
              </a:lnSpc>
              <a:spcBef>
                <a:spcPts val="0"/>
              </a:spcBef>
              <a:spcAft>
                <a:spcPts val="0"/>
              </a:spcAft>
              <a:buNone/>
            </a:pPr>
            <a:r>
              <a:t/>
            </a:r>
            <a:endParaRPr sz="1800">
              <a:solidFill>
                <a:srgbClr val="2330DC"/>
              </a:solidFill>
              <a:latin typeface="Roboto"/>
              <a:ea typeface="Roboto"/>
              <a:cs typeface="Roboto"/>
              <a:sym typeface="Roboto"/>
            </a:endParaRPr>
          </a:p>
          <a:p>
            <a:pPr indent="0" lvl="0" marL="0" marR="0" rtl="0" algn="l">
              <a:lnSpc>
                <a:spcPct val="100000"/>
              </a:lnSpc>
              <a:spcBef>
                <a:spcPts val="0"/>
              </a:spcBef>
              <a:spcAft>
                <a:spcPts val="0"/>
              </a:spcAft>
              <a:buNone/>
            </a:pPr>
            <a:r>
              <a:rPr lang="en-US" sz="1800">
                <a:solidFill>
                  <a:srgbClr val="2330DC"/>
                </a:solidFill>
                <a:latin typeface="Roboto"/>
                <a:ea typeface="Roboto"/>
                <a:cs typeface="Roboto"/>
                <a:sym typeface="Roboto"/>
              </a:rPr>
              <a:t>Simulations:</a:t>
            </a:r>
            <a:endParaRPr sz="1800">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lang="en-US" sz="1800">
                <a:solidFill>
                  <a:srgbClr val="2330DC"/>
                </a:solidFill>
                <a:latin typeface="Roboto"/>
                <a:ea typeface="Roboto"/>
                <a:cs typeface="Roboto"/>
                <a:sym typeface="Roboto"/>
              </a:rPr>
              <a:t>Using fluid, smoke, and cloth simulations to enhance realism</a:t>
            </a:r>
            <a:endParaRPr sz="1800">
              <a:solidFill>
                <a:srgbClr val="2330DC"/>
              </a:solidFill>
              <a:latin typeface="Roboto"/>
              <a:ea typeface="Roboto"/>
              <a:cs typeface="Roboto"/>
              <a:sym typeface="Roboto"/>
            </a:endParaRPr>
          </a:p>
          <a:p>
            <a:pPr indent="0" lvl="0" marL="0" marR="0" rtl="0" algn="l">
              <a:lnSpc>
                <a:spcPct val="100000"/>
              </a:lnSpc>
              <a:spcBef>
                <a:spcPts val="0"/>
              </a:spcBef>
              <a:spcAft>
                <a:spcPts val="0"/>
              </a:spcAft>
              <a:buNone/>
            </a:pPr>
            <a:r>
              <a:t/>
            </a:r>
            <a:endParaRPr sz="1800">
              <a:solidFill>
                <a:srgbClr val="2330DC"/>
              </a:solidFill>
              <a:latin typeface="Roboto"/>
              <a:ea typeface="Roboto"/>
              <a:cs typeface="Roboto"/>
              <a:sym typeface="Roboto"/>
            </a:endParaRPr>
          </a:p>
          <a:p>
            <a:pPr indent="0" lvl="0" marL="0" marR="0" rtl="0" algn="l">
              <a:lnSpc>
                <a:spcPct val="100000"/>
              </a:lnSpc>
              <a:spcBef>
                <a:spcPts val="0"/>
              </a:spcBef>
              <a:spcAft>
                <a:spcPts val="0"/>
              </a:spcAft>
              <a:buNone/>
            </a:pPr>
            <a:r>
              <a:rPr lang="en-US" sz="1800">
                <a:solidFill>
                  <a:srgbClr val="2330DC"/>
                </a:solidFill>
                <a:latin typeface="Roboto"/>
                <a:ea typeface="Roboto"/>
                <a:cs typeface="Roboto"/>
                <a:sym typeface="Roboto"/>
              </a:rPr>
              <a:t>Application Example:</a:t>
            </a:r>
            <a:endParaRPr sz="1800">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lang="en-US" sz="1800">
                <a:solidFill>
                  <a:srgbClr val="2330DC"/>
                </a:solidFill>
                <a:latin typeface="Roboto"/>
                <a:ea typeface="Roboto"/>
                <a:cs typeface="Roboto"/>
                <a:sym typeface="Roboto"/>
              </a:rPr>
              <a:t>Animating a product’s lifecycle to illustrate the principles of sustainable design</a:t>
            </a:r>
            <a:endParaRPr sz="1800">
              <a:solidFill>
                <a:srgbClr val="2330DC"/>
              </a:solidFill>
              <a:latin typeface="Roboto"/>
              <a:ea typeface="Roboto"/>
              <a:cs typeface="Roboto"/>
              <a:sym typeface="Roboto"/>
            </a:endParaRPr>
          </a:p>
          <a:p>
            <a:pPr indent="0" lvl="0" marL="0" marR="0" rtl="0" algn="l">
              <a:lnSpc>
                <a:spcPct val="100000"/>
              </a:lnSpc>
              <a:spcBef>
                <a:spcPts val="0"/>
              </a:spcBef>
              <a:spcAft>
                <a:spcPts val="0"/>
              </a:spcAft>
              <a:buNone/>
            </a:pPr>
            <a:r>
              <a:t/>
            </a:r>
            <a:endParaRPr sz="1800">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p:txBody>
      </p:sp>
      <p:pic>
        <p:nvPicPr>
          <p:cNvPr descr="Further Animation Learning: http://bit.ly/2dleXfH&#10;&#10;Full playlist: https://www.youtube.com/playlist?list=PL-bOh8btec4CXd2ya1NmSKpi92U_l6ZJd&#10;&#10;(0:10) 1. Squash and Stretch&#10;(2:07) 2. Anticipation&#10;(4:14) 3. Staging&#10;(6:33) 4. Straight Ahead/Pose to Pose&#10;(9:14) 5. Follow Through &amp; Overlapping Action&#10;(11:17) 6. Slow In &amp; Slow Out&#10;(12:57) 7. Arcs&#10;(14:38) 8. Secondary Action&#10;(16:11) 9. Timing&#10;(18:22) 10. Exaggeration&#10;(19:55) 11. Solid Drawing&#10;(21:38) 12. Appeal&#10;&#10;PATREON: http://www.patreon.com/alanbecker&#10;TWITTER: http://twitter.com/alanthebecker&#10;FACEBOOK: http://facebook.com/alanthebecker&#10;WEBSITE: http://alanbecker.net&#10;MY MAIN CHANNEL: http://youtube.com/noogai89&#10;MY MINECRAFT CHANNEL: http://youtube.com/AlanBeckerMinecraft" id="129" name="Google Shape;129;g308ead12222_0_65" title="12 Principles of Animation (Official Full Series)">
            <a:hlinkClick r:id="rId4"/>
          </p:cNvPr>
          <p:cNvPicPr preferRelativeResize="0"/>
          <p:nvPr/>
        </p:nvPicPr>
        <p:blipFill>
          <a:blip r:embed="rId5">
            <a:alphaModFix/>
          </a:blip>
          <a:stretch>
            <a:fillRect/>
          </a:stretch>
        </p:blipFill>
        <p:spPr>
          <a:xfrm>
            <a:off x="8315200" y="317075"/>
            <a:ext cx="3344450" cy="18812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9"/>
                                        </p:tgtEl>
                                        <p:attrNameLst>
                                          <p:attrName>style.visibility</p:attrName>
                                        </p:attrNameLst>
                                      </p:cBhvr>
                                      <p:to>
                                        <p:strVal val="visible"/>
                                      </p:to>
                                    </p:set>
                                    <p:animEffect filter="fade" transition="in">
                                      <p:cBhvr>
                                        <p:cTn dur="1000"/>
                                        <p:tgtEl>
                                          <p:spTgt spid="12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2023-11-22T09:07:15Z</dcterms:created>
  <dc:creator>Anna Merry</dc:creator>
</cp:coreProperties>
</file>