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Roboto Medium"/>
      <p:regular r:id="rId18"/>
      <p:bold r:id="rId19"/>
      <p:italic r:id="rId20"/>
      <p:boldItalic r:id="rId21"/>
    </p:embeddedFont>
    <p:embeddedFont>
      <p:font typeface="Robo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61">
          <p15:clr>
            <a:srgbClr val="A4A3A4"/>
          </p15:clr>
        </p15:guide>
        <p15:guide id="2" pos="3840">
          <p15:clr>
            <a:srgbClr val="A4A3A4"/>
          </p15:clr>
        </p15:guide>
        <p15:guide id="3" orient="horz" pos="346">
          <p15:clr>
            <a:srgbClr val="A4A3A4"/>
          </p15:clr>
        </p15:guide>
        <p15:guide id="4" orient="horz" pos="3861">
          <p15:clr>
            <a:srgbClr val="A4A3A4"/>
          </p15:clr>
        </p15:guide>
        <p15:guide id="5" pos="7242">
          <p15:clr>
            <a:srgbClr val="A4A3A4"/>
          </p15:clr>
        </p15:guide>
      </p15:sldGuideLst>
    </p:ext>
    <p:ext uri="GoogleSlidesCustomDataVersion2">
      <go:slidesCustomData xmlns:go="http://customooxmlschemas.google.com/" r:id="rId26" roundtripDataSignature="AMtx7mhlH5Po1hM+Z9JCyLB+ilCzrcyR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1"/>
        <p:guide pos="3840"/>
        <p:guide pos="346" orient="horz"/>
        <p:guide pos="3861" orient="horz"/>
        <p:guide pos="724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Medium-italic.fntdata"/><Relationship Id="rId22" Type="http://schemas.openxmlformats.org/officeDocument/2006/relationships/font" Target="fonts/Roboto-regular.fntdata"/><Relationship Id="rId21" Type="http://schemas.openxmlformats.org/officeDocument/2006/relationships/font" Target="fonts/RobotoMedium-boldItalic.fntdata"/><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Medium-bold.fntdata"/><Relationship Id="rId18" Type="http://schemas.openxmlformats.org/officeDocument/2006/relationships/font" Target="fonts/Roboto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08ead12222_0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900">
              <a:solidFill>
                <a:srgbClr val="9AA0A6"/>
              </a:solidFill>
              <a:highlight>
                <a:srgbClr val="202124"/>
              </a:highlight>
            </a:endParaRPr>
          </a:p>
        </p:txBody>
      </p:sp>
      <p:sp>
        <p:nvSpPr>
          <p:cNvPr id="132" name="Google Shape;132;g308ead12222_0_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11ad0ffec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900">
              <a:solidFill>
                <a:srgbClr val="9AA0A6"/>
              </a:solidFill>
              <a:highlight>
                <a:srgbClr val="202124"/>
              </a:highlight>
            </a:endParaRPr>
          </a:p>
        </p:txBody>
      </p:sp>
      <p:sp>
        <p:nvSpPr>
          <p:cNvPr id="138" name="Google Shape;138;g311ad0ffec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1100d0c710_1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g31100d0c710_1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08ead12222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g308ead12222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08ead12222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 name="Google Shape;110;g308ead12222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08ead12222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 name="Google Shape;115;g308ead12222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08ead12222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900">
              <a:solidFill>
                <a:srgbClr val="9AA0A6"/>
              </a:solidFill>
              <a:highlight>
                <a:srgbClr val="202124"/>
              </a:highlight>
            </a:endParaRPr>
          </a:p>
        </p:txBody>
      </p:sp>
      <p:sp>
        <p:nvSpPr>
          <p:cNvPr id="121" name="Google Shape;121;g308ead12222_0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08ead12222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900">
              <a:solidFill>
                <a:srgbClr val="9AA0A6"/>
              </a:solidFill>
              <a:highlight>
                <a:srgbClr val="202124"/>
              </a:highlight>
            </a:endParaRPr>
          </a:p>
        </p:txBody>
      </p:sp>
      <p:sp>
        <p:nvSpPr>
          <p:cNvPr id="127" name="Google Shape;127;g308ead12222_0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3"/>
          <p:cNvSpPr/>
          <p:nvPr>
            <p:ph idx="2" type="pic"/>
          </p:nvPr>
        </p:nvSpPr>
        <p:spPr>
          <a:xfrm>
            <a:off x="5183188" y="987425"/>
            <a:ext cx="6172200" cy="4873625"/>
          </a:xfrm>
          <a:prstGeom prst="rect">
            <a:avLst/>
          </a:prstGeom>
          <a:noFill/>
          <a:ln>
            <a:noFill/>
          </a:ln>
        </p:spPr>
      </p:sp>
      <p:sp>
        <p:nvSpPr>
          <p:cNvPr id="64" name="Google Shape;64;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hyperlink" Target="http://www.youtube.com/watch?v=oJeciAsGqks" TargetMode="External"/><Relationship Id="rId5"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hyperlink" Target="http://www.youtube.com/watch?v=sucjYCVq7WI" TargetMode="External"/><Relationship Id="rId5"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hyperlink" Target="http://www.youtube.com/watch?v=7POS5WNbBYM" TargetMode="External"/><Relationship Id="rId5"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3" name="Shape 133"/>
        <p:cNvGrpSpPr/>
        <p:nvPr/>
      </p:nvGrpSpPr>
      <p:grpSpPr>
        <a:xfrm>
          <a:off x="0" y="0"/>
          <a:ext cx="0" cy="0"/>
          <a:chOff x="0" y="0"/>
          <a:chExt cx="0" cy="0"/>
        </a:xfrm>
      </p:grpSpPr>
      <p:sp>
        <p:nvSpPr>
          <p:cNvPr id="134" name="Google Shape;134;g308ead12222_0_76"/>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rgbClr val="2330DC"/>
                </a:solidFill>
                <a:latin typeface="Roboto"/>
                <a:ea typeface="Roboto"/>
                <a:cs typeface="Roboto"/>
                <a:sym typeface="Roboto"/>
              </a:rPr>
              <a:t>Principles of Accessible Design in Virtual Spaces</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Importance of Accessibility:</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Ensures virtual spaces are inclusive and accessible to all, aligning with NEB’s inclusivity principle</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Key Accessibility Principles:</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Perceivability: Clear text, image alt tags, and audio descriptions for visually impaired users</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Operability: Keyboard navigation and interactive elements designed for ease of use</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Understandability: Clear instructions and simple navigation</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Robustness: Compatibility across various devices and screen readers</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
        <p:nvSpPr>
          <p:cNvPr id="135" name="Google Shape;135;g308ead12222_0_76"/>
          <p:cNvSpPr txBox="1"/>
          <p:nvPr/>
        </p:nvSpPr>
        <p:spPr>
          <a:xfrm>
            <a:off x="7885650" y="3164325"/>
            <a:ext cx="3282300" cy="26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9" name="Shape 139"/>
        <p:cNvGrpSpPr/>
        <p:nvPr/>
      </p:nvGrpSpPr>
      <p:grpSpPr>
        <a:xfrm>
          <a:off x="0" y="0"/>
          <a:ext cx="0" cy="0"/>
          <a:chOff x="0" y="0"/>
          <a:chExt cx="0" cy="0"/>
        </a:xfrm>
      </p:grpSpPr>
      <p:sp>
        <p:nvSpPr>
          <p:cNvPr id="140" name="Google Shape;140;g311ad0ffece_0_0"/>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rgbClr val="2330DC"/>
                </a:solidFill>
                <a:latin typeface="Roboto"/>
                <a:ea typeface="Roboto"/>
                <a:cs typeface="Roboto"/>
                <a:sym typeface="Roboto"/>
              </a:rPr>
              <a:t>Practical Tips for Accessible Virtual Gallery Design</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Visual Accessibility:</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High contrast text, readable fonts, and alt-text for images</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Audio Accessibility:</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Captions for videos and transcripts for audio content</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User-Friendly Navigation:</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Consistent layout, intuitive controls, and compatibility with assistive technologies</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Testing Tools:</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Tools like WAVE and Axe to check accessibility compliance before launch</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
        <p:nvSpPr>
          <p:cNvPr id="141" name="Google Shape;141;g311ad0ffece_0_0"/>
          <p:cNvSpPr txBox="1"/>
          <p:nvPr/>
        </p:nvSpPr>
        <p:spPr>
          <a:xfrm>
            <a:off x="7885650" y="3164325"/>
            <a:ext cx="3282300" cy="26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5" name="Shape 145"/>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2"/>
          <p:cNvSpPr txBox="1"/>
          <p:nvPr>
            <p:ph type="ctrTitle"/>
          </p:nvPr>
        </p:nvSpPr>
        <p:spPr>
          <a:xfrm>
            <a:off x="813933" y="654936"/>
            <a:ext cx="10544947" cy="233378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Roboto Medium"/>
              <a:buNone/>
            </a:pPr>
            <a:r>
              <a:rPr lang="en-US" sz="3200">
                <a:solidFill>
                  <a:srgbClr val="2330DC"/>
                </a:solidFill>
                <a:latin typeface="Roboto Medium"/>
                <a:ea typeface="Roboto Medium"/>
                <a:cs typeface="Roboto Medium"/>
                <a:sym typeface="Roboto Medium"/>
              </a:rPr>
              <a:t>Digital Tools Course: Digital Alternative Spaces of Learning</a:t>
            </a:r>
            <a:endParaRPr sz="3200">
              <a:solidFill>
                <a:srgbClr val="2330DC"/>
              </a:solidFill>
              <a:latin typeface="Roboto Medium"/>
              <a:ea typeface="Roboto Medium"/>
              <a:cs typeface="Roboto Medium"/>
              <a:sym typeface="Roboto Medium"/>
            </a:endParaRPr>
          </a:p>
          <a:p>
            <a:pPr indent="0" lvl="0" marL="0" rtl="0" algn="l">
              <a:lnSpc>
                <a:spcPct val="90000"/>
              </a:lnSpc>
              <a:spcBef>
                <a:spcPts val="0"/>
              </a:spcBef>
              <a:spcAft>
                <a:spcPts val="0"/>
              </a:spcAft>
              <a:buClr>
                <a:schemeClr val="dk1"/>
              </a:buClr>
              <a:buSzPts val="3200"/>
              <a:buFont typeface="Roboto Medium"/>
              <a:buNone/>
            </a:pPr>
            <a:r>
              <a:t/>
            </a:r>
            <a:endParaRPr sz="3200">
              <a:solidFill>
                <a:srgbClr val="2330DC"/>
              </a:solidFill>
              <a:latin typeface="Roboto Medium"/>
              <a:ea typeface="Roboto Medium"/>
              <a:cs typeface="Roboto Medium"/>
              <a:sym typeface="Roboto Medium"/>
            </a:endParaRPr>
          </a:p>
          <a:p>
            <a:pPr indent="0" lvl="0" marL="0" rtl="0" algn="l">
              <a:lnSpc>
                <a:spcPct val="90000"/>
              </a:lnSpc>
              <a:spcBef>
                <a:spcPts val="0"/>
              </a:spcBef>
              <a:spcAft>
                <a:spcPts val="0"/>
              </a:spcAft>
              <a:buClr>
                <a:schemeClr val="dk1"/>
              </a:buClr>
              <a:buSzPts val="3200"/>
              <a:buFont typeface="Roboto Medium"/>
              <a:buNone/>
            </a:pPr>
            <a:r>
              <a:rPr lang="en-US" sz="3200">
                <a:solidFill>
                  <a:srgbClr val="2330DC"/>
                </a:solidFill>
                <a:latin typeface="Roboto Medium"/>
                <a:ea typeface="Roboto Medium"/>
                <a:cs typeface="Roboto Medium"/>
                <a:sym typeface="Roboto Medium"/>
              </a:rPr>
              <a:t>Module 4: VR/AR Development for Immersive Art Experiences (Practical Tools)</a:t>
            </a:r>
            <a:endParaRPr sz="3200">
              <a:solidFill>
                <a:srgbClr val="2330DC"/>
              </a:solidFill>
              <a:latin typeface="Roboto Medium"/>
              <a:ea typeface="Roboto Medium"/>
              <a:cs typeface="Roboto Medium"/>
              <a:sym typeface="Roboto Medium"/>
            </a:endParaRPr>
          </a:p>
          <a:p>
            <a:pPr indent="0" lvl="0" marL="0" rtl="0" algn="l">
              <a:lnSpc>
                <a:spcPct val="90000"/>
              </a:lnSpc>
              <a:spcBef>
                <a:spcPts val="0"/>
              </a:spcBef>
              <a:spcAft>
                <a:spcPts val="0"/>
              </a:spcAft>
              <a:buClr>
                <a:schemeClr val="dk1"/>
              </a:buClr>
              <a:buSzPts val="3200"/>
              <a:buFont typeface="Roboto Medium"/>
              <a:buNone/>
            </a:pPr>
            <a:r>
              <a:t/>
            </a:r>
            <a:endParaRPr sz="3200">
              <a:solidFill>
                <a:srgbClr val="2330DC"/>
              </a:solidFill>
              <a:latin typeface="Roboto Medium"/>
              <a:ea typeface="Roboto Medium"/>
              <a:cs typeface="Roboto Medium"/>
              <a:sym typeface="Roboto Medium"/>
            </a:endParaRPr>
          </a:p>
        </p:txBody>
      </p:sp>
      <p:sp>
        <p:nvSpPr>
          <p:cNvPr id="89" name="Google Shape;89;p2"/>
          <p:cNvSpPr txBox="1"/>
          <p:nvPr>
            <p:ph idx="1" type="subTitle"/>
          </p:nvPr>
        </p:nvSpPr>
        <p:spPr>
          <a:xfrm>
            <a:off x="813933" y="3313847"/>
            <a:ext cx="7003500" cy="1480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0"/>
              </a:spcBef>
              <a:spcAft>
                <a:spcPts val="0"/>
              </a:spcAft>
              <a:buClr>
                <a:srgbClr val="595959"/>
              </a:buClr>
              <a:buSzPts val="2400"/>
              <a:buNone/>
            </a:pPr>
            <a:r>
              <a:rPr lang="en-US" sz="1800">
                <a:solidFill>
                  <a:srgbClr val="2330DC"/>
                </a:solidFill>
                <a:latin typeface="Roboto"/>
                <a:ea typeface="Roboto"/>
                <a:cs typeface="Roboto"/>
                <a:sym typeface="Roboto"/>
              </a:rPr>
              <a:t>4.1 Software tools for VR/AR development</a:t>
            </a:r>
            <a:endParaRPr sz="1800">
              <a:solidFill>
                <a:srgbClr val="2330DC"/>
              </a:solidFill>
              <a:latin typeface="Roboto"/>
              <a:ea typeface="Roboto"/>
              <a:cs typeface="Roboto"/>
              <a:sym typeface="Roboto"/>
            </a:endParaRPr>
          </a:p>
          <a:p>
            <a:pPr indent="0" lvl="0" marL="0" rtl="0" algn="l">
              <a:lnSpc>
                <a:spcPct val="90000"/>
              </a:lnSpc>
              <a:spcBef>
                <a:spcPts val="480"/>
              </a:spcBef>
              <a:spcAft>
                <a:spcPts val="0"/>
              </a:spcAft>
              <a:buClr>
                <a:srgbClr val="595959"/>
              </a:buClr>
              <a:buSzPts val="2400"/>
              <a:buNone/>
            </a:pPr>
            <a:r>
              <a:t/>
            </a:r>
            <a:endParaRPr sz="1800">
              <a:solidFill>
                <a:srgbClr val="2330DC"/>
              </a:solidFill>
              <a:latin typeface="Roboto"/>
              <a:ea typeface="Roboto"/>
              <a:cs typeface="Roboto"/>
              <a:sym typeface="Roboto"/>
            </a:endParaRPr>
          </a:p>
          <a:p>
            <a:pPr indent="0" lvl="0" marL="0" rtl="0" algn="l">
              <a:lnSpc>
                <a:spcPct val="90000"/>
              </a:lnSpc>
              <a:spcBef>
                <a:spcPts val="480"/>
              </a:spcBef>
              <a:spcAft>
                <a:spcPts val="0"/>
              </a:spcAft>
              <a:buClr>
                <a:srgbClr val="595959"/>
              </a:buClr>
              <a:buSzPts val="2400"/>
              <a:buNone/>
            </a:pPr>
            <a:r>
              <a:rPr lang="en-US" sz="1800">
                <a:solidFill>
                  <a:srgbClr val="2330DC"/>
                </a:solidFill>
                <a:latin typeface="Roboto"/>
                <a:ea typeface="Roboto"/>
                <a:cs typeface="Roboto"/>
                <a:sym typeface="Roboto"/>
              </a:rPr>
              <a:t>4.2 Principles of accessible design in virtual spaces</a:t>
            </a:r>
            <a:endParaRPr sz="1800">
              <a:solidFill>
                <a:srgbClr val="2330DC"/>
              </a:solidFill>
              <a:latin typeface="Roboto"/>
              <a:ea typeface="Roboto"/>
              <a:cs typeface="Roboto"/>
              <a:sym typeface="Roboto"/>
            </a:endParaRPr>
          </a:p>
          <a:p>
            <a:pPr indent="0" lvl="0" marL="0" rtl="0" algn="l">
              <a:lnSpc>
                <a:spcPct val="90000"/>
              </a:lnSpc>
              <a:spcBef>
                <a:spcPts val="480"/>
              </a:spcBef>
              <a:spcAft>
                <a:spcPts val="0"/>
              </a:spcAft>
              <a:buClr>
                <a:srgbClr val="595959"/>
              </a:buClr>
              <a:buSzPts val="2400"/>
              <a:buNone/>
            </a:pPr>
            <a:r>
              <a:t/>
            </a:r>
            <a:endParaRPr sz="1800">
              <a:solidFill>
                <a:srgbClr val="2330DC"/>
              </a:solidFill>
              <a:latin typeface="Roboto"/>
              <a:ea typeface="Roboto"/>
              <a:cs typeface="Roboto"/>
              <a:sym typeface="Roboto"/>
            </a:endParaRPr>
          </a:p>
          <a:p>
            <a:pPr indent="0" lvl="0" marL="0" rtl="0" algn="l">
              <a:lnSpc>
                <a:spcPct val="90000"/>
              </a:lnSpc>
              <a:spcBef>
                <a:spcPts val="480"/>
              </a:spcBef>
              <a:spcAft>
                <a:spcPts val="0"/>
              </a:spcAft>
              <a:buClr>
                <a:srgbClr val="595959"/>
              </a:buClr>
              <a:buSzPts val="2400"/>
              <a:buNone/>
            </a:pPr>
            <a:r>
              <a:t/>
            </a:r>
            <a:endParaRPr sz="1800">
              <a:solidFill>
                <a:srgbClr val="2330DC"/>
              </a:solidFill>
              <a:latin typeface="Roboto"/>
              <a:ea typeface="Roboto"/>
              <a:cs typeface="Roboto"/>
              <a:sym typeface="Roboto"/>
            </a:endParaRPr>
          </a:p>
          <a:p>
            <a:pPr indent="0" lvl="0" marL="0" rtl="0" algn="l">
              <a:lnSpc>
                <a:spcPct val="90000"/>
              </a:lnSpc>
              <a:spcBef>
                <a:spcPts val="480"/>
              </a:spcBef>
              <a:spcAft>
                <a:spcPts val="0"/>
              </a:spcAft>
              <a:buClr>
                <a:srgbClr val="595959"/>
              </a:buClr>
              <a:buSzPts val="2400"/>
              <a:buNone/>
            </a:pPr>
            <a:r>
              <a:t/>
            </a:r>
            <a:endParaRPr sz="1900">
              <a:solidFill>
                <a:srgbClr val="2330DC"/>
              </a:solidFill>
              <a:latin typeface="Roboto"/>
              <a:ea typeface="Roboto"/>
              <a:cs typeface="Roboto"/>
              <a:sym typeface="Roboto"/>
            </a:endParaRPr>
          </a:p>
          <a:p>
            <a:pPr indent="0" lvl="0" marL="0" rtl="0" algn="l">
              <a:lnSpc>
                <a:spcPct val="90000"/>
              </a:lnSpc>
              <a:spcBef>
                <a:spcPts val="480"/>
              </a:spcBef>
              <a:spcAft>
                <a:spcPts val="0"/>
              </a:spcAft>
              <a:buClr>
                <a:srgbClr val="595959"/>
              </a:buClr>
              <a:buSzPts val="2400"/>
              <a:buNone/>
            </a:pPr>
            <a:r>
              <a:t/>
            </a:r>
            <a:endParaRPr sz="2000">
              <a:solidFill>
                <a:srgbClr val="2330DC"/>
              </a:solidFill>
              <a:latin typeface="Roboto"/>
              <a:ea typeface="Roboto"/>
              <a:cs typeface="Roboto"/>
              <a:sym typeface="Roboto"/>
            </a:endParaRPr>
          </a:p>
        </p:txBody>
      </p:sp>
      <p:pic>
        <p:nvPicPr>
          <p:cNvPr id="90" name="Google Shape;90;p2"/>
          <p:cNvPicPr preferRelativeResize="0"/>
          <p:nvPr/>
        </p:nvPicPr>
        <p:blipFill rotWithShape="1">
          <a:blip r:embed="rId4">
            <a:alphaModFix/>
          </a:blip>
          <a:srcRect b="54817" l="14810" r="52748" t="29444"/>
          <a:stretch/>
        </p:blipFill>
        <p:spPr>
          <a:xfrm>
            <a:off x="813933" y="5465114"/>
            <a:ext cx="2681230" cy="758270"/>
          </a:xfrm>
          <a:prstGeom prst="rect">
            <a:avLst/>
          </a:prstGeom>
          <a:noFill/>
          <a:ln>
            <a:noFill/>
          </a:ln>
        </p:spPr>
      </p:pic>
      <p:sp>
        <p:nvSpPr>
          <p:cNvPr id="91" name="Google Shape;91;p2"/>
          <p:cNvSpPr txBox="1"/>
          <p:nvPr/>
        </p:nvSpPr>
        <p:spPr>
          <a:xfrm>
            <a:off x="813933" y="5119474"/>
            <a:ext cx="33036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2330DC"/>
                </a:solidFill>
                <a:latin typeface="Roboto"/>
                <a:ea typeface="Roboto"/>
                <a:cs typeface="Roboto"/>
                <a:sym typeface="Roboto"/>
              </a:rPr>
              <a:t>2023-1-CY01-KA220-HED-000160668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23"/>
          <p:cNvSpPr txBox="1"/>
          <p:nvPr/>
        </p:nvSpPr>
        <p:spPr>
          <a:xfrm>
            <a:off x="985700" y="870350"/>
            <a:ext cx="10266000" cy="502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rgbClr val="2330DC"/>
                </a:solidFill>
                <a:latin typeface="Roboto"/>
                <a:ea typeface="Roboto"/>
                <a:cs typeface="Roboto"/>
                <a:sym typeface="Roboto"/>
              </a:rPr>
              <a:t>Introduction to VR/AR Software and Tools for Art Development</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The importance of software in creating immersive VR/AR experiences</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How these tools enable dynamic storytelling and interactive art environments</a:t>
            </a:r>
            <a:endParaRPr sz="1800">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p:txBody>
      </p:sp>
    </p:spTree>
  </p:cSld>
  <p:clrMapOvr>
    <a:masterClrMapping/>
  </p:clrMapOvr>
  <mc:AlternateContent>
    <mc:Choice Requires="p14">
      <p:transition spd="slow" p14:dur="3400">
        <p14:reveal dir="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0" name="Shape 100"/>
        <p:cNvGrpSpPr/>
        <p:nvPr/>
      </p:nvGrpSpPr>
      <p:grpSpPr>
        <a:xfrm>
          <a:off x="0" y="0"/>
          <a:ext cx="0" cy="0"/>
          <a:chOff x="0" y="0"/>
          <a:chExt cx="0" cy="0"/>
        </a:xfrm>
      </p:grpSpPr>
      <p:sp>
        <p:nvSpPr>
          <p:cNvPr id="101" name="Google Shape;101;p3"/>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rgbClr val="2330DC"/>
                </a:solidFill>
                <a:latin typeface="Roboto"/>
                <a:ea typeface="Roboto"/>
                <a:cs typeface="Roboto"/>
                <a:sym typeface="Roboto"/>
              </a:rPr>
              <a:t>VR Development Tool: Kunstmatrix</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rPr lang="en-US" sz="1800">
                <a:solidFill>
                  <a:srgbClr val="2330DC"/>
                </a:solidFill>
                <a:latin typeface="Roboto"/>
                <a:ea typeface="Roboto"/>
                <a:cs typeface="Roboto"/>
                <a:sym typeface="Roboto"/>
              </a:rPr>
              <a:t>Overview:</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Kunstmatrix: A platform for creating 3D virtual exhibitions</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rPr lang="en-US" sz="1800">
                <a:solidFill>
                  <a:srgbClr val="2330DC"/>
                </a:solidFill>
                <a:latin typeface="Roboto"/>
                <a:ea typeface="Roboto"/>
                <a:cs typeface="Roboto"/>
                <a:sym typeface="Roboto"/>
              </a:rPr>
              <a:t>Key Features:</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Allows for customisable gallery layouts, 3D object integration, and multimedia support</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Options for adding artwork details, descriptions, and artist information</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sz="1800">
              <a:solidFill>
                <a:srgbClr val="2330DC"/>
              </a:solidFill>
              <a:latin typeface="Roboto"/>
              <a:ea typeface="Roboto"/>
              <a:cs typeface="Roboto"/>
              <a:sym typeface="Roboto"/>
            </a:endParaRPr>
          </a:p>
        </p:txBody>
      </p:sp>
      <p:pic>
        <p:nvPicPr>
          <p:cNvPr descr="Ever wanted to make your very own custom made art gallery? &#10;Hi My name is Andy and I am a Freelance Photographer Located in Lowell Mass, and I love this question. &#10;&#10;I always wanted my very own art gallery, so I said hell, I might as well make one, here in my video I show you just how easy it is using a website:&#10;&#10;The Website to use: https://www.kunstmatrix.com/en&#10;&#10;Still Learning the ropes on how to use this website... but...&#10;I am also super excited to share with you all the artist and events we plan to have here, if you are interested in submitting or have any feedback or Ideas on the Gallery please check out my Social Links below, and I love forward to hearing from you!!&#10;&#10;Andy Twyman Photography&#10;Instagram: https://www.instagram.com/twymango&#10;Linktree: https://linktr.ee/twymango" id="102" name="Google Shape;102;p3" title="How To Make a Virtual Online Gallery using Kunstmatrix">
            <a:hlinkClick r:id="rId4"/>
          </p:cNvPr>
          <p:cNvPicPr preferRelativeResize="0"/>
          <p:nvPr/>
        </p:nvPicPr>
        <p:blipFill>
          <a:blip r:embed="rId5">
            <a:alphaModFix/>
          </a:blip>
          <a:stretch>
            <a:fillRect/>
          </a:stretch>
        </p:blipFill>
        <p:spPr>
          <a:xfrm>
            <a:off x="4020150" y="3667775"/>
            <a:ext cx="4151700" cy="2335325"/>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 name="Shape 106"/>
        <p:cNvGrpSpPr/>
        <p:nvPr/>
      </p:nvGrpSpPr>
      <p:grpSpPr>
        <a:xfrm>
          <a:off x="0" y="0"/>
          <a:ext cx="0" cy="0"/>
          <a:chOff x="0" y="0"/>
          <a:chExt cx="0" cy="0"/>
        </a:xfrm>
      </p:grpSpPr>
      <p:sp>
        <p:nvSpPr>
          <p:cNvPr id="107" name="Google Shape;107;g308ead12222_0_14"/>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rgbClr val="2330DC"/>
                </a:solidFill>
                <a:latin typeface="Roboto"/>
                <a:ea typeface="Roboto"/>
                <a:cs typeface="Roboto"/>
                <a:sym typeface="Roboto"/>
              </a:rPr>
              <a:t>AR Development Tool: Google AR</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Overview:</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Google AR: Tools and frameworks for creating augmented reality experiences accessible on mobile devices</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Key Features:</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Environment detection, light estimation, and motion tracking</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Supports interactive elements that respond to the physical environment</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Application Example:</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Developing an AR app that overlays digital art onto real-world locations, such as adding interactive elements to a public mural</a:t>
            </a:r>
            <a:endParaRPr sz="1800">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1" name="Shape 111"/>
        <p:cNvGrpSpPr/>
        <p:nvPr/>
      </p:nvGrpSpPr>
      <p:grpSpPr>
        <a:xfrm>
          <a:off x="0" y="0"/>
          <a:ext cx="0" cy="0"/>
          <a:chOff x="0" y="0"/>
          <a:chExt cx="0" cy="0"/>
        </a:xfrm>
      </p:grpSpPr>
      <p:sp>
        <p:nvSpPr>
          <p:cNvPr id="112" name="Google Shape;112;g308ead12222_0_24"/>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rgbClr val="2330DC"/>
                </a:solidFill>
                <a:latin typeface="Roboto"/>
                <a:ea typeface="Roboto"/>
                <a:cs typeface="Roboto"/>
                <a:sym typeface="Roboto"/>
              </a:rPr>
              <a:t>Benefits of VR/AR in Art Development</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Immersive Storytelling:</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Engages viewers by allowing them to explore and interact within a digital environment</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Enhanced Accessibility:</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Broadens access to art for individuals who may not be able to visit physical exhibitions</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Scalable Art Experiences:</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Enables artists to reach a global audience and offer unique, personalised experiences</a:t>
            </a:r>
            <a:endParaRPr sz="1800">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8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6" name="Shape 116"/>
        <p:cNvGrpSpPr/>
        <p:nvPr/>
      </p:nvGrpSpPr>
      <p:grpSpPr>
        <a:xfrm>
          <a:off x="0" y="0"/>
          <a:ext cx="0" cy="0"/>
          <a:chOff x="0" y="0"/>
          <a:chExt cx="0" cy="0"/>
        </a:xfrm>
      </p:grpSpPr>
      <p:sp>
        <p:nvSpPr>
          <p:cNvPr id="117" name="Google Shape;117;g308ead12222_0_35"/>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rgbClr val="2330DC"/>
                </a:solidFill>
                <a:latin typeface="Roboto"/>
                <a:ea typeface="Roboto"/>
                <a:cs typeface="Roboto"/>
                <a:sym typeface="Roboto"/>
              </a:rPr>
              <a:t>Introduction to Virtual Gallery Platforms</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Importance of virtual galleries in expanding access to art</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How digital platforms allow for unique, interactive, and inclusive exhibits</a:t>
            </a:r>
            <a:endParaRPr sz="1800">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pic>
        <p:nvPicPr>
          <p:cNvPr descr="FA Channel: Future is Now - Vol.16&#10;Three forms of virtual galleries.&#10;I've recently visited so many virtual galleries online and realized there are different ways to present it, which gives different immersive experiences.  This video will explore the difference between the three forms of virtual galleries—360 VR gallery, 3D virtual gallery, and the gallery that uses both ways. &#10;Please let us know if there is any questions!&#10;&#10;Links and references:&#10;FA Channel Discord channel:&#10;https://discord.gg/hK7DMav&#10;&#10;Virtual SNS cluster&#10;https://cluster.mu/en/&#10;&#10;VRChat&#10;https://vrchat.com/&#10;&#10;Artland - Discover and Buy Art Online&#10;https://www.artland.com/&#10;&#10;PATTI'S ART GALLERY&#10;https://vrchat.com/home/launch?worldId=wrld_f255127e-db9a-45cc-bf43-824a1af5bda2 &#10;&#10;LIN WANG - THE ART OF CHINESE CALLIGRAPHY&#10;https://vrchat.com/home/launch?worldId=wrld_ae617290-0f25-4ebc-8581-d5b9a51bc207" id="118" name="Google Shape;118;g308ead12222_0_35" title="3 forms of Virtual Galleries.">
            <a:hlinkClick r:id="rId4"/>
          </p:cNvPr>
          <p:cNvPicPr preferRelativeResize="0"/>
          <p:nvPr/>
        </p:nvPicPr>
        <p:blipFill>
          <a:blip r:embed="rId5">
            <a:alphaModFix/>
          </a:blip>
          <a:stretch>
            <a:fillRect/>
          </a:stretch>
        </p:blipFill>
        <p:spPr>
          <a:xfrm>
            <a:off x="3978400" y="3010175"/>
            <a:ext cx="4235200" cy="2382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g308ead12222_0_46"/>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rgbClr val="2330DC"/>
                </a:solidFill>
                <a:latin typeface="Roboto"/>
                <a:ea typeface="Roboto"/>
                <a:cs typeface="Roboto"/>
                <a:sym typeface="Roboto"/>
              </a:rPr>
              <a:t>Platform Example: Spatial.io</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Overview:</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Spatial.io provides virtual environments where users can create, share, and explore immersive galleries</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Key Features:</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Supports 3D models, audio integration, and real-time interaction</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Accessible through VR headsets, desktops, and mobile devices</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8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pic>
        <p:nvPicPr>
          <p:cNvPr descr="Welcome to the Spatial Creator Toolkit! In this video, Jake - Spatial's Head of Community, walks you through how to get all set up, including downloading and installing Unity, reviewing the sample scenes included with the Start Template, and publishing your first project!&#10;&#10;You can also follow the guide here: https://spatialxr.notion.site/Getting-Started-with-the-Starter-Template-9b12fe1b51f848d48e16468998a10052&#10;&#10;Find all the Docs: https://Docs.Spatial.io&#10;&#10;The Creator Toolkit is powered by Unity, and includes a wide range of tools and features that allow you to create stunning 3D environments, games and experiences that can be shared and explored by others. Whether you're a developer looking to create a new game or social experience, or a creator wanting to build a virtual gallery or exhibition space, the Creator Toolkit has everything you need to bring your vision to life. Let's get started!&#10;&#10;__________________________________________________________________&#10;Spatial is a leading immersive 3D social platform connecting creatives from all over the world. Create a space to connect with friends, attend or host an event, experience arts &amp; culture, and so much more.&#10;&#10;Learn More: https://Spatial.io&#10;Build with Unity: https://Docs.Spatial.io&#10;Twitter: https://Twitter.com/@Spatial_io&#10;Instagram: https://Instagram.com/Spatial_io&#10;Discord: https://Discord.gg/Spatial&#10;Facebook: https://www.facebook.com/spatial.io&#10;Support: https://Support.Spatial.io" id="124" name="Google Shape;124;g308ead12222_0_46" title="Spatial Creator Toolkit (powered by Unity) - Getting Started">
            <a:hlinkClick r:id="rId4"/>
          </p:cNvPr>
          <p:cNvPicPr preferRelativeResize="0"/>
          <p:nvPr/>
        </p:nvPicPr>
        <p:blipFill>
          <a:blip r:embed="rId5">
            <a:alphaModFix/>
          </a:blip>
          <a:stretch>
            <a:fillRect/>
          </a:stretch>
        </p:blipFill>
        <p:spPr>
          <a:xfrm>
            <a:off x="4291550" y="3965275"/>
            <a:ext cx="3622800" cy="2037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8" name="Shape 128"/>
        <p:cNvGrpSpPr/>
        <p:nvPr/>
      </p:nvGrpSpPr>
      <p:grpSpPr>
        <a:xfrm>
          <a:off x="0" y="0"/>
          <a:ext cx="0" cy="0"/>
          <a:chOff x="0" y="0"/>
          <a:chExt cx="0" cy="0"/>
        </a:xfrm>
      </p:grpSpPr>
      <p:sp>
        <p:nvSpPr>
          <p:cNvPr id="129" name="Google Shape;129;g308ead12222_0_65"/>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rgbClr val="2330DC"/>
                </a:solidFill>
                <a:latin typeface="Roboto"/>
                <a:ea typeface="Roboto"/>
                <a:cs typeface="Roboto"/>
                <a:sym typeface="Roboto"/>
              </a:rPr>
              <a:t>Platform Example: Artland</a:t>
            </a:r>
            <a:endParaRPr sz="32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Overview:</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Artland allows artists and galleries to create virtual tours of art exhibitions, viewable on both desktop and mobile</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Key Features:</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High-resolution imaging for detailed artwork display, 3D gallery spaces, and interactive features</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Flexible design options for customising exhibition layouts and visitor interactions</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2023-11-22T09:07:15Z</dcterms:created>
  <dc:creator>Anna Merry</dc:creator>
</cp:coreProperties>
</file>