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12192000"/>
  <p:notesSz cx="6858000" cy="9144000"/>
  <p:embeddedFontLst>
    <p:embeddedFont>
      <p:font typeface="Roboto Medium"/>
      <p:regular r:id="rId18"/>
      <p:bold r:id="rId19"/>
      <p:italic r:id="rId20"/>
      <p:boldItalic r:id="rId21"/>
    </p:embeddedFont>
    <p:embeddedFont>
      <p:font typeface="Roboto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61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346">
          <p15:clr>
            <a:srgbClr val="A4A3A4"/>
          </p15:clr>
        </p15:guide>
        <p15:guide id="4" orient="horz" pos="3861">
          <p15:clr>
            <a:srgbClr val="A4A3A4"/>
          </p15:clr>
        </p15:guide>
        <p15:guide id="5" pos="7242">
          <p15:clr>
            <a:srgbClr val="A4A3A4"/>
          </p15:clr>
        </p15:guide>
      </p15:sldGuideLst>
    </p:ext>
    <p:ext uri="GoogleSlidesCustomDataVersion2">
      <go:slidesCustomData xmlns:go="http://customooxmlschemas.google.com/" r:id="rId26" roundtripDataSignature="AMtx7mg2Leeor+KFNVnkx7TwAPJltqmUz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61"/>
        <p:guide pos="3840"/>
        <p:guide pos="346" orient="horz"/>
        <p:guide pos="3861" orient="horz"/>
        <p:guide pos="7242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Medium-italic.fntdata"/><Relationship Id="rId22" Type="http://schemas.openxmlformats.org/officeDocument/2006/relationships/font" Target="fonts/Roboto-regular.fntdata"/><Relationship Id="rId21" Type="http://schemas.openxmlformats.org/officeDocument/2006/relationships/font" Target="fonts/RobotoMedium-boldItalic.fntdata"/><Relationship Id="rId24" Type="http://schemas.openxmlformats.org/officeDocument/2006/relationships/font" Target="fonts/Roboto-italic.fntdata"/><Relationship Id="rId23" Type="http://schemas.openxmlformats.org/officeDocument/2006/relationships/font" Target="fonts/Roboto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customschemas.google.com/relationships/presentationmetadata" Target="metadata"/><Relationship Id="rId25" Type="http://schemas.openxmlformats.org/officeDocument/2006/relationships/font" Target="fonts/Robo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RobotoMedium-bold.fntdata"/><Relationship Id="rId18" Type="http://schemas.openxmlformats.org/officeDocument/2006/relationships/font" Target="fonts/RobotoMedium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08ead12222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30" name="Google Shape;130;g308ead12222_0_7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11ad0ffec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36" name="Google Shape;136;g311ad0ffece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1100d0c710_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2" name="Google Shape;142;g31100d0c710_1_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6" name="Google Shape;8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4" name="Google Shape;94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0" name="Google Shape;100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08ead12222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5" name="Google Shape;105;g308ead12222_0_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08ead12222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0" name="Google Shape;110;g308ead12222_0_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08ead12222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5" name="Google Shape;115;g308ead12222_0_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08ead12222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20" name="Google Shape;120;g308ead12222_0_4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08ead12222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25" name="Google Shape;125;g308ead12222_0_6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2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2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2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2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Relationship Id="rId4" Type="http://schemas.openxmlformats.org/officeDocument/2006/relationships/hyperlink" Target="http://www.youtube.com/watch?v=u_Ah43VMGJo" TargetMode="External"/><Relationship Id="rId5" Type="http://schemas.openxmlformats.org/officeDocument/2006/relationships/image" Target="../media/image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08ead12222_0_76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Case Study 3: Disability Arts Online (DAO)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Overview: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Digital platform supporting disabled artists through resources, networking, and showcasing opportunities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Key Strategies: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Online galleries with accessible features (e.g., alt-text, audio descriptions)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Mentorship programmes to support career development and inclusion in the arts community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Impact: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Significant role in raising the visibility and inclusivity of disabled artists in the digital arts community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" name="Google Shape;133;g308ead12222_0_76"/>
          <p:cNvSpPr txBox="1"/>
          <p:nvPr/>
        </p:nvSpPr>
        <p:spPr>
          <a:xfrm>
            <a:off x="7885650" y="3164325"/>
            <a:ext cx="3282300" cy="2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11ad0ffece_0_0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Benefits of Inclusive Digital Spaces in Art Education</a:t>
            </a:r>
            <a:endParaRPr sz="3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Enhanced Learning Opportunities: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Digital platforms allow students to access a wide range of resources regardless of location or physical ability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Increased Engagement: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Personalised learning paths and interactive content foster deeper interest and commitment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Greater Accessibility: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Assistive technologies and flexible content formats make learning accessible for students with various needs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9" name="Google Shape;139;g311ad0ffece_0_0"/>
          <p:cNvSpPr txBox="1"/>
          <p:nvPr/>
        </p:nvSpPr>
        <p:spPr>
          <a:xfrm>
            <a:off x="7885650" y="3164325"/>
            <a:ext cx="3282300" cy="2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"/>
          <p:cNvSpPr txBox="1"/>
          <p:nvPr>
            <p:ph type="ctrTitle"/>
          </p:nvPr>
        </p:nvSpPr>
        <p:spPr>
          <a:xfrm>
            <a:off x="813933" y="654936"/>
            <a:ext cx="10544947" cy="23337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rPr lang="en-US" sz="320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Digital Tools Course: Digital Alternative Spaces of Learning</a:t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t/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rPr lang="en-US" sz="320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Module 5: Inclusive Digital Spaces in Art Education</a:t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t/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89" name="Google Shape;89;p2"/>
          <p:cNvSpPr txBox="1"/>
          <p:nvPr>
            <p:ph idx="1" type="subTitle"/>
          </p:nvPr>
        </p:nvSpPr>
        <p:spPr>
          <a:xfrm>
            <a:off x="813933" y="3313847"/>
            <a:ext cx="7003500" cy="148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5.1 The role of digital spaces in fostering inclusive art education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5.2 Case studies on successful inclusive digital art education programs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9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20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0" name="Google Shape;90;p2"/>
          <p:cNvPicPr preferRelativeResize="0"/>
          <p:nvPr/>
        </p:nvPicPr>
        <p:blipFill rotWithShape="1">
          <a:blip r:embed="rId4">
            <a:alphaModFix/>
          </a:blip>
          <a:srcRect b="54817" l="14810" r="52748" t="29444"/>
          <a:stretch/>
        </p:blipFill>
        <p:spPr>
          <a:xfrm>
            <a:off x="813933" y="5465114"/>
            <a:ext cx="2681230" cy="75827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2"/>
          <p:cNvSpPr txBox="1"/>
          <p:nvPr/>
        </p:nvSpPr>
        <p:spPr>
          <a:xfrm>
            <a:off x="813933" y="5119474"/>
            <a:ext cx="3303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2023-1-CY01-KA220-HED-000160668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 txBox="1"/>
          <p:nvPr/>
        </p:nvSpPr>
        <p:spPr>
          <a:xfrm>
            <a:off x="985700" y="870350"/>
            <a:ext cx="10266000" cy="50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The Importance of Inclusivity in Art Education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Definition of inclusive art education: </a:t>
            </a:r>
            <a:r>
              <a:rPr b="1"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ensuring equal opportunities for all students to participate in and benefit from artistic resources.</a:t>
            </a:r>
            <a:endParaRPr b="1"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Why inclusivity matters: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Promotes diversity, equity, and accessibility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Encourages a supportive and welcoming learning environment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descr="INDIe4All: Inclusive digital education Dr. Kyriakis Demetriou&#10;Department of Education, University of Nicosia, Cyprus" id="97" name="Google Shape;97;p23" title="INDIe4All: Inclusive digital education Dr. Kyriakis Demetriou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51638" y="3792800"/>
            <a:ext cx="3734125" cy="2100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3400">
        <p14:reveal dir="l"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The Role of Digital Spaces in Fostering Inclusivity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Digital platforms as tools for enhancing inclusivity in art education</a:t>
            </a:r>
            <a:endParaRPr sz="1800" u="sng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Flexibility of Digital Platforms: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Allow students to access resources remotely and at their own pace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Adaptability for various learning needs and styles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Assistive Technologies: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Integration with screen readers, voice recognition software, and text-to-speech applications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mc:AlternateContent>
    <mc:Choice Requires="p14">
      <p:transition spd="slow" p14:dur="3400">
        <p14:reveal dir="l"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08ead12222_0_14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Accessibility Features in Digital Spaces</a:t>
            </a:r>
            <a:endParaRPr sz="3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sz="3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Visual Accessibility: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High contrast text, alt-text for images, and colour-blind-friendly design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Audio Accessibility: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Captions and transcripts for video and audio content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Interactive and Adaptable Content: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Interactive quizzes, captioned videos, and adaptable materials for diverse learning styles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08ead12222_0_24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Building Community through Digital Platforms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Online Collaboration Tools: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Discussion forums, shared documents, and live chat for peer interaction and collaboration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Global Connectivity: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Digital spaces connect learners from diverse geographical and cultural backgrounds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Example: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An online art project where students from different regions collaborate to create and share artwork, celebrating cultural diversity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08ead12222_0_35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Personalised Learning Paths and Autonomy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Customised Learning Paths: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Ability to tailor learning experiences to individual needs and interests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Interactive Learning Experiences: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Use of virtual studios, simulations, and quizzes to create engaging, self-directed learning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Example: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 personalised art course where students choose projects based on their interests and receive feedback on their specific skills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08ead12222_0_46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Case Study 1: The Inclusive Art Room by NAEA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Overview: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Initiative by the National Art Education Association to create inclusive and accessible art environments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Key Strategies: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Digital portfolios: Allow students to document and reflect on their art over time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Virtual exhibitions: Enable all students, including those with physical limitations, to participate in showcasing their work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Impact: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Increased engagement and accessibility for students with diverse abilities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08ead12222_0_65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Case Study 2: University of the Arts London (UAL) Digital Inclusion Programme</a:t>
            </a:r>
            <a:endParaRPr sz="3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sz="3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Overview: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UAL’s approach to promoting accessibility and inclusivity in digital art education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Key Strategies: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Digital workshops on accessible design practices (e.g., designing for colour blindness)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Inclusive online courses with screen reader support and alternative formats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Impact: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Greater engagement from students with disabilities and students from underrepresented backgrounds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2023-11-22T09:07:15Z</dcterms:created>
  <dc:creator>Anna Merry</dc:creator>
</cp:coreProperties>
</file>