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92" r:id="rId7"/>
    <p:sldId id="293" r:id="rId8"/>
    <p:sldId id="298" r:id="rId9"/>
    <p:sldId id="299" r:id="rId10"/>
    <p:sldId id="294" r:id="rId11"/>
    <p:sldId id="300" r:id="rId12"/>
    <p:sldId id="295" r:id="rId13"/>
    <p:sldId id="296" r:id="rId14"/>
    <p:sldId id="301" r:id="rId15"/>
    <p:sldId id="302" r:id="rId16"/>
    <p:sldId id="303" r:id="rId17"/>
    <p:sldId id="304" r:id="rId18"/>
    <p:sldId id="305" r:id="rId19"/>
    <p:sldId id="268"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
      <p:font typeface="Roboto Medium"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iOe7vEBzkYN6l6HTAmp54YmiEu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guide pos="461"/>
        <p:guide pos="3840"/>
        <p:guide orient="horz" pos="346"/>
        <p:guide orient="horz" pos="3861"/>
        <p:guide pos="72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0752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1937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0275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0780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8556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5746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0373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0146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0811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1100d0c710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31100d0c710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7826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1570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4258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259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medium.com/@kathyflow29/the-evolution-of-broadcasting-7b29b84ba1b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euronews.com/business/2024/06/19/billboard-billions-why-high-tech-screens-are-boom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marketingaiinstitute.com/blog/ai-in-advertising" TargetMode="External"/><Relationship Id="rId4" Type="http://schemas.openxmlformats.org/officeDocument/2006/relationships/hyperlink" Target="https://www.xenonstack.com/blog/generative-ai-sustainable-marketing#:~:text=Measurable%20Impact%3A%20Advertisers%20can%20use,green%20products%20after%20the%20campaig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adomni.com/cms/advertising-goes-green-with-doo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8205999"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Ekraninės reklamos priemonių paaiškinimas</a:t>
            </a:r>
          </a:p>
          <a:p>
            <a:pPr marL="0" marR="0" lvl="0" indent="0" algn="l" rtl="0">
              <a:lnSpc>
                <a:spcPct val="100000"/>
              </a:lnSpc>
              <a:spcBef>
                <a:spcPts val="0"/>
              </a:spcBef>
              <a:spcAft>
                <a:spcPts val="0"/>
              </a:spcAft>
              <a:buClr>
                <a:srgbClr val="000000"/>
              </a:buClr>
              <a:buSzPts val="3200"/>
              <a:buFont typeface="Arial"/>
              <a:buNone/>
            </a:pPr>
            <a:endParaRPr lang="lt-LT" sz="16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600" dirty="0">
                <a:solidFill>
                  <a:srgbClr val="2330DC"/>
                </a:solidFill>
                <a:latin typeface="Roboto"/>
                <a:ea typeface="Roboto"/>
                <a:cs typeface="Roboto"/>
                <a:sym typeface="Roboto"/>
              </a:rPr>
              <a:t>Reklama ekranuose gali būti įvairių formų – internetinė reklama, srautinė televizija ir DOOH (skaitmeninė lauko reklama), rodoma lauko skaitmeniniuose ekranuose.</a:t>
            </a:r>
            <a:endParaRPr sz="3200" b="0" i="0" u="none" strike="noStrike" cap="none" dirty="0">
              <a:solidFill>
                <a:srgbClr val="2330DC"/>
              </a:solidFill>
              <a:latin typeface="Roboto"/>
              <a:ea typeface="Roboto"/>
              <a:cs typeface="Roboto"/>
              <a:sym typeface="Roboto"/>
            </a:endParaRPr>
          </a:p>
        </p:txBody>
      </p:sp>
      <p:pic>
        <p:nvPicPr>
          <p:cNvPr id="4" name="Picture 3">
            <a:extLst>
              <a:ext uri="{FF2B5EF4-FFF2-40B4-BE49-F238E27FC236}">
                <a16:creationId xmlns:a16="http://schemas.microsoft.com/office/drawing/2014/main" id="{18EF7D00-E4DC-449C-BA57-B899300790C8}"/>
              </a:ext>
            </a:extLst>
          </p:cNvPr>
          <p:cNvPicPr>
            <a:picLocks noChangeAspect="1"/>
          </p:cNvPicPr>
          <p:nvPr/>
        </p:nvPicPr>
        <p:blipFill>
          <a:blip r:embed="rId4"/>
          <a:stretch>
            <a:fillRect/>
          </a:stretch>
        </p:blipFill>
        <p:spPr>
          <a:xfrm>
            <a:off x="1089574" y="3952875"/>
            <a:ext cx="2990990" cy="1995418"/>
          </a:xfrm>
          <a:prstGeom prst="rect">
            <a:avLst/>
          </a:prstGeom>
        </p:spPr>
      </p:pic>
      <p:pic>
        <p:nvPicPr>
          <p:cNvPr id="6" name="Picture 5">
            <a:extLst>
              <a:ext uri="{FF2B5EF4-FFF2-40B4-BE49-F238E27FC236}">
                <a16:creationId xmlns:a16="http://schemas.microsoft.com/office/drawing/2014/main" id="{3C2FA51D-1DA2-47C0-9428-061639EE2CF4}"/>
              </a:ext>
            </a:extLst>
          </p:cNvPr>
          <p:cNvPicPr>
            <a:picLocks noChangeAspect="1"/>
          </p:cNvPicPr>
          <p:nvPr/>
        </p:nvPicPr>
        <p:blipFill>
          <a:blip r:embed="rId5"/>
          <a:stretch>
            <a:fillRect/>
          </a:stretch>
        </p:blipFill>
        <p:spPr>
          <a:xfrm>
            <a:off x="4452899" y="3973827"/>
            <a:ext cx="3270338" cy="1974467"/>
          </a:xfrm>
          <a:prstGeom prst="rect">
            <a:avLst/>
          </a:prstGeom>
        </p:spPr>
      </p:pic>
      <p:pic>
        <p:nvPicPr>
          <p:cNvPr id="8" name="Picture 7">
            <a:extLst>
              <a:ext uri="{FF2B5EF4-FFF2-40B4-BE49-F238E27FC236}">
                <a16:creationId xmlns:a16="http://schemas.microsoft.com/office/drawing/2014/main" id="{A45983A2-7B4A-46DB-9AAE-9B4B8BFEA758}"/>
              </a:ext>
            </a:extLst>
          </p:cNvPr>
          <p:cNvPicPr>
            <a:picLocks noChangeAspect="1"/>
          </p:cNvPicPr>
          <p:nvPr/>
        </p:nvPicPr>
        <p:blipFill>
          <a:blip r:embed="rId6"/>
          <a:stretch>
            <a:fillRect/>
          </a:stretch>
        </p:blipFill>
        <p:spPr>
          <a:xfrm>
            <a:off x="8095573" y="3963025"/>
            <a:ext cx="2990989" cy="1985269"/>
          </a:xfrm>
          <a:prstGeom prst="rect">
            <a:avLst/>
          </a:prstGeom>
        </p:spPr>
      </p:pic>
    </p:spTree>
    <p:extLst>
      <p:ext uri="{BB962C8B-B14F-4D97-AF65-F5344CB8AC3E}">
        <p14:creationId xmlns:p14="http://schemas.microsoft.com/office/powerpoint/2010/main" val="2611065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8205999"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Ekraninės reklamos priemonių paaiškinimas - internetinė reklama</a:t>
            </a:r>
          </a:p>
          <a:p>
            <a:pPr marL="0" marR="0" lvl="0" indent="0" algn="l" rtl="0">
              <a:lnSpc>
                <a:spcPct val="100000"/>
              </a:lnSpc>
              <a:spcBef>
                <a:spcPts val="0"/>
              </a:spcBef>
              <a:spcAft>
                <a:spcPts val="0"/>
              </a:spcAft>
              <a:buClr>
                <a:srgbClr val="000000"/>
              </a:buClr>
              <a:buSzPts val="3200"/>
              <a:buFont typeface="Arial"/>
              <a:buNone/>
            </a:pPr>
            <a:endParaRPr lang="lt-LT" sz="16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600" dirty="0">
                <a:solidFill>
                  <a:srgbClr val="2330DC"/>
                </a:solidFill>
                <a:latin typeface="Roboto"/>
                <a:ea typeface="Roboto"/>
                <a:cs typeface="Roboto"/>
                <a:sym typeface="Roboto"/>
              </a:rPr>
              <a:t>Internetinė reklama apima daugybę kanalų, įskaitant socialinės žiniasklaidos platformas, tokias kaip „Facebook“, „Instagram“ ir ‚Twitter‘ (dabar „X“), el. pašto rinkodarą, svetainių reklamą ir rinkodarą paieškos sistemose, pvz., „Google“.</a:t>
            </a:r>
            <a:endParaRPr lang="lt-LT" sz="3200" b="0" i="0" u="none" strike="noStrike" cap="none" dirty="0">
              <a:solidFill>
                <a:srgbClr val="2330DC"/>
              </a:solidFill>
              <a:latin typeface="Roboto"/>
              <a:ea typeface="Roboto"/>
              <a:cs typeface="Roboto"/>
              <a:sym typeface="Roboto"/>
            </a:endParaRPr>
          </a:p>
        </p:txBody>
      </p:sp>
      <p:pic>
        <p:nvPicPr>
          <p:cNvPr id="3" name="Picture 2">
            <a:extLst>
              <a:ext uri="{FF2B5EF4-FFF2-40B4-BE49-F238E27FC236}">
                <a16:creationId xmlns:a16="http://schemas.microsoft.com/office/drawing/2014/main" id="{DD3E0251-84C9-456D-8C54-BA7FACBB5A8F}"/>
              </a:ext>
            </a:extLst>
          </p:cNvPr>
          <p:cNvPicPr>
            <a:picLocks noChangeAspect="1"/>
          </p:cNvPicPr>
          <p:nvPr/>
        </p:nvPicPr>
        <p:blipFill>
          <a:blip r:embed="rId4"/>
          <a:stretch>
            <a:fillRect/>
          </a:stretch>
        </p:blipFill>
        <p:spPr>
          <a:xfrm>
            <a:off x="1384210" y="3286126"/>
            <a:ext cx="4764703" cy="2680146"/>
          </a:xfrm>
          <a:prstGeom prst="rect">
            <a:avLst/>
          </a:prstGeom>
        </p:spPr>
      </p:pic>
      <p:pic>
        <p:nvPicPr>
          <p:cNvPr id="7" name="Picture 6">
            <a:extLst>
              <a:ext uri="{FF2B5EF4-FFF2-40B4-BE49-F238E27FC236}">
                <a16:creationId xmlns:a16="http://schemas.microsoft.com/office/drawing/2014/main" id="{D7C74102-2799-4B34-9880-589EEBA83991}"/>
              </a:ext>
            </a:extLst>
          </p:cNvPr>
          <p:cNvPicPr>
            <a:picLocks noChangeAspect="1"/>
          </p:cNvPicPr>
          <p:nvPr/>
        </p:nvPicPr>
        <p:blipFill>
          <a:blip r:embed="rId5"/>
          <a:stretch>
            <a:fillRect/>
          </a:stretch>
        </p:blipFill>
        <p:spPr>
          <a:xfrm>
            <a:off x="6414522" y="3286126"/>
            <a:ext cx="4021791" cy="2680146"/>
          </a:xfrm>
          <a:prstGeom prst="rect">
            <a:avLst/>
          </a:prstGeom>
        </p:spPr>
      </p:pic>
    </p:spTree>
    <p:extLst>
      <p:ext uri="{BB962C8B-B14F-4D97-AF65-F5344CB8AC3E}">
        <p14:creationId xmlns:p14="http://schemas.microsoft.com/office/powerpoint/2010/main" val="2631658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747500" y="1755125"/>
            <a:ext cx="7310649" cy="4445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lang="lt-LT" sz="1600"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 typeface="Arial" panose="020B0604020202020204" pitchFamily="34" charset="0"/>
              <a:buChar char="•"/>
            </a:pPr>
            <a:endParaRPr lang="lt-LT" sz="1600"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 typeface="Arial" panose="020B0604020202020204" pitchFamily="34" charset="0"/>
              <a:buChar char="•"/>
            </a:pPr>
            <a:r>
              <a:rPr lang="lt-LT" sz="1600" dirty="0">
                <a:solidFill>
                  <a:srgbClr val="2330DC"/>
                </a:solidFill>
                <a:latin typeface="Roboto"/>
                <a:ea typeface="Roboto"/>
                <a:cs typeface="Roboto"/>
                <a:sym typeface="Roboto"/>
              </a:rPr>
              <a:t>Šių kanalų privalumas yra tas, kad juose galima išmatuoti ir sekti rezultatus, todėl reklamuotojai gali analizuoti savo kampanijų veiksmingumą. Be to, šie reklamos kanalai gali pasiekti didžiulę pasaulinę auditoriją, todėl įmonės gali užmegzti ryšį su klientais visame pasaulyje. Pavyzdžiui, vietinė drabužių parduotuvė gali pasinaudoti „Facebook“ reklamos tikslinio nukreipimo galimybėmis, kad pasiektų potencialius klientus konkrečioje geografinėje vietovėje, taip maksimaliai padidindama savo rinkodaros pastangų poveikį.</a:t>
            </a:r>
            <a:endParaRPr sz="3200" b="0" i="0" u="none" strike="noStrike" cap="none" dirty="0">
              <a:solidFill>
                <a:srgbClr val="2330DC"/>
              </a:solidFill>
              <a:latin typeface="Roboto"/>
              <a:ea typeface="Roboto"/>
              <a:cs typeface="Roboto"/>
              <a:sym typeface="Roboto"/>
            </a:endParaRPr>
          </a:p>
        </p:txBody>
      </p:sp>
      <p:sp>
        <p:nvSpPr>
          <p:cNvPr id="6" name="TextBox 5">
            <a:extLst>
              <a:ext uri="{FF2B5EF4-FFF2-40B4-BE49-F238E27FC236}">
                <a16:creationId xmlns:a16="http://schemas.microsoft.com/office/drawing/2014/main" id="{EA1EEEA7-FB7D-4822-AA32-DBBFF18CB7DD}"/>
              </a:ext>
            </a:extLst>
          </p:cNvPr>
          <p:cNvSpPr txBox="1"/>
          <p:nvPr/>
        </p:nvSpPr>
        <p:spPr>
          <a:xfrm>
            <a:off x="971550" y="755000"/>
            <a:ext cx="10267950" cy="120032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lt-LT" sz="3600" dirty="0">
                <a:solidFill>
                  <a:srgbClr val="2330DC"/>
                </a:solidFill>
                <a:latin typeface="Roboto"/>
                <a:ea typeface="Roboto"/>
                <a:cs typeface="Roboto"/>
                <a:sym typeface="Roboto"/>
              </a:rPr>
              <a:t>Ekraninės reklamos priemonių paaiškinimas - internetinė reklama</a:t>
            </a:r>
          </a:p>
        </p:txBody>
      </p:sp>
    </p:spTree>
    <p:extLst>
      <p:ext uri="{BB962C8B-B14F-4D97-AF65-F5344CB8AC3E}">
        <p14:creationId xmlns:p14="http://schemas.microsoft.com/office/powerpoint/2010/main" val="852257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025149"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Ekraninės reklamos priemonių paaiškinimas - srautinė televizija</a:t>
            </a:r>
          </a:p>
          <a:p>
            <a:pPr marL="0" marR="0" lvl="0" indent="0" algn="l" rtl="0">
              <a:lnSpc>
                <a:spcPct val="100000"/>
              </a:lnSpc>
              <a:spcBef>
                <a:spcPts val="0"/>
              </a:spcBef>
              <a:spcAft>
                <a:spcPts val="0"/>
              </a:spcAft>
              <a:buClr>
                <a:srgbClr val="000000"/>
              </a:buClr>
              <a:buSzPts val="3200"/>
              <a:buFont typeface="Arial"/>
              <a:buNone/>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600" dirty="0">
                <a:solidFill>
                  <a:srgbClr val="2330DC"/>
                </a:solidFill>
                <a:latin typeface="Roboto"/>
                <a:ea typeface="Roboto"/>
                <a:cs typeface="Roboto"/>
                <a:sym typeface="Roboto"/>
              </a:rPr>
              <a:t>Srautinė televizija gerokai nutolo nuo tradicinės televizijos transliacijos, kuri buvo įprasta prieš kelis dešimtmečius. Internetas sukėlė skaitmeninę revoliuciją ir visiškai pakeitė transliavimo pramonę. Atsiradus tokioms transliacijos paslaugoms kaip „</a:t>
            </a:r>
            <a:r>
              <a:rPr lang="lt-LT" sz="1600" dirty="0" err="1">
                <a:solidFill>
                  <a:srgbClr val="2330DC"/>
                </a:solidFill>
                <a:latin typeface="Roboto"/>
                <a:ea typeface="Roboto"/>
                <a:cs typeface="Roboto"/>
                <a:sym typeface="Roboto"/>
              </a:rPr>
              <a:t>Netflix</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Hulu</a:t>
            </a:r>
            <a:r>
              <a:rPr lang="lt-LT" sz="1600" dirty="0">
                <a:solidFill>
                  <a:srgbClr val="2330DC"/>
                </a:solidFill>
                <a:latin typeface="Roboto"/>
                <a:ea typeface="Roboto"/>
                <a:cs typeface="Roboto"/>
                <a:sym typeface="Roboto"/>
              </a:rPr>
              <a:t>‘ ir „Amazon </a:t>
            </a:r>
            <a:r>
              <a:rPr lang="lt-LT" sz="1600" dirty="0" err="1">
                <a:solidFill>
                  <a:srgbClr val="2330DC"/>
                </a:solidFill>
                <a:latin typeface="Roboto"/>
                <a:ea typeface="Roboto"/>
                <a:cs typeface="Roboto"/>
                <a:sym typeface="Roboto"/>
              </a:rPr>
              <a:t>Prime</a:t>
            </a:r>
            <a:r>
              <a:rPr lang="lt-LT" sz="1600" dirty="0">
                <a:solidFill>
                  <a:srgbClr val="2330DC"/>
                </a:solidFill>
                <a:latin typeface="Roboto"/>
                <a:ea typeface="Roboto"/>
                <a:cs typeface="Roboto"/>
                <a:sym typeface="Roboto"/>
              </a:rPr>
              <a:t>“, žiūrovams suteikta neprilygstama kontrolė ir lankstumas. Dabar vartotojai gali mėgautis mėgstamomis laidomis jiems patogiu metu ir bet kuriame įrenginyje. Šis perėjimas prie užsakomojo turinio keičia pramogų industriją, o srautinio siuntimo bendrovės daug investuoja į originalias programas, kad pritrauktų ir išlaikytų abonentus.</a:t>
            </a:r>
            <a:endParaRPr sz="32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2382868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025149"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Ekraninės reklamos priemonių paaiškinimas - srautinė televizija</a:t>
            </a:r>
          </a:p>
          <a:p>
            <a:pPr marL="0" marR="0" lvl="0" indent="0" algn="l" rtl="0">
              <a:lnSpc>
                <a:spcPct val="100000"/>
              </a:lnSpc>
              <a:spcBef>
                <a:spcPts val="0"/>
              </a:spcBef>
              <a:spcAft>
                <a:spcPts val="0"/>
              </a:spcAft>
              <a:buClr>
                <a:srgbClr val="000000"/>
              </a:buClr>
              <a:buSzPts val="3200"/>
              <a:buFont typeface="Arial"/>
              <a:buNone/>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600" dirty="0">
                <a:solidFill>
                  <a:srgbClr val="2330DC"/>
                </a:solidFill>
                <a:latin typeface="Roboto"/>
                <a:ea typeface="Roboto"/>
                <a:cs typeface="Roboto"/>
                <a:sym typeface="Roboto"/>
              </a:rPr>
              <a:t>Reklamuotojai naudoja reklamos palaikomas srautinės televizijos platformas, kad savo auditorijai pateiktų tikslinę reklamą. Šie srautinės transliacijos skelbimai gali būti sklandžiai integruoti į laidą ar filmą, panašiai kaip reklamos pertraukos, matomos tradicinėje linijinėje ar kabelinėje televizijoje. Tačiau srautinių reklamų pranašumas yra galimybė rinkti išsamius analitinius ir žiūrovų duomenis, todėl reklamuotojai gali labai tiksliai įvertinti reklamos efektyvumą.</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Jos e yra nuoroda apie srautinę televiziją ir televizijos transliavimo evoliuciją</a:t>
            </a: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hlinkClick r:id="rId4"/>
              </a:rPr>
              <a:t>https://medium.com/@kathyflow29/the-evolution-of-broadcasting-7b29b84ba1ba</a:t>
            </a:r>
            <a:endParaRPr sz="32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2964932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025149"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Ekraninės reklamos priemonių paaiškinimas – DOOH (</a:t>
            </a:r>
            <a:r>
              <a:rPr lang="lt-LT" sz="3200" dirty="0" err="1">
                <a:solidFill>
                  <a:srgbClr val="2330DC"/>
                </a:solidFill>
                <a:latin typeface="Roboto"/>
                <a:ea typeface="Roboto"/>
                <a:cs typeface="Roboto"/>
                <a:sym typeface="Roboto"/>
              </a:rPr>
              <a:t>digital-out-of-home</a:t>
            </a:r>
            <a:r>
              <a:rPr lang="lt-LT" sz="3200" dirty="0">
                <a:solidFill>
                  <a:srgbClr val="2330DC"/>
                </a:solidFill>
                <a:latin typeface="Roboto"/>
                <a:ea typeface="Roboto"/>
                <a:cs typeface="Roboto"/>
                <a:sym typeface="Roboto"/>
              </a:rPr>
              <a:t>) medija</a:t>
            </a:r>
          </a:p>
          <a:p>
            <a:pPr marL="0" marR="0" lvl="0" indent="0" algn="l" rtl="0">
              <a:lnSpc>
                <a:spcPct val="100000"/>
              </a:lnSpc>
              <a:spcBef>
                <a:spcPts val="0"/>
              </a:spcBef>
              <a:spcAft>
                <a:spcPts val="0"/>
              </a:spcAft>
              <a:buClr>
                <a:srgbClr val="000000"/>
              </a:buClr>
              <a:buSzPts val="3200"/>
              <a:buFont typeface="Arial"/>
              <a:buNone/>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600" dirty="0">
                <a:solidFill>
                  <a:srgbClr val="2330DC"/>
                </a:solidFill>
                <a:latin typeface="Roboto"/>
                <a:ea typeface="Roboto"/>
                <a:cs typeface="Roboto"/>
                <a:sym typeface="Roboto"/>
              </a:rPr>
              <a:t>Šiandieniniame nuolat besikeičiančiame reklamos pasaulyje skaitmeninė lauko reklamos (DOOH) žiniasklaida iš esmės pakeitė tradicines priemones, tokias kaip plakatai ir reklaminiai skydai. Skaitmeniniai ekranai suteikia daugybę privalumų, kurių tradiciniai reklamos būdai tiesiog negali suteikti. Šie privalumai apima dinamišką turinio pateikimą, atnaujinimą realiuoju laiku, tikslinių pranešimų siuntimą, interaktyvias galimybes ir galimybę matuoti bei analizuoti auditorijos įsitraukimą. Skaitmeniniai ekranai tapo nepakeičiama priemone įmonėms, siekiančioms veiksmingai reklamuoti savo produktus ir paslaugas pasaulyje, kuriame vartotojų dėmesys yra išskaidytas, o konkurencija dėl matomumo - arši.</a:t>
            </a: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Čia rasite nuorodą į trumpą vaizdo įrašą ir straipsnį apie DOOH (</a:t>
            </a:r>
            <a:r>
              <a:rPr lang="lt-LT" sz="1600" dirty="0" err="1">
                <a:solidFill>
                  <a:srgbClr val="2330DC"/>
                </a:solidFill>
                <a:latin typeface="Roboto"/>
                <a:ea typeface="Roboto"/>
                <a:cs typeface="Roboto"/>
                <a:sym typeface="Roboto"/>
              </a:rPr>
              <a:t>digital-out-of-home</a:t>
            </a:r>
            <a:r>
              <a:rPr lang="lt-LT" sz="1600" dirty="0">
                <a:solidFill>
                  <a:srgbClr val="2330DC"/>
                </a:solidFill>
                <a:latin typeface="Roboto"/>
                <a:ea typeface="Roboto"/>
                <a:cs typeface="Roboto"/>
                <a:sym typeface="Roboto"/>
              </a:rPr>
              <a:t>) žiniasklaidos žydėjimą</a:t>
            </a: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hlinkClick r:id="rId4"/>
              </a:rPr>
              <a:t>https://www.euronews.com/business/2024/06/19/billboard-billions-why-high-tech-screens-are-booming</a:t>
            </a:r>
            <a:endParaRPr sz="32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746847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7882149"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Ekraninės reklamos priemonių galimybės: naujovės ir ateities tendencijos</a:t>
            </a:r>
          </a:p>
          <a:p>
            <a:pPr marL="0" marR="0" lvl="0" indent="0" algn="l" rtl="0">
              <a:lnSpc>
                <a:spcPct val="100000"/>
              </a:lnSpc>
              <a:spcBef>
                <a:spcPts val="0"/>
              </a:spcBef>
              <a:spcAft>
                <a:spcPts val="0"/>
              </a:spcAft>
              <a:buClr>
                <a:srgbClr val="000000"/>
              </a:buClr>
              <a:buSzPts val="3200"/>
              <a:buFont typeface="Arial"/>
              <a:buNone/>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600" dirty="0">
                <a:solidFill>
                  <a:srgbClr val="2330DC"/>
                </a:solidFill>
                <a:latin typeface="Roboto"/>
                <a:ea typeface="Roboto"/>
                <a:cs typeface="Roboto"/>
                <a:sym typeface="Roboto"/>
              </a:rPr>
              <a:t>Sparčiai besikeičiančioje skaitmeninėje aplinkoje vis daugiau dėmesio skiriama vizualiniam reklamos turiniui kurti ir atrinkti. Šis pokytis yra atsakas į skaitmeninėje eroje mažėjančią auditorijos dėmesio trukmę. Naujausios vaizdo reklamos tendencijos pabrėžia lemiamą vaizdo turinio vaidmenį veiksmingai pritraukiant klientus.</a:t>
            </a:r>
            <a:br>
              <a:rPr lang="lt-LT" sz="1600" dirty="0">
                <a:solidFill>
                  <a:srgbClr val="2330DC"/>
                </a:solidFill>
                <a:latin typeface="Roboto"/>
                <a:ea typeface="Roboto"/>
                <a:cs typeface="Roboto"/>
                <a:sym typeface="Roboto"/>
              </a:rPr>
            </a:b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600" dirty="0">
                <a:solidFill>
                  <a:srgbClr val="2330DC"/>
                </a:solidFill>
                <a:latin typeface="Roboto"/>
                <a:ea typeface="Roboto"/>
                <a:cs typeface="Roboto"/>
                <a:sym typeface="Roboto"/>
              </a:rPr>
              <a:t>Reklamuotojai vis dažniau nukreipia savo išteklius į platformas, kuriose jų tikslinė auditorija yra aktyviausia, pavyzdžiui, įvairias socialinės žiniasklaidos platformas ir mobiliuosius žaidimus. Šis pokytis keičia skaitmeninės rinkodaros strategijas, ypač daug dėmesio skiriant interaktyvesniems formatams, įskaitant pokalbių rinkodarą ir virtualios realybės integravimą į kampanijas. Šie interaktyvūs metodai yra labai svarbūs siekiant didinti klientų įsitraukimą ir skatinti ilgalaikį jų lojalumą.</a:t>
            </a:r>
            <a:endParaRPr sz="32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269152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7882149"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Ekraninės reklamos priemonių galimybės: naujovės ir ateities tendencijos</a:t>
            </a:r>
          </a:p>
          <a:p>
            <a:pPr marL="0" marR="0" lvl="0" indent="0" algn="l" rtl="0">
              <a:lnSpc>
                <a:spcPct val="100000"/>
              </a:lnSpc>
              <a:spcBef>
                <a:spcPts val="0"/>
              </a:spcBef>
              <a:spcAft>
                <a:spcPts val="0"/>
              </a:spcAft>
              <a:buClr>
                <a:srgbClr val="000000"/>
              </a:buClr>
              <a:buSzPts val="3200"/>
              <a:buFont typeface="Arial"/>
              <a:buNone/>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600" dirty="0">
                <a:solidFill>
                  <a:srgbClr val="2330DC"/>
                </a:solidFill>
                <a:latin typeface="Roboto"/>
                <a:ea typeface="Roboto"/>
                <a:cs typeface="Roboto"/>
                <a:sym typeface="Roboto"/>
              </a:rPr>
              <a:t>Be to, rinkodaros specialistai naudoja AI įrankius vartotojų duomenims analizuoti ir reklamos išlaidoms optimizuoti. Dirbtinio intelekto ir papildytosios realybės įtraukimas į reklamos veiklą keičia įsitraukimo strategijas skaitmeninėje erdvėje, siūlydamas vartotojams įtraukiančią patirtį.</a:t>
            </a: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Pateikiame dvi nuorodas kartu su atvejų tyrimais apie dirbtinio intelekto naudojimą reklamos kampanijose.</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hlinkClick r:id="rId4"/>
              </a:rPr>
              <a:t>https://www.xenonstack.com/blog/generative-ai-sustainable-marketing#:~:text=Measurable%20Impact%3A%20Advertisers%20can%20use,green%20products%20after%20the%20campaign</a:t>
            </a:r>
            <a:r>
              <a:rPr lang="lt-LT" sz="1600" dirty="0">
                <a:solidFill>
                  <a:srgbClr val="2330DC"/>
                </a:solidFill>
                <a:latin typeface="Roboto"/>
                <a:ea typeface="Roboto"/>
                <a:cs typeface="Roboto"/>
                <a:sym typeface="Roboto"/>
              </a:rPr>
              <a:t>.</a:t>
            </a: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hlinkClick r:id="rId5"/>
              </a:rPr>
              <a:t>https://www.marketingaiinstitute.com/blog/ai-in-advertising</a:t>
            </a:r>
            <a:r>
              <a:rPr lang="lt-LT" sz="1600" dirty="0">
                <a:solidFill>
                  <a:srgbClr val="2330DC"/>
                </a:solidFill>
                <a:latin typeface="Roboto"/>
                <a:ea typeface="Roboto"/>
                <a:cs typeface="Roboto"/>
                <a:sym typeface="Roboto"/>
              </a:rPr>
              <a:t> </a:t>
            </a:r>
            <a:endParaRPr sz="32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2552030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7882149"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Ekraninės reklamos priemonių galimybės: naujovės ir ateities tendencijos</a:t>
            </a:r>
          </a:p>
          <a:p>
            <a:pPr marL="0" marR="0" lvl="0" indent="0" algn="l" rtl="0">
              <a:lnSpc>
                <a:spcPct val="100000"/>
              </a:lnSpc>
              <a:spcBef>
                <a:spcPts val="0"/>
              </a:spcBef>
              <a:spcAft>
                <a:spcPts val="0"/>
              </a:spcAft>
              <a:buClr>
                <a:srgbClr val="000000"/>
              </a:buClr>
              <a:buSzPts val="3200"/>
              <a:buFont typeface="Arial"/>
              <a:buNone/>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600" dirty="0">
                <a:solidFill>
                  <a:srgbClr val="2330DC"/>
                </a:solidFill>
                <a:latin typeface="Roboto"/>
                <a:ea typeface="Roboto"/>
                <a:cs typeface="Roboto"/>
                <a:sym typeface="Roboto"/>
              </a:rPr>
              <a:t>Didėjančios investicijos į vizualinę rinkodarą, įskaitant naujovišką interaktyvią patirtį, pavyzdžiui, papildytąją ir virtualiąją realybę, atspindi platesnį perėjimą prie labiau įtraukiančio bendravimo su klientais. Šios pažangios technologijos leidžia klientams giliau įsitraukti į produktus ir paslaugas, taip gerinant bendrą klientų patirtį ir didinant pardavimus.</a:t>
            </a:r>
            <a:endParaRPr sz="32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1609015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813933" y="654936"/>
            <a:ext cx="10720842" cy="1653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boto Medium"/>
              <a:buNone/>
            </a:pPr>
            <a:r>
              <a:rPr lang="lt-LT" sz="3000" dirty="0">
                <a:solidFill>
                  <a:srgbClr val="2330DC"/>
                </a:solidFill>
                <a:latin typeface="Roboto Medium"/>
                <a:ea typeface="Roboto Medium"/>
                <a:cs typeface="Roboto Medium"/>
                <a:sym typeface="Roboto Medium"/>
              </a:rPr>
              <a:t>Spausdintos ir nespausdintos medijos</a:t>
            </a:r>
            <a:br>
              <a:rPr lang="lt-LT" sz="2600" dirty="0">
                <a:solidFill>
                  <a:srgbClr val="2330DC"/>
                </a:solidFill>
                <a:latin typeface="Roboto Medium"/>
                <a:ea typeface="Roboto Medium"/>
                <a:cs typeface="Roboto Medium"/>
                <a:sym typeface="Roboto Medium"/>
              </a:rPr>
            </a:br>
            <a:br>
              <a:rPr lang="lt-LT" sz="2600" dirty="0">
                <a:solidFill>
                  <a:srgbClr val="2330DC"/>
                </a:solidFill>
                <a:latin typeface="Roboto Medium"/>
                <a:ea typeface="Roboto Medium"/>
                <a:cs typeface="Roboto Medium"/>
                <a:sym typeface="Roboto Medium"/>
              </a:rPr>
            </a:br>
            <a:r>
              <a:rPr lang="lt-LT" sz="2600" dirty="0">
                <a:solidFill>
                  <a:srgbClr val="2330DC"/>
                </a:solidFill>
                <a:latin typeface="Roboto Medium"/>
                <a:ea typeface="Roboto Medium"/>
                <a:cs typeface="Roboto Medium"/>
                <a:sym typeface="Roboto Medium"/>
              </a:rPr>
              <a:t>1 modulis</a:t>
            </a:r>
            <a:endParaRPr sz="2600" dirty="0">
              <a:solidFill>
                <a:srgbClr val="2330DC"/>
              </a:solidFill>
              <a:latin typeface="Roboto Medium"/>
              <a:ea typeface="Roboto Medium"/>
              <a:cs typeface="Roboto Medium"/>
              <a:sym typeface="Roboto Medium"/>
            </a:endParaRPr>
          </a:p>
        </p:txBody>
      </p:sp>
      <p:sp>
        <p:nvSpPr>
          <p:cNvPr id="89" name="Google Shape;89;p2"/>
          <p:cNvSpPr txBox="1">
            <a:spLocks noGrp="1"/>
          </p:cNvSpPr>
          <p:nvPr>
            <p:ph type="subTitle" idx="1"/>
          </p:nvPr>
        </p:nvSpPr>
        <p:spPr>
          <a:xfrm>
            <a:off x="813933" y="2388823"/>
            <a:ext cx="9692142" cy="26499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80"/>
              </a:spcBef>
              <a:spcAft>
                <a:spcPts val="0"/>
              </a:spcAft>
              <a:buClr>
                <a:srgbClr val="595959"/>
              </a:buClr>
              <a:buSzPts val="2400"/>
              <a:buNone/>
            </a:pPr>
            <a:r>
              <a:rPr lang="lt-LT" sz="1700" b="1" dirty="0">
                <a:solidFill>
                  <a:srgbClr val="2330DC"/>
                </a:solidFill>
                <a:latin typeface="Roboto"/>
                <a:ea typeface="Roboto"/>
                <a:cs typeface="Roboto"/>
                <a:sym typeface="Roboto"/>
              </a:rPr>
              <a:t>Apžvalga</a:t>
            </a:r>
          </a:p>
          <a:p>
            <a:pPr marL="0" lvl="0" indent="0" algn="l" rtl="0">
              <a:lnSpc>
                <a:spcPct val="90000"/>
              </a:lnSpc>
              <a:spcBef>
                <a:spcPts val="480"/>
              </a:spcBef>
              <a:spcAft>
                <a:spcPts val="0"/>
              </a:spcAft>
              <a:buClr>
                <a:srgbClr val="595959"/>
              </a:buClr>
              <a:buSzPts val="2400"/>
              <a:buNone/>
            </a:pPr>
            <a:endParaRPr lang="lt-LT" sz="1700" b="1" dirty="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buNone/>
            </a:pPr>
            <a:r>
              <a:rPr lang="lt-LT" sz="1700" dirty="0">
                <a:solidFill>
                  <a:srgbClr val="2330DC"/>
                </a:solidFill>
                <a:latin typeface="Roboto"/>
                <a:ea typeface="Roboto"/>
                <a:cs typeface="Roboto"/>
                <a:sym typeface="Roboto"/>
              </a:rPr>
              <a:t>Šiame modulyje trumpai apžvelgiama istorinė pažanga nuo tradicinės spausdintinės žiniasklaidos iki skaitmeninės žiniasklaidos. Pabrėžiami svarbūs etapai ir esminiai momentai, turėję įtakos žiniasklaidos vartojimo pokyčiams. Modulyje nagrinėjama technologinė pažanga, besikeičianti vartotojų elgsena ir skaitmeninių platformų įtaka žiniasklaidos pramonei.</a:t>
            </a:r>
            <a:endParaRPr lang="en-GB" sz="1700" dirty="0">
              <a:solidFill>
                <a:srgbClr val="2330DC"/>
              </a:solidFill>
              <a:latin typeface="Roboto"/>
              <a:ea typeface="Roboto"/>
              <a:cs typeface="Roboto"/>
              <a:sym typeface="Roboto"/>
            </a:endParaRPr>
          </a:p>
        </p:txBody>
      </p:sp>
      <p:pic>
        <p:nvPicPr>
          <p:cNvPr id="90" name="Google Shape;90;p2"/>
          <p:cNvPicPr preferRelativeResize="0"/>
          <p:nvPr/>
        </p:nvPicPr>
        <p:blipFill rotWithShape="1">
          <a:blip r:embed="rId4">
            <a:alphaModFix/>
          </a:blip>
          <a:srcRect l="14810" t="29444" r="52748" b="54817"/>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2330DC"/>
                </a:solidFill>
                <a:latin typeface="Roboto"/>
                <a:ea typeface="Roboto"/>
                <a:cs typeface="Roboto"/>
                <a:sym typeface="Roboto"/>
              </a:rPr>
              <a:t>2023-1-CY01-KA220-HED-000160668</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8E084EDC-3967-4955-8889-D90649EC1C21}"/>
              </a:ext>
            </a:extLst>
          </p:cNvPr>
          <p:cNvPicPr>
            <a:picLocks noChangeAspect="1"/>
          </p:cNvPicPr>
          <p:nvPr/>
        </p:nvPicPr>
        <p:blipFill>
          <a:blip r:embed="rId5"/>
          <a:stretch>
            <a:fillRect/>
          </a:stretch>
        </p:blipFill>
        <p:spPr>
          <a:xfrm>
            <a:off x="5299283" y="5559573"/>
            <a:ext cx="1593433" cy="569352"/>
          </a:xfrm>
          <a:prstGeom prst="rect">
            <a:avLst/>
          </a:prstGeom>
        </p:spPr>
      </p:pic>
      <p:pic>
        <p:nvPicPr>
          <p:cNvPr id="3" name="Picture 2">
            <a:extLst>
              <a:ext uri="{FF2B5EF4-FFF2-40B4-BE49-F238E27FC236}">
                <a16:creationId xmlns:a16="http://schemas.microsoft.com/office/drawing/2014/main" id="{EF5464C1-A9EB-44AD-8F07-4FB7D92240A2}"/>
              </a:ext>
            </a:extLst>
          </p:cNvPr>
          <p:cNvPicPr>
            <a:picLocks noChangeAspect="1"/>
          </p:cNvPicPr>
          <p:nvPr/>
        </p:nvPicPr>
        <p:blipFill>
          <a:blip r:embed="rId6"/>
          <a:stretch>
            <a:fillRect/>
          </a:stretch>
        </p:blipFill>
        <p:spPr>
          <a:xfrm>
            <a:off x="9072978" y="5362261"/>
            <a:ext cx="2199089" cy="8003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3"/>
          <p:cNvSpPr txBox="1"/>
          <p:nvPr/>
        </p:nvSpPr>
        <p:spPr>
          <a:xfrm>
            <a:off x="985700" y="870350"/>
            <a:ext cx="10220599" cy="151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Istorinis kontekstas nuo spaudos (rankų darbo) iki ekrano (skaitmeninimo)</a:t>
            </a:r>
          </a:p>
        </p:txBody>
      </p:sp>
      <p:sp>
        <p:nvSpPr>
          <p:cNvPr id="8" name="Google Shape;96;p23">
            <a:extLst>
              <a:ext uri="{FF2B5EF4-FFF2-40B4-BE49-F238E27FC236}">
                <a16:creationId xmlns:a16="http://schemas.microsoft.com/office/drawing/2014/main" id="{EAD893D4-D38D-4E60-A91A-D582EBD65305}"/>
              </a:ext>
            </a:extLst>
          </p:cNvPr>
          <p:cNvSpPr txBox="1"/>
          <p:nvPr/>
        </p:nvSpPr>
        <p:spPr>
          <a:xfrm>
            <a:off x="985701" y="2177550"/>
            <a:ext cx="6657973" cy="38101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Iki pat XX a. pabaigos, nuo pirmosios masinės komunikacijos revoliucijos, prasidėjusios Gutenbergo spaudos išradimu XV amžiuje, dizaino procesas iš esmės išliko nepakitęs. Dizaineriai turėdavo vizualizuoti idėją, ją ranka nupiešti, naudotis rinktuvais tekstui išdėstyti, tikrinti šriftus ir išdėstyti vaizdus popieriuje ar kartone, kad būtų galima atlikti fotografinę reprodukciją ir gaminti spaudos plokštes.</a:t>
            </a:r>
          </a:p>
          <a:p>
            <a:pPr marL="457200" marR="0" lvl="0" indent="-330200" algn="l" rtl="0">
              <a:lnSpc>
                <a:spcPct val="100000"/>
              </a:lnSpc>
              <a:spcBef>
                <a:spcPts val="0"/>
              </a:spcBef>
              <a:spcAft>
                <a:spcPts val="0"/>
              </a:spcAft>
              <a:buClr>
                <a:srgbClr val="2330DC"/>
              </a:buClr>
              <a:buSzPts val="1600"/>
              <a:buFont typeface="Roboto"/>
              <a:buChar char="●"/>
            </a:pPr>
            <a:endParaRPr lang="lt-LT" sz="1600" dirty="0">
              <a:solidFill>
                <a:srgbClr val="2330DC"/>
              </a:solidFill>
              <a:latin typeface="Roboto"/>
              <a:ea typeface="Roboto"/>
              <a:cs typeface="Roboto"/>
              <a:sym typeface="Roboto"/>
            </a:endParaRP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Situacija pasikeitė 1980-aisiais, kai „Apple“ kompiuterių ir „</a:t>
            </a:r>
            <a:r>
              <a:rPr lang="lt-LT" sz="1600" dirty="0" err="1">
                <a:solidFill>
                  <a:srgbClr val="2330DC"/>
                </a:solidFill>
                <a:latin typeface="Roboto"/>
                <a:ea typeface="Roboto"/>
                <a:cs typeface="Roboto"/>
                <a:sym typeface="Roboto"/>
              </a:rPr>
              <a:t>MacPaint</a:t>
            </a:r>
            <a:r>
              <a:rPr lang="lt-LT" sz="1600" dirty="0">
                <a:solidFill>
                  <a:srgbClr val="2330DC"/>
                </a:solidFill>
                <a:latin typeface="Roboto"/>
                <a:ea typeface="Roboto"/>
                <a:cs typeface="Roboto"/>
                <a:sym typeface="Roboto"/>
              </a:rPr>
              <a:t>“ programos atsiradimas sukėlė perversmą dizaino procese. Dizaineriai galėjo sąveikauti su kompiuterine grafika naudodami pelę arba planšetę. Netolimoje ateityje pasirodžiusi „Adobe </a:t>
            </a:r>
            <a:r>
              <a:rPr lang="lt-LT" sz="1600" dirty="0" err="1">
                <a:solidFill>
                  <a:srgbClr val="2330DC"/>
                </a:solidFill>
                <a:latin typeface="Roboto"/>
                <a:ea typeface="Roboto"/>
                <a:cs typeface="Roboto"/>
                <a:sym typeface="Roboto"/>
              </a:rPr>
              <a:t>Systems</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Inc</a:t>
            </a:r>
            <a:r>
              <a:rPr lang="lt-LT" sz="1600" dirty="0">
                <a:solidFill>
                  <a:srgbClr val="2330DC"/>
                </a:solidFill>
                <a:latin typeface="Roboto"/>
                <a:ea typeface="Roboto"/>
                <a:cs typeface="Roboto"/>
                <a:sym typeface="Roboto"/>
              </a:rPr>
              <a:t>.“ sukurta „</a:t>
            </a:r>
            <a:r>
              <a:rPr lang="lt-LT" sz="1600" dirty="0" err="1">
                <a:solidFill>
                  <a:srgbClr val="2330DC"/>
                </a:solidFill>
                <a:latin typeface="Roboto"/>
                <a:ea typeface="Roboto"/>
                <a:cs typeface="Roboto"/>
                <a:sym typeface="Roboto"/>
              </a:rPr>
              <a:t>PostScript</a:t>
            </a:r>
            <a:r>
              <a:rPr lang="lt-LT" sz="1600" dirty="0">
                <a:solidFill>
                  <a:srgbClr val="2330DC"/>
                </a:solidFill>
                <a:latin typeface="Roboto"/>
                <a:ea typeface="Roboto"/>
                <a:cs typeface="Roboto"/>
                <a:sym typeface="Roboto"/>
              </a:rPr>
              <a:t>“ technologija leido puslapiuose esantį tekstą ir vaizdus paversti grafinio dizaino elementais ekrane.</a:t>
            </a:r>
            <a:endParaRPr sz="1600" b="0" i="0" u="none" strike="noStrike" cap="none" dirty="0">
              <a:solidFill>
                <a:srgbClr val="2330DC"/>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49" y="755000"/>
            <a:ext cx="10577725"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Istorinis kontekstas nuo spaudos (rankų darbo) iki ekrano (skaitmeninimo)</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908975" y="2124074"/>
            <a:ext cx="6463376" cy="3978925"/>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2330DC"/>
              </a:buClr>
              <a:buSzPts val="1800"/>
              <a:buFont typeface="Roboto"/>
              <a:buChar char="●"/>
            </a:pPr>
            <a:r>
              <a:rPr lang="lt-LT" sz="1600" dirty="0">
                <a:solidFill>
                  <a:srgbClr val="2330DC"/>
                </a:solidFill>
                <a:latin typeface="Roboto"/>
                <a:ea typeface="Roboto"/>
                <a:cs typeface="Roboto"/>
                <a:sym typeface="Roboto"/>
              </a:rPr>
              <a:t>Po 1980-ųjų ir 1990-ųjų viduryje įvykusių technologinių naujovių grafinio dizaino sritis labai pasikeitė. Kompiuterių kūrimas leido grafikos dizaineriams eksperimentuoti su šrifto uždengimo vaizdais ir greitai išbandyti įvairius šrifto svorius ir dydžius. Įdiegus ekrane veikiančią programinę įrangą, palengvėjo vientisa šrifto ir vaizdų integracija, skatinanti kurti dinamiškas ir vizualiai patrauklias kompozicijas.</a:t>
            </a:r>
            <a:endParaRPr lang="lt-LT" sz="3200" b="0" i="0" u="none" strike="noStrike" cap="none" dirty="0">
              <a:solidFill>
                <a:srgbClr val="2330DC"/>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7" name="TextBox 6">
            <a:extLst>
              <a:ext uri="{FF2B5EF4-FFF2-40B4-BE49-F238E27FC236}">
                <a16:creationId xmlns:a16="http://schemas.microsoft.com/office/drawing/2014/main" id="{FACCD31A-853E-4E0A-8450-892418694277}"/>
              </a:ext>
            </a:extLst>
          </p:cNvPr>
          <p:cNvSpPr txBox="1"/>
          <p:nvPr/>
        </p:nvSpPr>
        <p:spPr>
          <a:xfrm>
            <a:off x="981075" y="824239"/>
            <a:ext cx="10325100" cy="646331"/>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it-IT" sz="3600" dirty="0">
                <a:solidFill>
                  <a:srgbClr val="2330DC"/>
                </a:solidFill>
                <a:latin typeface="Roboto"/>
                <a:ea typeface="Roboto"/>
                <a:cs typeface="Roboto"/>
                <a:sym typeface="Roboto"/>
              </a:rPr>
              <a:t>Evoliucija nuo spausdin</a:t>
            </a:r>
            <a:r>
              <a:rPr lang="lt-LT" sz="3600" dirty="0">
                <a:solidFill>
                  <a:srgbClr val="2330DC"/>
                </a:solidFill>
                <a:latin typeface="Roboto"/>
                <a:ea typeface="Roboto"/>
                <a:cs typeface="Roboto"/>
                <a:sym typeface="Roboto"/>
              </a:rPr>
              <a:t>to</a:t>
            </a:r>
            <a:r>
              <a:rPr lang="it-IT" sz="3600" dirty="0">
                <a:solidFill>
                  <a:srgbClr val="2330DC"/>
                </a:solidFill>
                <a:latin typeface="Roboto"/>
                <a:ea typeface="Roboto"/>
                <a:cs typeface="Roboto"/>
                <a:sym typeface="Roboto"/>
              </a:rPr>
              <a:t> prie skaitmeninio</a:t>
            </a:r>
            <a:endParaRPr lang="lt-LT" sz="3600" b="0" i="0" u="none" strike="noStrike" cap="none" dirty="0">
              <a:solidFill>
                <a:srgbClr val="2330DC"/>
              </a:solidFill>
              <a:latin typeface="Roboto"/>
              <a:ea typeface="Roboto"/>
              <a:cs typeface="Roboto"/>
              <a:sym typeface="Roboto"/>
            </a:endParaRPr>
          </a:p>
        </p:txBody>
      </p:sp>
      <p:sp>
        <p:nvSpPr>
          <p:cNvPr id="8" name="Google Shape;109;g308ead12222_0_14">
            <a:extLst>
              <a:ext uri="{FF2B5EF4-FFF2-40B4-BE49-F238E27FC236}">
                <a16:creationId xmlns:a16="http://schemas.microsoft.com/office/drawing/2014/main" id="{9D1D748A-EA45-419F-999D-4F6D6A1E4A3D}"/>
              </a:ext>
            </a:extLst>
          </p:cNvPr>
          <p:cNvSpPr txBox="1"/>
          <p:nvPr/>
        </p:nvSpPr>
        <p:spPr>
          <a:xfrm>
            <a:off x="880851" y="1706237"/>
            <a:ext cx="6291474" cy="4485013"/>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2330DC"/>
              </a:buClr>
              <a:buSzPts val="1800"/>
              <a:buFont typeface="Roboto"/>
              <a:buChar char="●"/>
            </a:pPr>
            <a:r>
              <a:rPr lang="lt-LT" sz="1600" dirty="0">
                <a:solidFill>
                  <a:srgbClr val="2330DC"/>
                </a:solidFill>
                <a:latin typeface="Roboto"/>
                <a:ea typeface="Roboto"/>
                <a:cs typeface="Roboto"/>
                <a:sym typeface="Roboto"/>
              </a:rPr>
              <a:t>Nuo XX a. dešimtojo dešimtmečio pabaigos ir vėliau įvykęs interneto išradimas ir raida padarė didelę įtaką masinei komunikacijai ir reklamos dizainui. Jis leido naudotojams bendrauti dideliais atstumais, o tradicinę komunikaciją ir reklamą pakeitė skaitmeninėmis sąsajomis. Šis poslinkis labai paveikė turinio kūrimą ir sklaidą. Elektroninis paštas, interneto svetainės ir internetiniai forumai atliko lemiamą vaidmenį keičiant bendravimą ir sudarė sąlygas XXI a. pradžioje atsirasti socialinės žiniasklaidos platformoms.</a:t>
            </a: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600" dirty="0">
                <a:solidFill>
                  <a:srgbClr val="2330DC"/>
                </a:solidFill>
                <a:latin typeface="Roboto"/>
                <a:ea typeface="Roboto"/>
                <a:cs typeface="Roboto"/>
                <a:sym typeface="Roboto"/>
              </a:rPr>
              <a:t>Interneto platformų, tokių kaip „Facebook“, „Twitter“ (dabar žinomų kaip ‚X‘) ir „Instagram“, atsiradimas suteikė galimybę asmenims dalytis, komentuoti ir aktyviai prisidėti prie turinio kūrimo. Šis perėjimas nuo pasyvaus vartojimo prie aktyvaus dalyvavimo reiškia reikšmingą žiniasklaidos kūrėjų ir (arba) reklamuotojų bei vartotojų dinamikos pokytį.</a:t>
            </a:r>
            <a:endParaRPr sz="3200" b="0" i="0" u="none" strike="noStrike" cap="none" dirty="0">
              <a:solidFill>
                <a:srgbClr val="2330DC"/>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0" y="2174225"/>
            <a:ext cx="7234449" cy="3769375"/>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2330DC"/>
              </a:buClr>
              <a:buSzPts val="1800"/>
              <a:buFont typeface="Roboto"/>
              <a:buChar char="●"/>
            </a:pPr>
            <a:r>
              <a:rPr lang="lt-LT" sz="1600" dirty="0">
                <a:solidFill>
                  <a:srgbClr val="2330DC"/>
                </a:solidFill>
                <a:latin typeface="Roboto"/>
                <a:ea typeface="Roboto"/>
                <a:cs typeface="Roboto"/>
                <a:sym typeface="Roboto"/>
              </a:rPr>
              <a:t>Plačiai naudojami mobilieji telefonai ir planšetiniai kompiuteriai smarkiai padidino naujųjų žiniasklaidos technologijų poveikį. Nešiojamieji prietaisai dabar yra visur, todėl žmonės gali gauti informacijos bet kuriuo metu ir bet kurioje vietoje. Integravus mobiliąsias technologijas su socialine žiniasklaida, transliacijos paslaugomis ir programėlėmis, atsirado individualizuota mobiliosios žiniasklaidos patirtis, todėl reklamuotojai gali pasiekti savo auditoriją naujais kanalais.</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600" dirty="0">
                <a:solidFill>
                  <a:srgbClr val="2330DC"/>
                </a:solidFill>
                <a:latin typeface="Roboto"/>
                <a:ea typeface="Roboto"/>
                <a:cs typeface="Roboto"/>
                <a:sym typeface="Roboto"/>
              </a:rPr>
              <a:t>Pastaruoju metu dėl technologinės pažangos plačiai naudojami aukštųjų technologijų lauko skaitmeniniai reklaminiai skydai ir ekranai, kurie sparčiai keičia tradicines priemones, pavyzdžiui, plakatus ir skelbimų lentas. Skaitmeninės lauko reklamos (</a:t>
            </a:r>
            <a:r>
              <a:rPr lang="lt-LT" sz="1600" dirty="0" err="1">
                <a:solidFill>
                  <a:srgbClr val="2330DC"/>
                </a:solidFill>
                <a:latin typeface="Roboto"/>
                <a:ea typeface="Roboto"/>
                <a:cs typeface="Roboto"/>
                <a:sym typeface="Roboto"/>
              </a:rPr>
              <a:t>ang</a:t>
            </a:r>
            <a:r>
              <a:rPr lang="lt-LT" sz="1600" dirty="0">
                <a:solidFill>
                  <a:srgbClr val="2330DC"/>
                </a:solidFill>
                <a:latin typeface="Roboto"/>
                <a:ea typeface="Roboto"/>
                <a:cs typeface="Roboto"/>
                <a:sym typeface="Roboto"/>
              </a:rPr>
              <a:t>. Digital </a:t>
            </a:r>
            <a:r>
              <a:rPr lang="lt-LT" sz="1600" dirty="0" err="1">
                <a:solidFill>
                  <a:srgbClr val="2330DC"/>
                </a:solidFill>
                <a:latin typeface="Roboto"/>
                <a:ea typeface="Roboto"/>
                <a:cs typeface="Roboto"/>
                <a:sym typeface="Roboto"/>
              </a:rPr>
              <a:t>out-of-home</a:t>
            </a:r>
            <a:r>
              <a:rPr lang="lt-LT" sz="1600" dirty="0">
                <a:solidFill>
                  <a:srgbClr val="2330DC"/>
                </a:solidFill>
                <a:latin typeface="Roboto"/>
                <a:ea typeface="Roboto"/>
                <a:cs typeface="Roboto"/>
                <a:sym typeface="Roboto"/>
              </a:rPr>
              <a:t> - DOOH) platformos leido sukurti tikslingesnes ir dinamiškesnes reklamas, užtikrinančias patrauklesnę tikslinės auditorijos patirtį.</a:t>
            </a:r>
            <a:endParaRPr sz="3200" b="0" i="0" u="none" strike="noStrike" cap="none" dirty="0">
              <a:solidFill>
                <a:srgbClr val="2330DC"/>
              </a:solidFill>
              <a:latin typeface="Roboto"/>
              <a:ea typeface="Roboto"/>
              <a:cs typeface="Roboto"/>
              <a:sym typeface="Roboto"/>
            </a:endParaRPr>
          </a:p>
        </p:txBody>
      </p:sp>
      <p:sp>
        <p:nvSpPr>
          <p:cNvPr id="4" name="TextBox 3">
            <a:extLst>
              <a:ext uri="{FF2B5EF4-FFF2-40B4-BE49-F238E27FC236}">
                <a16:creationId xmlns:a16="http://schemas.microsoft.com/office/drawing/2014/main" id="{3479A9B4-7429-488A-9228-AA93723EDC0D}"/>
              </a:ext>
            </a:extLst>
          </p:cNvPr>
          <p:cNvSpPr txBox="1"/>
          <p:nvPr/>
        </p:nvSpPr>
        <p:spPr>
          <a:xfrm>
            <a:off x="981075" y="824239"/>
            <a:ext cx="10325100" cy="646331"/>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it-IT" sz="3600" dirty="0">
                <a:solidFill>
                  <a:srgbClr val="2330DC"/>
                </a:solidFill>
                <a:latin typeface="Roboto"/>
                <a:ea typeface="Roboto"/>
                <a:cs typeface="Roboto"/>
                <a:sym typeface="Roboto"/>
              </a:rPr>
              <a:t>Evoliucija nuo spausdin</a:t>
            </a:r>
            <a:r>
              <a:rPr lang="lt-LT" sz="3600" dirty="0">
                <a:solidFill>
                  <a:srgbClr val="2330DC"/>
                </a:solidFill>
                <a:latin typeface="Roboto"/>
                <a:ea typeface="Roboto"/>
                <a:cs typeface="Roboto"/>
                <a:sym typeface="Roboto"/>
              </a:rPr>
              <a:t>to</a:t>
            </a:r>
            <a:r>
              <a:rPr lang="it-IT" sz="3600" dirty="0">
                <a:solidFill>
                  <a:srgbClr val="2330DC"/>
                </a:solidFill>
                <a:latin typeface="Roboto"/>
                <a:ea typeface="Roboto"/>
                <a:cs typeface="Roboto"/>
                <a:sym typeface="Roboto"/>
              </a:rPr>
              <a:t> prie skaitmeninio</a:t>
            </a:r>
            <a:endParaRPr lang="lt-LT" sz="36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710074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0" y="755000"/>
            <a:ext cx="8215525"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Kodėl reikia reklaminės kampanijos ekrane</a:t>
            </a:r>
          </a:p>
          <a:p>
            <a:pPr marL="0" marR="0" lvl="0" indent="0" algn="l" rtl="0">
              <a:lnSpc>
                <a:spcPct val="100000"/>
              </a:lnSpc>
              <a:spcBef>
                <a:spcPts val="0"/>
              </a:spcBef>
              <a:spcAft>
                <a:spcPts val="0"/>
              </a:spcAft>
              <a:buClr>
                <a:srgbClr val="000000"/>
              </a:buClr>
              <a:buSzPts val="3200"/>
              <a:buFont typeface="Arial"/>
              <a:buNone/>
            </a:pP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600" dirty="0">
                <a:solidFill>
                  <a:srgbClr val="2330DC"/>
                </a:solidFill>
                <a:latin typeface="Roboto"/>
                <a:ea typeface="Roboto"/>
                <a:cs typeface="Roboto"/>
                <a:sym typeface="Roboto"/>
              </a:rPr>
              <a:t>Reklaminio turinio ekranuose – nesvarbu, ar tai būtų svetainės, tinklaraščiai, socialiniai tinklai, transliacinė televizija, LED ekranai ar skaitmeninės iškabos – veiksmingumas pasiekiant auditoriją bei jo poveikis aplinkai yra plačiai tyrinėtas ir dažnai kelia abejonių, ypač lyginant su tradicine spausdinta žiniasklaida.</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600" dirty="0">
                <a:solidFill>
                  <a:srgbClr val="2330DC"/>
                </a:solidFill>
                <a:latin typeface="Roboto"/>
                <a:ea typeface="Roboto"/>
                <a:cs typeface="Roboto"/>
                <a:sym typeface="Roboto"/>
              </a:rPr>
              <a:t>Viena pagrindinių internetinio turinio, transliuojamos televizijos ir skaitmeninių ekranų pranašumų – neprilygstamas turinio valdymo lankstumas. Galimybė akimirksniu redaguoti ir pritaikyti turinį leidžia verslams išlaikyti savo žinutes aktualias ir patrauklias. Šis lankstumas suteikia įmonėms galimybę lengvai atnaujinti bei pritaikyti turinį, tiksliai nukreipiant žinutes konkretiems klientų segmentams ir taip maksimaliai padidinant reklamos poveikį.</a:t>
            </a:r>
          </a:p>
          <a:p>
            <a:pPr marL="457200" marR="0" lvl="0" indent="-342900" algn="l" rtl="0">
              <a:lnSpc>
                <a:spcPct val="100000"/>
              </a:lnSpc>
              <a:spcBef>
                <a:spcPts val="0"/>
              </a:spcBef>
              <a:spcAft>
                <a:spcPts val="0"/>
              </a:spcAft>
              <a:buClr>
                <a:srgbClr val="2330DC"/>
              </a:buClr>
              <a:buSzPts val="1800"/>
              <a:buFont typeface="Roboto"/>
              <a:buChar char="●"/>
            </a:pPr>
            <a:endParaRPr lang="lt-LT" sz="16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sz="32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645031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0" y="755000"/>
            <a:ext cx="8025025"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Kodėl reikia reklaminės kampanijos ekrane</a:t>
            </a:r>
          </a:p>
          <a:p>
            <a:pPr marL="0" marR="0" lvl="0" indent="0" algn="l" rtl="0">
              <a:lnSpc>
                <a:spcPct val="100000"/>
              </a:lnSpc>
              <a:spcBef>
                <a:spcPts val="0"/>
              </a:spcBef>
              <a:spcAft>
                <a:spcPts val="0"/>
              </a:spcAft>
              <a:buClr>
                <a:srgbClr val="000000"/>
              </a:buClr>
              <a:buSzPts val="3200"/>
              <a:buFont typeface="Arial"/>
              <a:buNone/>
            </a:pP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600" dirty="0">
                <a:solidFill>
                  <a:srgbClr val="2330DC"/>
                </a:solidFill>
                <a:latin typeface="Roboto"/>
                <a:ea typeface="Roboto"/>
                <a:cs typeface="Roboto"/>
                <a:sym typeface="Roboto"/>
              </a:rPr>
              <a:t>Pavyzdžiui, ekranuose rodomos reklamos leidžia reklamuotojams tiksliai suplanuoti jų pasirodymo laiką – tam tikromis dienomis ar valandomis, užtikrinant, kad žinutė pasiektų tikslinę auditoriją pačiu tinkamiausiu metu. Toks tikslumo lygis yra sunkiai pasiekiamas naudojantis tradicine spausdinta žiniasklaida. Priešingai, spausdinto turinio keitimas ar koregavimas reikalauja sudėtingo ir daug laiko bei išteklių reikalaujančio parengimo ir pakartotinio spausdinimo proceso, kuris ne tik didina kaštus, bet ir sukelia didelį rašalo, popieriaus bei kitų medžiagų švaistymą. Dėl to daromas neigiamas poveikis aplinkai, todėl skaitmeniniai sprendimai tampa tvaresniu pasirinkimu verslams, siekiantiems mažinti savo anglies dioksido pėdsaką.</a:t>
            </a:r>
            <a:endParaRPr sz="32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3911813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0" y="755000"/>
            <a:ext cx="8215525"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Kodėl reikia reklaminės kampanijos ekrane</a:t>
            </a:r>
          </a:p>
          <a:p>
            <a:pPr marL="0" marR="0" lvl="0" indent="0" algn="l" rtl="0">
              <a:lnSpc>
                <a:spcPct val="100000"/>
              </a:lnSpc>
              <a:spcBef>
                <a:spcPts val="0"/>
              </a:spcBef>
              <a:spcAft>
                <a:spcPts val="0"/>
              </a:spcAft>
              <a:buClr>
                <a:srgbClr val="000000"/>
              </a:buClr>
              <a:buSzPts val="3200"/>
              <a:buFont typeface="Arial"/>
              <a:buNone/>
            </a:pP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600" dirty="0">
                <a:solidFill>
                  <a:srgbClr val="2330DC"/>
                </a:solidFill>
                <a:latin typeface="Roboto"/>
                <a:ea typeface="Roboto"/>
                <a:cs typeface="Roboto"/>
                <a:sym typeface="Roboto"/>
              </a:rPr>
              <a:t>Apibendrinant galima teigti, kad reklamos ekrane panaudojimas dinamiškuose skaitmeniniuose ekranuose, kuriuose rodomi vaizdo įrašai, animacija, interaktyvus turinys ir įsipareigojimas tausoti aplinką, gali labai pagerinti įmonės įvaizdį. Šis modernus reklamos metodas gali padėti įmonei tapti pažangiai mąstančia ir pažangia klientų akyse, o tai galiausiai lemia teigiamą prekės ženklo suvokimą ir didesnį klientų įsitraukimą.</a:t>
            </a:r>
            <a:br>
              <a:rPr lang="lt-LT" sz="1600" dirty="0">
                <a:solidFill>
                  <a:srgbClr val="2330DC"/>
                </a:solidFill>
                <a:latin typeface="Roboto"/>
                <a:ea typeface="Roboto"/>
                <a:cs typeface="Roboto"/>
                <a:sym typeface="Roboto"/>
              </a:rPr>
            </a:b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Čia rasite nuorodą į straipsnį, kuriame paaiškinta, kaip reklama tampa ekologiška naudojant DOOH</a:t>
            </a: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hlinkClick r:id="rId4"/>
              </a:rPr>
              <a:t>https://www.adomni.com/cms/advertising-goes-green-with-dooh</a:t>
            </a:r>
            <a:endParaRPr sz="32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27259811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7780</TotalTime>
  <Words>1572</Words>
  <Application>Microsoft Office PowerPoint</Application>
  <PresentationFormat>Widescreen</PresentationFormat>
  <Paragraphs>78</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Roboto Medium</vt:lpstr>
      <vt:lpstr>Calibri</vt:lpstr>
      <vt:lpstr>Roboto</vt:lpstr>
      <vt:lpstr>Arial</vt:lpstr>
      <vt:lpstr>Office Theme</vt:lpstr>
      <vt:lpstr>PowerPoint Presentation</vt:lpstr>
      <vt:lpstr>Spausdintos ir nespausdintos medijos  1 modulis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Merry</dc:creator>
  <cp:lastModifiedBy>Acer</cp:lastModifiedBy>
  <cp:revision>66</cp:revision>
  <dcterms:created xsi:type="dcterms:W3CDTF">2023-11-22T09:07:15Z</dcterms:created>
  <dcterms:modified xsi:type="dcterms:W3CDTF">2025-05-05T10:18:14Z</dcterms:modified>
</cp:coreProperties>
</file>