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306" r:id="rId5"/>
    <p:sldId id="307" r:id="rId6"/>
    <p:sldId id="308" r:id="rId7"/>
    <p:sldId id="309" r:id="rId8"/>
    <p:sldId id="259" r:id="rId9"/>
    <p:sldId id="310" r:id="rId10"/>
    <p:sldId id="311" r:id="rId11"/>
    <p:sldId id="312" r:id="rId12"/>
    <p:sldId id="260"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2" r:id="rId31"/>
    <p:sldId id="331" r:id="rId32"/>
    <p:sldId id="330" r:id="rId33"/>
    <p:sldId id="333" r:id="rId34"/>
    <p:sldId id="334" r:id="rId35"/>
    <p:sldId id="268"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Roboto Medium"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Oe7vEBzkYN6l6HTAmp54YmiEu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9037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9193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7027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3372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0857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8624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6199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5618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237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9425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184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8425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7008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7889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0158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5116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6606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47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212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4441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43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2121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1452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0324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857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7973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4929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786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372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edium.com/digital-x-brand/nightmares-in-screen-color-2f57fe26e1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1902software.com/blog/screen-resolu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johnwolfecompton.com/10-reasons-to-use-google-font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socialmotionfilms.com/case-studies" TargetMode="External"/><Relationship Id="rId4" Type="http://schemas.openxmlformats.org/officeDocument/2006/relationships/hyperlink" Target="https://vidico.com/news/video-marketing-case-stud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bottlerocketmedia.net/motion-graphics-software-tools-for-design/#:~:text=Adobe%20After%20Effects%20is%20a,Illustrator%2C%20offering%20precise%20keyframe%20animatio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sonicminds.dk/the-role-of-sound-design-in-crafting-memorable-product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educationalvoice.co.uk/sound-design-in-commercial-animation/" TargetMode="External"/><Relationship Id="rId5" Type="http://schemas.openxmlformats.org/officeDocument/2006/relationships/hyperlink" Target="https://www.wearepowerhousestudios.com/the-power-of-sound-design-in-tv-ads/" TargetMode="External"/><Relationship Id="rId4" Type="http://schemas.openxmlformats.org/officeDocument/2006/relationships/hyperlink" Target="https://fastercapital.com/topics/successful-audio-branding-campaigns-from-top-brands.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istockphoto.com/blog/best-practices/design/hex-colors-guide#how-do-hex-colors-wor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8025026"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Skaitmeninės/ekraninės spalvų schemos: svarba ir programėlės</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50" y="2057399"/>
            <a:ext cx="7711150"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b="0" i="0" u="none" strike="noStrike" cap="none" dirty="0">
                <a:solidFill>
                  <a:srgbClr val="2330DC"/>
                </a:solidFill>
                <a:latin typeface="Roboto"/>
                <a:ea typeface="Roboto"/>
                <a:cs typeface="Roboto"/>
                <a:sym typeface="Roboto"/>
              </a:rPr>
              <a:t>Renkantis spalvą savo prekės ženklo svetainei ar bet kokiam kitam skaitmeniniam turiniui reikia atsižvelgti į keletą kintamųjų. Vienas pagrindinių kintamųjų, kurio negalite kontroliuoti, yra tai, kaip jūsų prekės ženklo spalvos atrodys įvairiuose ekranuose, atsižvelgiant į skirtingus jų nustatymus. Nauji nešiojamieji kompiuteriai, senesni įrenginiai, staliniai kompiuteriai, išmanieji televizoriai, daugybė mobiliųjų telefonų ir skaitmeniniai ekranai gali sukelti neatitikimų. Vaizdo įrašas, kuris jūsų ekrane atrodo ryškus, kito asmens įrenginyje gali atrodyti nuobodus arba pernelyg ryškus. Tai lemia skirtingą prekės ženklo patirtį, todėl svarbu pripažinti, kad neatitikimai yra neišvengiami. Net ir naudojant tą pačią pradinę medžiagą, jos vaizdas skirtinguose ekranuose išlieka nenuspėjamas.</a:t>
            </a:r>
          </a:p>
        </p:txBody>
      </p:sp>
    </p:spTree>
    <p:extLst>
      <p:ext uri="{BB962C8B-B14F-4D97-AF65-F5344CB8AC3E}">
        <p14:creationId xmlns:p14="http://schemas.microsoft.com/office/powerpoint/2010/main" val="10765642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8025026"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Skaitmeninės/ekraninės spalvų schemos: svarba ir programėlės</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50" y="2057399"/>
            <a:ext cx="7711150"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b="0" i="0" u="none" strike="noStrike" cap="none" dirty="0">
                <a:solidFill>
                  <a:srgbClr val="2330DC"/>
                </a:solidFill>
                <a:latin typeface="Roboto"/>
                <a:ea typeface="Roboto"/>
                <a:cs typeface="Roboto"/>
                <a:sym typeface="Roboto"/>
              </a:rPr>
              <a:t>Kaip minėta anksčiau, tinkamai pritaikyti spalvas ir prekės ženklą gali būti sunkiau, nei tikėtasi. Pagrindinis prekės ženklo identiteto elementas dažnai yra tik plokščia spalva, pavyzdžiui, „Coca-Cola“ raudona spalva, kuri dažnai naudojama dizaine. Spausdinant šią oficialią spalvą išlaikyti nuoseklumą leidžia Pantone atitikmenų sistema – skaitmeniniuose failuose tai galima padaryti naudojant šešiaženklį formatą. Šešiaženkliai kodai prasideda simboliu #, po kurio eina skaičių seka, žyminti spalvų mišinius. Interneto svetainių dizaineriai ir interneto rinkodaros specialistai jums pasakys, kad šešiaženklės spalvos yra „saugios“. Tai reiškia, kad jos vienodai atkuriamos įvairiose interneto naršyklėse ir ekranuose, nors dėl minėtų įvairių ekranų skirtumų tai nėra visiškai tikslu.</a:t>
            </a:r>
          </a:p>
          <a:p>
            <a:pPr marL="114300" marR="0" lvl="0" algn="l" rtl="0">
              <a:lnSpc>
                <a:spcPct val="100000"/>
              </a:lnSpc>
              <a:spcBef>
                <a:spcPts val="0"/>
              </a:spcBef>
              <a:spcAft>
                <a:spcPts val="0"/>
              </a:spcAft>
              <a:buClr>
                <a:srgbClr val="2330DC"/>
              </a:buClr>
              <a:buSzPts val="1800"/>
            </a:pPr>
            <a:endParaRPr lang="lt-LT" sz="1600" b="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b="0" i="0" u="none" strike="noStrike" cap="none" dirty="0">
                <a:solidFill>
                  <a:srgbClr val="2330DC"/>
                </a:solidFill>
                <a:latin typeface="Roboto"/>
                <a:ea typeface="Roboto"/>
                <a:cs typeface="Roboto"/>
                <a:sym typeface="Roboto"/>
              </a:rPr>
              <a:t>Čia pateikiama nuoroda, kurioje išsamiai paaiškinami šie kintamieji</a:t>
            </a:r>
          </a:p>
          <a:p>
            <a:pPr marL="114300" marR="0" lvl="0" algn="l" rtl="0">
              <a:lnSpc>
                <a:spcPct val="100000"/>
              </a:lnSpc>
              <a:spcBef>
                <a:spcPts val="0"/>
              </a:spcBef>
              <a:spcAft>
                <a:spcPts val="0"/>
              </a:spcAft>
              <a:buClr>
                <a:srgbClr val="2330DC"/>
              </a:buClr>
              <a:buSzPts val="1800"/>
            </a:pPr>
            <a:r>
              <a:rPr lang="lt-LT" sz="1600" b="0" i="0" u="none" strike="noStrike" cap="none" dirty="0">
                <a:solidFill>
                  <a:srgbClr val="2330DC"/>
                </a:solidFill>
                <a:latin typeface="Roboto"/>
                <a:ea typeface="Roboto"/>
                <a:cs typeface="Roboto"/>
                <a:sym typeface="Roboto"/>
                <a:hlinkClick r:id="rId4"/>
              </a:rPr>
              <a:t>https://medium.com/digital-x-brand/nightmares-in-screen-color-2f57fe26e1ed</a:t>
            </a:r>
            <a:r>
              <a:rPr lang="lt-LT" sz="1600" b="0" i="0" u="none" strike="noStrike" cap="none" dirty="0">
                <a:solidFill>
                  <a:srgbClr val="2330DC"/>
                </a:solidFill>
                <a:latin typeface="Roboto"/>
                <a:ea typeface="Roboto"/>
                <a:cs typeface="Roboto"/>
                <a:sym typeface="Roboto"/>
              </a:rPr>
              <a:t> </a:t>
            </a:r>
          </a:p>
        </p:txBody>
      </p:sp>
    </p:spTree>
    <p:extLst>
      <p:ext uri="{BB962C8B-B14F-4D97-AF65-F5344CB8AC3E}">
        <p14:creationId xmlns:p14="http://schemas.microsoft.com/office/powerpoint/2010/main" val="28283593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Ekrano dydis ir ekrano skiriamoji geba: </a:t>
            </a:r>
            <a:br>
              <a:rPr lang="lt-LT" sz="3600" dirty="0">
                <a:solidFill>
                  <a:srgbClr val="2330DC"/>
                </a:solidFill>
                <a:latin typeface="Roboto"/>
                <a:ea typeface="Roboto"/>
                <a:cs typeface="Roboto"/>
                <a:sym typeface="Roboto"/>
              </a:rPr>
            </a:br>
            <a:r>
              <a:rPr lang="lt-LT" sz="3600" dirty="0">
                <a:solidFill>
                  <a:srgbClr val="2330DC"/>
                </a:solidFill>
                <a:latin typeface="Roboto"/>
                <a:ea typeface="Roboto"/>
                <a:cs typeface="Roboto"/>
                <a:sym typeface="Roboto"/>
              </a:rPr>
              <a:t>įrenginių skirtumų supratimas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2196018"/>
            <a:ext cx="6548649" cy="4166682"/>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Ekrano skiriamoji geba reiškia pikselių, iš kurių sudaryti vaizdai ekrane, skaičių. Paprastai ji pateikiama kaip horizontalių ir vertikalių pikselių derinys, pvz., 1920x1080 - įprasta stalinių kompiuterių monitorių raiška. Didesnės skiriamosios gebos ekranuose galima sutalpinti daugiau pikselių, todėl, palyginti su mažesnės skiriamosios gebos ekranais, turinys rodomas ryškiau ir detaliau.</a:t>
            </a:r>
            <a:endParaRPr sz="3200" b="0" i="0" u="none" strike="noStrike" cap="none" dirty="0">
              <a:solidFill>
                <a:srgbClr val="2330DC"/>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Ekrano dydis ir ekrano skiriamoji geba: </a:t>
            </a:r>
            <a:br>
              <a:rPr lang="lt-LT" sz="3600" dirty="0">
                <a:solidFill>
                  <a:srgbClr val="2330DC"/>
                </a:solidFill>
                <a:latin typeface="Roboto"/>
                <a:ea typeface="Roboto"/>
                <a:cs typeface="Roboto"/>
                <a:sym typeface="Roboto"/>
              </a:rPr>
            </a:br>
            <a:r>
              <a:rPr lang="lt-LT" sz="3600" dirty="0">
                <a:solidFill>
                  <a:srgbClr val="2330DC"/>
                </a:solidFill>
                <a:latin typeface="Roboto"/>
                <a:ea typeface="Roboto"/>
                <a:cs typeface="Roboto"/>
                <a:sym typeface="Roboto"/>
              </a:rPr>
              <a:t>įrenginių skirtumų supratimas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2196018"/>
            <a:ext cx="7120150" cy="4166682"/>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Dirbantiems su ekrano medija labai svarbu suprasti ekrano skiriamąją gebą ir ekrano dydį. Ekrano dydis - tai fiziniai ekrano matmenys, paprastai matuojami coliais. Kita vertus, ekrano skiriamoji geba - tai ekraną sudarančių pikselių skaičius, paprastai išreiškiamas kaip plotis ir aukštis pikseliais (pvz., 1920 x 1080 pikselių). Svarbu pažymėti, kad ekrano dydis ir skiriamoji geba nepriklauso viena nuo kitos, t. y. didesnis ekranas nebūtinai turi didesnę skiriamąją gebą ir atvirkščiai.</a:t>
            </a:r>
            <a:endParaRPr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197148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Ekrano dydis ir ekrano skiriamoji geba: </a:t>
            </a:r>
            <a:br>
              <a:rPr lang="lt-LT" sz="3600" dirty="0">
                <a:solidFill>
                  <a:srgbClr val="2330DC"/>
                </a:solidFill>
                <a:latin typeface="Roboto"/>
                <a:ea typeface="Roboto"/>
                <a:cs typeface="Roboto"/>
                <a:sym typeface="Roboto"/>
              </a:rPr>
            </a:br>
            <a:r>
              <a:rPr lang="lt-LT" sz="3600" dirty="0">
                <a:solidFill>
                  <a:srgbClr val="2330DC"/>
                </a:solidFill>
                <a:latin typeface="Roboto"/>
                <a:ea typeface="Roboto"/>
                <a:cs typeface="Roboto"/>
                <a:sym typeface="Roboto"/>
              </a:rPr>
              <a:t>įrenginių skirtumų supratimas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2196018"/>
            <a:ext cx="7120150" cy="3985707"/>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Renkantis idealų skaitmeninio turinio failo dydį ir skiriamąją gebą, labai svarbu atsižvelgti į ekrano dydį. Mažesniuose ekranuose galima efektyviai rodyti mažesnės skiriamosios gebos turinį, o didesniuose ekranuose reikia didesnės skiriamosios gebos, kad vaizdas būtų aštrus ir aiškus. Štai kodėl tiek ekrano dydis, tiek skiriamoji geba yra svarbūs veiksniai, į kuriuos reikia atsižvelgti kuriant ekrane rodomą dizainą.</a:t>
            </a:r>
            <a:endParaRPr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08545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Ekrano dydis ir ekrano skiriamoji geba: </a:t>
            </a:r>
            <a:br>
              <a:rPr lang="lt-LT" sz="3600" dirty="0">
                <a:solidFill>
                  <a:srgbClr val="2330DC"/>
                </a:solidFill>
                <a:latin typeface="Roboto"/>
                <a:ea typeface="Roboto"/>
                <a:cs typeface="Roboto"/>
                <a:sym typeface="Roboto"/>
              </a:rPr>
            </a:br>
            <a:r>
              <a:rPr lang="lt-LT" sz="3600" dirty="0">
                <a:solidFill>
                  <a:srgbClr val="2330DC"/>
                </a:solidFill>
                <a:latin typeface="Roboto"/>
                <a:ea typeface="Roboto"/>
                <a:cs typeface="Roboto"/>
                <a:sym typeface="Roboto"/>
              </a:rPr>
              <a:t>įrenginių skirtumų supratimas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2196018"/>
            <a:ext cx="7120150" cy="3985707"/>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Šiuolaikiniame interneto svetainių dizaine reaguojantis [</a:t>
            </a:r>
            <a:r>
              <a:rPr lang="lt-LT" sz="1600" dirty="0" err="1">
                <a:solidFill>
                  <a:srgbClr val="2330DC"/>
                </a:solidFill>
                <a:latin typeface="Roboto"/>
                <a:ea typeface="Roboto"/>
                <a:cs typeface="Roboto"/>
                <a:sym typeface="Roboto"/>
              </a:rPr>
              <a:t>ang</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responsive</a:t>
            </a:r>
            <a:r>
              <a:rPr lang="lt-LT" sz="1600" dirty="0">
                <a:solidFill>
                  <a:srgbClr val="2330DC"/>
                </a:solidFill>
                <a:latin typeface="Roboto"/>
                <a:ea typeface="Roboto"/>
                <a:cs typeface="Roboto"/>
                <a:sym typeface="Roboto"/>
              </a:rPr>
              <a:t>] dizainas leidžia svetainėms prisitaikyti prie skirtingų ekrano dydžių ir užtikrina, kad tas pats turinys visuose įrenginiuose būtų rodomas skirtingais stiliais, atsižvelgiant į turimą erdvę. Reaguojantis dizainas tapo vis svarbesnis, nes interneto prieigai plačiai naudojami mobilieji įrenginiai. Jis tapo standartiniu sprendimu, leidžiančiu rodyti turinį įvairių dydžių ir raiškos prietaisuose. Reaguojantis dizainas turi daug privalumų, palyginti su atskirų mobiliųjų svetainių versijų kūrimu, įskaitant ekonomiškumą ir paprastesnę priežiūrą.</a:t>
            </a:r>
            <a:endParaRPr lang="lt-LT"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91158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Ekrano dydis ir ekrano skiriamoji geba: </a:t>
            </a:r>
            <a:br>
              <a:rPr lang="lt-LT" sz="3600" dirty="0">
                <a:solidFill>
                  <a:srgbClr val="2330DC"/>
                </a:solidFill>
                <a:latin typeface="Roboto"/>
                <a:ea typeface="Roboto"/>
                <a:cs typeface="Roboto"/>
                <a:sym typeface="Roboto"/>
              </a:rPr>
            </a:br>
            <a:r>
              <a:rPr lang="lt-LT" sz="3600" dirty="0">
                <a:solidFill>
                  <a:srgbClr val="2330DC"/>
                </a:solidFill>
                <a:latin typeface="Roboto"/>
                <a:ea typeface="Roboto"/>
                <a:cs typeface="Roboto"/>
                <a:sym typeface="Roboto"/>
              </a:rPr>
              <a:t>įrenginių skirtumų supratimas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2196018"/>
            <a:ext cx="7120150" cy="3985707"/>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Be to, į internetinių programėlių dizainą integruotas reaguojantis dizainas leidžia vartotojams patogiai pasiekti informaciją įvairiuose įrenginiuose. Tokie įrankiai kaip „</a:t>
            </a:r>
            <a:r>
              <a:rPr lang="lt-LT" sz="1600" dirty="0" err="1">
                <a:solidFill>
                  <a:srgbClr val="2330DC"/>
                </a:solidFill>
                <a:latin typeface="Roboto"/>
                <a:ea typeface="Roboto"/>
                <a:cs typeface="Roboto"/>
                <a:sym typeface="Roboto"/>
              </a:rPr>
              <a:t>Bootstrap</a:t>
            </a:r>
            <a:r>
              <a:rPr lang="lt-LT" sz="1600" dirty="0">
                <a:solidFill>
                  <a:srgbClr val="2330DC"/>
                </a:solidFill>
                <a:latin typeface="Roboto"/>
                <a:ea typeface="Roboto"/>
                <a:cs typeface="Roboto"/>
                <a:sym typeface="Roboto"/>
              </a:rPr>
              <a:t>“ ženkliai supaprastino adaptyvių interneto programų kūrimo procesą, padėdami programuotojams lengviau kurti vieningą ir vartotojui patogią patirtį įvairiuose įrenginiuose.</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Čia pateikiama nuoroda, kurioje paaiškinamas reaguojančio dizaino naudojimas:</a:t>
            </a: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hlinkClick r:id="rId4"/>
              </a:rPr>
              <a:t>https://1902software.com/blog/screen-resolution/</a:t>
            </a:r>
            <a:r>
              <a:rPr lang="lt-LT" sz="1600" dirty="0">
                <a:solidFill>
                  <a:srgbClr val="2330DC"/>
                </a:solidFill>
                <a:latin typeface="Roboto"/>
                <a:ea typeface="Roboto"/>
                <a:cs typeface="Roboto"/>
                <a:sym typeface="Roboto"/>
              </a:rPr>
              <a:t> </a:t>
            </a:r>
            <a:endParaRPr lang="lt-LT"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4275333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Ekrane rodomų failų dydžiai, skiriamoji geba, formato standartai ir aplinkybės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2196018"/>
            <a:ext cx="7120150" cy="3985707"/>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Skaitmeniniai vaizdai gali būti koduojami naudojant įvairius failų tipus, kurių kiekvienas pasižymi unikaliomis savybėmis. Vieni iš labiausiai paplitusių skaitmeninių vaizdų failų tipų yra JPG, GIF, TIFF, PNG, BMP ir RAW. Šie failų tipai naudojami skaitmeniniams vaizdams saugoti ir rodyti, ir kiekvienas jų turi savų privalumų ir trūkumų.</a:t>
            </a:r>
            <a:endParaRPr lang="lt-LT"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1974396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Ekrane rodomų failų dydžiai, skiriamoji geba, formato standartai ir aplinkybės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2196018"/>
            <a:ext cx="7120150" cy="3985707"/>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Norint pasirinkti tinkamiausią formatą skaitmeniniams vaizdams saugoti ir dalytis jais, labai svarbu suprasti failų tipų skirtumus ir atitinkamus jų glaudinimo būdus. Kiekvienas failo tipas turi savo unikalių savybių ir paskirčių, gebėjimas tinkamai pasirinkti formatą gali reikšmingai paveikti vaizdų kokybę bei darbų efektyvumą..</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Suspaudžiant duomenis, svarbu suprasti skirtumus tarp nuostolingų ir be nuostolių metodų. Glaudinimo be nuostolių algoritmas išsaugo visus originalius failo duomenis, kartu ieškodamas efektyviausių būdų jiems atvaizduoti, neprarandant tikslumo. Tai reiškia, kad atkoduotas failas bus identiškas originalui. Kita vertus, glaudinimas su nuostoliais leidžia tam tikru mastu prarasti duomenis, kad būtų pasiektas mažesnis failo dydis.</a:t>
            </a:r>
          </a:p>
        </p:txBody>
      </p:sp>
    </p:spTree>
    <p:extLst>
      <p:ext uri="{BB962C8B-B14F-4D97-AF65-F5344CB8AC3E}">
        <p14:creationId xmlns:p14="http://schemas.microsoft.com/office/powerpoint/2010/main" val="1225638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Ekrane rodomų failų dydžiai, skiriamoji geba, formato standartai ir aplinkybės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2196018"/>
            <a:ext cx="7120150" cy="3985707"/>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Naudojant glaudinimo be nuostolių algoritmą dažnai nustatomi pasikartojantys duomenų modeliai ir jie pakeičiami sutrumpintais atvaizdais, taip sumažinant bendrą failo dydį, tačiau neprarandant jokios informacijos. Ir atvirkščiai, naudojant nuostolių algoritmą, failo dydis gali būti sumažintas saugant spalvų informaciją mažesne raiška nei originalus vaizdas, nes žmogaus akis yra mažiau jautri nedideliems spalvų pokyčiams per trumpus atstumus.</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Suprasti skirtumus tarp glaudinimo su nuostoliais ir be nuostolių yra labai svarbu renkantis tinkamą glaudinimo metodą konkrečioms programoms. Kiekvienas jų turi savų privalumų ir apribojimų.</a:t>
            </a:r>
          </a:p>
        </p:txBody>
      </p:sp>
    </p:spTree>
    <p:extLst>
      <p:ext uri="{BB962C8B-B14F-4D97-AF65-F5344CB8AC3E}">
        <p14:creationId xmlns:p14="http://schemas.microsoft.com/office/powerpoint/2010/main" val="132373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720842" cy="1653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boto Medium"/>
              <a:buNone/>
            </a:pPr>
            <a:r>
              <a:rPr lang="lt-LT" sz="3000" dirty="0">
                <a:solidFill>
                  <a:srgbClr val="2330DC"/>
                </a:solidFill>
                <a:latin typeface="Roboto Medium"/>
                <a:ea typeface="Roboto Medium"/>
                <a:cs typeface="Roboto Medium"/>
                <a:sym typeface="Roboto Medium"/>
              </a:rPr>
              <a:t>Reklamos kampanijų kūrimas ekrane</a:t>
            </a:r>
            <a:br>
              <a:rPr lang="lt-LT" sz="2600" dirty="0">
                <a:solidFill>
                  <a:srgbClr val="2330DC"/>
                </a:solidFill>
                <a:latin typeface="Roboto Medium"/>
                <a:ea typeface="Roboto Medium"/>
                <a:cs typeface="Roboto Medium"/>
                <a:sym typeface="Roboto Medium"/>
              </a:rPr>
            </a:br>
            <a:br>
              <a:rPr lang="lt-LT" sz="2600" dirty="0">
                <a:solidFill>
                  <a:srgbClr val="2330DC"/>
                </a:solidFill>
                <a:latin typeface="Roboto Medium"/>
                <a:ea typeface="Roboto Medium"/>
                <a:cs typeface="Roboto Medium"/>
                <a:sym typeface="Roboto Medium"/>
              </a:rPr>
            </a:br>
            <a:r>
              <a:rPr lang="lt-LT" sz="2600" dirty="0">
                <a:solidFill>
                  <a:srgbClr val="2330DC"/>
                </a:solidFill>
                <a:latin typeface="Roboto Medium"/>
                <a:ea typeface="Roboto Medium"/>
                <a:cs typeface="Roboto Medium"/>
                <a:sym typeface="Roboto Medium"/>
              </a:rPr>
              <a:t>2 modulis</a:t>
            </a:r>
            <a:endParaRPr sz="2600" dirty="0">
              <a:solidFill>
                <a:srgbClr val="2330DC"/>
              </a:solidFill>
              <a:latin typeface="Roboto Medium"/>
              <a:ea typeface="Roboto Medium"/>
              <a:cs typeface="Roboto Medium"/>
              <a:sym typeface="Roboto Medium"/>
            </a:endParaRPr>
          </a:p>
        </p:txBody>
      </p:sp>
      <p:sp>
        <p:nvSpPr>
          <p:cNvPr id="89" name="Google Shape;89;p2"/>
          <p:cNvSpPr txBox="1">
            <a:spLocks noGrp="1"/>
          </p:cNvSpPr>
          <p:nvPr>
            <p:ph type="subTitle" idx="1"/>
          </p:nvPr>
        </p:nvSpPr>
        <p:spPr>
          <a:xfrm>
            <a:off x="813933" y="2388823"/>
            <a:ext cx="9692142" cy="26499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Clr>
                <a:srgbClr val="595959"/>
              </a:buClr>
              <a:buSzPts val="2400"/>
              <a:buNone/>
            </a:pPr>
            <a:r>
              <a:rPr lang="lt-LT" sz="1700" b="1" dirty="0">
                <a:solidFill>
                  <a:srgbClr val="2330DC"/>
                </a:solidFill>
                <a:latin typeface="Roboto"/>
                <a:ea typeface="Roboto"/>
                <a:cs typeface="Roboto"/>
                <a:sym typeface="Roboto"/>
              </a:rPr>
              <a:t>Apžvalga</a:t>
            </a:r>
          </a:p>
          <a:p>
            <a:pPr marL="0" lvl="0" indent="0" algn="l" rtl="0">
              <a:lnSpc>
                <a:spcPct val="90000"/>
              </a:lnSpc>
              <a:spcBef>
                <a:spcPts val="480"/>
              </a:spcBef>
              <a:spcAft>
                <a:spcPts val="0"/>
              </a:spcAft>
              <a:buClr>
                <a:srgbClr val="595959"/>
              </a:buClr>
              <a:buSzPts val="2400"/>
              <a:buNone/>
            </a:pPr>
            <a:endParaRPr lang="lt-LT" sz="1700" b="1"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buNone/>
            </a:pPr>
            <a:r>
              <a:rPr lang="lt-LT" sz="1700" dirty="0">
                <a:solidFill>
                  <a:srgbClr val="2330DC"/>
                </a:solidFill>
                <a:latin typeface="Roboto"/>
                <a:ea typeface="Roboto"/>
                <a:cs typeface="Roboto"/>
                <a:sym typeface="Roboto"/>
              </a:rPr>
              <a:t>Kuriant dizainą ekranams reikia derinti technines žinias ir teorines žinias. Tai apima žinias apie ekrano skiriamąją gebą, spalvų teoriją, veiksmingus dydžio nustatymo principus ir gebėjimą pritaikyti dizainą įvairiems įrenginiams, pvz., staliniams ir nešiojamiesiems kompiuteriams, planšetiniams kompiuteriams ir mobiliesiems telefonams. Šio modulio tikslas - suteikti išsamią informaciją ir įgūdžius, reikalingus vizualiai patraukliems ir funkcionaliems skaitmeninių ekranų dizainams kurti.</a:t>
            </a:r>
            <a:endParaRPr lang="en-GB" sz="1700" dirty="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2330DC"/>
                </a:solidFill>
                <a:latin typeface="Roboto"/>
                <a:ea typeface="Roboto"/>
                <a:cs typeface="Roboto"/>
                <a:sym typeface="Roboto"/>
              </a:rPr>
              <a:t>2023-1-CY01-KA220-HED-000160668</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8E084EDC-3967-4955-8889-D90649EC1C21}"/>
              </a:ext>
            </a:extLst>
          </p:cNvPr>
          <p:cNvPicPr>
            <a:picLocks noChangeAspect="1"/>
          </p:cNvPicPr>
          <p:nvPr/>
        </p:nvPicPr>
        <p:blipFill>
          <a:blip r:embed="rId5"/>
          <a:stretch>
            <a:fillRect/>
          </a:stretch>
        </p:blipFill>
        <p:spPr>
          <a:xfrm>
            <a:off x="5299283" y="5559573"/>
            <a:ext cx="1593433" cy="569352"/>
          </a:xfrm>
          <a:prstGeom prst="rect">
            <a:avLst/>
          </a:prstGeom>
        </p:spPr>
      </p:pic>
      <p:pic>
        <p:nvPicPr>
          <p:cNvPr id="3" name="Picture 2">
            <a:extLst>
              <a:ext uri="{FF2B5EF4-FFF2-40B4-BE49-F238E27FC236}">
                <a16:creationId xmlns:a16="http://schemas.microsoft.com/office/drawing/2014/main" id="{EF5464C1-A9EB-44AD-8F07-4FB7D92240A2}"/>
              </a:ext>
            </a:extLst>
          </p:cNvPr>
          <p:cNvPicPr>
            <a:picLocks noChangeAspect="1"/>
          </p:cNvPicPr>
          <p:nvPr/>
        </p:nvPicPr>
        <p:blipFill>
          <a:blip r:embed="rId6"/>
          <a:stretch>
            <a:fillRect/>
          </a:stretch>
        </p:blipFill>
        <p:spPr>
          <a:xfrm>
            <a:off x="9072978" y="5362261"/>
            <a:ext cx="2199089" cy="80036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Ekrane rodomų failų dydžiai, skiriamoji geba, formato standartai ir aplinkybės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2196018"/>
            <a:ext cx="7120150" cy="3985707"/>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Vaizduose gali būti įvairių spalvų, o paprasčiausi vaizdai turi tik dvi spalvas, pavyzdžiui, juodą ir baltą, todėl kiekvienam pikseliui atvaizduoti reikia tik 1 bito. Asmeninių kompiuterių pradžioje daugelis vaizdo plokščių galėjo palaikyti tik 16 fiksuotų spalvų. Tobulėjant technologijoms, vėlesnės vaizdo plokštės galėjo vienu metu rodyti 256 spalvas, parinktas iš 16 milijonų spalvų paletės. Dabartinės vaizdo plokštės kiekvienam pikseliui skiria 24 bitus, todėl jos gali neribotai rodyti 16 milijonų spalvų. Kai kurie aukštos klasės monitoriai gali rodyti net daugiau nei 16 milijonų spalvų. Terminas „</a:t>
            </a:r>
            <a:r>
              <a:rPr lang="lt-LT" sz="1600" dirty="0" err="1">
                <a:solidFill>
                  <a:srgbClr val="2330DC"/>
                </a:solidFill>
                <a:latin typeface="Roboto"/>
                <a:ea typeface="Roboto"/>
                <a:cs typeface="Roboto"/>
                <a:sym typeface="Roboto"/>
              </a:rPr>
              <a:t>TrueColor</a:t>
            </a:r>
            <a:r>
              <a:rPr lang="lt-LT" sz="1600" dirty="0">
                <a:solidFill>
                  <a:srgbClr val="2330DC"/>
                </a:solidFill>
                <a:latin typeface="Roboto"/>
                <a:ea typeface="Roboto"/>
                <a:cs typeface="Roboto"/>
                <a:sym typeface="Roboto"/>
              </a:rPr>
              <a:t>“ dažnai vartojamas kalbant apie 24 bitų arba 16 milijonų spalvų vaizdus, nes žmogaus akis sunkiai atskiria panašias spalvas šiame diapazone. Be to, pažangūs šiuolaikiniai fotoaparatai gali užfiksuoti dar platesnį spalvų spektrą.</a:t>
            </a:r>
          </a:p>
        </p:txBody>
      </p:sp>
    </p:spTree>
    <p:extLst>
      <p:ext uri="{BB962C8B-B14F-4D97-AF65-F5344CB8AC3E}">
        <p14:creationId xmlns:p14="http://schemas.microsoft.com/office/powerpoint/2010/main" val="2333328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Ekrane rodomų failų dydžiai, skiriamoji geba, formato standartai ir aplinkybės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2196018"/>
            <a:ext cx="7120150" cy="3985707"/>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Skirtingų tipų vaizdų failų formatai yra susiję su įvairiomis funkcijomis ir tikslais. Toliau pateikiama pagrindinė dažniausiai naudojamų formatų apžvalga:</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TIFF: lankstus formatas, dažniausiai naudojamas vaizdams be nuostolių saugoti. Jame failai nesuspaudžiami, todėl jie paprastai būna dideli. Kartais naudojamas suspaudimo algoritmas, vadinamas LZW, tačiau ne visos programos jį palaiko. TIFF yra aukščiausios kokybės skaitmeninio fotoaparato išvestis. Jis pasižymi geresne kokybe nei JPG, tačiau jo failų dydis yra didesnis. TIFF geriausiai tinka skaitmeniniams vaizdams redaguoti ir tvarkyti, nes kiekvieną kartą išsaugojus vaizdą jis neblogėja. Tačiau jo nerekomenduojama naudoti e-svetainių vaizdams dėl didelio failų dydžio ir suderinamumo su žiniatinklio naršyklėmis problemų.</a:t>
            </a:r>
          </a:p>
        </p:txBody>
      </p:sp>
    </p:spTree>
    <p:extLst>
      <p:ext uri="{BB962C8B-B14F-4D97-AF65-F5344CB8AC3E}">
        <p14:creationId xmlns:p14="http://schemas.microsoft.com/office/powerpoint/2010/main" val="2566157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Ekrane rodomų failų dydžiai, skiriamoji geba, formato standartai ir aplinkybės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2196018"/>
            <a:ext cx="7120150" cy="3985707"/>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GIF: šis formatas sukuria iki 256 spalvų lentelę iš 16 milijonų spalvų paletės. Jei vaizde yra mažiau nei 256 spalvos, jis gali būti atvaizduotas tiksliai, tačiau vaizduose su daugybe spalvų naudojami algoritmai, kurie spalvas pritaiko pagal ribotą 256 spalvų paletę. Glaudinimas pasiekiamas sumažinant spalvų skaičių ir dažnai pasitaikančius vaizdo modelius pakeičiant trumpesnėmis santrumpomis. Jei jūsų vaizdas turi mažiau nei 256 spalvas ir jame yra didelės vienodų spalvų sritys, GIF (</a:t>
            </a:r>
            <a:r>
              <a:rPr lang="lt-LT" sz="1600" dirty="0" err="1">
                <a:solidFill>
                  <a:srgbClr val="2330DC"/>
                </a:solidFill>
                <a:latin typeface="Roboto"/>
                <a:ea typeface="Roboto"/>
                <a:cs typeface="Roboto"/>
                <a:sym typeface="Roboto"/>
              </a:rPr>
              <a:t>Graphics</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Interchange</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Format</a:t>
            </a:r>
            <a:r>
              <a:rPr lang="lt-LT" sz="1600" dirty="0">
                <a:solidFill>
                  <a:srgbClr val="2330DC"/>
                </a:solidFill>
                <a:latin typeface="Roboto"/>
                <a:ea typeface="Roboto"/>
                <a:cs typeface="Roboto"/>
                <a:sym typeface="Roboto"/>
              </a:rPr>
              <a:t>) istoriškai buvo populiarus pasirinkimas internetiniams vaizdams dėl mažo failo dydžio ir gebėjimo išlaikyti aukštą vaizdo kokybę. Tačiau dėl to, kad viename paveikslėlyje gali būti tik 256 spalvos, jis netinka fotografiniams vaizdams, kuriems reikia platesnio spalvų spektro ir didesnio spalvų gylio. Todėl kiti vaizdo formatai, pavyzdžiui, JPEG ir PNG, tapo populiaresni fotografiniams vaizdams internete. Vienintelė likusi GIF failo paskirtis yra naudojant kaip animacinius failus internete.</a:t>
            </a:r>
          </a:p>
        </p:txBody>
      </p:sp>
    </p:spTree>
    <p:extLst>
      <p:ext uri="{BB962C8B-B14F-4D97-AF65-F5344CB8AC3E}">
        <p14:creationId xmlns:p14="http://schemas.microsoft.com/office/powerpoint/2010/main" val="782897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Ekrane rodomų failų dydžiai, skiriamoji geba, formato standartai ir aplinkybės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2196018"/>
            <a:ext cx="7120150" cy="3985707"/>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PNG taip pat yra be nuostolių formatas, tačiau jis suspaudžia failo dydį ieškodamas paveikslėlyje šablonų. Suspaudimas yra atvirkštinis, todėl paveikslėlis atkuriamas tiksliai. Jei turite vaizdą su dideliais vienodų spalvų plotais, bet daugiau nei 256 spalvomis, PNG yra geriausias pasirinkimas. Jis panašus į GIF, tačiau palaiko 16 milijonų spalvų, o ne tik 256. Jei norite internete rodyti aukštos kokybės nuotrauką neaukodami kokybės, PNG yra geriausias pasirinkimas. Šiuolaikinės interneto naršyklės palaiko PNG, kuris yra vienintelis interneto naršyklių patvirtintas be nuostolių formatas. PNG pranoksta GIF beveik visais aspektais. Jis generuoja mažesnius failus, leidžia naudoti daugiau spalvų ir palaiko dalinį skaidrumą. Dalinis skaidrumas gali būti naudojamas daugeliui praktinių tikslų, pavyzdžiui, teksto išblukimui [</a:t>
            </a:r>
            <a:r>
              <a:rPr lang="lt-LT" sz="1600" dirty="0" err="1">
                <a:solidFill>
                  <a:srgbClr val="2330DC"/>
                </a:solidFill>
                <a:latin typeface="Roboto"/>
                <a:ea typeface="Roboto"/>
                <a:cs typeface="Roboto"/>
                <a:sym typeface="Roboto"/>
              </a:rPr>
              <a:t>fades</a:t>
            </a:r>
            <a:r>
              <a:rPr lang="lt-LT" sz="1600" dirty="0">
                <a:solidFill>
                  <a:srgbClr val="2330DC"/>
                </a:solidFill>
                <a:latin typeface="Roboto"/>
                <a:ea typeface="Roboto"/>
                <a:cs typeface="Roboto"/>
                <a:sym typeface="Roboto"/>
              </a:rPr>
              <a:t>] ir teksto išlyginimui [</a:t>
            </a:r>
            <a:r>
              <a:rPr lang="lt-LT" sz="1600" dirty="0" err="1">
                <a:solidFill>
                  <a:srgbClr val="2330DC"/>
                </a:solidFill>
                <a:latin typeface="Roboto"/>
                <a:ea typeface="Roboto"/>
                <a:cs typeface="Roboto"/>
                <a:sym typeface="Roboto"/>
              </a:rPr>
              <a:t>font</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smoothing</a:t>
            </a:r>
            <a:r>
              <a:rPr lang="lt-LT" sz="1600" dirty="0">
                <a:solidFill>
                  <a:srgbClr val="2330DC"/>
                </a:solidFill>
                <a:latin typeface="Roboto"/>
                <a:ea typeface="Roboto"/>
                <a:cs typeface="Roboto"/>
                <a:sym typeface="Roboto"/>
              </a:rPr>
              <a:t>].</a:t>
            </a:r>
          </a:p>
        </p:txBody>
      </p:sp>
    </p:spTree>
    <p:extLst>
      <p:ext uri="{BB962C8B-B14F-4D97-AF65-F5344CB8AC3E}">
        <p14:creationId xmlns:p14="http://schemas.microsoft.com/office/powerpoint/2010/main" val="357121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Ekrane rodomų failų dydžiai, skiriamoji geba, formato standartai ir aplinkybės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2196018"/>
            <a:ext cx="7120150" cy="3985707"/>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JPG: optimizuotas nuotraukoms ir daugiaspalviams nespalvotiems vaizdams. Juo galima pasiekti didelį suspaudimo koeficientą išlaikant vaizdo kokybę. Suspaudimo laipsnį galima reguliuoti, o esant vidutiniam suspaudimo lygiui sunku pastebėti kokį nors skirtumą nuo originalo. Šiam formatui teikiama pirmenybė daugumoje internete randamų vaizdų. Galima išlaikyti aukštą kokybę net ir esant dideliam suspaudimui. Redaguodami naudokite specifinį programinės įrangos formatą, kol darbas bus baigtas, o tada konvertuokite į JPG. JPEG yra labiausiai paplitęs failų formatas, skirtas skaitmeninių fotoaparatų vaizdams saugoti. Nors naudojant TIFF arba RAW gali būti geresnė vaizdo kokybė, dažnai sunku pastebėti skirtumą. Fiksuojant vaizdus TIFF formatu, palyginti su JPEG, yra du trūkumai: mažesnė atminties kortelės talpa ir ilgesnis vaizdų perkėlimo apdorojimo laikas. JPG formatas nėra gerai pritaikytas linijiniam menui, nes jam sunku efektyviai užfiksuoti vientisų spalvų ir aštrių kraštų detales. Tokiais atvejais labiau tinka tokie formatai kaip GIF ir PNG.</a:t>
            </a:r>
          </a:p>
        </p:txBody>
      </p:sp>
    </p:spTree>
    <p:extLst>
      <p:ext uri="{BB962C8B-B14F-4D97-AF65-F5344CB8AC3E}">
        <p14:creationId xmlns:p14="http://schemas.microsoft.com/office/powerpoint/2010/main" val="1393292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Ekrane rodomų failų dydžiai, skiriamoji geba, formato standartai ir aplinkybės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2196018"/>
            <a:ext cx="7120150" cy="3985707"/>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RAW: vaizdo išvesties parinktis, kurią galima naudoti geresniuose skaitmeniniuose fotoaparatuose. Ji yra be nuostolių ir mažesnė nei to paties vaizdo TIFF failai. Tačiau kiekvienas gamintojas turi skirtingą RAW formatą, o norint peržiūrėti vaizdus gali prireikti gamintojo programinės įrangos. Jei jūsų fotoaparatas palaiko RAW, tai tarsi skaitmeninė kino juostos negatyvo versija, kurioje yra visi vaizdo duomenys. Tačiau RAW failai nėra idealiai tinkami bendrinimui ar spausdinimui. Geriausia juos konvertuoti į PNG arba JPG. Turėkite dublikatą JPG formatu ir venkite pasikliauti vien patentuotais formatais ilgalaikiam saugojimui. Nors RAW puikiai tinka vaizdams saugoti fotoaparate ir laikinai saugoti kompiuteryje, svarbu sukurti TIFF, PNG arba JPG formatą ilgalaikiam archyvavimui. Dauguma fotoaparatų, palaikančių RAW, leidžia išsaugoti vaizdus ir RAW, ir JPG formatais - tai rekomenduojama. RAW išsaugo visą fotoaparato užfiksuotą informaciją ir suteikia daugiau redagavimo galimybių be pablogėjimo, palyginti su JPG ar PNG.</a:t>
            </a:r>
          </a:p>
        </p:txBody>
      </p:sp>
    </p:spTree>
    <p:extLst>
      <p:ext uri="{BB962C8B-B14F-4D97-AF65-F5344CB8AC3E}">
        <p14:creationId xmlns:p14="http://schemas.microsoft.com/office/powerpoint/2010/main" val="3103377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Ekrane rodomų failų dydžiai, skiriamoji geba, formato standartai ir aplinkybės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2196018"/>
            <a:ext cx="7120150" cy="3985707"/>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BMP: „Microsoft“ išrastas nesuspaustas formatas. Nėra jokios rimtos priežasties naudoti šį formatą.</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Dirbant su tokiomis grafikos programomis kaip „Photoshop“ ar „</a:t>
            </a:r>
            <a:r>
              <a:rPr lang="lt-LT" sz="1600" dirty="0" err="1">
                <a:solidFill>
                  <a:srgbClr val="2330DC"/>
                </a:solidFill>
                <a:latin typeface="Roboto"/>
                <a:ea typeface="Roboto"/>
                <a:cs typeface="Roboto"/>
                <a:sym typeface="Roboto"/>
              </a:rPr>
              <a:t>Paint</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Shop</a:t>
            </a:r>
            <a:r>
              <a:rPr lang="lt-LT" sz="1600" dirty="0">
                <a:solidFill>
                  <a:srgbClr val="2330DC"/>
                </a:solidFill>
                <a:latin typeface="Roboto"/>
                <a:ea typeface="Roboto"/>
                <a:cs typeface="Roboto"/>
                <a:sym typeface="Roboto"/>
              </a:rPr>
              <a:t> Pro“ svarbu darbinius failus išsaugoti programinės įrangos patentuotais formatais, pavyzdžiui, PSD ar PSP. Šie formatai išsaugo visas programų redagavimo galimybes. Tačiau baigę redaguoti būtinai išsaugokite galutinį rezultatą standartiniu formatu, pavyzdžiui, TIFF arba JPG. Interneto vaizdams dažniausiai naudojami šie formatai: GIF, PNG ir JPG. Todėl geriausia galutinius vaizdus išsaugoti vienu iš šių plačiai palaikomų formatų.</a:t>
            </a:r>
          </a:p>
        </p:txBody>
      </p:sp>
    </p:spTree>
    <p:extLst>
      <p:ext uri="{BB962C8B-B14F-4D97-AF65-F5344CB8AC3E}">
        <p14:creationId xmlns:p14="http://schemas.microsoft.com/office/powerpoint/2010/main" val="1272978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Tipografijos pagrindai kuriant ekranams skirtą dizainą, šriftų parinkimas ir skaitomumas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2196018"/>
            <a:ext cx="7120150" cy="3985707"/>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Žiūrėdami į tinklalapį arba bet kokį vaizdinį turinį ekrane, nesvarbu, ar telefone, ar staliniame kompiuteryje, nuolat įsisavinate parašytą tekstą. Kad ir koks vizualiai patrauklus būtų turinys, jis praranda reikšmę, jei tekstas nėra pateiktas patrauklia tipografija. Skaitmeniniame dizaine šis aspektas dažnai pamirštamas, todėl didelė dalis ekrane rodomos medžiagos nepasiekia numatytų auditorijų.</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Kuriant ekrano turinį, šrifto ir išdėstymo pagrindai yra gana panašūs į tuos, kurie naudojami spausdinant. Didžiausias skirtumas yra šrifto šeimų pasirinkimas kuriant interneto svetainę. Renkantis šriftą interneto svetainei reikėtų atkreipti dėmesį į keletą svarbių aspektų.</a:t>
            </a:r>
          </a:p>
        </p:txBody>
      </p:sp>
    </p:spTree>
    <p:extLst>
      <p:ext uri="{BB962C8B-B14F-4D97-AF65-F5344CB8AC3E}">
        <p14:creationId xmlns:p14="http://schemas.microsoft.com/office/powerpoint/2010/main" val="1409055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lt-LT" sz="3600" dirty="0">
                <a:solidFill>
                  <a:srgbClr val="2330DC"/>
                </a:solidFill>
                <a:latin typeface="Roboto"/>
                <a:ea typeface="Roboto"/>
                <a:cs typeface="Roboto"/>
                <a:sym typeface="Roboto"/>
              </a:rPr>
              <a:t>Tipografijos pagrindai kuriant ekranams skirtą dizainą, šriftų parinkimas ir skaitomumas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4" y="2196018"/>
            <a:ext cx="7758325" cy="3985707"/>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Vienas iš svarbiausių aspektų yra naudotojo įrenginys. Svarbu nepamiršti, kad ne visi įrenginiai palaiko arba juose galima naudoti tikslų svetainėje naudojamą šriftą. Tokiu atveju įrenginys automatiškai pakeis nepalaikomą šriftą kitu, o tai gali lemti netikėtus vizualinius pokyčius.</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Todėl labai svarbu pasirinkti šriftus, kurie plačiai palaikomi skirtinguose įrenginiuose, kad būtų užtikrinta nuosekli ir vizualiai patraukli patirtis visiems naudotojams. Pavyzdžiui, labai rekomenduojama naudoti „Google </a:t>
            </a:r>
            <a:r>
              <a:rPr lang="lt-LT" sz="1600" dirty="0" err="1">
                <a:solidFill>
                  <a:srgbClr val="2330DC"/>
                </a:solidFill>
                <a:latin typeface="Roboto"/>
                <a:ea typeface="Roboto"/>
                <a:cs typeface="Roboto"/>
                <a:sym typeface="Roboto"/>
              </a:rPr>
              <a:t>Fonts</a:t>
            </a:r>
            <a:r>
              <a:rPr lang="lt-LT" sz="1600" dirty="0">
                <a:solidFill>
                  <a:srgbClr val="2330DC"/>
                </a:solidFill>
                <a:latin typeface="Roboto"/>
                <a:ea typeface="Roboto"/>
                <a:cs typeface="Roboto"/>
                <a:sym typeface="Roboto"/>
              </a:rPr>
              <a:t>“ šriftus. Be to, atsižvelgdami į atsarginį šriftą (kuris naudojamas, kai nėra pasirinkto šrifto) ir interneto šriftų paslaugas, galite sumažinti netikėtų vizualinių neatitikimų įvairiuose įrenginiuose riziką.</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Čia pateikiama nuoroda, kurioje paaiškinama, kodėl reikia naudoti „Google“ šriftus:</a:t>
            </a: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hlinkClick r:id="rId4"/>
              </a:rPr>
              <a:t>https://johnwolfecompton.com/10-reasons-to-use-google-fonts/</a:t>
            </a:r>
            <a:r>
              <a:rPr lang="lt-LT" sz="1600" dirty="0">
                <a:solidFill>
                  <a:srgbClr val="2330DC"/>
                </a:solidFill>
                <a:latin typeface="Roboto"/>
                <a:ea typeface="Roboto"/>
                <a:cs typeface="Roboto"/>
                <a:sym typeface="Roboto"/>
              </a:rPr>
              <a:t> </a:t>
            </a:r>
          </a:p>
        </p:txBody>
      </p:sp>
    </p:spTree>
    <p:extLst>
      <p:ext uri="{BB962C8B-B14F-4D97-AF65-F5344CB8AC3E}">
        <p14:creationId xmlns:p14="http://schemas.microsoft.com/office/powerpoint/2010/main" val="3623531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646331"/>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pt-BR" sz="3600" dirty="0">
                <a:solidFill>
                  <a:srgbClr val="2330DC"/>
                </a:solidFill>
                <a:latin typeface="Roboto"/>
                <a:ea typeface="Roboto"/>
                <a:cs typeface="Roboto"/>
                <a:sym typeface="Roboto"/>
              </a:rPr>
              <a:t>Judančios grafikos ir garso pagrindai</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1724026"/>
            <a:ext cx="6996326" cy="4457700"/>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Šiandieninėje reklamos aplinkoje judanti grafika tapo nepakeičiama įvairiais tikslais, įskaitant paslaugų ir produktų reklamą arba įtikinamų kino filmų ir animuotų antraščių kūrimo. Reklamos specialistai ir įmonės pripažįsta, kad labai svarbu įtraukti judančią grafiką į savo kampanijas ir taip išsiskirti iš konkurentų.</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Sėkmingų skaitmeninių judesio reklamų pavyzdžiai ir atvejų analizės.</a:t>
            </a: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hlinkClick r:id="rId4"/>
              </a:rPr>
              <a:t>https://vidico.com/news/video-marketing-case-study/</a:t>
            </a:r>
            <a:r>
              <a:rPr lang="lt-LT" sz="1600" dirty="0">
                <a:solidFill>
                  <a:srgbClr val="2330DC"/>
                </a:solidFill>
                <a:latin typeface="Roboto"/>
                <a:ea typeface="Roboto"/>
                <a:cs typeface="Roboto"/>
                <a:sym typeface="Roboto"/>
              </a:rPr>
              <a:t> </a:t>
            </a: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hlinkClick r:id="rId5"/>
              </a:rPr>
              <a:t>https://www.socialmotionfilms.com/case-studies</a:t>
            </a:r>
            <a:r>
              <a:rPr lang="lt-LT" sz="1600" dirty="0">
                <a:solidFill>
                  <a:srgbClr val="2330DC"/>
                </a:solidFill>
                <a:latin typeface="Roboto"/>
                <a:ea typeface="Roboto"/>
                <a:cs typeface="Roboto"/>
                <a:sym typeface="Roboto"/>
              </a:rPr>
              <a:t> </a:t>
            </a:r>
          </a:p>
        </p:txBody>
      </p:sp>
    </p:spTree>
    <p:extLst>
      <p:ext uri="{BB962C8B-B14F-4D97-AF65-F5344CB8AC3E}">
        <p14:creationId xmlns:p14="http://schemas.microsoft.com/office/powerpoint/2010/main" val="207022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3"/>
          <p:cNvSpPr txBox="1"/>
          <p:nvPr/>
        </p:nvSpPr>
        <p:spPr>
          <a:xfrm>
            <a:off x="985700" y="870350"/>
            <a:ext cx="10220599" cy="151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dirty="0">
                <a:solidFill>
                  <a:srgbClr val="2330DC"/>
                </a:solidFill>
                <a:latin typeface="Roboto"/>
                <a:ea typeface="Roboto"/>
                <a:cs typeface="Roboto"/>
                <a:sym typeface="Roboto"/>
              </a:rPr>
              <a:t>Ekrano spalva: ekrano spalvų modeliai</a:t>
            </a:r>
            <a:endParaRPr lang="lt-LT" sz="3200" dirty="0">
              <a:solidFill>
                <a:srgbClr val="2330DC"/>
              </a:solidFill>
              <a:latin typeface="Roboto"/>
              <a:ea typeface="Roboto"/>
              <a:cs typeface="Roboto"/>
              <a:sym typeface="Roboto"/>
            </a:endParaRPr>
          </a:p>
        </p:txBody>
      </p:sp>
      <p:sp>
        <p:nvSpPr>
          <p:cNvPr id="8" name="Google Shape;96;p23">
            <a:extLst>
              <a:ext uri="{FF2B5EF4-FFF2-40B4-BE49-F238E27FC236}">
                <a16:creationId xmlns:a16="http://schemas.microsoft.com/office/drawing/2014/main" id="{EAD893D4-D38D-4E60-A91A-D582EBD65305}"/>
              </a:ext>
            </a:extLst>
          </p:cNvPr>
          <p:cNvSpPr txBox="1"/>
          <p:nvPr/>
        </p:nvSpPr>
        <p:spPr>
          <a:xfrm>
            <a:off x="842825" y="1629000"/>
            <a:ext cx="8872675" cy="956175"/>
          </a:xfrm>
          <a:prstGeom prst="rect">
            <a:avLst/>
          </a:prstGeom>
          <a:noFill/>
          <a:ln>
            <a:noFill/>
          </a:ln>
        </p:spPr>
        <p:txBody>
          <a:bodyPr spcFirstLastPara="1" wrap="square" lIns="91425" tIns="91425" rIns="91425" bIns="91425" anchor="t" anchorCtr="0">
            <a:noAutofit/>
          </a:bodyPr>
          <a:lstStyle/>
          <a:p>
            <a:pPr marL="127000" marR="0" lvl="0" algn="l" rtl="0">
              <a:lnSpc>
                <a:spcPct val="100000"/>
              </a:lnSpc>
              <a:spcBef>
                <a:spcPts val="0"/>
              </a:spcBef>
              <a:spcAft>
                <a:spcPts val="0"/>
              </a:spcAft>
              <a:buClr>
                <a:srgbClr val="2330DC"/>
              </a:buClr>
              <a:buSzPts val="1600"/>
            </a:pPr>
            <a:r>
              <a:rPr lang="lt-LT" sz="1600" dirty="0">
                <a:solidFill>
                  <a:srgbClr val="2330DC"/>
                </a:solidFill>
                <a:latin typeface="Roboto"/>
                <a:ea typeface="Roboto"/>
                <a:cs typeface="Roboto"/>
                <a:sym typeface="Roboto"/>
              </a:rPr>
              <a:t>Projektavimo procese naudojami du pagrindiniai spalvų modeliai: RGB (raudona, žalia, mėlyna) ir CMYK (žydra, purpurinė, geltona, rausva / juoda).</a:t>
            </a:r>
            <a:endParaRPr sz="1600" b="0" i="0" u="none" strike="noStrike" cap="none"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id="{3F54D054-72D2-4F4A-A7B3-E82E4B10B120}"/>
              </a:ext>
            </a:extLst>
          </p:cNvPr>
          <p:cNvPicPr>
            <a:picLocks noChangeAspect="1"/>
          </p:cNvPicPr>
          <p:nvPr/>
        </p:nvPicPr>
        <p:blipFill>
          <a:blip r:embed="rId4"/>
          <a:stretch>
            <a:fillRect/>
          </a:stretch>
        </p:blipFill>
        <p:spPr>
          <a:xfrm>
            <a:off x="1110564" y="2888900"/>
            <a:ext cx="3075603" cy="3070798"/>
          </a:xfrm>
          <a:prstGeom prst="rect">
            <a:avLst/>
          </a:prstGeom>
        </p:spPr>
      </p:pic>
      <p:pic>
        <p:nvPicPr>
          <p:cNvPr id="5" name="Picture 4">
            <a:extLst>
              <a:ext uri="{FF2B5EF4-FFF2-40B4-BE49-F238E27FC236}">
                <a16:creationId xmlns:a16="http://schemas.microsoft.com/office/drawing/2014/main" id="{33C6B9E6-3E21-4D92-9920-1F02218FC247}"/>
              </a:ext>
            </a:extLst>
          </p:cNvPr>
          <p:cNvPicPr>
            <a:picLocks noChangeAspect="1"/>
          </p:cNvPicPr>
          <p:nvPr/>
        </p:nvPicPr>
        <p:blipFill>
          <a:blip r:embed="rId5"/>
          <a:stretch>
            <a:fillRect/>
          </a:stretch>
        </p:blipFill>
        <p:spPr>
          <a:xfrm>
            <a:off x="4400418" y="2888900"/>
            <a:ext cx="3391161" cy="3070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646331"/>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pt-BR" sz="3600" dirty="0">
                <a:solidFill>
                  <a:srgbClr val="2330DC"/>
                </a:solidFill>
                <a:latin typeface="Roboto"/>
                <a:ea typeface="Roboto"/>
                <a:cs typeface="Roboto"/>
                <a:sym typeface="Roboto"/>
              </a:rPr>
              <a:t>Judančios grafikos ir garso pagrindai</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1724026"/>
            <a:ext cx="6996326" cy="4457700"/>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Yra daugybė programinės įrangos paketų, kurių kiekvienas pasižymi unikaliomis funkcijomis ir galimybėmis. Atsižvelgiant į daugybę galimų pasirinkimų, priimti pagrįstą sprendimą, kuri programinė įranga geriausiai atitinka individualius poreikius, gali būti sudėtinga ir pribloškianti užduotis.</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Be to, labai svarbu suprasti, kad judanti grafika, nepaisant to, kad ji yra paveiki, yra tik vienas visos vaizdo įrašų gamybos procedūros aspektas. Grafikos dizaineriai ir skaitmeninio turinio kūrėjai taip pat turi valdyti ne tik judesio grafiką, bet ir įvairius techninius aspektus, įskaitant vaizdo įrašų redagavimą, garso dizainą, garso koregavimą, spalvų koregavimą ir kitus patobulinimus, kurie yra būtini norint sukurti rafinuotą ir profesionalų galutinį produktą.</a:t>
            </a:r>
          </a:p>
        </p:txBody>
      </p:sp>
    </p:spTree>
    <p:extLst>
      <p:ext uri="{BB962C8B-B14F-4D97-AF65-F5344CB8AC3E}">
        <p14:creationId xmlns:p14="http://schemas.microsoft.com/office/powerpoint/2010/main" val="940003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646331"/>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pt-BR" sz="3600" dirty="0">
                <a:solidFill>
                  <a:srgbClr val="2330DC"/>
                </a:solidFill>
                <a:latin typeface="Roboto"/>
                <a:ea typeface="Roboto"/>
                <a:cs typeface="Roboto"/>
                <a:sym typeface="Roboto"/>
              </a:rPr>
              <a:t>Jud</a:t>
            </a:r>
            <a:r>
              <a:rPr lang="lt-LT" sz="3600" dirty="0" err="1">
                <a:solidFill>
                  <a:srgbClr val="2330DC"/>
                </a:solidFill>
                <a:latin typeface="Roboto"/>
                <a:ea typeface="Roboto"/>
                <a:cs typeface="Roboto"/>
                <a:sym typeface="Roboto"/>
              </a:rPr>
              <a:t>ančio</a:t>
            </a:r>
            <a:r>
              <a:rPr lang="pt-BR" sz="3600" dirty="0">
                <a:solidFill>
                  <a:srgbClr val="2330DC"/>
                </a:solidFill>
                <a:latin typeface="Roboto"/>
                <a:ea typeface="Roboto"/>
                <a:cs typeface="Roboto"/>
                <a:sym typeface="Roboto"/>
              </a:rPr>
              <a:t> dizaino įrankiai ir programinė įranga</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1724026"/>
            <a:ext cx="6815350" cy="4457700"/>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Tokia programinė įranga kaip „Adobe </a:t>
            </a:r>
            <a:r>
              <a:rPr lang="lt-LT" sz="1600" dirty="0" err="1">
                <a:solidFill>
                  <a:srgbClr val="2330DC"/>
                </a:solidFill>
                <a:latin typeface="Roboto"/>
                <a:ea typeface="Roboto"/>
                <a:cs typeface="Roboto"/>
                <a:sym typeface="Roboto"/>
              </a:rPr>
              <a:t>After</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Effects</a:t>
            </a:r>
            <a:r>
              <a:rPr lang="lt-LT" sz="1600" dirty="0">
                <a:solidFill>
                  <a:srgbClr val="2330DC"/>
                </a:solidFill>
                <a:latin typeface="Roboto"/>
                <a:ea typeface="Roboto"/>
                <a:cs typeface="Roboto"/>
                <a:sym typeface="Roboto"/>
              </a:rPr>
              <a:t>“, „Adobe </a:t>
            </a:r>
            <a:r>
              <a:rPr lang="lt-LT" sz="1600" dirty="0" err="1">
                <a:solidFill>
                  <a:srgbClr val="2330DC"/>
                </a:solidFill>
                <a:latin typeface="Roboto"/>
                <a:ea typeface="Roboto"/>
                <a:cs typeface="Roboto"/>
                <a:sym typeface="Roboto"/>
              </a:rPr>
              <a:t>Premiere</a:t>
            </a:r>
            <a:r>
              <a:rPr lang="lt-LT" sz="1600" dirty="0">
                <a:solidFill>
                  <a:srgbClr val="2330DC"/>
                </a:solidFill>
                <a:latin typeface="Roboto"/>
                <a:ea typeface="Roboto"/>
                <a:cs typeface="Roboto"/>
                <a:sym typeface="Roboto"/>
              </a:rPr>
              <a:t>“, „Adobe Photoshop“, „</a:t>
            </a:r>
            <a:r>
              <a:rPr lang="lt-LT" sz="1600" dirty="0" err="1">
                <a:solidFill>
                  <a:srgbClr val="2330DC"/>
                </a:solidFill>
                <a:latin typeface="Roboto"/>
                <a:ea typeface="Roboto"/>
                <a:cs typeface="Roboto"/>
                <a:sym typeface="Roboto"/>
              </a:rPr>
              <a:t>Blender</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Maya</a:t>
            </a:r>
            <a:r>
              <a:rPr lang="lt-LT" sz="1600" dirty="0">
                <a:solidFill>
                  <a:srgbClr val="2330DC"/>
                </a:solidFill>
                <a:latin typeface="Roboto"/>
                <a:ea typeface="Roboto"/>
                <a:cs typeface="Roboto"/>
                <a:sym typeface="Roboto"/>
              </a:rPr>
              <a:t>“, „3D Studio </a:t>
            </a:r>
            <a:r>
              <a:rPr lang="lt-LT" sz="1600" dirty="0" err="1">
                <a:solidFill>
                  <a:srgbClr val="2330DC"/>
                </a:solidFill>
                <a:latin typeface="Roboto"/>
                <a:ea typeface="Roboto"/>
                <a:cs typeface="Roboto"/>
                <a:sym typeface="Roboto"/>
              </a:rPr>
              <a:t>Max</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Cinema</a:t>
            </a:r>
            <a:r>
              <a:rPr lang="lt-LT" sz="1600" dirty="0">
                <a:solidFill>
                  <a:srgbClr val="2330DC"/>
                </a:solidFill>
                <a:latin typeface="Roboto"/>
                <a:ea typeface="Roboto"/>
                <a:cs typeface="Roboto"/>
                <a:sym typeface="Roboto"/>
              </a:rPr>
              <a:t> 4D“, „</a:t>
            </a:r>
            <a:r>
              <a:rPr lang="lt-LT" sz="1600" dirty="0" err="1">
                <a:solidFill>
                  <a:srgbClr val="2330DC"/>
                </a:solidFill>
                <a:latin typeface="Roboto"/>
                <a:ea typeface="Roboto"/>
                <a:cs typeface="Roboto"/>
                <a:sym typeface="Roboto"/>
              </a:rPr>
              <a:t>Houdini</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Da</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Vinci</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Resolve</a:t>
            </a:r>
            <a:r>
              <a:rPr lang="lt-LT" sz="1600" dirty="0">
                <a:solidFill>
                  <a:srgbClr val="2330DC"/>
                </a:solidFill>
                <a:latin typeface="Roboto"/>
                <a:ea typeface="Roboto"/>
                <a:cs typeface="Roboto"/>
                <a:sym typeface="Roboto"/>
              </a:rPr>
              <a:t>“ ir „</a:t>
            </a:r>
            <a:r>
              <a:rPr lang="lt-LT" sz="1600" dirty="0" err="1">
                <a:solidFill>
                  <a:srgbClr val="2330DC"/>
                </a:solidFill>
                <a:latin typeface="Roboto"/>
                <a:ea typeface="Roboto"/>
                <a:cs typeface="Roboto"/>
                <a:sym typeface="Roboto"/>
              </a:rPr>
              <a:t>Motion</a:t>
            </a:r>
            <a:r>
              <a:rPr lang="lt-LT" sz="1600" dirty="0">
                <a:solidFill>
                  <a:srgbClr val="2330DC"/>
                </a:solidFill>
                <a:latin typeface="Roboto"/>
                <a:ea typeface="Roboto"/>
                <a:cs typeface="Roboto"/>
                <a:sym typeface="Roboto"/>
              </a:rPr>
              <a:t>“ yra vieni populiariausių judančios grafikos kūrimo įrankių.</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Čia pateikiama nuoroda, kurioje rasite daugiau informacijos apie minėtą programinę įrangą:</a:t>
            </a: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hlinkClick r:id="rId4"/>
              </a:rPr>
              <a:t>https://bottlerocketmedia.net/motion-graphics-software-tools-for-design/#:~:text=Adobe%20After%20Effects%20is%20a,Illustrator%2C%20offering%20precise%20keyframe%20animation</a:t>
            </a:r>
            <a:r>
              <a:rPr lang="lt-LT" sz="1600" dirty="0">
                <a:solidFill>
                  <a:srgbClr val="2330DC"/>
                </a:solidFill>
                <a:latin typeface="Roboto"/>
                <a:ea typeface="Roboto"/>
                <a:cs typeface="Roboto"/>
                <a:sym typeface="Roboto"/>
              </a:rPr>
              <a:t> </a:t>
            </a:r>
          </a:p>
        </p:txBody>
      </p:sp>
    </p:spTree>
    <p:extLst>
      <p:ext uri="{BB962C8B-B14F-4D97-AF65-F5344CB8AC3E}">
        <p14:creationId xmlns:p14="http://schemas.microsoft.com/office/powerpoint/2010/main" val="50675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646331"/>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pt-BR" sz="3600" dirty="0">
                <a:solidFill>
                  <a:srgbClr val="2330DC"/>
                </a:solidFill>
                <a:latin typeface="Roboto"/>
                <a:ea typeface="Roboto"/>
                <a:cs typeface="Roboto"/>
                <a:sym typeface="Roboto"/>
              </a:rPr>
              <a:t>Garso įtraukimas į skaitmenines kampanijas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1724026"/>
            <a:ext cx="6815350" cy="4457700"/>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Grafikos dizaineriai ir skaitmeninio turinio kūrėjai dažnai daugiausia dėmesio skiria vaizdiniams elementams, tačiau svarbu nepamiršti garso bei garso efektų svarbos. Efektyviai panaudotas garsas gali padidinti įsitraukimą sukurdamas interaktyvesnę ir labiau įtraukiančią auditorijos patirtį. </a:t>
            </a:r>
          </a:p>
        </p:txBody>
      </p:sp>
    </p:spTree>
    <p:extLst>
      <p:ext uri="{BB962C8B-B14F-4D97-AF65-F5344CB8AC3E}">
        <p14:creationId xmlns:p14="http://schemas.microsoft.com/office/powerpoint/2010/main" val="1810561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646331"/>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pt-BR" sz="3600" dirty="0">
                <a:solidFill>
                  <a:srgbClr val="2330DC"/>
                </a:solidFill>
                <a:latin typeface="Roboto"/>
                <a:ea typeface="Roboto"/>
                <a:cs typeface="Roboto"/>
                <a:sym typeface="Roboto"/>
              </a:rPr>
              <a:t>Garso įtraukimas į skaitmenines kampanijas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5" y="1724026"/>
            <a:ext cx="6815350" cy="4457700"/>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Į turinį įtraukiant garsą, žmonės įtraukiami </a:t>
            </a:r>
            <a:r>
              <a:rPr lang="en-US" sz="1600" dirty="0" err="1">
                <a:solidFill>
                  <a:srgbClr val="2330DC"/>
                </a:solidFill>
                <a:latin typeface="Roboto"/>
                <a:ea typeface="Roboto"/>
                <a:cs typeface="Roboto"/>
                <a:sym typeface="Roboto"/>
              </a:rPr>
              <a:t>audiovizualiai</a:t>
            </a:r>
            <a:r>
              <a:rPr lang="lt-LT" sz="1600" dirty="0">
                <a:solidFill>
                  <a:srgbClr val="2330DC"/>
                </a:solidFill>
                <a:latin typeface="Roboto"/>
                <a:ea typeface="Roboto"/>
                <a:cs typeface="Roboto"/>
                <a:sym typeface="Roboto"/>
              </a:rPr>
              <a:t>, taip prikaustant dėmesį ir </a:t>
            </a:r>
            <a:r>
              <a:rPr lang="lt-LT" sz="1600" dirty="0" err="1">
                <a:solidFill>
                  <a:srgbClr val="2330DC"/>
                </a:solidFill>
                <a:latin typeface="Roboto"/>
                <a:ea typeface="Roboto"/>
                <a:cs typeface="Roboto"/>
                <a:sym typeface="Roboto"/>
              </a:rPr>
              <a:t>prailgin</a:t>
            </a:r>
            <a:r>
              <a:rPr lang="en-US" sz="1600" dirty="0">
                <a:solidFill>
                  <a:srgbClr val="2330DC"/>
                </a:solidFill>
                <a:latin typeface="Roboto"/>
                <a:ea typeface="Roboto"/>
                <a:cs typeface="Roboto"/>
                <a:sym typeface="Roboto"/>
              </a:rPr>
              <a:t>ant</a:t>
            </a:r>
            <a:r>
              <a:rPr lang="lt-LT" sz="1600" dirty="0">
                <a:solidFill>
                  <a:srgbClr val="2330DC"/>
                </a:solidFill>
                <a:latin typeface="Roboto"/>
                <a:ea typeface="Roboto"/>
                <a:cs typeface="Roboto"/>
                <a:sym typeface="Roboto"/>
              </a:rPr>
              <a:t> įsitraukimo laiką. Norint veiksmingai integruoti garsą į </a:t>
            </a:r>
            <a:r>
              <a:rPr lang="en-US" sz="1600" dirty="0" err="1">
                <a:solidFill>
                  <a:srgbClr val="2330DC"/>
                </a:solidFill>
                <a:latin typeface="Roboto"/>
                <a:ea typeface="Roboto"/>
                <a:cs typeface="Roboto"/>
                <a:sym typeface="Roboto"/>
              </a:rPr>
              <a:t>judan</a:t>
            </a:r>
            <a:r>
              <a:rPr lang="lt-LT" sz="1600" dirty="0" err="1">
                <a:solidFill>
                  <a:srgbClr val="2330DC"/>
                </a:solidFill>
                <a:latin typeface="Roboto"/>
                <a:ea typeface="Roboto"/>
                <a:cs typeface="Roboto"/>
                <a:sym typeface="Roboto"/>
              </a:rPr>
              <a:t>čią</a:t>
            </a:r>
            <a:r>
              <a:rPr lang="lt-LT" sz="1600" dirty="0">
                <a:solidFill>
                  <a:srgbClr val="2330DC"/>
                </a:solidFill>
                <a:latin typeface="Roboto"/>
                <a:ea typeface="Roboto"/>
                <a:cs typeface="Roboto"/>
                <a:sym typeface="Roboto"/>
              </a:rPr>
              <a:t> grafiką, svarbu pasirinkti tinkamą garsą, kuris atitiktų turinio toną, temą ir žanrą. Garso pasirinkimas daro didelę įtaką tam, kaip auditorija interpretuoja ir reaguoja į vaizdinius. Garsas gali sukelti emocinę reakciją ir derėti su vaizdiniais, kad sukurtų vientisą ir nuoseklų srautą. Svarbu, kad garsas ir vaizdas veiktų kartu, siekiant sustiprinti pasakojimą, žinutės perteikimą ir emocijų sukėlimą. Todėl labai svarbu suderinti laiką, ritmą ir intensyvumą, kruopščiai parinkti garsą. Toks aukštesnio lygio įsitraukimas gali padidinti prekės ženklo žinomumą bei pagerinti perduodamos žinutės įsiminimą.</a:t>
            </a:r>
          </a:p>
        </p:txBody>
      </p:sp>
    </p:spTree>
    <p:extLst>
      <p:ext uri="{BB962C8B-B14F-4D97-AF65-F5344CB8AC3E}">
        <p14:creationId xmlns:p14="http://schemas.microsoft.com/office/powerpoint/2010/main" val="4256437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7" name="TextBox 6">
            <a:extLst>
              <a:ext uri="{FF2B5EF4-FFF2-40B4-BE49-F238E27FC236}">
                <a16:creationId xmlns:a16="http://schemas.microsoft.com/office/drawing/2014/main" id="{FACCD31A-853E-4E0A-8450-892418694277}"/>
              </a:ext>
            </a:extLst>
          </p:cNvPr>
          <p:cNvSpPr txBox="1"/>
          <p:nvPr/>
        </p:nvSpPr>
        <p:spPr>
          <a:xfrm>
            <a:off x="933450" y="824239"/>
            <a:ext cx="10325100" cy="646331"/>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pt-BR" sz="3600" dirty="0">
                <a:solidFill>
                  <a:srgbClr val="2330DC"/>
                </a:solidFill>
                <a:latin typeface="Roboto"/>
                <a:ea typeface="Roboto"/>
                <a:cs typeface="Roboto"/>
                <a:sym typeface="Roboto"/>
              </a:rPr>
              <a:t>Garso įtraukimas į skaitmenines kampanijas</a:t>
            </a:r>
            <a:endParaRPr lang="lt-LT" sz="3600" b="0" i="0" u="none" strike="noStrike" cap="none" dirty="0">
              <a:solidFill>
                <a:srgbClr val="2330DC"/>
              </a:solidFill>
              <a:latin typeface="Roboto"/>
              <a:ea typeface="Roboto"/>
              <a:cs typeface="Roboto"/>
              <a:sym typeface="Roboto"/>
            </a:endParaRPr>
          </a:p>
        </p:txBody>
      </p:sp>
      <p:sp>
        <p:nvSpPr>
          <p:cNvPr id="8" name="Google Shape;109;g308ead12222_0_14">
            <a:extLst>
              <a:ext uri="{FF2B5EF4-FFF2-40B4-BE49-F238E27FC236}">
                <a16:creationId xmlns:a16="http://schemas.microsoft.com/office/drawing/2014/main" id="{9D1D748A-EA45-419F-999D-4F6D6A1E4A3D}"/>
              </a:ext>
            </a:extLst>
          </p:cNvPr>
          <p:cNvSpPr txBox="1"/>
          <p:nvPr/>
        </p:nvSpPr>
        <p:spPr>
          <a:xfrm>
            <a:off x="814174" y="1724026"/>
            <a:ext cx="8825125" cy="4457700"/>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Tyrimai parodė, kad garso elementų įtraukimas į reklamą gali gerokai pagerinti reklamos įsiminimą, palyginti su reklamomis, kurios remiasi tik vaizdiniais komponentais. Todėl garso ir garso stiprinimo integravimas į skaitmeninį turinį ir grafinį dizainą gali turėti didelę įtaką auditorijos įsitraukimui ir žinutės išlaikymui.</a:t>
            </a: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Efektyvaus garso dizaino reklamose ir skaitmeninėse sąsajose pavyzdžiai ir atvejų analizės.</a:t>
            </a: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hlinkClick r:id="rId4"/>
              </a:rPr>
              <a:t>https://fastercapital.com/topics/successful-audio-branding-campaigns-from-top-brands.html</a:t>
            </a:r>
            <a:r>
              <a:rPr lang="lt-LT" sz="1600" dirty="0">
                <a:solidFill>
                  <a:srgbClr val="2330DC"/>
                </a:solidFill>
                <a:latin typeface="Roboto"/>
                <a:ea typeface="Roboto"/>
                <a:cs typeface="Roboto"/>
                <a:sym typeface="Roboto"/>
              </a:rPr>
              <a:t> </a:t>
            </a: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hlinkClick r:id="rId5"/>
              </a:rPr>
              <a:t>https://www.wearepowerhousestudios.com/the-power-of-sound-design-in-tv-ads/</a:t>
            </a:r>
            <a:r>
              <a:rPr lang="lt-LT" sz="1600" dirty="0">
                <a:solidFill>
                  <a:srgbClr val="2330DC"/>
                </a:solidFill>
                <a:latin typeface="Roboto"/>
                <a:ea typeface="Roboto"/>
                <a:cs typeface="Roboto"/>
                <a:sym typeface="Roboto"/>
              </a:rPr>
              <a:t> </a:t>
            </a: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hlinkClick r:id="rId6"/>
              </a:rPr>
              <a:t>https://educationalvoice.co.uk/sound-design-in-commercial-animation/</a:t>
            </a:r>
            <a:r>
              <a:rPr lang="lt-LT" sz="1600" dirty="0">
                <a:solidFill>
                  <a:srgbClr val="2330DC"/>
                </a:solidFill>
                <a:latin typeface="Roboto"/>
                <a:ea typeface="Roboto"/>
                <a:cs typeface="Roboto"/>
                <a:sym typeface="Roboto"/>
              </a:rPr>
              <a:t> </a:t>
            </a: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hlinkClick r:id="rId7"/>
              </a:rPr>
              <a:t>https://sonicminds.dk/the-role-of-sound-design-in-crafting-memorable-products/</a:t>
            </a:r>
            <a:r>
              <a:rPr lang="lt-LT" sz="1600" dirty="0">
                <a:solidFill>
                  <a:srgbClr val="2330DC"/>
                </a:solidFill>
                <a:latin typeface="Roboto"/>
                <a:ea typeface="Roboto"/>
                <a:cs typeface="Roboto"/>
                <a:sym typeface="Roboto"/>
              </a:rPr>
              <a:t> </a:t>
            </a:r>
          </a:p>
        </p:txBody>
      </p:sp>
    </p:spTree>
    <p:extLst>
      <p:ext uri="{BB962C8B-B14F-4D97-AF65-F5344CB8AC3E}">
        <p14:creationId xmlns:p14="http://schemas.microsoft.com/office/powerpoint/2010/main" val="3296621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3"/>
          <p:cNvSpPr txBox="1"/>
          <p:nvPr/>
        </p:nvSpPr>
        <p:spPr>
          <a:xfrm>
            <a:off x="985700" y="870350"/>
            <a:ext cx="10220599" cy="151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dirty="0">
                <a:solidFill>
                  <a:srgbClr val="2330DC"/>
                </a:solidFill>
                <a:latin typeface="Roboto"/>
                <a:ea typeface="Roboto"/>
                <a:cs typeface="Roboto"/>
                <a:sym typeface="Roboto"/>
              </a:rPr>
              <a:t>Ekrano spalva: ekrano spalvų modeliai</a:t>
            </a:r>
            <a:endParaRPr lang="lt-LT" sz="3200" dirty="0">
              <a:solidFill>
                <a:srgbClr val="2330DC"/>
              </a:solidFill>
              <a:latin typeface="Roboto"/>
              <a:ea typeface="Roboto"/>
              <a:cs typeface="Roboto"/>
              <a:sym typeface="Roboto"/>
            </a:endParaRPr>
          </a:p>
        </p:txBody>
      </p:sp>
      <p:sp>
        <p:nvSpPr>
          <p:cNvPr id="8" name="Google Shape;96;p23">
            <a:extLst>
              <a:ext uri="{FF2B5EF4-FFF2-40B4-BE49-F238E27FC236}">
                <a16:creationId xmlns:a16="http://schemas.microsoft.com/office/drawing/2014/main" id="{EAD893D4-D38D-4E60-A91A-D582EBD65305}"/>
              </a:ext>
            </a:extLst>
          </p:cNvPr>
          <p:cNvSpPr txBox="1"/>
          <p:nvPr/>
        </p:nvSpPr>
        <p:spPr>
          <a:xfrm>
            <a:off x="842825" y="1629000"/>
            <a:ext cx="8872675" cy="1517300"/>
          </a:xfrm>
          <a:prstGeom prst="rect">
            <a:avLst/>
          </a:prstGeom>
          <a:noFill/>
          <a:ln>
            <a:noFill/>
          </a:ln>
        </p:spPr>
        <p:txBody>
          <a:bodyPr spcFirstLastPara="1" wrap="square" lIns="91425" tIns="91425" rIns="91425" bIns="91425" anchor="t" anchorCtr="0">
            <a:noAutofit/>
          </a:bodyPr>
          <a:lstStyle/>
          <a:p>
            <a:pPr marL="127000" marR="0" lvl="0" algn="l" rtl="0">
              <a:lnSpc>
                <a:spcPct val="100000"/>
              </a:lnSpc>
              <a:spcBef>
                <a:spcPts val="0"/>
              </a:spcBef>
              <a:spcAft>
                <a:spcPts val="0"/>
              </a:spcAft>
              <a:buClr>
                <a:srgbClr val="2330DC"/>
              </a:buClr>
              <a:buSzPts val="1600"/>
            </a:pPr>
            <a:r>
              <a:rPr lang="lt-LT" sz="1600" dirty="0">
                <a:solidFill>
                  <a:srgbClr val="2330DC"/>
                </a:solidFill>
                <a:latin typeface="Roboto"/>
                <a:ea typeface="Roboto"/>
                <a:cs typeface="Roboto"/>
                <a:sym typeface="Roboto"/>
              </a:rPr>
              <a:t>RGB spalvos naudojamos ekrane, pavyzdžiui, televizoriuose, kompiuterių monitoriuose ir skaitmeniniuose fotoaparatuose. RGB yra papildomų spalvų modelis, o tai reiškia, kad spalvos sukuriamos sudedant skirtingo intensyvumo raudoną (</a:t>
            </a:r>
            <a:r>
              <a:rPr lang="lt-LT" sz="1600" dirty="0" err="1">
                <a:solidFill>
                  <a:srgbClr val="2330DC"/>
                </a:solidFill>
                <a:latin typeface="Roboto"/>
                <a:ea typeface="Roboto"/>
                <a:cs typeface="Roboto"/>
                <a:sym typeface="Roboto"/>
              </a:rPr>
              <a:t>Red</a:t>
            </a:r>
            <a:r>
              <a:rPr lang="lt-LT" sz="1600" dirty="0">
                <a:solidFill>
                  <a:srgbClr val="2330DC"/>
                </a:solidFill>
                <a:latin typeface="Roboto"/>
                <a:ea typeface="Roboto"/>
                <a:cs typeface="Roboto"/>
                <a:sym typeface="Roboto"/>
              </a:rPr>
              <a:t>), žalią (</a:t>
            </a:r>
            <a:r>
              <a:rPr lang="lt-LT" sz="1600" dirty="0" err="1">
                <a:solidFill>
                  <a:srgbClr val="2330DC"/>
                </a:solidFill>
                <a:latin typeface="Roboto"/>
                <a:ea typeface="Roboto"/>
                <a:cs typeface="Roboto"/>
                <a:sym typeface="Roboto"/>
              </a:rPr>
              <a:t>Green</a:t>
            </a:r>
            <a:r>
              <a:rPr lang="lt-LT" sz="1600" dirty="0">
                <a:solidFill>
                  <a:srgbClr val="2330DC"/>
                </a:solidFill>
                <a:latin typeface="Roboto"/>
                <a:ea typeface="Roboto"/>
                <a:cs typeface="Roboto"/>
                <a:sym typeface="Roboto"/>
              </a:rPr>
              <a:t>) ir mėlyną (</a:t>
            </a:r>
            <a:r>
              <a:rPr lang="lt-LT" sz="1600" dirty="0" err="1">
                <a:solidFill>
                  <a:srgbClr val="2330DC"/>
                </a:solidFill>
                <a:latin typeface="Roboto"/>
                <a:ea typeface="Roboto"/>
                <a:cs typeface="Roboto"/>
                <a:sym typeface="Roboto"/>
              </a:rPr>
              <a:t>Blue</a:t>
            </a:r>
            <a:r>
              <a:rPr lang="lt-LT" sz="1600" dirty="0">
                <a:solidFill>
                  <a:srgbClr val="2330DC"/>
                </a:solidFill>
                <a:latin typeface="Roboto"/>
                <a:ea typeface="Roboto"/>
                <a:cs typeface="Roboto"/>
                <a:sym typeface="Roboto"/>
              </a:rPr>
              <a:t>) šviesą. Kiekvienas ekrano pikselis sudarytas iš raudonos, žalios ir mėlynos spalvų </a:t>
            </a:r>
            <a:r>
              <a:rPr lang="lt-LT" sz="1600" dirty="0" err="1">
                <a:solidFill>
                  <a:srgbClr val="2330DC"/>
                </a:solidFill>
                <a:latin typeface="Roboto"/>
                <a:ea typeface="Roboto"/>
                <a:cs typeface="Roboto"/>
                <a:sym typeface="Roboto"/>
              </a:rPr>
              <a:t>subpikselių</a:t>
            </a:r>
            <a:r>
              <a:rPr lang="lt-LT" sz="1600" dirty="0">
                <a:solidFill>
                  <a:srgbClr val="2330DC"/>
                </a:solidFill>
                <a:latin typeface="Roboto"/>
                <a:ea typeface="Roboto"/>
                <a:cs typeface="Roboto"/>
                <a:sym typeface="Roboto"/>
              </a:rPr>
              <a:t>, kurie šviečia skirtingu intensyvumu ir sukuria platų spalvų spektrą.</a:t>
            </a:r>
            <a:endParaRPr sz="1600" b="0" i="0" u="none" strike="noStrike" cap="none" dirty="0">
              <a:solidFill>
                <a:srgbClr val="2330DC"/>
              </a:solidFill>
              <a:latin typeface="Roboto"/>
              <a:ea typeface="Roboto"/>
              <a:cs typeface="Roboto"/>
              <a:sym typeface="Roboto"/>
            </a:endParaRPr>
          </a:p>
        </p:txBody>
      </p:sp>
      <p:pic>
        <p:nvPicPr>
          <p:cNvPr id="4" name="Picture 3">
            <a:extLst>
              <a:ext uri="{FF2B5EF4-FFF2-40B4-BE49-F238E27FC236}">
                <a16:creationId xmlns:a16="http://schemas.microsoft.com/office/drawing/2014/main" id="{7CF85F8D-AE75-4377-BCD3-5B7606489110}"/>
              </a:ext>
            </a:extLst>
          </p:cNvPr>
          <p:cNvPicPr>
            <a:picLocks noChangeAspect="1"/>
          </p:cNvPicPr>
          <p:nvPr/>
        </p:nvPicPr>
        <p:blipFill>
          <a:blip r:embed="rId4"/>
          <a:stretch>
            <a:fillRect/>
          </a:stretch>
        </p:blipFill>
        <p:spPr>
          <a:xfrm>
            <a:off x="985700" y="3514232"/>
            <a:ext cx="3710125" cy="2473417"/>
          </a:xfrm>
          <a:prstGeom prst="rect">
            <a:avLst/>
          </a:prstGeom>
        </p:spPr>
      </p:pic>
    </p:spTree>
    <p:extLst>
      <p:ext uri="{BB962C8B-B14F-4D97-AF65-F5344CB8AC3E}">
        <p14:creationId xmlns:p14="http://schemas.microsoft.com/office/powerpoint/2010/main" val="11913412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3"/>
          <p:cNvSpPr txBox="1"/>
          <p:nvPr/>
        </p:nvSpPr>
        <p:spPr>
          <a:xfrm>
            <a:off x="985700" y="870350"/>
            <a:ext cx="10220599" cy="151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dirty="0">
                <a:solidFill>
                  <a:srgbClr val="2330DC"/>
                </a:solidFill>
                <a:latin typeface="Roboto"/>
                <a:ea typeface="Roboto"/>
                <a:cs typeface="Roboto"/>
                <a:sym typeface="Roboto"/>
              </a:rPr>
              <a:t>Ekrano spalva: ekrano spalvų modeliai</a:t>
            </a:r>
            <a:endParaRPr lang="lt-LT" sz="3200" dirty="0">
              <a:solidFill>
                <a:srgbClr val="2330DC"/>
              </a:solidFill>
              <a:latin typeface="Roboto"/>
              <a:ea typeface="Roboto"/>
              <a:cs typeface="Roboto"/>
              <a:sym typeface="Roboto"/>
            </a:endParaRPr>
          </a:p>
        </p:txBody>
      </p:sp>
      <p:sp>
        <p:nvSpPr>
          <p:cNvPr id="8" name="Google Shape;96;p23">
            <a:extLst>
              <a:ext uri="{FF2B5EF4-FFF2-40B4-BE49-F238E27FC236}">
                <a16:creationId xmlns:a16="http://schemas.microsoft.com/office/drawing/2014/main" id="{EAD893D4-D38D-4E60-A91A-D582EBD65305}"/>
              </a:ext>
            </a:extLst>
          </p:cNvPr>
          <p:cNvSpPr txBox="1"/>
          <p:nvPr/>
        </p:nvSpPr>
        <p:spPr>
          <a:xfrm>
            <a:off x="842825" y="1628999"/>
            <a:ext cx="8872675" cy="2038125"/>
          </a:xfrm>
          <a:prstGeom prst="rect">
            <a:avLst/>
          </a:prstGeom>
          <a:noFill/>
          <a:ln>
            <a:noFill/>
          </a:ln>
        </p:spPr>
        <p:txBody>
          <a:bodyPr spcFirstLastPara="1" wrap="square" lIns="91425" tIns="91425" rIns="91425" bIns="91425" anchor="t" anchorCtr="0">
            <a:noAutofit/>
          </a:bodyPr>
          <a:lstStyle/>
          <a:p>
            <a:pPr marL="127000" marR="0" lvl="0" algn="l" rtl="0">
              <a:lnSpc>
                <a:spcPct val="100000"/>
              </a:lnSpc>
              <a:spcBef>
                <a:spcPts val="0"/>
              </a:spcBef>
              <a:spcAft>
                <a:spcPts val="0"/>
              </a:spcAft>
              <a:buClr>
                <a:srgbClr val="2330DC"/>
              </a:buClr>
              <a:buSzPts val="1600"/>
            </a:pPr>
            <a:r>
              <a:rPr lang="lt-LT" sz="1600" dirty="0">
                <a:solidFill>
                  <a:srgbClr val="2330DC"/>
                </a:solidFill>
                <a:latin typeface="Roboto"/>
                <a:ea typeface="Roboto"/>
                <a:cs typeface="Roboto"/>
                <a:sym typeface="Roboto"/>
              </a:rPr>
              <a:t>Kita vertus, spalvotam spausdinimui naudojamos CMYK spalvos. CMYK yra </a:t>
            </a:r>
            <a:r>
              <a:rPr lang="lt-LT" sz="1600" dirty="0" err="1">
                <a:solidFill>
                  <a:srgbClr val="2330DC"/>
                </a:solidFill>
                <a:latin typeface="Roboto"/>
                <a:ea typeface="Roboto"/>
                <a:cs typeface="Roboto"/>
                <a:sym typeface="Roboto"/>
              </a:rPr>
              <a:t>subtraktyvusis</a:t>
            </a:r>
            <a:r>
              <a:rPr lang="lt-LT" sz="1600" dirty="0">
                <a:solidFill>
                  <a:srgbClr val="2330DC"/>
                </a:solidFill>
                <a:latin typeface="Roboto"/>
                <a:ea typeface="Roboto"/>
                <a:cs typeface="Roboto"/>
                <a:sym typeface="Roboto"/>
              </a:rPr>
              <a:t> spalvų modelis, o tai reiškia, kad spalvos sukuriamos skirstant skirtingus kiekius žydro (</a:t>
            </a:r>
            <a:r>
              <a:rPr lang="lt-LT" sz="1600" dirty="0" err="1">
                <a:solidFill>
                  <a:srgbClr val="2330DC"/>
                </a:solidFill>
                <a:latin typeface="Roboto"/>
                <a:ea typeface="Roboto"/>
                <a:cs typeface="Roboto"/>
                <a:sym typeface="Roboto"/>
              </a:rPr>
              <a:t>Cyan</a:t>
            </a:r>
            <a:r>
              <a:rPr lang="lt-LT" sz="1600" dirty="0">
                <a:solidFill>
                  <a:srgbClr val="2330DC"/>
                </a:solidFill>
                <a:latin typeface="Roboto"/>
                <a:ea typeface="Roboto"/>
                <a:cs typeface="Roboto"/>
                <a:sym typeface="Roboto"/>
              </a:rPr>
              <a:t>], purpurinio (</a:t>
            </a:r>
            <a:r>
              <a:rPr lang="lt-LT" sz="1600" dirty="0" err="1">
                <a:solidFill>
                  <a:srgbClr val="2330DC"/>
                </a:solidFill>
                <a:latin typeface="Roboto"/>
                <a:ea typeface="Roboto"/>
                <a:cs typeface="Roboto"/>
                <a:sym typeface="Roboto"/>
              </a:rPr>
              <a:t>Magenta</a:t>
            </a:r>
            <a:r>
              <a:rPr lang="lt-LT" sz="1600" dirty="0">
                <a:solidFill>
                  <a:srgbClr val="2330DC"/>
                </a:solidFill>
                <a:latin typeface="Roboto"/>
                <a:ea typeface="Roboto"/>
                <a:cs typeface="Roboto"/>
                <a:sym typeface="Roboto"/>
              </a:rPr>
              <a:t>), geltono (</a:t>
            </a:r>
            <a:r>
              <a:rPr lang="lt-LT" sz="1600" dirty="0" err="1">
                <a:solidFill>
                  <a:srgbClr val="2330DC"/>
                </a:solidFill>
                <a:latin typeface="Roboto"/>
                <a:ea typeface="Roboto"/>
                <a:cs typeface="Roboto"/>
                <a:sym typeface="Roboto"/>
              </a:rPr>
              <a:t>Yellow</a:t>
            </a:r>
            <a:r>
              <a:rPr lang="lt-LT" sz="1600" dirty="0">
                <a:solidFill>
                  <a:srgbClr val="2330DC"/>
                </a:solidFill>
                <a:latin typeface="Roboto"/>
                <a:ea typeface="Roboto"/>
                <a:cs typeface="Roboto"/>
                <a:sym typeface="Roboto"/>
              </a:rPr>
              <a:t>) ir pagrindinio (</a:t>
            </a:r>
            <a:r>
              <a:rPr lang="lt-LT" sz="1600" dirty="0" err="1">
                <a:solidFill>
                  <a:srgbClr val="2330DC"/>
                </a:solidFill>
                <a:latin typeface="Roboto"/>
                <a:ea typeface="Roboto"/>
                <a:cs typeface="Roboto"/>
                <a:sym typeface="Roboto"/>
              </a:rPr>
              <a:t>Key</a:t>
            </a:r>
            <a:r>
              <a:rPr lang="lt-LT" sz="1600" dirty="0">
                <a:solidFill>
                  <a:srgbClr val="2330DC"/>
                </a:solidFill>
                <a:latin typeface="Roboto"/>
                <a:ea typeface="Roboto"/>
                <a:cs typeface="Roboto"/>
                <a:sym typeface="Roboto"/>
              </a:rPr>
              <a:t>, juodo) rašalo. Sujungus šias spalvas visu intensyvumu, sukuriama juoda spalva. Spausdinant ant balto popieriaus, persidengiantys žydro, purpurinio, geltono ir juodo rašalo taškai sukuria skirtingus spalvų derinius. Svarbu atkreipti dėmesį, kad RGB spalvos ant popieriaus atrodo kitaip nei ekrane. Todėl, norint tiksliai atkurti skaitmeninius vaizdus ar dizainą spausdintuvu, būtina konvertuoti spalvas iš RGB į CMYK.</a:t>
            </a:r>
            <a:endParaRPr sz="1600" b="0" i="0" u="none" strike="noStrike" cap="none"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id="{EFD54C3A-B899-4746-834A-6713A6AE4752}"/>
              </a:ext>
            </a:extLst>
          </p:cNvPr>
          <p:cNvPicPr>
            <a:picLocks noChangeAspect="1"/>
          </p:cNvPicPr>
          <p:nvPr/>
        </p:nvPicPr>
        <p:blipFill>
          <a:blip r:embed="rId4"/>
          <a:stretch>
            <a:fillRect/>
          </a:stretch>
        </p:blipFill>
        <p:spPr>
          <a:xfrm>
            <a:off x="985700" y="3800474"/>
            <a:ext cx="4768940" cy="2384470"/>
          </a:xfrm>
          <a:prstGeom prst="rect">
            <a:avLst/>
          </a:prstGeom>
        </p:spPr>
      </p:pic>
    </p:spTree>
    <p:extLst>
      <p:ext uri="{BB962C8B-B14F-4D97-AF65-F5344CB8AC3E}">
        <p14:creationId xmlns:p14="http://schemas.microsoft.com/office/powerpoint/2010/main" val="672072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3"/>
          <p:cNvSpPr txBox="1"/>
          <p:nvPr/>
        </p:nvSpPr>
        <p:spPr>
          <a:xfrm>
            <a:off x="985700" y="870350"/>
            <a:ext cx="10220599" cy="151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dirty="0">
                <a:solidFill>
                  <a:srgbClr val="2330DC"/>
                </a:solidFill>
                <a:latin typeface="Roboto"/>
                <a:ea typeface="Roboto"/>
                <a:cs typeface="Roboto"/>
                <a:sym typeface="Roboto"/>
              </a:rPr>
              <a:t>Ekrano spalva: ekrano spalvų modeliai</a:t>
            </a:r>
            <a:endParaRPr lang="lt-LT" sz="3200" dirty="0">
              <a:solidFill>
                <a:srgbClr val="2330DC"/>
              </a:solidFill>
              <a:latin typeface="Roboto"/>
              <a:ea typeface="Roboto"/>
              <a:cs typeface="Roboto"/>
              <a:sym typeface="Roboto"/>
            </a:endParaRPr>
          </a:p>
        </p:txBody>
      </p:sp>
      <p:sp>
        <p:nvSpPr>
          <p:cNvPr id="8" name="Google Shape;96;p23">
            <a:extLst>
              <a:ext uri="{FF2B5EF4-FFF2-40B4-BE49-F238E27FC236}">
                <a16:creationId xmlns:a16="http://schemas.microsoft.com/office/drawing/2014/main" id="{EAD893D4-D38D-4E60-A91A-D582EBD65305}"/>
              </a:ext>
            </a:extLst>
          </p:cNvPr>
          <p:cNvSpPr txBox="1"/>
          <p:nvPr/>
        </p:nvSpPr>
        <p:spPr>
          <a:xfrm>
            <a:off x="842825" y="1628999"/>
            <a:ext cx="8872675" cy="2038125"/>
          </a:xfrm>
          <a:prstGeom prst="rect">
            <a:avLst/>
          </a:prstGeom>
          <a:noFill/>
          <a:ln>
            <a:noFill/>
          </a:ln>
        </p:spPr>
        <p:txBody>
          <a:bodyPr spcFirstLastPara="1" wrap="square" lIns="91425" tIns="91425" rIns="91425" bIns="91425" anchor="t" anchorCtr="0">
            <a:noAutofit/>
          </a:bodyPr>
          <a:lstStyle/>
          <a:p>
            <a:pPr marL="127000" marR="0" lvl="0" algn="l" rtl="0">
              <a:lnSpc>
                <a:spcPct val="100000"/>
              </a:lnSpc>
              <a:spcBef>
                <a:spcPts val="0"/>
              </a:spcBef>
              <a:spcAft>
                <a:spcPts val="0"/>
              </a:spcAft>
              <a:buClr>
                <a:srgbClr val="2330DC"/>
              </a:buClr>
              <a:buSzPts val="1600"/>
            </a:pPr>
            <a:r>
              <a:rPr lang="lt-LT" sz="1600" dirty="0">
                <a:solidFill>
                  <a:srgbClr val="2330DC"/>
                </a:solidFill>
                <a:latin typeface="Roboto"/>
                <a:ea typeface="Roboto"/>
                <a:cs typeface="Roboto"/>
                <a:sym typeface="Roboto"/>
              </a:rPr>
              <a:t>Pavyzdžiui, jei kuriate grafiką, skirtą ir skaitmeniniam naudojimui, ir spausdinimui, reikia konvertuoti spalvas iš RGB į CMYK, kad spausdintinė versija atitiktų numatytas spalvas. Šį konvertavimą galima atlikti pakoregavus spalvų profilį dizaino programoje arba naudojantis internetine spalvų konvertavimo priemone.</a:t>
            </a:r>
          </a:p>
          <a:p>
            <a:pPr marL="127000" marR="0" lvl="0" algn="l" rtl="0">
              <a:lnSpc>
                <a:spcPct val="100000"/>
              </a:lnSpc>
              <a:spcBef>
                <a:spcPts val="0"/>
              </a:spcBef>
              <a:spcAft>
                <a:spcPts val="0"/>
              </a:spcAft>
              <a:buClr>
                <a:srgbClr val="2330DC"/>
              </a:buClr>
              <a:buSzPts val="1600"/>
            </a:pPr>
            <a:endParaRPr lang="lt-LT" sz="1600" dirty="0">
              <a:solidFill>
                <a:srgbClr val="2330DC"/>
              </a:solidFill>
              <a:latin typeface="Roboto"/>
              <a:ea typeface="Roboto"/>
              <a:cs typeface="Roboto"/>
              <a:sym typeface="Roboto"/>
            </a:endParaRPr>
          </a:p>
          <a:p>
            <a:pPr marL="127000" marR="0" lvl="0" algn="l" rtl="0">
              <a:lnSpc>
                <a:spcPct val="100000"/>
              </a:lnSpc>
              <a:spcBef>
                <a:spcPts val="0"/>
              </a:spcBef>
              <a:spcAft>
                <a:spcPts val="0"/>
              </a:spcAft>
              <a:buClr>
                <a:srgbClr val="2330DC"/>
              </a:buClr>
              <a:buSzPts val="1600"/>
            </a:pPr>
            <a:r>
              <a:rPr lang="lt-LT" sz="1600" dirty="0">
                <a:solidFill>
                  <a:srgbClr val="2330DC"/>
                </a:solidFill>
                <a:latin typeface="Roboto"/>
                <a:ea typeface="Roboto"/>
                <a:cs typeface="Roboto"/>
                <a:sym typeface="Roboto"/>
              </a:rPr>
              <a:t>Atkreipkite dėmesį, kad tipinis spausdinti skirtas failas atrodys taip: A4 formato (297 mm x 210 mm) 300 </a:t>
            </a:r>
            <a:r>
              <a:rPr lang="lt-LT" sz="1600" dirty="0" err="1">
                <a:solidFill>
                  <a:srgbClr val="2330DC"/>
                </a:solidFill>
                <a:latin typeface="Roboto"/>
                <a:ea typeface="Roboto"/>
                <a:cs typeface="Roboto"/>
                <a:sym typeface="Roboto"/>
              </a:rPr>
              <a:t>dpi</a:t>
            </a:r>
            <a:r>
              <a:rPr lang="lt-LT" sz="1600" dirty="0">
                <a:solidFill>
                  <a:srgbClr val="2330DC"/>
                </a:solidFill>
                <a:latin typeface="Roboto"/>
                <a:ea typeface="Roboto"/>
                <a:cs typeface="Roboto"/>
                <a:sym typeface="Roboto"/>
              </a:rPr>
              <a:t> CMYK spalva, o ekranui skirtas failas bus 1080 pikselių X 1920 pikselių 72 </a:t>
            </a:r>
            <a:r>
              <a:rPr lang="lt-LT" sz="1600" dirty="0" err="1">
                <a:solidFill>
                  <a:srgbClr val="2330DC"/>
                </a:solidFill>
                <a:latin typeface="Roboto"/>
                <a:ea typeface="Roboto"/>
                <a:cs typeface="Roboto"/>
                <a:sym typeface="Roboto"/>
              </a:rPr>
              <a:t>dpi</a:t>
            </a:r>
            <a:r>
              <a:rPr lang="lt-LT" sz="1600" dirty="0">
                <a:solidFill>
                  <a:srgbClr val="2330DC"/>
                </a:solidFill>
                <a:latin typeface="Roboto"/>
                <a:ea typeface="Roboto"/>
                <a:cs typeface="Roboto"/>
                <a:sym typeface="Roboto"/>
              </a:rPr>
              <a:t> RGB spalva.</a:t>
            </a:r>
            <a:endParaRPr sz="16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1550093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3"/>
          <p:cNvSpPr txBox="1"/>
          <p:nvPr/>
        </p:nvSpPr>
        <p:spPr>
          <a:xfrm>
            <a:off x="985700" y="870350"/>
            <a:ext cx="10220599" cy="151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it-IT" sz="3200" dirty="0">
                <a:solidFill>
                  <a:srgbClr val="2330DC"/>
                </a:solidFill>
                <a:latin typeface="Roboto"/>
                <a:ea typeface="Roboto"/>
                <a:cs typeface="Roboto"/>
                <a:sym typeface="Roboto"/>
              </a:rPr>
              <a:t>Ekrano spalva: ekrano spalvų modeliai</a:t>
            </a:r>
            <a:endParaRPr lang="lt-LT" sz="3200" dirty="0">
              <a:solidFill>
                <a:srgbClr val="2330DC"/>
              </a:solidFill>
              <a:latin typeface="Roboto"/>
              <a:ea typeface="Roboto"/>
              <a:cs typeface="Roboto"/>
              <a:sym typeface="Roboto"/>
            </a:endParaRPr>
          </a:p>
        </p:txBody>
      </p:sp>
      <p:sp>
        <p:nvSpPr>
          <p:cNvPr id="8" name="Google Shape;96;p23">
            <a:extLst>
              <a:ext uri="{FF2B5EF4-FFF2-40B4-BE49-F238E27FC236}">
                <a16:creationId xmlns:a16="http://schemas.microsoft.com/office/drawing/2014/main" id="{EAD893D4-D38D-4E60-A91A-D582EBD65305}"/>
              </a:ext>
            </a:extLst>
          </p:cNvPr>
          <p:cNvSpPr txBox="1"/>
          <p:nvPr/>
        </p:nvSpPr>
        <p:spPr>
          <a:xfrm>
            <a:off x="842825" y="1628999"/>
            <a:ext cx="8872675" cy="3457351"/>
          </a:xfrm>
          <a:prstGeom prst="rect">
            <a:avLst/>
          </a:prstGeom>
          <a:noFill/>
          <a:ln>
            <a:noFill/>
          </a:ln>
        </p:spPr>
        <p:txBody>
          <a:bodyPr spcFirstLastPara="1" wrap="square" lIns="91425" tIns="91425" rIns="91425" bIns="91425" anchor="t" anchorCtr="0">
            <a:noAutofit/>
          </a:bodyPr>
          <a:lstStyle/>
          <a:p>
            <a:pPr marL="127000" marR="0" lvl="0" algn="l" rtl="0">
              <a:lnSpc>
                <a:spcPct val="100000"/>
              </a:lnSpc>
              <a:spcBef>
                <a:spcPts val="0"/>
              </a:spcBef>
              <a:spcAft>
                <a:spcPts val="0"/>
              </a:spcAft>
              <a:buClr>
                <a:srgbClr val="2330DC"/>
              </a:buClr>
              <a:buSzPts val="1600"/>
            </a:pPr>
            <a:r>
              <a:rPr lang="lt-LT" sz="1600" dirty="0">
                <a:solidFill>
                  <a:srgbClr val="2330DC"/>
                </a:solidFill>
                <a:latin typeface="Roboto"/>
                <a:ea typeface="Roboto"/>
                <a:cs typeface="Roboto"/>
                <a:sym typeface="Roboto"/>
              </a:rPr>
              <a:t>Skaitmeniniame dizaine naudojami ne tik RGB, bet ir įvairūs kiti spalvų modeliai, pavyzdžiui, HSL (atspalvis, sodrumas, šviesumas), HSLA (HSL su </a:t>
            </a:r>
            <a:r>
              <a:rPr lang="lt-LT" sz="1600" dirty="0" err="1">
                <a:solidFill>
                  <a:srgbClr val="2330DC"/>
                </a:solidFill>
                <a:latin typeface="Roboto"/>
                <a:ea typeface="Roboto"/>
                <a:cs typeface="Roboto"/>
                <a:sym typeface="Roboto"/>
              </a:rPr>
              <a:t>Alpha</a:t>
            </a:r>
            <a:r>
              <a:rPr lang="lt-LT" sz="1600" dirty="0">
                <a:solidFill>
                  <a:srgbClr val="2330DC"/>
                </a:solidFill>
                <a:latin typeface="Roboto"/>
                <a:ea typeface="Roboto"/>
                <a:cs typeface="Roboto"/>
                <a:sym typeface="Roboto"/>
              </a:rPr>
              <a:t> kanalu </a:t>
            </a:r>
            <a:r>
              <a:rPr lang="lt-LT" sz="1600" dirty="0" err="1">
                <a:solidFill>
                  <a:srgbClr val="2330DC"/>
                </a:solidFill>
                <a:latin typeface="Roboto"/>
                <a:ea typeface="Roboto"/>
                <a:cs typeface="Roboto"/>
                <a:sym typeface="Roboto"/>
              </a:rPr>
              <a:t>nepermatomumui</a:t>
            </a:r>
            <a:r>
              <a:rPr lang="lt-LT" sz="1600" dirty="0">
                <a:solidFill>
                  <a:srgbClr val="2330DC"/>
                </a:solidFill>
                <a:latin typeface="Roboto"/>
                <a:ea typeface="Roboto"/>
                <a:cs typeface="Roboto"/>
                <a:sym typeface="Roboto"/>
              </a:rPr>
              <a:t>) ir RGBA (RGB su </a:t>
            </a:r>
            <a:r>
              <a:rPr lang="lt-LT" sz="1600" dirty="0" err="1">
                <a:solidFill>
                  <a:srgbClr val="2330DC"/>
                </a:solidFill>
                <a:latin typeface="Roboto"/>
                <a:ea typeface="Roboto"/>
                <a:cs typeface="Roboto"/>
                <a:sym typeface="Roboto"/>
              </a:rPr>
              <a:t>Alpha</a:t>
            </a:r>
            <a:r>
              <a:rPr lang="lt-LT" sz="1600" dirty="0">
                <a:solidFill>
                  <a:srgbClr val="2330DC"/>
                </a:solidFill>
                <a:latin typeface="Roboto"/>
                <a:ea typeface="Roboto"/>
                <a:cs typeface="Roboto"/>
                <a:sym typeface="Roboto"/>
              </a:rPr>
              <a:t> kanalu). Vis dėlto šešioliktainės (</a:t>
            </a:r>
            <a:r>
              <a:rPr lang="lt-LT" sz="1600" dirty="0" err="1">
                <a:solidFill>
                  <a:srgbClr val="2330DC"/>
                </a:solidFill>
                <a:latin typeface="Roboto"/>
                <a:ea typeface="Roboto"/>
                <a:cs typeface="Roboto"/>
                <a:sym typeface="Roboto"/>
              </a:rPr>
              <a:t>Hex</a:t>
            </a:r>
            <a:r>
              <a:rPr lang="lt-LT" sz="1600" dirty="0">
                <a:solidFill>
                  <a:srgbClr val="2330DC"/>
                </a:solidFill>
                <a:latin typeface="Roboto"/>
                <a:ea typeface="Roboto"/>
                <a:cs typeface="Roboto"/>
                <a:sym typeface="Roboto"/>
              </a:rPr>
              <a:t>) reikšmės tapo standartiniu spalvų nurodymo standartu kuriant interneto svetaines, nes jos pateikiamos skaitmenimis, todėl jas galima lengvai pritaikyti svetainių kodavimo sistemoje. Dar viena priežastis, kodėl pirmenybė teikiama šešiaženklėms spalvoms, yra ta, kad šių spalvų kodai padeda greičiau užkrauti svetaines, todėl naudotojai nenuspaudžia nelaukti lėtai užkraunamos svetainės, o įmonės nepraranda klientų dėl prasto svetainės greičio.</a:t>
            </a:r>
          </a:p>
          <a:p>
            <a:pPr marL="127000" marR="0" lvl="0" algn="l" rtl="0">
              <a:lnSpc>
                <a:spcPct val="100000"/>
              </a:lnSpc>
              <a:spcBef>
                <a:spcPts val="0"/>
              </a:spcBef>
              <a:spcAft>
                <a:spcPts val="0"/>
              </a:spcAft>
              <a:buClr>
                <a:srgbClr val="2330DC"/>
              </a:buClr>
              <a:buSzPts val="1600"/>
            </a:pPr>
            <a:endParaRPr lang="lt-LT" sz="1600" dirty="0">
              <a:solidFill>
                <a:srgbClr val="2330DC"/>
              </a:solidFill>
              <a:latin typeface="Roboto"/>
              <a:ea typeface="Roboto"/>
              <a:cs typeface="Roboto"/>
              <a:sym typeface="Roboto"/>
            </a:endParaRPr>
          </a:p>
          <a:p>
            <a:pPr marL="127000" marR="0" lvl="0" algn="l" rtl="0">
              <a:lnSpc>
                <a:spcPct val="100000"/>
              </a:lnSpc>
              <a:spcBef>
                <a:spcPts val="0"/>
              </a:spcBef>
              <a:spcAft>
                <a:spcPts val="0"/>
              </a:spcAft>
              <a:buClr>
                <a:srgbClr val="2330DC"/>
              </a:buClr>
              <a:buSzPts val="1600"/>
            </a:pPr>
            <a:r>
              <a:rPr lang="lt-LT" sz="1600" dirty="0">
                <a:solidFill>
                  <a:srgbClr val="2330DC"/>
                </a:solidFill>
                <a:latin typeface="Roboto"/>
                <a:ea typeface="Roboto"/>
                <a:cs typeface="Roboto"/>
                <a:sym typeface="Roboto"/>
              </a:rPr>
              <a:t>Čia pateikiama internetinė nuoroda, kurioje išsamiau paaiškinamas šešiakampių spalvų naudojimas:</a:t>
            </a:r>
          </a:p>
          <a:p>
            <a:pPr marL="127000" marR="0" lvl="0" algn="l" rtl="0">
              <a:lnSpc>
                <a:spcPct val="100000"/>
              </a:lnSpc>
              <a:spcBef>
                <a:spcPts val="0"/>
              </a:spcBef>
              <a:spcAft>
                <a:spcPts val="0"/>
              </a:spcAft>
              <a:buClr>
                <a:srgbClr val="2330DC"/>
              </a:buClr>
              <a:buSzPts val="1600"/>
            </a:pPr>
            <a:r>
              <a:rPr lang="lt-LT" sz="1600" dirty="0">
                <a:solidFill>
                  <a:srgbClr val="2330DC"/>
                </a:solidFill>
                <a:latin typeface="Roboto"/>
                <a:ea typeface="Roboto"/>
                <a:cs typeface="Roboto"/>
                <a:sym typeface="Roboto"/>
                <a:hlinkClick r:id="rId4"/>
              </a:rPr>
              <a:t>https://www.istockphoto.com/blog/best-practices/design/hex-colors-guide#how-do-hex-colors-work</a:t>
            </a:r>
            <a:r>
              <a:rPr lang="lt-LT" sz="1600" dirty="0">
                <a:solidFill>
                  <a:srgbClr val="2330DC"/>
                </a:solidFill>
                <a:latin typeface="Roboto"/>
                <a:ea typeface="Roboto"/>
                <a:cs typeface="Roboto"/>
                <a:sym typeface="Roboto"/>
              </a:rPr>
              <a:t> </a:t>
            </a:r>
            <a:endParaRPr sz="16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35430856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8025026"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Skaitmeninės/ekraninės spalvų schemos: svarba ir programėlės</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813725" y="2124075"/>
            <a:ext cx="7711150"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b="0" i="0" u="none" strike="noStrike" cap="none" dirty="0">
                <a:solidFill>
                  <a:srgbClr val="2330DC"/>
                </a:solidFill>
                <a:latin typeface="Roboto"/>
                <a:ea typeface="Roboto"/>
                <a:cs typeface="Roboto"/>
                <a:sym typeface="Roboto"/>
              </a:rPr>
              <a:t>Daugybė tyrimų parodė, kad spalvos daro didelę įtaką vartotojų kognityvinėms ir emocinėms reakcijoms. Šis poveikis apima įvairias demografines grupes ir pramonės šakas, todėl spalvų psichologija vaidina svarbų vaidmenį kuriant reklamą.</a:t>
            </a:r>
          </a:p>
          <a:p>
            <a:pPr marL="114300" marR="0" lvl="0" algn="l" rtl="0">
              <a:lnSpc>
                <a:spcPct val="100000"/>
              </a:lnSpc>
              <a:spcBef>
                <a:spcPts val="0"/>
              </a:spcBef>
              <a:spcAft>
                <a:spcPts val="0"/>
              </a:spcAft>
              <a:buClr>
                <a:srgbClr val="2330DC"/>
              </a:buClr>
              <a:buSzPts val="1800"/>
            </a:pPr>
            <a:endParaRPr lang="lt-LT" sz="1600" b="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b="0" i="0" u="none" strike="noStrike" cap="none" dirty="0">
                <a:solidFill>
                  <a:srgbClr val="2330DC"/>
                </a:solidFill>
                <a:latin typeface="Roboto"/>
                <a:ea typeface="Roboto"/>
                <a:cs typeface="Roboto"/>
                <a:sym typeface="Roboto"/>
              </a:rPr>
              <a:t>Nesvarbu, ar tai būtų interneto svetainė, skaitmeninė kampanija, ar bet koks kitas vizualinis projektas, spalvų schemos parinkimas yra labai svarbus dizaino aspektas. Pasirinktos spalvos turi būti ne tik vizualiai patrauklios, bet ir aiškiai bei efektyviai atspindėti prekės ženklo identitetą. Gerai įgyvendinta prekės ženklo strategija yra labai svarbi organizacijos sėkmei dėl kelių priežasčių. Unikalus prekės ženklo identitetas yra tarsi žmogus su savo išskirtiniais bruožais ir savybėmis, veiksmingai perteikiantis tai, ką organizacija reiškia.</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880850" y="755000"/>
            <a:ext cx="8025026" cy="7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Skaitmeninės/ekraninės spalvų schemos: svarba ir programėlės</a:t>
            </a:r>
            <a:endParaRPr lang="en-GB" sz="3200" b="0" i="0" u="none" strike="noStrike" cap="none" dirty="0">
              <a:solidFill>
                <a:srgbClr val="2330DC"/>
              </a:solidFill>
              <a:latin typeface="Roboto"/>
              <a:ea typeface="Roboto"/>
              <a:cs typeface="Roboto"/>
              <a:sym typeface="Roboto"/>
            </a:endParaRPr>
          </a:p>
        </p:txBody>
      </p:sp>
      <p:sp>
        <p:nvSpPr>
          <p:cNvPr id="5" name="Google Shape;104;p3">
            <a:extLst>
              <a:ext uri="{FF2B5EF4-FFF2-40B4-BE49-F238E27FC236}">
                <a16:creationId xmlns:a16="http://schemas.microsoft.com/office/drawing/2014/main" id="{E52E61EA-5705-43B4-B01E-1F7690674BF7}"/>
              </a:ext>
            </a:extLst>
          </p:cNvPr>
          <p:cNvSpPr txBox="1"/>
          <p:nvPr/>
        </p:nvSpPr>
        <p:spPr>
          <a:xfrm>
            <a:off x="785150" y="2057399"/>
            <a:ext cx="7711150" cy="3978925"/>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rgbClr val="2330DC"/>
              </a:buClr>
              <a:buSzPts val="1800"/>
            </a:pPr>
            <a:r>
              <a:rPr lang="lt-LT" sz="1600" b="0" i="0" u="none" strike="noStrike" cap="none" dirty="0">
                <a:solidFill>
                  <a:srgbClr val="2330DC"/>
                </a:solidFill>
                <a:latin typeface="Roboto"/>
                <a:ea typeface="Roboto"/>
                <a:cs typeface="Roboto"/>
                <a:sym typeface="Roboto"/>
              </a:rPr>
              <a:t>Labai svarbu sukurti ir integruoti šį identitetą į rinkodaros medžiagą ir internetinę svetainę, o spalvinė gama šiame procese vaidina svarbų vaidmenį. Patraukli spalvų schema gali patraukti klientų dėmesį ir palikti neišdildomą įspūdį, o netinkamai parinktos spalvos gali sukelti sumaištį ar nesidomėjimą. Veiksminga spalvų paletė ne tik skatina lojalumą prekės ženklui, bet ir padeda išskirti prekės ženklą iš konkurentų. Lojalumas prekės ženklui yra labai svarbus veiksnys tiek įmonėms, tiek klientams, nes jis skatina ilgalaikius santykius ir pasitikėjimą.</a:t>
            </a:r>
          </a:p>
        </p:txBody>
      </p:sp>
    </p:spTree>
    <p:extLst>
      <p:ext uri="{BB962C8B-B14F-4D97-AF65-F5344CB8AC3E}">
        <p14:creationId xmlns:p14="http://schemas.microsoft.com/office/powerpoint/2010/main" val="2752807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7991</TotalTime>
  <Words>3581</Words>
  <Application>Microsoft Office PowerPoint</Application>
  <PresentationFormat>Widescreen</PresentationFormat>
  <Paragraphs>112</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Roboto Medium</vt:lpstr>
      <vt:lpstr>Calibri</vt:lpstr>
      <vt:lpstr>Roboto</vt:lpstr>
      <vt:lpstr>Office Theme</vt:lpstr>
      <vt:lpstr>PowerPoint Presentation</vt:lpstr>
      <vt:lpstr>Reklamos kampanijų kūrimas ekrane  2 modulis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Acer</cp:lastModifiedBy>
  <cp:revision>77</cp:revision>
  <dcterms:created xsi:type="dcterms:W3CDTF">2023-11-22T09:07:15Z</dcterms:created>
  <dcterms:modified xsi:type="dcterms:W3CDTF">2025-04-18T09:05:41Z</dcterms:modified>
</cp:coreProperties>
</file>