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1" r:id="rId24"/>
    <p:sldId id="330" r:id="rId25"/>
    <p:sldId id="333" r:id="rId26"/>
    <p:sldId id="340" r:id="rId27"/>
    <p:sldId id="348" r:id="rId28"/>
    <p:sldId id="350" r:id="rId29"/>
    <p:sldId id="349" r:id="rId30"/>
    <p:sldId id="351" r:id="rId31"/>
    <p:sldId id="352" r:id="rId32"/>
    <p:sldId id="353" r:id="rId33"/>
    <p:sldId id="354" r:id="rId34"/>
    <p:sldId id="355" r:id="rId35"/>
    <p:sldId id="356" r:id="rId36"/>
    <p:sldId id="357" r:id="rId37"/>
    <p:sldId id="358" r:id="rId38"/>
    <p:sldId id="359" r:id="rId39"/>
    <p:sldId id="268"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Roboto Medium"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131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2073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752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0306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911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97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8599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8947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985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555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3316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5303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2833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8083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5187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1835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1689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1752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9211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794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3726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0331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2166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6841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8391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815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2051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197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985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92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967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9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773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829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Atvirojo kodo ir įperkamos alternatyvos</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1743074"/>
            <a:ext cx="8025026"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1" i="0" u="none" strike="noStrike" cap="none" dirty="0" err="1">
                <a:solidFill>
                  <a:srgbClr val="2330DC"/>
                </a:solidFill>
                <a:latin typeface="Roboto"/>
                <a:ea typeface="Roboto"/>
                <a:cs typeface="Roboto"/>
                <a:sym typeface="Roboto"/>
              </a:rPr>
              <a:t>GravitDesigner</a:t>
            </a:r>
            <a:endParaRPr lang="lt-LT" sz="1600" b="1"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Vektorinė grafika iliustracijoms, logotipams ir žiniatinklio dizainui.</a:t>
            </a: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Pagrindinės funkcijos: vektorių redagavimo įrankiai, teksto ir sluoksnių palaikymas, debesų saugykla.</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Privalumai: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nemokama versija turi pagrindines funkcijas.</a:t>
            </a: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err="1">
                <a:solidFill>
                  <a:srgbClr val="2330DC"/>
                </a:solidFill>
                <a:latin typeface="Roboto"/>
                <a:ea typeface="Roboto"/>
                <a:cs typeface="Roboto"/>
                <a:sym typeface="Roboto"/>
              </a:rPr>
              <a:t>daugiaplatformė</a:t>
            </a:r>
            <a:r>
              <a:rPr lang="lt-LT" sz="1600" i="0" u="none" strike="noStrike" cap="none" dirty="0">
                <a:solidFill>
                  <a:srgbClr val="2330DC"/>
                </a:solidFill>
                <a:latin typeface="Roboto"/>
                <a:ea typeface="Roboto"/>
                <a:cs typeface="Roboto"/>
                <a:sym typeface="Roboto"/>
              </a:rPr>
              <a:t>, veikia interneto naršyklėse.</a:t>
            </a:r>
          </a:p>
          <a:p>
            <a:pPr marL="400050" marR="0" lvl="0" indent="-285750" algn="l" rtl="0">
              <a:lnSpc>
                <a:spcPct val="100000"/>
              </a:lnSpc>
              <a:spcBef>
                <a:spcPts val="0"/>
              </a:spcBef>
              <a:spcAft>
                <a:spcPts val="0"/>
              </a:spcAft>
              <a:buClr>
                <a:srgbClr val="2330DC"/>
              </a:buClr>
              <a:buSzPts val="1800"/>
              <a:buFontTx/>
              <a:buChar char="-"/>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Trūkumai: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ribotos išplėstinės funkcijos, palyginti su „</a:t>
            </a:r>
            <a:r>
              <a:rPr lang="lt-LT" sz="1600" i="0" u="none" strike="noStrike" cap="none" dirty="0" err="1">
                <a:solidFill>
                  <a:srgbClr val="2330DC"/>
                </a:solidFill>
                <a:latin typeface="Roboto"/>
                <a:ea typeface="Roboto"/>
                <a:cs typeface="Roboto"/>
                <a:sym typeface="Roboto"/>
              </a:rPr>
              <a:t>Illustrator</a:t>
            </a:r>
            <a:r>
              <a:rPr lang="lt-LT" sz="1600" i="0" u="none" strike="noStrike" cap="none" dirty="0">
                <a:solidFill>
                  <a:srgbClr val="2330DC"/>
                </a:solidFill>
                <a:latin typeface="Roboto"/>
                <a:ea typeface="Roboto"/>
                <a:cs typeface="Roboto"/>
                <a:sym typeface="Roboto"/>
              </a:rPr>
              <a:t>“ ar „</a:t>
            </a:r>
            <a:r>
              <a:rPr lang="lt-LT" sz="1600" i="0" u="none" strike="noStrike" cap="none" dirty="0" err="1">
                <a:solidFill>
                  <a:srgbClr val="2330DC"/>
                </a:solidFill>
                <a:latin typeface="Roboto"/>
                <a:ea typeface="Roboto"/>
                <a:cs typeface="Roboto"/>
                <a:sym typeface="Roboto"/>
              </a:rPr>
              <a:t>Figma</a:t>
            </a:r>
            <a:r>
              <a:rPr lang="lt-LT" sz="1600" i="0" u="none" strike="noStrike" cap="none" dirty="0">
                <a:solidFill>
                  <a:srgbClr val="2330DC"/>
                </a:solidFill>
                <a:latin typeface="Roboto"/>
                <a:ea typeface="Roboto"/>
                <a:cs typeface="Roboto"/>
                <a:sym typeface="Roboto"/>
              </a:rPr>
              <a:t>“.</a:t>
            </a: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kai kurios funkcijos prieinamos tik Pro versijoje.</a:t>
            </a:r>
          </a:p>
        </p:txBody>
      </p:sp>
    </p:spTree>
    <p:extLst>
      <p:ext uri="{BB962C8B-B14F-4D97-AF65-F5344CB8AC3E}">
        <p14:creationId xmlns:p14="http://schemas.microsoft.com/office/powerpoint/2010/main" val="2731607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Atvirojo kodo ir įperkamos alternatyvos</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1743074"/>
            <a:ext cx="9139901"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1" i="0" u="none" strike="noStrike" cap="none" dirty="0" err="1">
                <a:solidFill>
                  <a:srgbClr val="2330DC"/>
                </a:solidFill>
                <a:latin typeface="Roboto"/>
                <a:ea typeface="Roboto"/>
                <a:cs typeface="Roboto"/>
                <a:sym typeface="Roboto"/>
              </a:rPr>
              <a:t>Affinity</a:t>
            </a:r>
            <a:r>
              <a:rPr lang="lt-LT" sz="1600" b="1" i="0" u="none" strike="noStrike" cap="none" dirty="0">
                <a:solidFill>
                  <a:srgbClr val="2330DC"/>
                </a:solidFill>
                <a:latin typeface="Roboto"/>
                <a:ea typeface="Roboto"/>
                <a:cs typeface="Roboto"/>
                <a:sym typeface="Roboto"/>
              </a:rPr>
              <a:t> </a:t>
            </a:r>
            <a:r>
              <a:rPr lang="lt-LT" sz="1600" b="1" i="0" u="none" strike="noStrike" cap="none" dirty="0" err="1">
                <a:solidFill>
                  <a:srgbClr val="2330DC"/>
                </a:solidFill>
                <a:latin typeface="Roboto"/>
                <a:ea typeface="Roboto"/>
                <a:cs typeface="Roboto"/>
                <a:sym typeface="Roboto"/>
              </a:rPr>
              <a:t>Designer</a:t>
            </a:r>
            <a:endParaRPr lang="lt-LT" sz="1600" b="1"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Vektorinis ir rastrinis iliustracijų, vartotojo sąsajos dizaino ir logotipų dizainas.</a:t>
            </a: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Pagrindinės funkcijos: </a:t>
            </a:r>
            <a:r>
              <a:rPr lang="lt-LT" sz="1600" dirty="0">
                <a:solidFill>
                  <a:srgbClr val="2330DC"/>
                </a:solidFill>
                <a:latin typeface="Roboto"/>
                <a:ea typeface="Roboto"/>
                <a:cs typeface="Roboto"/>
                <a:sym typeface="Roboto"/>
              </a:rPr>
              <a:t>d</a:t>
            </a:r>
            <a:r>
              <a:rPr lang="lt-LT" sz="1600" i="0" u="none" strike="noStrike" cap="none" dirty="0">
                <a:solidFill>
                  <a:srgbClr val="2330DC"/>
                </a:solidFill>
                <a:latin typeface="Roboto"/>
                <a:ea typeface="Roboto"/>
                <a:cs typeface="Roboto"/>
                <a:sym typeface="Roboto"/>
              </a:rPr>
              <a:t>idelio našumo vektorinis ir rastrinis redagavimas, nereikia prenumeratos.</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Privalumai: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vienkartinis pirkinys be prenumeratos mokesčių.</a:t>
            </a:r>
          </a:p>
          <a:p>
            <a:pPr marL="400050" marR="0" lvl="0" indent="-285750" algn="l" rtl="0">
              <a:lnSpc>
                <a:spcPct val="100000"/>
              </a:lnSpc>
              <a:spcBef>
                <a:spcPts val="0"/>
              </a:spcBef>
              <a:spcAft>
                <a:spcPts val="0"/>
              </a:spcAft>
              <a:buClr>
                <a:srgbClr val="2330DC"/>
              </a:buClr>
              <a:buSzPts val="1800"/>
              <a:buFontTx/>
              <a:buChar char="-"/>
            </a:pPr>
            <a:r>
              <a:rPr lang="lt-LT" sz="1600" dirty="0">
                <a:solidFill>
                  <a:srgbClr val="2330DC"/>
                </a:solidFill>
                <a:latin typeface="Roboto"/>
                <a:ea typeface="Roboto"/>
                <a:cs typeface="Roboto"/>
                <a:sym typeface="Roboto"/>
              </a:rPr>
              <a:t>p</a:t>
            </a:r>
            <a:r>
              <a:rPr lang="lt-LT" sz="1600" i="0" u="none" strike="noStrike" cap="none" dirty="0">
                <a:solidFill>
                  <a:srgbClr val="2330DC"/>
                </a:solidFill>
                <a:latin typeface="Roboto"/>
                <a:ea typeface="Roboto"/>
                <a:cs typeface="Roboto"/>
                <a:sym typeface="Roboto"/>
              </a:rPr>
              <a:t>anašios funkcijos kaip ir „</a:t>
            </a:r>
            <a:r>
              <a:rPr lang="lt-LT" sz="1600" i="0" u="none" strike="noStrike" cap="none" dirty="0" err="1">
                <a:solidFill>
                  <a:srgbClr val="2330DC"/>
                </a:solidFill>
                <a:latin typeface="Roboto"/>
                <a:ea typeface="Roboto"/>
                <a:cs typeface="Roboto"/>
                <a:sym typeface="Roboto"/>
              </a:rPr>
              <a:t>Illustrator</a:t>
            </a:r>
            <a:r>
              <a:rPr lang="lt-LT" sz="1600" i="0" u="none" strike="noStrike" cap="none" dirty="0">
                <a:solidFill>
                  <a:srgbClr val="2330DC"/>
                </a:solidFill>
                <a:latin typeface="Roboto"/>
                <a:ea typeface="Roboto"/>
                <a:cs typeface="Roboto"/>
                <a:sym typeface="Roboto"/>
              </a:rPr>
              <a:t>“, kai kuriose srityse našumas geresnis.</a:t>
            </a:r>
          </a:p>
          <a:p>
            <a:pPr marL="400050" marR="0" lvl="0" indent="-285750" algn="l" rtl="0">
              <a:lnSpc>
                <a:spcPct val="100000"/>
              </a:lnSpc>
              <a:spcBef>
                <a:spcPts val="0"/>
              </a:spcBef>
              <a:spcAft>
                <a:spcPts val="0"/>
              </a:spcAft>
              <a:buClr>
                <a:srgbClr val="2330DC"/>
              </a:buClr>
              <a:buSzPts val="1800"/>
              <a:buFontTx/>
              <a:buChar char="-"/>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Trūkumai: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nėra tiesioginio bendradarbiavimo įrankių, kaip „</a:t>
            </a:r>
            <a:r>
              <a:rPr lang="lt-LT" sz="1600" i="0" u="none" strike="noStrike" cap="none" dirty="0" err="1">
                <a:solidFill>
                  <a:srgbClr val="2330DC"/>
                </a:solidFill>
                <a:latin typeface="Roboto"/>
                <a:ea typeface="Roboto"/>
                <a:cs typeface="Roboto"/>
                <a:sym typeface="Roboto"/>
              </a:rPr>
              <a:t>Figma</a:t>
            </a:r>
            <a:r>
              <a:rPr lang="lt-LT" sz="1600" i="0" u="none" strike="noStrike" cap="none" dirty="0">
                <a:solidFill>
                  <a:srgbClr val="2330DC"/>
                </a:solidFill>
                <a:latin typeface="Roboto"/>
                <a:ea typeface="Roboto"/>
                <a:cs typeface="Roboto"/>
                <a:sym typeface="Roboto"/>
              </a:rPr>
              <a:t>“.</a:t>
            </a:r>
          </a:p>
          <a:p>
            <a:pPr marL="400050" marR="0" lvl="0" indent="-285750" algn="l" rtl="0">
              <a:lnSpc>
                <a:spcPct val="100000"/>
              </a:lnSpc>
              <a:spcBef>
                <a:spcPts val="0"/>
              </a:spcBef>
              <a:spcAft>
                <a:spcPts val="0"/>
              </a:spcAft>
              <a:buClr>
                <a:srgbClr val="2330DC"/>
              </a:buClr>
              <a:buSzPts val="1800"/>
              <a:buFontTx/>
              <a:buChar char="-"/>
            </a:pPr>
            <a:r>
              <a:rPr lang="lt-LT" sz="1600" dirty="0">
                <a:solidFill>
                  <a:srgbClr val="2330DC"/>
                </a:solidFill>
                <a:latin typeface="Roboto"/>
                <a:ea typeface="Roboto"/>
                <a:cs typeface="Roboto"/>
                <a:sym typeface="Roboto"/>
              </a:rPr>
              <a:t>m</a:t>
            </a:r>
            <a:r>
              <a:rPr lang="lt-LT" sz="1600" i="0" u="none" strike="noStrike" cap="none" dirty="0">
                <a:solidFill>
                  <a:srgbClr val="2330DC"/>
                </a:solidFill>
                <a:latin typeface="Roboto"/>
                <a:ea typeface="Roboto"/>
                <a:cs typeface="Roboto"/>
                <a:sym typeface="Roboto"/>
              </a:rPr>
              <a:t>ažesnė bendruomenė, palyginti su „Adobe“.</a:t>
            </a:r>
          </a:p>
        </p:txBody>
      </p:sp>
    </p:spTree>
    <p:extLst>
      <p:ext uri="{BB962C8B-B14F-4D97-AF65-F5344CB8AC3E}">
        <p14:creationId xmlns:p14="http://schemas.microsoft.com/office/powerpoint/2010/main" val="28028910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pt-BR" sz="3200" dirty="0">
                <a:solidFill>
                  <a:srgbClr val="2330DC"/>
                </a:solidFill>
                <a:latin typeface="Roboto"/>
                <a:ea typeface="Roboto"/>
                <a:cs typeface="Roboto"/>
                <a:sym typeface="Roboto"/>
              </a:rPr>
              <a:t>Bendros dizaino programinės įrangos funkcijos</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1743074"/>
            <a:ext cx="6463376" cy="3978925"/>
          </a:xfrm>
          <a:prstGeom prst="rect">
            <a:avLst/>
          </a:prstGeom>
          <a:noFill/>
          <a:ln>
            <a:noFill/>
          </a:ln>
        </p:spPr>
        <p:txBody>
          <a:bodyPr spcFirstLastPara="1" wrap="square" lIns="91425" tIns="91425" rIns="91425" bIns="91425" anchor="t" anchorCtr="0">
            <a:noAutofit/>
          </a:bodyPr>
          <a:lstStyle/>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Sluoksnių redagavimas: „Photoshop“, GIMP ir ‚</a:t>
            </a:r>
            <a:r>
              <a:rPr lang="lt-LT" sz="1600" i="0" u="none" strike="noStrike" cap="none" dirty="0" err="1">
                <a:solidFill>
                  <a:srgbClr val="2330DC"/>
                </a:solidFill>
                <a:latin typeface="Roboto"/>
                <a:ea typeface="Roboto"/>
                <a:cs typeface="Roboto"/>
                <a:sym typeface="Roboto"/>
              </a:rPr>
              <a:t>Affinity</a:t>
            </a:r>
            <a:r>
              <a:rPr lang="lt-LT" sz="1600" i="0" u="none" strike="noStrike" cap="none" dirty="0">
                <a:solidFill>
                  <a:srgbClr val="2330DC"/>
                </a:solidFill>
                <a:latin typeface="Roboto"/>
                <a:ea typeface="Roboto"/>
                <a:cs typeface="Roboto"/>
                <a:sym typeface="Roboto"/>
              </a:rPr>
              <a:t> </a:t>
            </a:r>
            <a:r>
              <a:rPr lang="lt-LT" sz="1600" i="0" u="none" strike="noStrike" cap="none" dirty="0" err="1">
                <a:solidFill>
                  <a:srgbClr val="2330DC"/>
                </a:solidFill>
                <a:latin typeface="Roboto"/>
                <a:ea typeface="Roboto"/>
                <a:cs typeface="Roboto"/>
                <a:sym typeface="Roboto"/>
              </a:rPr>
              <a:t>Designer</a:t>
            </a:r>
            <a:r>
              <a:rPr lang="lt-LT" sz="1600" i="0" u="none" strike="noStrike" cap="none" dirty="0">
                <a:solidFill>
                  <a:srgbClr val="2330DC"/>
                </a:solidFill>
                <a:latin typeface="Roboto"/>
                <a:ea typeface="Roboto"/>
                <a:cs typeface="Roboto"/>
                <a:sym typeface="Roboto"/>
              </a:rPr>
              <a:t>‘ naudoja sluoksnius tiksliniam redagavimui.</a:t>
            </a:r>
          </a:p>
          <a:p>
            <a:pPr marL="400050" marR="0" lvl="0" indent="-285750" algn="l" rtl="0">
              <a:lnSpc>
                <a:spcPct val="100000"/>
              </a:lnSpc>
              <a:spcBef>
                <a:spcPts val="0"/>
              </a:spcBef>
              <a:spcAft>
                <a:spcPts val="0"/>
              </a:spcAft>
              <a:buClr>
                <a:srgbClr val="2330DC"/>
              </a:buClr>
              <a:buSzPts val="1800"/>
              <a:buFontTx/>
              <a:buChar char="-"/>
            </a:pPr>
            <a:endParaRPr lang="lt-LT" sz="1600"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Vektorinis redagavimas: „</a:t>
            </a:r>
            <a:r>
              <a:rPr lang="lt-LT" sz="1600" i="0" u="none" strike="noStrike" cap="none" dirty="0" err="1">
                <a:solidFill>
                  <a:srgbClr val="2330DC"/>
                </a:solidFill>
                <a:latin typeface="Roboto"/>
                <a:ea typeface="Roboto"/>
                <a:cs typeface="Roboto"/>
                <a:sym typeface="Roboto"/>
              </a:rPr>
              <a:t>Illustrator</a:t>
            </a:r>
            <a:r>
              <a:rPr lang="lt-LT" sz="1600" i="0" u="none" strike="noStrike" cap="none" dirty="0">
                <a:solidFill>
                  <a:srgbClr val="2330DC"/>
                </a:solidFill>
                <a:latin typeface="Roboto"/>
                <a:ea typeface="Roboto"/>
                <a:cs typeface="Roboto"/>
                <a:sym typeface="Roboto"/>
              </a:rPr>
              <a:t>“, ‚</a:t>
            </a:r>
            <a:r>
              <a:rPr lang="lt-LT" sz="1600" i="0" u="none" strike="noStrike" cap="none" dirty="0" err="1">
                <a:solidFill>
                  <a:srgbClr val="2330DC"/>
                </a:solidFill>
                <a:latin typeface="Roboto"/>
                <a:ea typeface="Roboto"/>
                <a:cs typeface="Roboto"/>
                <a:sym typeface="Roboto"/>
              </a:rPr>
              <a:t>Sketch</a:t>
            </a:r>
            <a:r>
              <a:rPr lang="lt-LT" sz="1600" i="0" u="none" strike="noStrike" cap="none" dirty="0">
                <a:solidFill>
                  <a:srgbClr val="2330DC"/>
                </a:solidFill>
                <a:latin typeface="Roboto"/>
                <a:ea typeface="Roboto"/>
                <a:cs typeface="Roboto"/>
                <a:sym typeface="Roboto"/>
              </a:rPr>
              <a:t>‘, ‚</a:t>
            </a:r>
            <a:r>
              <a:rPr lang="lt-LT" sz="1600" i="0" u="none" strike="noStrike" cap="none" dirty="0" err="1">
                <a:solidFill>
                  <a:srgbClr val="2330DC"/>
                </a:solidFill>
                <a:latin typeface="Roboto"/>
                <a:ea typeface="Roboto"/>
                <a:cs typeface="Roboto"/>
                <a:sym typeface="Roboto"/>
              </a:rPr>
              <a:t>Inkscape</a:t>
            </a:r>
            <a:r>
              <a:rPr lang="lt-LT" sz="1600" i="0" u="none" strike="noStrike" cap="none" dirty="0">
                <a:solidFill>
                  <a:srgbClr val="2330DC"/>
                </a:solidFill>
                <a:latin typeface="Roboto"/>
                <a:ea typeface="Roboto"/>
                <a:cs typeface="Roboto"/>
                <a:sym typeface="Roboto"/>
              </a:rPr>
              <a:t>‘ ir ‚</a:t>
            </a:r>
            <a:r>
              <a:rPr lang="lt-LT" sz="1600" i="0" u="none" strike="noStrike" cap="none" dirty="0" err="1">
                <a:solidFill>
                  <a:srgbClr val="2330DC"/>
                </a:solidFill>
                <a:latin typeface="Roboto"/>
                <a:ea typeface="Roboto"/>
                <a:cs typeface="Roboto"/>
                <a:sym typeface="Roboto"/>
              </a:rPr>
              <a:t>Affinity</a:t>
            </a:r>
            <a:r>
              <a:rPr lang="lt-LT" sz="1600" i="0" u="none" strike="noStrike" cap="none" dirty="0">
                <a:solidFill>
                  <a:srgbClr val="2330DC"/>
                </a:solidFill>
                <a:latin typeface="Roboto"/>
                <a:ea typeface="Roboto"/>
                <a:cs typeface="Roboto"/>
                <a:sym typeface="Roboto"/>
              </a:rPr>
              <a:t> </a:t>
            </a:r>
            <a:r>
              <a:rPr lang="lt-LT" sz="1600" i="0" u="none" strike="noStrike" cap="none" dirty="0" err="1">
                <a:solidFill>
                  <a:srgbClr val="2330DC"/>
                </a:solidFill>
                <a:latin typeface="Roboto"/>
                <a:ea typeface="Roboto"/>
                <a:cs typeface="Roboto"/>
                <a:sym typeface="Roboto"/>
              </a:rPr>
              <a:t>Designer</a:t>
            </a:r>
            <a:r>
              <a:rPr lang="lt-LT" sz="1600" i="0" u="none" strike="noStrike" cap="none" dirty="0">
                <a:solidFill>
                  <a:srgbClr val="2330DC"/>
                </a:solidFill>
                <a:latin typeface="Roboto"/>
                <a:ea typeface="Roboto"/>
                <a:cs typeface="Roboto"/>
                <a:sym typeface="Roboto"/>
              </a:rPr>
              <a:t>‘ turi keičiamo mastelio vektorinius įrankius.</a:t>
            </a:r>
          </a:p>
          <a:p>
            <a:pPr marL="400050" marR="0" lvl="0" indent="-285750" algn="l" rtl="0">
              <a:lnSpc>
                <a:spcPct val="100000"/>
              </a:lnSpc>
              <a:spcBef>
                <a:spcPts val="0"/>
              </a:spcBef>
              <a:spcAft>
                <a:spcPts val="0"/>
              </a:spcAft>
              <a:buClr>
                <a:srgbClr val="2330DC"/>
              </a:buClr>
              <a:buSzPts val="1800"/>
              <a:buFontTx/>
              <a:buChar char="-"/>
            </a:pPr>
            <a:endParaRPr lang="lt-LT" sz="1600"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Bendradarbiavimas debesyje: „</a:t>
            </a:r>
            <a:r>
              <a:rPr lang="lt-LT" sz="1600" i="0" u="none" strike="noStrike" cap="none" dirty="0" err="1">
                <a:solidFill>
                  <a:srgbClr val="2330DC"/>
                </a:solidFill>
                <a:latin typeface="Roboto"/>
                <a:ea typeface="Roboto"/>
                <a:cs typeface="Roboto"/>
                <a:sym typeface="Roboto"/>
              </a:rPr>
              <a:t>Figma</a:t>
            </a:r>
            <a:r>
              <a:rPr lang="lt-LT" sz="1600" i="0" u="none" strike="noStrike" cap="none" dirty="0">
                <a:solidFill>
                  <a:srgbClr val="2330DC"/>
                </a:solidFill>
                <a:latin typeface="Roboto"/>
                <a:ea typeface="Roboto"/>
                <a:cs typeface="Roboto"/>
                <a:sym typeface="Roboto"/>
              </a:rPr>
              <a:t>“ ir ‚</a:t>
            </a:r>
            <a:r>
              <a:rPr lang="lt-LT" sz="1600" i="0" u="none" strike="noStrike" cap="none" dirty="0" err="1">
                <a:solidFill>
                  <a:srgbClr val="2330DC"/>
                </a:solidFill>
                <a:latin typeface="Roboto"/>
                <a:ea typeface="Roboto"/>
                <a:cs typeface="Roboto"/>
                <a:sym typeface="Roboto"/>
              </a:rPr>
              <a:t>Canva</a:t>
            </a:r>
            <a:r>
              <a:rPr lang="lt-LT" sz="1600" i="0" u="none" strike="noStrike" cap="none" dirty="0">
                <a:solidFill>
                  <a:srgbClr val="2330DC"/>
                </a:solidFill>
                <a:latin typeface="Roboto"/>
                <a:ea typeface="Roboto"/>
                <a:cs typeface="Roboto"/>
                <a:sym typeface="Roboto"/>
              </a:rPr>
              <a:t>‘ siūlo debesų saugyklą ir komandinį darbą realiuoju laiku.</a:t>
            </a:r>
          </a:p>
          <a:p>
            <a:pPr marL="400050" marR="0" lvl="0" indent="-285750" algn="l" rtl="0">
              <a:lnSpc>
                <a:spcPct val="100000"/>
              </a:lnSpc>
              <a:spcBef>
                <a:spcPts val="0"/>
              </a:spcBef>
              <a:spcAft>
                <a:spcPts val="0"/>
              </a:spcAft>
              <a:buClr>
                <a:srgbClr val="2330DC"/>
              </a:buClr>
              <a:buSzPts val="1800"/>
              <a:buFontTx/>
              <a:buChar char="-"/>
            </a:pPr>
            <a:endParaRPr lang="lt-LT" sz="1600"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Šablonai: „</a:t>
            </a:r>
            <a:r>
              <a:rPr lang="lt-LT" sz="1600" i="0" u="none" strike="noStrike" cap="none" dirty="0" err="1">
                <a:solidFill>
                  <a:srgbClr val="2330DC"/>
                </a:solidFill>
                <a:latin typeface="Roboto"/>
                <a:ea typeface="Roboto"/>
                <a:cs typeface="Roboto"/>
                <a:sym typeface="Roboto"/>
              </a:rPr>
              <a:t>Canva</a:t>
            </a:r>
            <a:r>
              <a:rPr lang="lt-LT" sz="1600" i="0" u="none" strike="noStrike" cap="none" dirty="0">
                <a:solidFill>
                  <a:srgbClr val="2330DC"/>
                </a:solidFill>
                <a:latin typeface="Roboto"/>
                <a:ea typeface="Roboto"/>
                <a:cs typeface="Roboto"/>
                <a:sym typeface="Roboto"/>
              </a:rPr>
              <a:t>“ ir ‚</a:t>
            </a:r>
            <a:r>
              <a:rPr lang="lt-LT" sz="1600" i="0" u="none" strike="noStrike" cap="none" dirty="0" err="1">
                <a:solidFill>
                  <a:srgbClr val="2330DC"/>
                </a:solidFill>
                <a:latin typeface="Roboto"/>
                <a:ea typeface="Roboto"/>
                <a:cs typeface="Roboto"/>
                <a:sym typeface="Roboto"/>
              </a:rPr>
              <a:t>GravitDesigner</a:t>
            </a:r>
            <a:r>
              <a:rPr lang="lt-LT" sz="1600" i="0" u="none" strike="noStrike" cap="none" dirty="0">
                <a:solidFill>
                  <a:srgbClr val="2330DC"/>
                </a:solidFill>
                <a:latin typeface="Roboto"/>
                <a:ea typeface="Roboto"/>
                <a:cs typeface="Roboto"/>
                <a:sym typeface="Roboto"/>
              </a:rPr>
              <a:t>‘ siūlo iš anksto parengtus šablonus, kuriuos galima greitai naudoti.</a:t>
            </a:r>
          </a:p>
        </p:txBody>
      </p:sp>
    </p:spTree>
    <p:extLst>
      <p:ext uri="{BB962C8B-B14F-4D97-AF65-F5344CB8AC3E}">
        <p14:creationId xmlns:p14="http://schemas.microsoft.com/office/powerpoint/2010/main" val="42561888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Įrankių palyginimas: pasirinkti tinkamą įrankį</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1743074"/>
            <a:ext cx="8158825"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1. Adobe Creative </a:t>
            </a:r>
            <a:r>
              <a:rPr lang="lt-LT" sz="1600" i="0" u="none" strike="noStrike" cap="none" dirty="0" err="1">
                <a:solidFill>
                  <a:srgbClr val="2330DC"/>
                </a:solidFill>
                <a:latin typeface="Roboto"/>
                <a:ea typeface="Roboto"/>
                <a:cs typeface="Roboto"/>
                <a:sym typeface="Roboto"/>
              </a:rPr>
              <a:t>Suite</a:t>
            </a:r>
            <a:r>
              <a:rPr lang="lt-LT" sz="1600" i="0" u="none" strike="noStrike" cap="none" dirty="0">
                <a:solidFill>
                  <a:srgbClr val="2330DC"/>
                </a:solidFill>
                <a:latin typeface="Roboto"/>
                <a:ea typeface="Roboto"/>
                <a:cs typeface="Roboto"/>
                <a:sym typeface="Roboto"/>
              </a:rPr>
              <a:t> </a:t>
            </a:r>
            <a:r>
              <a:rPr lang="lt-LT" sz="1600" i="0" u="none" strike="noStrike" cap="none" dirty="0" err="1">
                <a:solidFill>
                  <a:srgbClr val="2330DC"/>
                </a:solidFill>
                <a:latin typeface="Roboto"/>
                <a:ea typeface="Roboto"/>
                <a:cs typeface="Roboto"/>
                <a:sym typeface="Roboto"/>
              </a:rPr>
              <a:t>vs</a:t>
            </a:r>
            <a:r>
              <a:rPr lang="lt-LT" sz="1600" i="0" u="none" strike="noStrike" cap="none" dirty="0">
                <a:solidFill>
                  <a:srgbClr val="2330DC"/>
                </a:solidFill>
                <a:latin typeface="Roboto"/>
                <a:ea typeface="Roboto"/>
                <a:cs typeface="Roboto"/>
                <a:sym typeface="Roboto"/>
              </a:rPr>
              <a:t> GIMP/</a:t>
            </a:r>
            <a:r>
              <a:rPr lang="lt-LT" sz="1600" i="0" u="none" strike="noStrike" cap="none" dirty="0" err="1">
                <a:solidFill>
                  <a:srgbClr val="2330DC"/>
                </a:solidFill>
                <a:latin typeface="Roboto"/>
                <a:ea typeface="Roboto"/>
                <a:cs typeface="Roboto"/>
                <a:sym typeface="Roboto"/>
              </a:rPr>
              <a:t>Inkscape</a:t>
            </a: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Scenarijus: profesionalus dizaineris, dirbantis su didelio biudžeto pasaulinio prekės ženklo kampanija.</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Pageidaujamas įrankis: Adobe Creative </a:t>
            </a:r>
            <a:r>
              <a:rPr lang="lt-LT" sz="1600" i="0" u="none" strike="noStrike" cap="none" dirty="0" err="1">
                <a:solidFill>
                  <a:srgbClr val="2330DC"/>
                </a:solidFill>
                <a:latin typeface="Roboto"/>
                <a:ea typeface="Roboto"/>
                <a:cs typeface="Roboto"/>
                <a:sym typeface="Roboto"/>
              </a:rPr>
              <a:t>Suite</a:t>
            </a:r>
            <a:r>
              <a:rPr lang="lt-LT" sz="1600" i="0" u="none" strike="noStrike" cap="none" dirty="0">
                <a:solidFill>
                  <a:srgbClr val="2330DC"/>
                </a:solidFill>
                <a:latin typeface="Roboto"/>
                <a:ea typeface="Roboto"/>
                <a:cs typeface="Roboto"/>
                <a:sym typeface="Roboto"/>
              </a:rPr>
              <a:t>.</a:t>
            </a: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Kodėl: dėl pažangių „Adobe“ funkcijų, profesionalios apdailos ir integracijos tarp kelių programų (Photoshop, </a:t>
            </a:r>
            <a:r>
              <a:rPr lang="lt-LT" sz="1600" i="0" u="none" strike="noStrike" cap="none" dirty="0" err="1">
                <a:solidFill>
                  <a:srgbClr val="2330DC"/>
                </a:solidFill>
                <a:latin typeface="Roboto"/>
                <a:ea typeface="Roboto"/>
                <a:cs typeface="Roboto"/>
                <a:sym typeface="Roboto"/>
              </a:rPr>
              <a:t>Illustrator</a:t>
            </a:r>
            <a:r>
              <a:rPr lang="lt-LT" sz="1600" i="0" u="none" strike="noStrike" cap="none" dirty="0">
                <a:solidFill>
                  <a:srgbClr val="2330DC"/>
                </a:solidFill>
                <a:latin typeface="Roboto"/>
                <a:ea typeface="Roboto"/>
                <a:cs typeface="Roboto"/>
                <a:sym typeface="Roboto"/>
              </a:rPr>
              <a:t>, </a:t>
            </a:r>
            <a:r>
              <a:rPr lang="lt-LT" sz="1600" i="0" u="none" strike="noStrike" cap="none" dirty="0" err="1">
                <a:solidFill>
                  <a:srgbClr val="2330DC"/>
                </a:solidFill>
                <a:latin typeface="Roboto"/>
                <a:ea typeface="Roboto"/>
                <a:cs typeface="Roboto"/>
                <a:sym typeface="Roboto"/>
              </a:rPr>
              <a:t>After</a:t>
            </a:r>
            <a:r>
              <a:rPr lang="lt-LT" sz="1600" i="0" u="none" strike="noStrike" cap="none" dirty="0">
                <a:solidFill>
                  <a:srgbClr val="2330DC"/>
                </a:solidFill>
                <a:latin typeface="Roboto"/>
                <a:ea typeface="Roboto"/>
                <a:cs typeface="Roboto"/>
                <a:sym typeface="Roboto"/>
              </a:rPr>
              <a:t> </a:t>
            </a:r>
            <a:r>
              <a:rPr lang="lt-LT" sz="1600" i="0" u="none" strike="noStrike" cap="none" dirty="0" err="1">
                <a:solidFill>
                  <a:srgbClr val="2330DC"/>
                </a:solidFill>
                <a:latin typeface="Roboto"/>
                <a:ea typeface="Roboto"/>
                <a:cs typeface="Roboto"/>
                <a:sym typeface="Roboto"/>
              </a:rPr>
              <a:t>Effects</a:t>
            </a:r>
            <a:r>
              <a:rPr lang="lt-LT" sz="1600" i="0" u="none" strike="noStrike" cap="none" dirty="0">
                <a:solidFill>
                  <a:srgbClr val="2330DC"/>
                </a:solidFill>
                <a:latin typeface="Roboto"/>
                <a:ea typeface="Roboto"/>
                <a:cs typeface="Roboto"/>
                <a:sym typeface="Roboto"/>
              </a:rPr>
              <a:t>) šią platformą paverčia sektoriaus standartu aukščiausio lygio dizainui.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200" i="0" u="none" strike="noStrike" cap="none" dirty="0">
                <a:solidFill>
                  <a:srgbClr val="2330DC"/>
                </a:solidFill>
                <a:latin typeface="Roboto"/>
                <a:ea typeface="Roboto"/>
                <a:cs typeface="Roboto"/>
                <a:sym typeface="Roboto"/>
              </a:rPr>
              <a:t>Kada naudoti GIMP/</a:t>
            </a:r>
            <a:r>
              <a:rPr lang="lt-LT" sz="1200" i="0" u="none" strike="noStrike" cap="none" dirty="0" err="1">
                <a:solidFill>
                  <a:srgbClr val="2330DC"/>
                </a:solidFill>
                <a:latin typeface="Roboto"/>
                <a:ea typeface="Roboto"/>
                <a:cs typeface="Roboto"/>
                <a:sym typeface="Roboto"/>
              </a:rPr>
              <a:t>Inkscape</a:t>
            </a:r>
            <a:r>
              <a:rPr lang="lt-LT" sz="1200" i="0" u="none" strike="noStrike" cap="none" dirty="0">
                <a:solidFill>
                  <a:srgbClr val="2330DC"/>
                </a:solidFill>
                <a:latin typeface="Roboto"/>
                <a:ea typeface="Roboto"/>
                <a:cs typeface="Roboto"/>
                <a:sym typeface="Roboto"/>
              </a:rPr>
              <a:t>: laisvai samdomiems dizaineriams ar mažesniems projektams, kuriems taikomi biudžeto apribojimai, GIMP ir </a:t>
            </a:r>
            <a:r>
              <a:rPr lang="lt-LT" sz="1200" i="0" u="none" strike="noStrike" cap="none" dirty="0" err="1">
                <a:solidFill>
                  <a:srgbClr val="2330DC"/>
                </a:solidFill>
                <a:latin typeface="Roboto"/>
                <a:ea typeface="Roboto"/>
                <a:cs typeface="Roboto"/>
                <a:sym typeface="Roboto"/>
              </a:rPr>
              <a:t>Inkscape</a:t>
            </a:r>
            <a:r>
              <a:rPr lang="lt-LT" sz="1200" i="0" u="none" strike="noStrike" cap="none" dirty="0">
                <a:solidFill>
                  <a:srgbClr val="2330DC"/>
                </a:solidFill>
                <a:latin typeface="Roboto"/>
                <a:ea typeface="Roboto"/>
                <a:cs typeface="Roboto"/>
                <a:sym typeface="Roboto"/>
              </a:rPr>
              <a:t> suteikia pakankamai galimybių nuotraukų redagavimui ir vektoriniam dizainui, nors ir neturi pažangių „Adobe“ funkcijų.</a:t>
            </a:r>
          </a:p>
        </p:txBody>
      </p:sp>
    </p:spTree>
    <p:extLst>
      <p:ext uri="{BB962C8B-B14F-4D97-AF65-F5344CB8AC3E}">
        <p14:creationId xmlns:p14="http://schemas.microsoft.com/office/powerpoint/2010/main" val="11054254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Įrankių palyginimas: pasirinkti tinkamą įrankį</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1743074"/>
            <a:ext cx="8158825"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2. </a:t>
            </a:r>
            <a:r>
              <a:rPr lang="en-GB" sz="1600" i="0" u="none" strike="noStrike" cap="none" dirty="0">
                <a:solidFill>
                  <a:srgbClr val="2330DC"/>
                </a:solidFill>
                <a:latin typeface="Roboto"/>
                <a:ea typeface="Roboto"/>
                <a:cs typeface="Roboto"/>
                <a:sym typeface="Roboto"/>
              </a:rPr>
              <a:t>Figma vs. Sketch</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Scenarijus: UI/UX komanda, kurianti e-svetainės arba mobiliąją programėlę ir turinti komandos narių keliuose regionuose.</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Pageidaujamas įrankis: </a:t>
            </a:r>
            <a:r>
              <a:rPr lang="lt-LT" sz="1600" i="0" u="none" strike="noStrike" cap="none" dirty="0" err="1">
                <a:solidFill>
                  <a:srgbClr val="2330DC"/>
                </a:solidFill>
                <a:latin typeface="Roboto"/>
                <a:ea typeface="Roboto"/>
                <a:cs typeface="Roboto"/>
                <a:sym typeface="Roboto"/>
              </a:rPr>
              <a:t>Figma</a:t>
            </a:r>
            <a:r>
              <a:rPr lang="lt-LT" sz="1600" i="0" u="none" strike="noStrike" cap="none" dirty="0">
                <a:solidFill>
                  <a:srgbClr val="2330DC"/>
                </a:solidFill>
                <a:latin typeface="Roboto"/>
                <a:ea typeface="Roboto"/>
                <a:cs typeface="Roboto"/>
                <a:sym typeface="Roboto"/>
              </a:rPr>
              <a:t>.</a:t>
            </a: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Kodėl: </a:t>
            </a:r>
            <a:r>
              <a:rPr lang="lt-LT" sz="1600" i="0" u="none" strike="noStrike" cap="none" dirty="0" err="1">
                <a:solidFill>
                  <a:srgbClr val="2330DC"/>
                </a:solidFill>
                <a:latin typeface="Roboto"/>
                <a:ea typeface="Roboto"/>
                <a:cs typeface="Roboto"/>
                <a:sym typeface="Roboto"/>
              </a:rPr>
              <a:t>Figma</a:t>
            </a:r>
            <a:r>
              <a:rPr lang="lt-LT" sz="1600" i="0" u="none" strike="noStrike" cap="none" dirty="0">
                <a:solidFill>
                  <a:srgbClr val="2330DC"/>
                </a:solidFill>
                <a:latin typeface="Roboto"/>
                <a:ea typeface="Roboto"/>
                <a:cs typeface="Roboto"/>
                <a:sym typeface="Roboto"/>
              </a:rPr>
              <a:t> debesyje veikiančios realaus laiko bendradarbiavimo funkcijos leidžia sklandžiai dirbti komandoje, todėl idealiai tinka geografiškai išsklaidytoms komandoms.</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200" i="0" u="none" strike="noStrike" cap="none" dirty="0">
                <a:solidFill>
                  <a:srgbClr val="2330DC"/>
                </a:solidFill>
                <a:latin typeface="Roboto"/>
                <a:ea typeface="Roboto"/>
                <a:cs typeface="Roboto"/>
                <a:sym typeface="Roboto"/>
              </a:rPr>
              <a:t>Kada naudoti </a:t>
            </a:r>
            <a:r>
              <a:rPr lang="lt-LT" sz="1200" i="0" u="none" strike="noStrike" cap="none" dirty="0" err="1">
                <a:solidFill>
                  <a:srgbClr val="2330DC"/>
                </a:solidFill>
                <a:latin typeface="Roboto"/>
                <a:ea typeface="Roboto"/>
                <a:cs typeface="Roboto"/>
                <a:sym typeface="Roboto"/>
              </a:rPr>
              <a:t>Sketch</a:t>
            </a:r>
            <a:r>
              <a:rPr lang="lt-LT" sz="1200" i="0" u="none" strike="noStrike" cap="none" dirty="0">
                <a:solidFill>
                  <a:srgbClr val="2330DC"/>
                </a:solidFill>
                <a:latin typeface="Roboto"/>
                <a:ea typeface="Roboto"/>
                <a:cs typeface="Roboto"/>
                <a:sym typeface="Roboto"/>
              </a:rPr>
              <a:t>: </a:t>
            </a:r>
            <a:r>
              <a:rPr lang="lt-LT" sz="1200" i="0" u="none" strike="noStrike" cap="none" dirty="0" err="1">
                <a:solidFill>
                  <a:srgbClr val="2330DC"/>
                </a:solidFill>
                <a:latin typeface="Roboto"/>
                <a:ea typeface="Roboto"/>
                <a:cs typeface="Roboto"/>
                <a:sym typeface="Roboto"/>
              </a:rPr>
              <a:t>Sketch</a:t>
            </a:r>
            <a:r>
              <a:rPr lang="lt-LT" sz="1200" i="0" u="none" strike="noStrike" cap="none" dirty="0">
                <a:solidFill>
                  <a:srgbClr val="2330DC"/>
                </a:solidFill>
                <a:latin typeface="Roboto"/>
                <a:ea typeface="Roboto"/>
                <a:cs typeface="Roboto"/>
                <a:sym typeface="Roboto"/>
              </a:rPr>
              <a:t> geriau tinka vieno dizainerio projektams arba komandoms, naudojančioms </a:t>
            </a:r>
            <a:r>
              <a:rPr lang="lt-LT" sz="1200" i="0" u="none" strike="noStrike" cap="none" dirty="0" err="1">
                <a:solidFill>
                  <a:srgbClr val="2330DC"/>
                </a:solidFill>
                <a:latin typeface="Roboto"/>
                <a:ea typeface="Roboto"/>
                <a:cs typeface="Roboto"/>
                <a:sym typeface="Roboto"/>
              </a:rPr>
              <a:t>Mac</a:t>
            </a:r>
            <a:r>
              <a:rPr lang="lt-LT" sz="1200" i="0" u="none" strike="noStrike" cap="none" dirty="0">
                <a:solidFill>
                  <a:srgbClr val="2330DC"/>
                </a:solidFill>
                <a:latin typeface="Roboto"/>
                <a:ea typeface="Roboto"/>
                <a:cs typeface="Roboto"/>
                <a:sym typeface="Roboto"/>
              </a:rPr>
              <a:t> OS. Jis siūlo šiek tiek supaprastintą UI/UX dizaino patirtį, tačiau neturi </a:t>
            </a:r>
            <a:r>
              <a:rPr lang="lt-LT" sz="1200" i="0" u="none" strike="noStrike" cap="none" dirty="0" err="1">
                <a:solidFill>
                  <a:srgbClr val="2330DC"/>
                </a:solidFill>
                <a:latin typeface="Roboto"/>
                <a:ea typeface="Roboto"/>
                <a:cs typeface="Roboto"/>
                <a:sym typeface="Roboto"/>
              </a:rPr>
              <a:t>Figma</a:t>
            </a:r>
            <a:r>
              <a:rPr lang="lt-LT" sz="1200" i="0" u="none" strike="noStrike" cap="none" dirty="0">
                <a:solidFill>
                  <a:srgbClr val="2330DC"/>
                </a:solidFill>
                <a:latin typeface="Roboto"/>
                <a:ea typeface="Roboto"/>
                <a:cs typeface="Roboto"/>
                <a:sym typeface="Roboto"/>
              </a:rPr>
              <a:t> </a:t>
            </a:r>
            <a:r>
              <a:rPr lang="lt-LT" sz="1200" i="0" u="none" strike="noStrike" cap="none" dirty="0" err="1">
                <a:solidFill>
                  <a:srgbClr val="2330DC"/>
                </a:solidFill>
                <a:latin typeface="Roboto"/>
                <a:ea typeface="Roboto"/>
                <a:cs typeface="Roboto"/>
                <a:sym typeface="Roboto"/>
              </a:rPr>
              <a:t>tarpplatforminių</a:t>
            </a:r>
            <a:r>
              <a:rPr lang="lt-LT" sz="1200" i="0" u="none" strike="noStrike" cap="none" dirty="0">
                <a:solidFill>
                  <a:srgbClr val="2330DC"/>
                </a:solidFill>
                <a:latin typeface="Roboto"/>
                <a:ea typeface="Roboto"/>
                <a:cs typeface="Roboto"/>
                <a:sym typeface="Roboto"/>
              </a:rPr>
              <a:t> galimybių.</a:t>
            </a:r>
          </a:p>
        </p:txBody>
      </p:sp>
    </p:spTree>
    <p:extLst>
      <p:ext uri="{BB962C8B-B14F-4D97-AF65-F5344CB8AC3E}">
        <p14:creationId xmlns:p14="http://schemas.microsoft.com/office/powerpoint/2010/main" val="21220714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Įrankių palyginimas: pasirinkti tinkamą įrankį</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1743074"/>
            <a:ext cx="8158825"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3. </a:t>
            </a:r>
            <a:r>
              <a:rPr lang="en-GB" sz="1600" i="0" u="none" strike="noStrike" cap="none" dirty="0">
                <a:solidFill>
                  <a:srgbClr val="2330DC"/>
                </a:solidFill>
                <a:latin typeface="Roboto"/>
                <a:ea typeface="Roboto"/>
                <a:cs typeface="Roboto"/>
                <a:sym typeface="Roboto"/>
              </a:rPr>
              <a:t>Canva </a:t>
            </a:r>
            <a:r>
              <a:rPr lang="lt-LT" sz="1600" i="0" u="none" strike="noStrike" cap="none" dirty="0" err="1">
                <a:solidFill>
                  <a:srgbClr val="2330DC"/>
                </a:solidFill>
                <a:latin typeface="Roboto"/>
                <a:ea typeface="Roboto"/>
                <a:cs typeface="Roboto"/>
                <a:sym typeface="Roboto"/>
              </a:rPr>
              <a:t>vs</a:t>
            </a:r>
            <a:r>
              <a:rPr lang="en-GB" sz="1600" i="0" u="none" strike="noStrike" cap="none" dirty="0">
                <a:solidFill>
                  <a:srgbClr val="2330DC"/>
                </a:solidFill>
                <a:latin typeface="Roboto"/>
                <a:ea typeface="Roboto"/>
                <a:cs typeface="Roboto"/>
                <a:sym typeface="Roboto"/>
              </a:rPr>
              <a:t> Adobe Illustrator</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Scenarijus: mažos įmonės savininkui, neturinčiam dizaino patirties, reikia greitos ir paprastos socialinės žiniasklaidos grafikos.</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Kodėl: </a:t>
            </a:r>
            <a:r>
              <a:rPr lang="lt-LT" sz="1600" i="0" u="none" strike="noStrike" cap="none" dirty="0" err="1">
                <a:solidFill>
                  <a:srgbClr val="2330DC"/>
                </a:solidFill>
                <a:latin typeface="Roboto"/>
                <a:ea typeface="Roboto"/>
                <a:cs typeface="Roboto"/>
                <a:sym typeface="Roboto"/>
              </a:rPr>
              <a:t>Canva</a:t>
            </a:r>
            <a:r>
              <a:rPr lang="lt-LT" sz="1600" i="0" u="none" strike="noStrike" cap="none" dirty="0">
                <a:solidFill>
                  <a:srgbClr val="2330DC"/>
                </a:solidFill>
                <a:latin typeface="Roboto"/>
                <a:ea typeface="Roboto"/>
                <a:cs typeface="Roboto"/>
                <a:sym typeface="Roboto"/>
              </a:rPr>
              <a:t> „</a:t>
            </a:r>
            <a:r>
              <a:rPr lang="lt-LT" sz="1600" i="0" u="none" strike="noStrike" cap="none" dirty="0" err="1">
                <a:solidFill>
                  <a:srgbClr val="2330DC"/>
                </a:solidFill>
                <a:latin typeface="Roboto"/>
                <a:ea typeface="Roboto"/>
                <a:cs typeface="Roboto"/>
                <a:sym typeface="Roboto"/>
              </a:rPr>
              <a:t>drag-and-drop</a:t>
            </a:r>
            <a:r>
              <a:rPr lang="lt-LT" sz="1600" i="0" u="none" strike="noStrike" cap="none" dirty="0">
                <a:solidFill>
                  <a:srgbClr val="2330DC"/>
                </a:solidFill>
                <a:latin typeface="Roboto"/>
                <a:ea typeface="Roboto"/>
                <a:cs typeface="Roboto"/>
                <a:sym typeface="Roboto"/>
              </a:rPr>
              <a:t>“ sąsaja ir iš anksto paruošti šablonai leidžia ne dizaineriams greitai sukurti patrauklią vaizdinę medžiagą.</a:t>
            </a:r>
          </a:p>
          <a:p>
            <a:pPr marL="114300" marR="0" lvl="0" algn="l" rtl="0">
              <a:lnSpc>
                <a:spcPct val="100000"/>
              </a:lnSpc>
              <a:spcBef>
                <a:spcPts val="0"/>
              </a:spcBef>
              <a:spcAft>
                <a:spcPts val="0"/>
              </a:spcAft>
              <a:buClr>
                <a:srgbClr val="2330DC"/>
              </a:buClr>
              <a:buSzPts val="1800"/>
            </a:pPr>
            <a:endParaRPr lang="lt-LT" sz="12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200" i="0" u="none" strike="noStrike" cap="none" dirty="0">
                <a:solidFill>
                  <a:srgbClr val="2330DC"/>
                </a:solidFill>
                <a:latin typeface="Roboto"/>
                <a:ea typeface="Roboto"/>
                <a:cs typeface="Roboto"/>
                <a:sym typeface="Roboto"/>
              </a:rPr>
              <a:t>Kada naudoti </a:t>
            </a:r>
            <a:r>
              <a:rPr lang="lt-LT" sz="1200" i="0" u="none" strike="noStrike" cap="none" dirty="0" err="1">
                <a:solidFill>
                  <a:srgbClr val="2330DC"/>
                </a:solidFill>
                <a:latin typeface="Roboto"/>
                <a:ea typeface="Roboto"/>
                <a:cs typeface="Roboto"/>
                <a:sym typeface="Roboto"/>
              </a:rPr>
              <a:t>Illustrator</a:t>
            </a:r>
            <a:r>
              <a:rPr lang="lt-LT" sz="1200" i="0" u="none" strike="noStrike" cap="none" dirty="0">
                <a:solidFill>
                  <a:srgbClr val="2330DC"/>
                </a:solidFill>
                <a:latin typeface="Roboto"/>
                <a:ea typeface="Roboto"/>
                <a:cs typeface="Roboto"/>
                <a:sym typeface="Roboto"/>
              </a:rPr>
              <a:t>: profesionaliems dizaineriams, kuriantiems sudėtingas, mastelį keičiančias vektorines iliustracijas (pvz., logotipus), </a:t>
            </a:r>
            <a:r>
              <a:rPr lang="lt-LT" sz="1200" i="0" u="none" strike="noStrike" cap="none" dirty="0" err="1">
                <a:solidFill>
                  <a:srgbClr val="2330DC"/>
                </a:solidFill>
                <a:latin typeface="Roboto"/>
                <a:ea typeface="Roboto"/>
                <a:cs typeface="Roboto"/>
                <a:sym typeface="Roboto"/>
              </a:rPr>
              <a:t>Illustrator</a:t>
            </a:r>
            <a:r>
              <a:rPr lang="lt-LT" sz="1200" i="0" u="none" strike="noStrike" cap="none" dirty="0">
                <a:solidFill>
                  <a:srgbClr val="2330DC"/>
                </a:solidFill>
                <a:latin typeface="Roboto"/>
                <a:ea typeface="Roboto"/>
                <a:cs typeface="Roboto"/>
                <a:sym typeface="Roboto"/>
              </a:rPr>
              <a:t> yra geriausias pasirinkimas dėl pažangių vektorinės grafikos redagavimo galimybių.</a:t>
            </a:r>
          </a:p>
        </p:txBody>
      </p:sp>
    </p:spTree>
    <p:extLst>
      <p:ext uri="{BB962C8B-B14F-4D97-AF65-F5344CB8AC3E}">
        <p14:creationId xmlns:p14="http://schemas.microsoft.com/office/powerpoint/2010/main" val="42432729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Įrankių palyginimas: pasirinkti tinkamą įrankį</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1743074"/>
            <a:ext cx="6406226"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4. </a:t>
            </a:r>
            <a:r>
              <a:rPr lang="lt-LT" sz="1600" i="0" u="none" strike="noStrike" cap="none" dirty="0" err="1">
                <a:solidFill>
                  <a:srgbClr val="2330DC"/>
                </a:solidFill>
                <a:latin typeface="Roboto"/>
                <a:ea typeface="Roboto"/>
                <a:cs typeface="Roboto"/>
                <a:sym typeface="Roboto"/>
              </a:rPr>
              <a:t>Affinity</a:t>
            </a:r>
            <a:r>
              <a:rPr lang="lt-LT" sz="1600" i="0" u="none" strike="noStrike" cap="none" dirty="0">
                <a:solidFill>
                  <a:srgbClr val="2330DC"/>
                </a:solidFill>
                <a:latin typeface="Roboto"/>
                <a:ea typeface="Roboto"/>
                <a:cs typeface="Roboto"/>
                <a:sym typeface="Roboto"/>
              </a:rPr>
              <a:t> </a:t>
            </a:r>
            <a:r>
              <a:rPr lang="lt-LT" sz="1600" i="0" u="none" strike="noStrike" cap="none" dirty="0" err="1">
                <a:solidFill>
                  <a:srgbClr val="2330DC"/>
                </a:solidFill>
                <a:latin typeface="Roboto"/>
                <a:ea typeface="Roboto"/>
                <a:cs typeface="Roboto"/>
                <a:sym typeface="Roboto"/>
              </a:rPr>
              <a:t>Designer</a:t>
            </a:r>
            <a:r>
              <a:rPr lang="lt-LT" sz="1600" i="0" u="none" strike="noStrike" cap="none" dirty="0">
                <a:solidFill>
                  <a:srgbClr val="2330DC"/>
                </a:solidFill>
                <a:latin typeface="Roboto"/>
                <a:ea typeface="Roboto"/>
                <a:cs typeface="Roboto"/>
                <a:sym typeface="Roboto"/>
              </a:rPr>
              <a:t> </a:t>
            </a:r>
            <a:r>
              <a:rPr lang="lt-LT" sz="1600" i="0" u="none" strike="noStrike" cap="none" dirty="0" err="1">
                <a:solidFill>
                  <a:srgbClr val="2330DC"/>
                </a:solidFill>
                <a:latin typeface="Roboto"/>
                <a:ea typeface="Roboto"/>
                <a:cs typeface="Roboto"/>
                <a:sym typeface="Roboto"/>
              </a:rPr>
              <a:t>vs</a:t>
            </a:r>
            <a:r>
              <a:rPr lang="lt-LT" sz="1600" i="0" u="none" strike="noStrike" cap="none" dirty="0">
                <a:solidFill>
                  <a:srgbClr val="2330DC"/>
                </a:solidFill>
                <a:latin typeface="Roboto"/>
                <a:ea typeface="Roboto"/>
                <a:cs typeface="Roboto"/>
                <a:sym typeface="Roboto"/>
              </a:rPr>
              <a:t> Adobe </a:t>
            </a:r>
            <a:r>
              <a:rPr lang="lt-LT" sz="1600" i="0" u="none" strike="noStrike" cap="none" dirty="0" err="1">
                <a:solidFill>
                  <a:srgbClr val="2330DC"/>
                </a:solidFill>
                <a:latin typeface="Roboto"/>
                <a:ea typeface="Roboto"/>
                <a:cs typeface="Roboto"/>
                <a:sym typeface="Roboto"/>
              </a:rPr>
              <a:t>Illustrator</a:t>
            </a: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Scenarijus: laisvai samdomam dizaineriui, dirbančiam su prekės ženklo kūrimu ir logotipų kūrimu, reikia vienkartinio pirkimo įrankio be nuolatinių prenumeratos išlaidų.</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Kodėl: </a:t>
            </a:r>
            <a:r>
              <a:rPr lang="lt-LT" sz="1600" i="0" u="none" strike="noStrike" cap="none" dirty="0" err="1">
                <a:solidFill>
                  <a:srgbClr val="2330DC"/>
                </a:solidFill>
                <a:latin typeface="Roboto"/>
                <a:ea typeface="Roboto"/>
                <a:cs typeface="Roboto"/>
                <a:sym typeface="Roboto"/>
              </a:rPr>
              <a:t>Affinity</a:t>
            </a:r>
            <a:r>
              <a:rPr lang="lt-LT" sz="1600" i="0" u="none" strike="noStrike" cap="none" dirty="0">
                <a:solidFill>
                  <a:srgbClr val="2330DC"/>
                </a:solidFill>
                <a:latin typeface="Roboto"/>
                <a:ea typeface="Roboto"/>
                <a:cs typeface="Roboto"/>
                <a:sym typeface="Roboto"/>
              </a:rPr>
              <a:t> </a:t>
            </a:r>
            <a:r>
              <a:rPr lang="lt-LT" sz="1600" i="0" u="none" strike="noStrike" cap="none" dirty="0" err="1">
                <a:solidFill>
                  <a:srgbClr val="2330DC"/>
                </a:solidFill>
                <a:latin typeface="Roboto"/>
                <a:ea typeface="Roboto"/>
                <a:cs typeface="Roboto"/>
                <a:sym typeface="Roboto"/>
              </a:rPr>
              <a:t>Designer</a:t>
            </a:r>
            <a:r>
              <a:rPr lang="lt-LT" sz="1600" i="0" u="none" strike="noStrike" cap="none" dirty="0">
                <a:solidFill>
                  <a:srgbClr val="2330DC"/>
                </a:solidFill>
                <a:latin typeface="Roboto"/>
                <a:ea typeface="Roboto"/>
                <a:cs typeface="Roboto"/>
                <a:sym typeface="Roboto"/>
              </a:rPr>
              <a:t> siūlo beveik visas </a:t>
            </a:r>
            <a:r>
              <a:rPr lang="lt-LT" sz="1600" i="0" u="none" strike="noStrike" cap="none" dirty="0" err="1">
                <a:solidFill>
                  <a:srgbClr val="2330DC"/>
                </a:solidFill>
                <a:latin typeface="Roboto"/>
                <a:ea typeface="Roboto"/>
                <a:cs typeface="Roboto"/>
                <a:sym typeface="Roboto"/>
              </a:rPr>
              <a:t>Illustrator</a:t>
            </a:r>
            <a:r>
              <a:rPr lang="lt-LT" sz="1600" i="0" u="none" strike="noStrike" cap="none" dirty="0">
                <a:solidFill>
                  <a:srgbClr val="2330DC"/>
                </a:solidFill>
                <a:latin typeface="Roboto"/>
                <a:ea typeface="Roboto"/>
                <a:cs typeface="Roboto"/>
                <a:sym typeface="Roboto"/>
              </a:rPr>
              <a:t> funkcijas, tačiau jį reikia įsigyti tik vieną kartą, todėl ilgainiui jis tampa </a:t>
            </a:r>
            <a:r>
              <a:rPr lang="lt-LT" sz="1600" i="0" u="none" strike="noStrike" cap="none" dirty="0" err="1">
                <a:solidFill>
                  <a:srgbClr val="2330DC"/>
                </a:solidFill>
                <a:latin typeface="Roboto"/>
                <a:ea typeface="Roboto"/>
                <a:cs typeface="Roboto"/>
                <a:sym typeface="Roboto"/>
              </a:rPr>
              <a:t>prieinamesnis</a:t>
            </a:r>
            <a:r>
              <a:rPr lang="lt-LT" sz="1600" i="0" u="none" strike="noStrike" cap="none" dirty="0">
                <a:solidFill>
                  <a:srgbClr val="2330DC"/>
                </a:solidFill>
                <a:latin typeface="Roboto"/>
                <a:ea typeface="Roboto"/>
                <a:cs typeface="Roboto"/>
                <a:sym typeface="Roboto"/>
              </a:rPr>
              <a:t>.</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200" i="0" u="none" strike="noStrike" cap="none" dirty="0">
                <a:solidFill>
                  <a:srgbClr val="2330DC"/>
                </a:solidFill>
                <a:latin typeface="Roboto"/>
                <a:ea typeface="Roboto"/>
                <a:cs typeface="Roboto"/>
                <a:sym typeface="Roboto"/>
              </a:rPr>
              <a:t>Kada naudoti </a:t>
            </a:r>
            <a:r>
              <a:rPr lang="lt-LT" sz="1200" i="0" u="none" strike="noStrike" cap="none" dirty="0" err="1">
                <a:solidFill>
                  <a:srgbClr val="2330DC"/>
                </a:solidFill>
                <a:latin typeface="Roboto"/>
                <a:ea typeface="Roboto"/>
                <a:cs typeface="Roboto"/>
                <a:sym typeface="Roboto"/>
              </a:rPr>
              <a:t>Illustrator</a:t>
            </a:r>
            <a:r>
              <a:rPr lang="lt-LT" sz="1200" i="0" u="none" strike="noStrike" cap="none" dirty="0">
                <a:solidFill>
                  <a:srgbClr val="2330DC"/>
                </a:solidFill>
                <a:latin typeface="Roboto"/>
                <a:ea typeface="Roboto"/>
                <a:cs typeface="Roboto"/>
                <a:sym typeface="Roboto"/>
              </a:rPr>
              <a:t>: Kai reikia dažnų atnaujinimų, sklandžios integracijos su „Adobe“ įrankiais ir standartinių pramoninių funkcijų, pirmenybė teikiama </a:t>
            </a:r>
            <a:r>
              <a:rPr lang="lt-LT" sz="1200" i="0" u="none" strike="noStrike" cap="none" dirty="0" err="1">
                <a:solidFill>
                  <a:srgbClr val="2330DC"/>
                </a:solidFill>
                <a:latin typeface="Roboto"/>
                <a:ea typeface="Roboto"/>
                <a:cs typeface="Roboto"/>
                <a:sym typeface="Roboto"/>
              </a:rPr>
              <a:t>Illustrator</a:t>
            </a:r>
            <a:r>
              <a:rPr lang="lt-LT" sz="1200" i="0" u="none" strike="noStrike" cap="none" dirty="0">
                <a:solidFill>
                  <a:srgbClr val="2330DC"/>
                </a:solidFill>
                <a:latin typeface="Roboto"/>
                <a:ea typeface="Roboto"/>
                <a:cs typeface="Roboto"/>
                <a:sym typeface="Roboto"/>
              </a:rPr>
              <a:t>.</a:t>
            </a:r>
          </a:p>
        </p:txBody>
      </p:sp>
    </p:spTree>
    <p:extLst>
      <p:ext uri="{BB962C8B-B14F-4D97-AF65-F5344CB8AC3E}">
        <p14:creationId xmlns:p14="http://schemas.microsoft.com/office/powerpoint/2010/main" val="2191734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Idealaus dizaino įrankio pasirinkimas</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1743074"/>
            <a:ext cx="6911050"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Tinkamo dizaino įrankio pasirinkimas labai priklauso nuo projekto reikalavimų, biudžeto ir bendradarbiavimo poreikių. Standartinė programinė įranga, pavyzdžiui, „Adobe Creative </a:t>
            </a:r>
            <a:r>
              <a:rPr lang="lt-LT" sz="1600" i="0" u="none" strike="noStrike" cap="none" dirty="0" err="1">
                <a:solidFill>
                  <a:srgbClr val="2330DC"/>
                </a:solidFill>
                <a:latin typeface="Roboto"/>
                <a:ea typeface="Roboto"/>
                <a:cs typeface="Roboto"/>
                <a:sym typeface="Roboto"/>
              </a:rPr>
              <a:t>Suite</a:t>
            </a:r>
            <a:r>
              <a:rPr lang="lt-LT" sz="1600" i="0" u="none" strike="noStrike" cap="none" dirty="0">
                <a:solidFill>
                  <a:srgbClr val="2330DC"/>
                </a:solidFill>
                <a:latin typeface="Roboto"/>
                <a:ea typeface="Roboto"/>
                <a:cs typeface="Roboto"/>
                <a:sym typeface="Roboto"/>
              </a:rPr>
              <a:t>“, siūlo pažangias funkcijas profesionaliems dizaineriams, tačiau ji gali būti brangi ir sudėtinga. Alternatyvos, tokios kaip „</a:t>
            </a:r>
            <a:r>
              <a:rPr lang="lt-LT" sz="1600" i="0" u="none" strike="noStrike" cap="none" dirty="0" err="1">
                <a:solidFill>
                  <a:srgbClr val="2330DC"/>
                </a:solidFill>
                <a:latin typeface="Roboto"/>
                <a:ea typeface="Roboto"/>
                <a:cs typeface="Roboto"/>
                <a:sym typeface="Roboto"/>
              </a:rPr>
              <a:t>Canva</a:t>
            </a:r>
            <a:r>
              <a:rPr lang="lt-LT" sz="1600" i="0" u="none" strike="noStrike" cap="none" dirty="0">
                <a:solidFill>
                  <a:srgbClr val="2330DC"/>
                </a:solidFill>
                <a:latin typeface="Roboto"/>
                <a:ea typeface="Roboto"/>
                <a:cs typeface="Roboto"/>
                <a:sym typeface="Roboto"/>
              </a:rPr>
              <a:t>“, GIMP ir „</a:t>
            </a:r>
            <a:r>
              <a:rPr lang="lt-LT" sz="1600" i="0" u="none" strike="noStrike" cap="none" dirty="0" err="1">
                <a:solidFill>
                  <a:srgbClr val="2330DC"/>
                </a:solidFill>
                <a:latin typeface="Roboto"/>
                <a:ea typeface="Roboto"/>
                <a:cs typeface="Roboto"/>
                <a:sym typeface="Roboto"/>
              </a:rPr>
              <a:t>Figma</a:t>
            </a:r>
            <a:r>
              <a:rPr lang="lt-LT" sz="1600" i="0" u="none" strike="noStrike" cap="none" dirty="0">
                <a:solidFill>
                  <a:srgbClr val="2330DC"/>
                </a:solidFill>
                <a:latin typeface="Roboto"/>
                <a:ea typeface="Roboto"/>
                <a:cs typeface="Roboto"/>
                <a:sym typeface="Roboto"/>
              </a:rPr>
              <a:t>“, siūlo nebrangias, prieinamas galimybes konkrečioms užduotims ir naudotojų grupėms. Suprasdami įrankių galimybes ir apribojimus, dizaineriai gali pasirinkti tinkamiausią pagal savo reikalavimus, todėl darbo eiga tampa racionalesnė, o dizaino rezultatai - geresni.</a:t>
            </a:r>
            <a:endParaRPr lang="lt-LT" sz="120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7863117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Išvada</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1743074"/>
            <a:ext cx="6911050"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Per pastaruosius 15 metų skaitmeninio dizaino programinės įrangos pramonė labai pasikeitė. 2000-ųjų pradžioje pagrindiniai žaidėjai, tokie kaip „Adobe“, dominavo dizaino programinės įrangos srityje, o jų produktai dažnai apsiribojo stalinių kompiuterių programomis ir brangiomis licencijomis.</a:t>
            </a:r>
            <a:endParaRPr lang="lt-LT" sz="120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0067730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Išvada</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1743074"/>
            <a:ext cx="7663526"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Laikui bėgant sektoriaus pokyčius lėmė keletas veiksnių:</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1. Debesija pagrįsti sprendimai ir bendradarbiavimas:</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Vienas didžiausių pastarųjų metų pokyčių - perėjimas prie debesų kompiuterijos dizaino programinės įrangos, leidžiančios komandoms bendradarbiauti realiuoju laiku. Tokie įrankiai kaip „</a:t>
            </a:r>
            <a:r>
              <a:rPr lang="lt-LT" sz="1600" i="0" u="none" strike="noStrike" cap="none" dirty="0" err="1">
                <a:solidFill>
                  <a:srgbClr val="2330DC"/>
                </a:solidFill>
                <a:latin typeface="Roboto"/>
                <a:ea typeface="Roboto"/>
                <a:cs typeface="Roboto"/>
                <a:sym typeface="Roboto"/>
              </a:rPr>
              <a:t>Figma</a:t>
            </a:r>
            <a:r>
              <a:rPr lang="lt-LT" sz="1600" i="0" u="none" strike="noStrike" cap="none" dirty="0">
                <a:solidFill>
                  <a:srgbClr val="2330DC"/>
                </a:solidFill>
                <a:latin typeface="Roboto"/>
                <a:ea typeface="Roboto"/>
                <a:cs typeface="Roboto"/>
                <a:sym typeface="Roboto"/>
              </a:rPr>
              <a:t>“ sukėlė revoliuciją dizainerių darbe, nes nuotolinis bendradarbiavimas tapo sklandus ir veiksmingas. Prieš penkiolika metų toks realiuoju laiku bendradarbiaujantis projektavimas buvo neįmanomas.</a:t>
            </a:r>
          </a:p>
        </p:txBody>
      </p:sp>
    </p:spTree>
    <p:extLst>
      <p:ext uri="{BB962C8B-B14F-4D97-AF65-F5344CB8AC3E}">
        <p14:creationId xmlns:p14="http://schemas.microsoft.com/office/powerpoint/2010/main" val="1800046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720842" cy="1653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lt-LT" sz="3000" dirty="0">
                <a:solidFill>
                  <a:srgbClr val="2330DC"/>
                </a:solidFill>
                <a:latin typeface="Roboto Medium"/>
                <a:ea typeface="Roboto Medium"/>
                <a:cs typeface="Roboto Medium"/>
                <a:sym typeface="Roboto Medium"/>
              </a:rPr>
              <a:t>Populiari skaitmeninio dizaino programinė įranga: sektoriaus standartai ir prieinamos alternatyvos</a:t>
            </a:r>
            <a:br>
              <a:rPr lang="lt-LT" sz="2600" dirty="0">
                <a:solidFill>
                  <a:srgbClr val="2330DC"/>
                </a:solidFill>
                <a:latin typeface="Roboto Medium"/>
                <a:ea typeface="Roboto Medium"/>
                <a:cs typeface="Roboto Medium"/>
                <a:sym typeface="Roboto Medium"/>
              </a:rPr>
            </a:br>
            <a:br>
              <a:rPr lang="lt-LT" sz="2600" dirty="0">
                <a:solidFill>
                  <a:srgbClr val="2330DC"/>
                </a:solidFill>
                <a:latin typeface="Roboto Medium"/>
                <a:ea typeface="Roboto Medium"/>
                <a:cs typeface="Roboto Medium"/>
                <a:sym typeface="Roboto Medium"/>
              </a:rPr>
            </a:br>
            <a:r>
              <a:rPr lang="lt-LT" sz="2600" dirty="0">
                <a:solidFill>
                  <a:srgbClr val="2330DC"/>
                </a:solidFill>
                <a:latin typeface="Roboto Medium"/>
                <a:ea typeface="Roboto Medium"/>
                <a:cs typeface="Roboto Medium"/>
                <a:sym typeface="Roboto Medium"/>
              </a:rPr>
              <a:t>3 modulis</a:t>
            </a:r>
            <a:endParaRPr sz="26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3" y="2388823"/>
            <a:ext cx="9692142" cy="26499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buNone/>
            </a:pPr>
            <a:r>
              <a:rPr lang="lt-LT" sz="1700" b="1" dirty="0">
                <a:solidFill>
                  <a:srgbClr val="2330DC"/>
                </a:solidFill>
                <a:latin typeface="Roboto"/>
                <a:ea typeface="Roboto"/>
                <a:cs typeface="Roboto"/>
                <a:sym typeface="Roboto"/>
              </a:rPr>
              <a:t>Apžvalga</a:t>
            </a:r>
          </a:p>
          <a:p>
            <a:pPr marL="0" lvl="0" indent="0" algn="l" rtl="0">
              <a:lnSpc>
                <a:spcPct val="90000"/>
              </a:lnSpc>
              <a:spcBef>
                <a:spcPts val="480"/>
              </a:spcBef>
              <a:spcAft>
                <a:spcPts val="0"/>
              </a:spcAft>
              <a:buClr>
                <a:srgbClr val="595959"/>
              </a:buClr>
              <a:buSzPts val="2400"/>
              <a:buNone/>
            </a:pPr>
            <a:endParaRPr lang="lt-LT" sz="1700" b="1"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r>
              <a:rPr lang="lt-LT" sz="1700" dirty="0">
                <a:solidFill>
                  <a:srgbClr val="2330DC"/>
                </a:solidFill>
                <a:latin typeface="Roboto"/>
                <a:ea typeface="Roboto"/>
                <a:cs typeface="Roboto"/>
                <a:sym typeface="Roboto"/>
              </a:rPr>
              <a:t>Sparčiai besikeičiančiame skaitmeninio dizaino pasaulyje įvairūs įrankiai ir programinė įranga atlieka svarbų vaidmenį, lemiantį projekto sėkmę. Šiame pristatyme nagrinėjama populiari pramonėje naudojama programinė įranga, įskaitant aukščiausios klasės ir nebrangias alternatyvas. Aptarsime kiekvienos iš jų panaudojimą, pagrindines funkcijas, privalumus ir trūkumus bei situacijas, kai vienai priemonei teikiama pirmenybė prieš kitą.</a:t>
            </a:r>
            <a:endParaRPr lang="en-GB" sz="17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330DC"/>
                </a:solidFill>
                <a:latin typeface="Roboto"/>
                <a:ea typeface="Roboto"/>
                <a:cs typeface="Roboto"/>
                <a:sym typeface="Roboto"/>
              </a:rPr>
              <a:t>2023-1-CY01-KA220-HED-000160668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8E084EDC-3967-4955-8889-D90649EC1C21}"/>
              </a:ext>
            </a:extLst>
          </p:cNvPr>
          <p:cNvPicPr>
            <a:picLocks noChangeAspect="1"/>
          </p:cNvPicPr>
          <p:nvPr/>
        </p:nvPicPr>
        <p:blipFill>
          <a:blip r:embed="rId5"/>
          <a:stretch>
            <a:fillRect/>
          </a:stretch>
        </p:blipFill>
        <p:spPr>
          <a:xfrm>
            <a:off x="5299283" y="5559573"/>
            <a:ext cx="1593433" cy="569352"/>
          </a:xfrm>
          <a:prstGeom prst="rect">
            <a:avLst/>
          </a:prstGeom>
        </p:spPr>
      </p:pic>
      <p:pic>
        <p:nvPicPr>
          <p:cNvPr id="3" name="Picture 2">
            <a:extLst>
              <a:ext uri="{FF2B5EF4-FFF2-40B4-BE49-F238E27FC236}">
                <a16:creationId xmlns:a16="http://schemas.microsoft.com/office/drawing/2014/main" id="{EF5464C1-A9EB-44AD-8F07-4FB7D92240A2}"/>
              </a:ext>
            </a:extLst>
          </p:cNvPr>
          <p:cNvPicPr>
            <a:picLocks noChangeAspect="1"/>
          </p:cNvPicPr>
          <p:nvPr/>
        </p:nvPicPr>
        <p:blipFill>
          <a:blip r:embed="rId6"/>
          <a:stretch>
            <a:fillRect/>
          </a:stretch>
        </p:blipFill>
        <p:spPr>
          <a:xfrm>
            <a:off x="9072978" y="5362261"/>
            <a:ext cx="2199089" cy="80036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Išvada</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1743074"/>
            <a:ext cx="7663526"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2. Atvirojo kodo ir nemokamo finansavimo modelių atsiradimas:</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Anksčiau skaitmeninio projektavimo programinė įranga dažnai buvo brangi, todėl ja galėjo naudotis tik profesionalai arba didesnės įmonės. Šiandien nemokamos arba atvirojo kodo alternatyvos, tokios kaip GIMP ir „</a:t>
            </a:r>
            <a:r>
              <a:rPr lang="lt-LT" sz="1600" i="0" u="none" strike="noStrike" cap="none" dirty="0" err="1">
                <a:solidFill>
                  <a:srgbClr val="2330DC"/>
                </a:solidFill>
                <a:latin typeface="Roboto"/>
                <a:ea typeface="Roboto"/>
                <a:cs typeface="Roboto"/>
                <a:sym typeface="Roboto"/>
              </a:rPr>
              <a:t>Inkscape</a:t>
            </a:r>
            <a:r>
              <a:rPr lang="lt-LT" sz="1600" i="0" u="none" strike="noStrike" cap="none" dirty="0">
                <a:solidFill>
                  <a:srgbClr val="2330DC"/>
                </a:solidFill>
                <a:latin typeface="Roboto"/>
                <a:ea typeface="Roboto"/>
                <a:cs typeface="Roboto"/>
                <a:sym typeface="Roboto"/>
              </a:rPr>
              <a:t>“, kartu su įperkamomis priemonėmis, tokiomis kaip „</a:t>
            </a:r>
            <a:r>
              <a:rPr lang="lt-LT" sz="1600" i="0" u="none" strike="noStrike" cap="none" dirty="0" err="1">
                <a:solidFill>
                  <a:srgbClr val="2330DC"/>
                </a:solidFill>
                <a:latin typeface="Roboto"/>
                <a:ea typeface="Roboto"/>
                <a:cs typeface="Roboto"/>
                <a:sym typeface="Roboto"/>
              </a:rPr>
              <a:t>Canva</a:t>
            </a:r>
            <a:r>
              <a:rPr lang="lt-LT" sz="1600" i="0" u="none" strike="noStrike" cap="none" dirty="0">
                <a:solidFill>
                  <a:srgbClr val="2330DC"/>
                </a:solidFill>
                <a:latin typeface="Roboto"/>
                <a:ea typeface="Roboto"/>
                <a:cs typeface="Roboto"/>
                <a:sym typeface="Roboto"/>
              </a:rPr>
              <a:t>“, padarė dizainą </a:t>
            </a:r>
            <a:r>
              <a:rPr lang="lt-LT" sz="1600" i="0" u="none" strike="noStrike" cap="none" dirty="0" err="1">
                <a:solidFill>
                  <a:srgbClr val="2330DC"/>
                </a:solidFill>
                <a:latin typeface="Roboto"/>
                <a:ea typeface="Roboto"/>
                <a:cs typeface="Roboto"/>
                <a:sym typeface="Roboto"/>
              </a:rPr>
              <a:t>prieinamesnį</a:t>
            </a:r>
            <a:r>
              <a:rPr lang="lt-LT" sz="1600" i="0" u="none" strike="noStrike" cap="none" dirty="0">
                <a:solidFill>
                  <a:srgbClr val="2330DC"/>
                </a:solidFill>
                <a:latin typeface="Roboto"/>
                <a:ea typeface="Roboto"/>
                <a:cs typeface="Roboto"/>
                <a:sym typeface="Roboto"/>
              </a:rPr>
              <a:t> privatiems asmenims, mažoms įmonėms ir laisvai samdomiems dizaineriams.</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3. Dirbtinis intelektas ir automatizavimas dizaino srityje:</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Kitas svarbus pokytis - dirbtinio intelekto įrankių integravimas į dizaino programinę įrangą, automatizuojant pasikartojančias užduotis ir suteikiant naujų kūrybinių galimybių. Prieš penkiolika metų dirbtinis intelektas buvo kūdikystėje, o automatizavimas nebuvo plačiai paplitęs dizaino įrankiuose. Šiandien tokios platformos kaip „</a:t>
            </a:r>
            <a:r>
              <a:rPr lang="lt-LT" sz="1600" i="0" u="none" strike="noStrike" cap="none" dirty="0" err="1">
                <a:solidFill>
                  <a:srgbClr val="2330DC"/>
                </a:solidFill>
                <a:latin typeface="Roboto"/>
                <a:ea typeface="Roboto"/>
                <a:cs typeface="Roboto"/>
                <a:sym typeface="Roboto"/>
              </a:rPr>
              <a:t>RunwayML</a:t>
            </a:r>
            <a:r>
              <a:rPr lang="lt-LT" sz="1600" i="0" u="none" strike="noStrike" cap="none" dirty="0">
                <a:solidFill>
                  <a:srgbClr val="2330DC"/>
                </a:solidFill>
                <a:latin typeface="Roboto"/>
                <a:ea typeface="Roboto"/>
                <a:cs typeface="Roboto"/>
                <a:sym typeface="Roboto"/>
              </a:rPr>
              <a:t>“ ar „Adobe“ dirbtinio intelekto valdomos funkcijos pagerina darbo eigą, pagreitindamos spalvų korekcijos ar maketų kūrimo užduotis.</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42680180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Išvada</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1743074"/>
            <a:ext cx="9044199"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Dėl šių sparčių pokyčių, norint išlaikyti konkurencingumą dizaino pramonėje, labai svarbu nuolat atnaujinti naujausias priemones ir sekti tendencijas. Nauji įrankiai ne tik padidina efektyvumą, bet ir siūlo kūrybiškus sprendimus, kurie anksčiau nebuvo įmanomi. Žinoti apie naujas programinės įrangos ar programų galimybes padeda dizaineriams:</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Pagerinti darbo eigą. Naujos priemonės dažnai leidžia supaprastinti darbo eigą, automatizuoti užduotis, kurios anksčiau buvo atliekamos rankiniu būdu ir užimdavo daug laiko.</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Išplėsti kūrybiškumą. Tokios naujovės kaip dirbtinis intelektas ir papildytoji realybė siūlo visiškai naujus požiūrio į dizainą būdus, leidžiančius kurti interaktyvesnes ir labiau įtraukiančias kampanijas.</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Išlikti konkurencingiems. Dizaino sektorius toliau vystosi, todėl tie, kurie nuolat atnaujina naujausius įrankius ir metodus, turės konkurencinį pranašumą prieš tuos, kurie to nedaro.</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5313369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Išvada</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1743074"/>
            <a:ext cx="5901400"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Apibendrinant galima pasakyti, kad skaitmeninio dizaino aplinka nuolat kinta, o norint išlikti aktualiam ir efektyviam šiuolaikinėje sparčiai besivystančioje pramonėje, būtina neatsilikti nuo šių pokyčių.</a:t>
            </a:r>
          </a:p>
        </p:txBody>
      </p:sp>
    </p:spTree>
    <p:extLst>
      <p:ext uri="{BB962C8B-B14F-4D97-AF65-F5344CB8AC3E}">
        <p14:creationId xmlns:p14="http://schemas.microsoft.com/office/powerpoint/2010/main" val="9070688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19954757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90442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Apie </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1743074"/>
            <a:ext cx="5901400"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Projekto tikslas - plėtoti ir integruoti meno ir dizaino </a:t>
            </a:r>
            <a:r>
              <a:rPr lang="lt-LT" sz="1600" i="0" u="none" strike="noStrike" cap="none" dirty="0" err="1">
                <a:solidFill>
                  <a:srgbClr val="2330DC"/>
                </a:solidFill>
                <a:latin typeface="Roboto"/>
                <a:ea typeface="Roboto"/>
                <a:cs typeface="Roboto"/>
                <a:sym typeface="Roboto"/>
              </a:rPr>
              <a:t>mikrokreditų</a:t>
            </a:r>
            <a:r>
              <a:rPr lang="lt-LT" sz="1600" i="0" u="none" strike="noStrike" cap="none" dirty="0">
                <a:solidFill>
                  <a:srgbClr val="2330DC"/>
                </a:solidFill>
                <a:latin typeface="Roboto"/>
                <a:ea typeface="Roboto"/>
                <a:cs typeface="Roboto"/>
                <a:sym typeface="Roboto"/>
              </a:rPr>
              <a:t> kursus į esamas aukštųjų mokyklų programas, sutelkiant dėmesį į įgūdžius, kurie laikomi reikalingais ekologiniam perėjimui, DVT ir Naujajam Europiniam </a:t>
            </a:r>
            <a:r>
              <a:rPr lang="lt-LT" sz="1600" i="0" u="none" strike="noStrike" cap="none" dirty="0" err="1">
                <a:solidFill>
                  <a:srgbClr val="2330DC"/>
                </a:solidFill>
                <a:latin typeface="Roboto"/>
                <a:ea typeface="Roboto"/>
                <a:cs typeface="Roboto"/>
                <a:sym typeface="Roboto"/>
              </a:rPr>
              <a:t>Bauhauzui</a:t>
            </a:r>
            <a:r>
              <a:rPr lang="lt-LT" sz="1600" i="0" u="none" strike="noStrike" cap="none" dirty="0">
                <a:solidFill>
                  <a:srgbClr val="2330DC"/>
                </a:solidFill>
                <a:latin typeface="Roboto"/>
                <a:ea typeface="Roboto"/>
                <a:cs typeface="Roboto"/>
                <a:sym typeface="Roboto"/>
              </a:rPr>
              <a:t>.</a:t>
            </a:r>
          </a:p>
        </p:txBody>
      </p:sp>
    </p:spTree>
    <p:extLst>
      <p:ext uri="{BB962C8B-B14F-4D97-AF65-F5344CB8AC3E}">
        <p14:creationId xmlns:p14="http://schemas.microsoft.com/office/powerpoint/2010/main" val="26262501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068E93-71D9-41CD-AA87-35EEC0F9058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82191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09D7CF-C03B-4417-969B-A3BC55E55FBC}"/>
              </a:ext>
            </a:extLst>
          </p:cNvPr>
          <p:cNvPicPr>
            <a:picLocks noChangeAspect="1"/>
          </p:cNvPicPr>
          <p:nvPr/>
        </p:nvPicPr>
        <p:blipFill rotWithShape="1">
          <a:blip r:embed="rId2"/>
          <a:srcRect t="3333"/>
          <a:stretch/>
        </p:blipFill>
        <p:spPr>
          <a:xfrm>
            <a:off x="0" y="0"/>
            <a:ext cx="12192000" cy="6858000"/>
          </a:xfrm>
          <a:prstGeom prst="rect">
            <a:avLst/>
          </a:prstGeom>
        </p:spPr>
      </p:pic>
    </p:spTree>
    <p:extLst>
      <p:ext uri="{BB962C8B-B14F-4D97-AF65-F5344CB8AC3E}">
        <p14:creationId xmlns:p14="http://schemas.microsoft.com/office/powerpoint/2010/main" val="2011311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2" name="Picture 1">
            <a:extLst>
              <a:ext uri="{FF2B5EF4-FFF2-40B4-BE49-F238E27FC236}">
                <a16:creationId xmlns:a16="http://schemas.microsoft.com/office/drawing/2014/main" id="{781BE770-2FBC-4778-88BA-180030507C26}"/>
              </a:ext>
            </a:extLst>
          </p:cNvPr>
          <p:cNvPicPr>
            <a:picLocks noChangeAspect="1"/>
          </p:cNvPicPr>
          <p:nvPr/>
        </p:nvPicPr>
        <p:blipFill>
          <a:blip r:embed="rId4"/>
          <a:stretch>
            <a:fillRect/>
          </a:stretch>
        </p:blipFill>
        <p:spPr>
          <a:xfrm>
            <a:off x="990599" y="681133"/>
            <a:ext cx="10073081" cy="5495733"/>
          </a:xfrm>
          <a:prstGeom prst="rect">
            <a:avLst/>
          </a:prstGeom>
        </p:spPr>
      </p:pic>
    </p:spTree>
    <p:extLst>
      <p:ext uri="{BB962C8B-B14F-4D97-AF65-F5344CB8AC3E}">
        <p14:creationId xmlns:p14="http://schemas.microsoft.com/office/powerpoint/2010/main" val="42676178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2" name="Picture 1">
            <a:extLst>
              <a:ext uri="{FF2B5EF4-FFF2-40B4-BE49-F238E27FC236}">
                <a16:creationId xmlns:a16="http://schemas.microsoft.com/office/drawing/2014/main" id="{DFF33B23-3ACF-4DE2-A821-ECD12EA5A044}"/>
              </a:ext>
            </a:extLst>
          </p:cNvPr>
          <p:cNvPicPr>
            <a:picLocks noChangeAspect="1"/>
          </p:cNvPicPr>
          <p:nvPr/>
        </p:nvPicPr>
        <p:blipFill>
          <a:blip r:embed="rId4"/>
          <a:stretch>
            <a:fillRect/>
          </a:stretch>
        </p:blipFill>
        <p:spPr>
          <a:xfrm>
            <a:off x="857250" y="724545"/>
            <a:ext cx="10210800" cy="5271228"/>
          </a:xfrm>
          <a:prstGeom prst="rect">
            <a:avLst/>
          </a:prstGeom>
        </p:spPr>
      </p:pic>
    </p:spTree>
    <p:extLst>
      <p:ext uri="{BB962C8B-B14F-4D97-AF65-F5344CB8AC3E}">
        <p14:creationId xmlns:p14="http://schemas.microsoft.com/office/powerpoint/2010/main" val="29551488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2" name="Picture 1">
            <a:extLst>
              <a:ext uri="{FF2B5EF4-FFF2-40B4-BE49-F238E27FC236}">
                <a16:creationId xmlns:a16="http://schemas.microsoft.com/office/drawing/2014/main" id="{E59473D8-7775-4BA1-8CB8-496276D8C510}"/>
              </a:ext>
            </a:extLst>
          </p:cNvPr>
          <p:cNvPicPr>
            <a:picLocks noChangeAspect="1"/>
          </p:cNvPicPr>
          <p:nvPr/>
        </p:nvPicPr>
        <p:blipFill>
          <a:blip r:embed="rId4"/>
          <a:stretch>
            <a:fillRect/>
          </a:stretch>
        </p:blipFill>
        <p:spPr>
          <a:xfrm>
            <a:off x="1138552" y="706910"/>
            <a:ext cx="9914895" cy="5444179"/>
          </a:xfrm>
          <a:prstGeom prst="rect">
            <a:avLst/>
          </a:prstGeom>
        </p:spPr>
      </p:pic>
    </p:spTree>
    <p:extLst>
      <p:ext uri="{BB962C8B-B14F-4D97-AF65-F5344CB8AC3E}">
        <p14:creationId xmlns:p14="http://schemas.microsoft.com/office/powerpoint/2010/main" val="28778982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Sektoriaus standartinė programinė įranga</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1743074"/>
            <a:ext cx="8977975"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1" i="0" u="none" strike="noStrike" cap="none" dirty="0">
                <a:solidFill>
                  <a:srgbClr val="2330DC"/>
                </a:solidFill>
                <a:latin typeface="Roboto"/>
                <a:ea typeface="Roboto"/>
                <a:cs typeface="Roboto"/>
                <a:sym typeface="Roboto"/>
              </a:rPr>
              <a:t>„Adobe Creative </a:t>
            </a:r>
            <a:r>
              <a:rPr lang="lt-LT" sz="1600" b="1" i="0" u="none" strike="noStrike" cap="none" dirty="0" err="1">
                <a:solidFill>
                  <a:srgbClr val="2330DC"/>
                </a:solidFill>
                <a:latin typeface="Roboto"/>
                <a:ea typeface="Roboto"/>
                <a:cs typeface="Roboto"/>
                <a:sym typeface="Roboto"/>
              </a:rPr>
              <a:t>Suite</a:t>
            </a:r>
            <a:r>
              <a:rPr lang="lt-LT" sz="1600" b="1" i="0" u="none" strike="noStrike" cap="none" dirty="0">
                <a:solidFill>
                  <a:srgbClr val="2330DC"/>
                </a:solidFill>
                <a:latin typeface="Roboto"/>
                <a:ea typeface="Roboto"/>
                <a:cs typeface="Roboto"/>
                <a:sym typeface="Roboto"/>
              </a:rPr>
              <a:t>„ (“Photoshop“, ‚</a:t>
            </a:r>
            <a:r>
              <a:rPr lang="lt-LT" sz="1600" b="1" i="0" u="none" strike="noStrike" cap="none" dirty="0" err="1">
                <a:solidFill>
                  <a:srgbClr val="2330DC"/>
                </a:solidFill>
                <a:latin typeface="Roboto"/>
                <a:ea typeface="Roboto"/>
                <a:cs typeface="Roboto"/>
                <a:sym typeface="Roboto"/>
              </a:rPr>
              <a:t>Illustrator</a:t>
            </a:r>
            <a:r>
              <a:rPr lang="lt-LT" sz="1600" b="1" i="0" u="none" strike="noStrike" cap="none" dirty="0">
                <a:solidFill>
                  <a:srgbClr val="2330DC"/>
                </a:solidFill>
                <a:latin typeface="Roboto"/>
                <a:ea typeface="Roboto"/>
                <a:cs typeface="Roboto"/>
                <a:sym typeface="Roboto"/>
              </a:rPr>
              <a:t>‘, ‚InDesign‘, ‚</a:t>
            </a:r>
            <a:r>
              <a:rPr lang="lt-LT" sz="1600" b="1" i="0" u="none" strike="noStrike" cap="none" dirty="0" err="1">
                <a:solidFill>
                  <a:srgbClr val="2330DC"/>
                </a:solidFill>
                <a:latin typeface="Roboto"/>
                <a:ea typeface="Roboto"/>
                <a:cs typeface="Roboto"/>
                <a:sym typeface="Roboto"/>
              </a:rPr>
              <a:t>After</a:t>
            </a:r>
            <a:r>
              <a:rPr lang="lt-LT" sz="1600" b="1" i="0" u="none" strike="noStrike" cap="none" dirty="0">
                <a:solidFill>
                  <a:srgbClr val="2330DC"/>
                </a:solidFill>
                <a:latin typeface="Roboto"/>
                <a:ea typeface="Roboto"/>
                <a:cs typeface="Roboto"/>
                <a:sym typeface="Roboto"/>
              </a:rPr>
              <a:t> </a:t>
            </a:r>
            <a:r>
              <a:rPr lang="lt-LT" sz="1600" b="1" i="0" u="none" strike="noStrike" cap="none" dirty="0" err="1">
                <a:solidFill>
                  <a:srgbClr val="2330DC"/>
                </a:solidFill>
                <a:latin typeface="Roboto"/>
                <a:ea typeface="Roboto"/>
                <a:cs typeface="Roboto"/>
                <a:sym typeface="Roboto"/>
              </a:rPr>
              <a:t>Effects</a:t>
            </a:r>
            <a:r>
              <a:rPr lang="lt-LT" sz="1600" b="1" i="0" u="none" strike="noStrike" cap="none" dirty="0">
                <a:solidFill>
                  <a:srgbClr val="2330DC"/>
                </a:solidFill>
                <a:latin typeface="Roboto"/>
                <a:ea typeface="Roboto"/>
                <a:cs typeface="Roboto"/>
                <a:sym typeface="Roboto"/>
              </a:rPr>
              <a:t>‘)</a:t>
            </a:r>
          </a:p>
          <a:p>
            <a:pPr marL="114300" marR="0" lvl="0" algn="l" rtl="0">
              <a:lnSpc>
                <a:spcPct val="100000"/>
              </a:lnSpc>
              <a:spcBef>
                <a:spcPts val="0"/>
              </a:spcBef>
              <a:spcAft>
                <a:spcPts val="0"/>
              </a:spcAft>
              <a:buClr>
                <a:srgbClr val="2330DC"/>
              </a:buClr>
              <a:buSzPts val="1800"/>
            </a:pPr>
            <a:endParaRPr lang="lt-LT" sz="16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a:t>
            </a:r>
            <a:r>
              <a:rPr lang="lt-LT" sz="1600" b="1" i="0" u="none" strike="noStrike" cap="none" dirty="0">
                <a:solidFill>
                  <a:srgbClr val="2330DC"/>
                </a:solidFill>
                <a:latin typeface="Roboto"/>
                <a:ea typeface="Roboto"/>
                <a:cs typeface="Roboto"/>
                <a:sym typeface="Roboto"/>
              </a:rPr>
              <a:t>Photoshop</a:t>
            </a:r>
            <a:r>
              <a:rPr lang="lt-LT" sz="1600" b="0" i="0" u="none" strike="noStrike" cap="none" dirty="0">
                <a:solidFill>
                  <a:srgbClr val="2330DC"/>
                </a:solidFill>
                <a:latin typeface="Roboto"/>
                <a:ea typeface="Roboto"/>
                <a:cs typeface="Roboto"/>
                <a:sym typeface="Roboto"/>
              </a:rPr>
              <a:t>": vaizdų redagavimas ir rastrinis dizainas.</a:t>
            </a:r>
          </a:p>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Pagrindinės funkcijos: sluoksniais pagrįstas redagavimas, pažangus vaizdų tvarkymas ir filtrai.</a:t>
            </a:r>
          </a:p>
          <a:p>
            <a:pPr marL="114300" marR="0" lvl="0" algn="l" rtl="0">
              <a:lnSpc>
                <a:spcPct val="100000"/>
              </a:lnSpc>
              <a:spcBef>
                <a:spcPts val="0"/>
              </a:spcBef>
              <a:spcAft>
                <a:spcPts val="0"/>
              </a:spcAft>
              <a:buClr>
                <a:srgbClr val="2330DC"/>
              </a:buClr>
              <a:buSzPts val="1800"/>
            </a:pPr>
            <a:endParaRPr lang="lt-LT" sz="16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a:t>
            </a:r>
            <a:r>
              <a:rPr lang="lt-LT" sz="1600" b="1" i="0" u="none" strike="noStrike" cap="none" dirty="0" err="1">
                <a:solidFill>
                  <a:srgbClr val="2330DC"/>
                </a:solidFill>
                <a:latin typeface="Roboto"/>
                <a:ea typeface="Roboto"/>
                <a:cs typeface="Roboto"/>
                <a:sym typeface="Roboto"/>
              </a:rPr>
              <a:t>Illustrator</a:t>
            </a:r>
            <a:r>
              <a:rPr lang="lt-LT" sz="1600" b="1" dirty="0">
                <a:solidFill>
                  <a:srgbClr val="2330DC"/>
                </a:solidFill>
                <a:latin typeface="Roboto"/>
                <a:ea typeface="Roboto"/>
                <a:cs typeface="Roboto"/>
                <a:sym typeface="Roboto"/>
              </a:rPr>
              <a:t>“</a:t>
            </a:r>
            <a:r>
              <a:rPr lang="lt-LT" sz="1600" b="0" i="0" u="none" strike="noStrike" cap="none" dirty="0">
                <a:solidFill>
                  <a:srgbClr val="2330DC"/>
                </a:solidFill>
                <a:latin typeface="Roboto"/>
                <a:ea typeface="Roboto"/>
                <a:cs typeface="Roboto"/>
                <a:sym typeface="Roboto"/>
              </a:rPr>
              <a:t>: vektorinė grafika, logotipai ir iliustracijos.</a:t>
            </a:r>
          </a:p>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Pagrindinės funkcijos: keičiamo mastelio vektorinė grafika, tipografijos įrankiai ir piktogramų kūrimas.</a:t>
            </a:r>
          </a:p>
          <a:p>
            <a:pPr marL="114300" marR="0" lvl="0" algn="l" rtl="0">
              <a:lnSpc>
                <a:spcPct val="100000"/>
              </a:lnSpc>
              <a:spcBef>
                <a:spcPts val="0"/>
              </a:spcBef>
              <a:spcAft>
                <a:spcPts val="0"/>
              </a:spcAft>
              <a:buClr>
                <a:srgbClr val="2330DC"/>
              </a:buClr>
              <a:buSzPts val="1800"/>
            </a:pPr>
            <a:endParaRPr lang="lt-LT" sz="16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a:t>
            </a:r>
            <a:r>
              <a:rPr lang="lt-LT" sz="1600" b="1" i="0" u="none" strike="noStrike" cap="none" dirty="0">
                <a:solidFill>
                  <a:srgbClr val="2330DC"/>
                </a:solidFill>
                <a:latin typeface="Roboto"/>
                <a:ea typeface="Roboto"/>
                <a:cs typeface="Roboto"/>
                <a:sym typeface="Roboto"/>
              </a:rPr>
              <a:t>InDesign</a:t>
            </a:r>
            <a:r>
              <a:rPr lang="lt-LT" sz="1600" b="0" i="0" u="none" strike="noStrike" cap="none" dirty="0">
                <a:solidFill>
                  <a:srgbClr val="2330DC"/>
                </a:solidFill>
                <a:latin typeface="Roboto"/>
                <a:ea typeface="Roboto"/>
                <a:cs typeface="Roboto"/>
                <a:sym typeface="Roboto"/>
              </a:rPr>
              <a:t>": spausdinimo maketai, brošiūros ir skaitmeniniai leidiniai.</a:t>
            </a:r>
          </a:p>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Pagrindinės funkcijos: maketavimas, teksto ir vaizdų tvarkymas, spausdinimui paruošti PDF dokumentai.</a:t>
            </a:r>
          </a:p>
          <a:p>
            <a:pPr marL="114300" marR="0" lvl="0" algn="l" rtl="0">
              <a:lnSpc>
                <a:spcPct val="100000"/>
              </a:lnSpc>
              <a:spcBef>
                <a:spcPts val="0"/>
              </a:spcBef>
              <a:spcAft>
                <a:spcPts val="0"/>
              </a:spcAft>
              <a:buClr>
                <a:srgbClr val="2330DC"/>
              </a:buClr>
              <a:buSzPts val="1800"/>
            </a:pPr>
            <a:endParaRPr lang="lt-LT" sz="16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a:t>
            </a:r>
            <a:r>
              <a:rPr lang="lt-LT" sz="1600" b="1" i="0" u="none" strike="noStrike" cap="none" dirty="0" err="1">
                <a:solidFill>
                  <a:srgbClr val="2330DC"/>
                </a:solidFill>
                <a:latin typeface="Roboto"/>
                <a:ea typeface="Roboto"/>
                <a:cs typeface="Roboto"/>
                <a:sym typeface="Roboto"/>
              </a:rPr>
              <a:t>After</a:t>
            </a:r>
            <a:r>
              <a:rPr lang="lt-LT" sz="1600" b="1" i="0" u="none" strike="noStrike" cap="none" dirty="0">
                <a:solidFill>
                  <a:srgbClr val="2330DC"/>
                </a:solidFill>
                <a:latin typeface="Roboto"/>
                <a:ea typeface="Roboto"/>
                <a:cs typeface="Roboto"/>
                <a:sym typeface="Roboto"/>
              </a:rPr>
              <a:t> </a:t>
            </a:r>
            <a:r>
              <a:rPr lang="lt-LT" sz="1600" b="1" i="0" u="none" strike="noStrike" cap="none" dirty="0" err="1">
                <a:solidFill>
                  <a:srgbClr val="2330DC"/>
                </a:solidFill>
                <a:latin typeface="Roboto"/>
                <a:ea typeface="Roboto"/>
                <a:cs typeface="Roboto"/>
                <a:sym typeface="Roboto"/>
              </a:rPr>
              <a:t>Effects</a:t>
            </a:r>
            <a:r>
              <a:rPr lang="lt-LT" sz="1600" b="0" i="0" u="none" strike="noStrike" cap="none" dirty="0">
                <a:solidFill>
                  <a:srgbClr val="2330DC"/>
                </a:solidFill>
                <a:latin typeface="Roboto"/>
                <a:ea typeface="Roboto"/>
                <a:cs typeface="Roboto"/>
                <a:sym typeface="Roboto"/>
              </a:rPr>
              <a:t>": judesio grafika, vaizdo įrašų redagavimas ir vaizdo efektai.</a:t>
            </a:r>
          </a:p>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Pagrindinės funkcijos: judesio grafika, vaizdo įrašų redagavimas ir vaizdo efektai.</a:t>
            </a:r>
          </a:p>
        </p:txBody>
      </p:sp>
    </p:spTree>
    <p:extLst>
      <p:ext uri="{BB962C8B-B14F-4D97-AF65-F5344CB8AC3E}">
        <p14:creationId xmlns:p14="http://schemas.microsoft.com/office/powerpoint/2010/main" val="2752807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2" name="Picture 1">
            <a:extLst>
              <a:ext uri="{FF2B5EF4-FFF2-40B4-BE49-F238E27FC236}">
                <a16:creationId xmlns:a16="http://schemas.microsoft.com/office/drawing/2014/main" id="{E26AD92D-0127-4AF0-B06E-461B6D81D420}"/>
              </a:ext>
            </a:extLst>
          </p:cNvPr>
          <p:cNvPicPr>
            <a:picLocks noChangeAspect="1"/>
          </p:cNvPicPr>
          <p:nvPr/>
        </p:nvPicPr>
        <p:blipFill>
          <a:blip r:embed="rId4"/>
          <a:stretch>
            <a:fillRect/>
          </a:stretch>
        </p:blipFill>
        <p:spPr>
          <a:xfrm>
            <a:off x="933450" y="615679"/>
            <a:ext cx="9953625" cy="5424206"/>
          </a:xfrm>
          <a:prstGeom prst="rect">
            <a:avLst/>
          </a:prstGeom>
        </p:spPr>
      </p:pic>
    </p:spTree>
    <p:extLst>
      <p:ext uri="{BB962C8B-B14F-4D97-AF65-F5344CB8AC3E}">
        <p14:creationId xmlns:p14="http://schemas.microsoft.com/office/powerpoint/2010/main" val="24935619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2" name="Picture 1">
            <a:extLst>
              <a:ext uri="{FF2B5EF4-FFF2-40B4-BE49-F238E27FC236}">
                <a16:creationId xmlns:a16="http://schemas.microsoft.com/office/drawing/2014/main" id="{9702AD26-A572-4156-B699-755D603032AA}"/>
              </a:ext>
            </a:extLst>
          </p:cNvPr>
          <p:cNvPicPr>
            <a:picLocks noChangeAspect="1"/>
          </p:cNvPicPr>
          <p:nvPr/>
        </p:nvPicPr>
        <p:blipFill>
          <a:blip r:embed="rId4"/>
          <a:stretch>
            <a:fillRect/>
          </a:stretch>
        </p:blipFill>
        <p:spPr>
          <a:xfrm>
            <a:off x="952500" y="645000"/>
            <a:ext cx="10158832" cy="5498625"/>
          </a:xfrm>
          <a:prstGeom prst="rect">
            <a:avLst/>
          </a:prstGeom>
        </p:spPr>
      </p:pic>
    </p:spTree>
    <p:extLst>
      <p:ext uri="{BB962C8B-B14F-4D97-AF65-F5344CB8AC3E}">
        <p14:creationId xmlns:p14="http://schemas.microsoft.com/office/powerpoint/2010/main" val="36857528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3" name="Picture 2">
            <a:extLst>
              <a:ext uri="{FF2B5EF4-FFF2-40B4-BE49-F238E27FC236}">
                <a16:creationId xmlns:a16="http://schemas.microsoft.com/office/drawing/2014/main" id="{EB40843E-38D0-43B1-8D89-5EAD5665467B}"/>
              </a:ext>
            </a:extLst>
          </p:cNvPr>
          <p:cNvPicPr>
            <a:picLocks noChangeAspect="1"/>
          </p:cNvPicPr>
          <p:nvPr/>
        </p:nvPicPr>
        <p:blipFill>
          <a:blip r:embed="rId4"/>
          <a:stretch>
            <a:fillRect/>
          </a:stretch>
        </p:blipFill>
        <p:spPr>
          <a:xfrm>
            <a:off x="838200" y="706211"/>
            <a:ext cx="10287000" cy="5327196"/>
          </a:xfrm>
          <a:prstGeom prst="rect">
            <a:avLst/>
          </a:prstGeom>
        </p:spPr>
      </p:pic>
    </p:spTree>
    <p:extLst>
      <p:ext uri="{BB962C8B-B14F-4D97-AF65-F5344CB8AC3E}">
        <p14:creationId xmlns:p14="http://schemas.microsoft.com/office/powerpoint/2010/main" val="30081527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2" name="Picture 1">
            <a:extLst>
              <a:ext uri="{FF2B5EF4-FFF2-40B4-BE49-F238E27FC236}">
                <a16:creationId xmlns:a16="http://schemas.microsoft.com/office/drawing/2014/main" id="{0B1DEC14-9FB7-4939-A8F1-E9D9E0F3A7A5}"/>
              </a:ext>
            </a:extLst>
          </p:cNvPr>
          <p:cNvPicPr>
            <a:picLocks noChangeAspect="1"/>
          </p:cNvPicPr>
          <p:nvPr/>
        </p:nvPicPr>
        <p:blipFill>
          <a:blip r:embed="rId4"/>
          <a:stretch>
            <a:fillRect/>
          </a:stretch>
        </p:blipFill>
        <p:spPr>
          <a:xfrm>
            <a:off x="857250" y="751174"/>
            <a:ext cx="10512223" cy="5373402"/>
          </a:xfrm>
          <a:prstGeom prst="rect">
            <a:avLst/>
          </a:prstGeom>
        </p:spPr>
      </p:pic>
    </p:spTree>
    <p:extLst>
      <p:ext uri="{BB962C8B-B14F-4D97-AF65-F5344CB8AC3E}">
        <p14:creationId xmlns:p14="http://schemas.microsoft.com/office/powerpoint/2010/main" val="21461286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2" name="Picture 1">
            <a:extLst>
              <a:ext uri="{FF2B5EF4-FFF2-40B4-BE49-F238E27FC236}">
                <a16:creationId xmlns:a16="http://schemas.microsoft.com/office/drawing/2014/main" id="{3678FD07-DBD8-4DBB-8AE1-1F3935BBB611}"/>
              </a:ext>
            </a:extLst>
          </p:cNvPr>
          <p:cNvPicPr>
            <a:picLocks noChangeAspect="1"/>
          </p:cNvPicPr>
          <p:nvPr/>
        </p:nvPicPr>
        <p:blipFill>
          <a:blip r:embed="rId4"/>
          <a:stretch>
            <a:fillRect/>
          </a:stretch>
        </p:blipFill>
        <p:spPr>
          <a:xfrm>
            <a:off x="933450" y="678021"/>
            <a:ext cx="10210800" cy="5441049"/>
          </a:xfrm>
          <a:prstGeom prst="rect">
            <a:avLst/>
          </a:prstGeom>
        </p:spPr>
      </p:pic>
    </p:spTree>
    <p:extLst>
      <p:ext uri="{BB962C8B-B14F-4D97-AF65-F5344CB8AC3E}">
        <p14:creationId xmlns:p14="http://schemas.microsoft.com/office/powerpoint/2010/main" val="41331256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2" name="Picture 1">
            <a:extLst>
              <a:ext uri="{FF2B5EF4-FFF2-40B4-BE49-F238E27FC236}">
                <a16:creationId xmlns:a16="http://schemas.microsoft.com/office/drawing/2014/main" id="{4AFFF708-13FB-4341-B6BD-C0CCF0084D4F}"/>
              </a:ext>
            </a:extLst>
          </p:cNvPr>
          <p:cNvPicPr>
            <a:picLocks noChangeAspect="1"/>
          </p:cNvPicPr>
          <p:nvPr/>
        </p:nvPicPr>
        <p:blipFill>
          <a:blip r:embed="rId4"/>
          <a:stretch>
            <a:fillRect/>
          </a:stretch>
        </p:blipFill>
        <p:spPr>
          <a:xfrm>
            <a:off x="857250" y="643430"/>
            <a:ext cx="10477500" cy="5571139"/>
          </a:xfrm>
          <a:prstGeom prst="rect">
            <a:avLst/>
          </a:prstGeom>
        </p:spPr>
      </p:pic>
    </p:spTree>
    <p:extLst>
      <p:ext uri="{BB962C8B-B14F-4D97-AF65-F5344CB8AC3E}">
        <p14:creationId xmlns:p14="http://schemas.microsoft.com/office/powerpoint/2010/main" val="42744285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2" name="Picture 1">
            <a:extLst>
              <a:ext uri="{FF2B5EF4-FFF2-40B4-BE49-F238E27FC236}">
                <a16:creationId xmlns:a16="http://schemas.microsoft.com/office/drawing/2014/main" id="{531398D5-6406-4740-95DD-6E79A8029930}"/>
              </a:ext>
            </a:extLst>
          </p:cNvPr>
          <p:cNvPicPr>
            <a:picLocks noChangeAspect="1"/>
          </p:cNvPicPr>
          <p:nvPr/>
        </p:nvPicPr>
        <p:blipFill>
          <a:blip r:embed="rId4"/>
          <a:stretch>
            <a:fillRect/>
          </a:stretch>
        </p:blipFill>
        <p:spPr>
          <a:xfrm>
            <a:off x="933450" y="699914"/>
            <a:ext cx="10344150" cy="5468241"/>
          </a:xfrm>
          <a:prstGeom prst="rect">
            <a:avLst/>
          </a:prstGeom>
        </p:spPr>
      </p:pic>
    </p:spTree>
    <p:extLst>
      <p:ext uri="{BB962C8B-B14F-4D97-AF65-F5344CB8AC3E}">
        <p14:creationId xmlns:p14="http://schemas.microsoft.com/office/powerpoint/2010/main" val="18100718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3" name="Picture 2">
            <a:extLst>
              <a:ext uri="{FF2B5EF4-FFF2-40B4-BE49-F238E27FC236}">
                <a16:creationId xmlns:a16="http://schemas.microsoft.com/office/drawing/2014/main" id="{692F3293-7DBE-4A9B-801E-517FC516AA5C}"/>
              </a:ext>
            </a:extLst>
          </p:cNvPr>
          <p:cNvPicPr>
            <a:picLocks noChangeAspect="1"/>
          </p:cNvPicPr>
          <p:nvPr/>
        </p:nvPicPr>
        <p:blipFill>
          <a:blip r:embed="rId4"/>
          <a:stretch>
            <a:fillRect/>
          </a:stretch>
        </p:blipFill>
        <p:spPr>
          <a:xfrm>
            <a:off x="885825" y="655842"/>
            <a:ext cx="10277476" cy="5470270"/>
          </a:xfrm>
          <a:prstGeom prst="rect">
            <a:avLst/>
          </a:prstGeom>
        </p:spPr>
      </p:pic>
    </p:spTree>
    <p:extLst>
      <p:ext uri="{BB962C8B-B14F-4D97-AF65-F5344CB8AC3E}">
        <p14:creationId xmlns:p14="http://schemas.microsoft.com/office/powerpoint/2010/main" val="33248807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3" name="Picture 2">
            <a:extLst>
              <a:ext uri="{FF2B5EF4-FFF2-40B4-BE49-F238E27FC236}">
                <a16:creationId xmlns:a16="http://schemas.microsoft.com/office/drawing/2014/main" id="{2C197A1B-DB87-45E0-9352-4B00C330A70C}"/>
              </a:ext>
            </a:extLst>
          </p:cNvPr>
          <p:cNvPicPr>
            <a:picLocks noChangeAspect="1"/>
          </p:cNvPicPr>
          <p:nvPr/>
        </p:nvPicPr>
        <p:blipFill>
          <a:blip r:embed="rId4"/>
          <a:stretch>
            <a:fillRect/>
          </a:stretch>
        </p:blipFill>
        <p:spPr>
          <a:xfrm>
            <a:off x="857250" y="675250"/>
            <a:ext cx="10429875" cy="5482464"/>
          </a:xfrm>
          <a:prstGeom prst="rect">
            <a:avLst/>
          </a:prstGeom>
        </p:spPr>
      </p:pic>
    </p:spTree>
    <p:extLst>
      <p:ext uri="{BB962C8B-B14F-4D97-AF65-F5344CB8AC3E}">
        <p14:creationId xmlns:p14="http://schemas.microsoft.com/office/powerpoint/2010/main" val="30522001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Sektoriaus standartinė programinė įranga</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2238374"/>
            <a:ext cx="7196801"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Privalumai: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visapusiškas profesionalams skirtų įrankių rinkinys.</a:t>
            </a:r>
          </a:p>
          <a:p>
            <a:pPr marL="400050" marR="0" lvl="0" indent="-285750" algn="l" rtl="0">
              <a:lnSpc>
                <a:spcPct val="100000"/>
              </a:lnSpc>
              <a:spcBef>
                <a:spcPts val="0"/>
              </a:spcBef>
              <a:spcAft>
                <a:spcPts val="0"/>
              </a:spcAft>
              <a:buClr>
                <a:srgbClr val="2330DC"/>
              </a:buClr>
              <a:buSzPts val="1800"/>
              <a:buFontTx/>
              <a:buChar char="-"/>
            </a:pPr>
            <a:r>
              <a:rPr lang="lt-LT" sz="1600" dirty="0">
                <a:solidFill>
                  <a:srgbClr val="2330DC"/>
                </a:solidFill>
                <a:latin typeface="Roboto"/>
                <a:ea typeface="Roboto"/>
                <a:cs typeface="Roboto"/>
                <a:sym typeface="Roboto"/>
              </a:rPr>
              <a:t>s</a:t>
            </a:r>
            <a:r>
              <a:rPr lang="lt-LT" sz="1600" i="0" u="none" strike="noStrike" cap="none" dirty="0">
                <a:solidFill>
                  <a:srgbClr val="2330DC"/>
                </a:solidFill>
                <a:latin typeface="Roboto"/>
                <a:ea typeface="Roboto"/>
                <a:cs typeface="Roboto"/>
                <a:sym typeface="Roboto"/>
              </a:rPr>
              <a:t>klandi integracija tarp „Adobe“ programų.</a:t>
            </a: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sektoriaus standartas daugeliui dizaino sektorių.</a:t>
            </a:r>
          </a:p>
          <a:p>
            <a:pPr marL="400050" marR="0" lvl="0" indent="-285750" algn="l" rtl="0">
              <a:lnSpc>
                <a:spcPct val="100000"/>
              </a:lnSpc>
              <a:spcBef>
                <a:spcPts val="0"/>
              </a:spcBef>
              <a:spcAft>
                <a:spcPts val="0"/>
              </a:spcAft>
              <a:buClr>
                <a:srgbClr val="2330DC"/>
              </a:buClr>
              <a:buSzPts val="1800"/>
              <a:buFontTx/>
              <a:buChar char="-"/>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Trūkumai: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brangus prenumeratos modelis.</a:t>
            </a: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sudėtingas mokymosi procesas pradedantiesiems.</a:t>
            </a:r>
          </a:p>
        </p:txBody>
      </p:sp>
      <p:sp>
        <p:nvSpPr>
          <p:cNvPr id="6" name="Google Shape;104;p3">
            <a:extLst>
              <a:ext uri="{FF2B5EF4-FFF2-40B4-BE49-F238E27FC236}">
                <a16:creationId xmlns:a16="http://schemas.microsoft.com/office/drawing/2014/main" id="{D986398A-C247-435E-B9CC-33035848D7E5}"/>
              </a:ext>
            </a:extLst>
          </p:cNvPr>
          <p:cNvSpPr txBox="1"/>
          <p:nvPr/>
        </p:nvSpPr>
        <p:spPr>
          <a:xfrm>
            <a:off x="785149" y="1743075"/>
            <a:ext cx="8977975" cy="721500"/>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1" i="0" u="none" strike="noStrike" cap="none" dirty="0">
                <a:solidFill>
                  <a:srgbClr val="2330DC"/>
                </a:solidFill>
                <a:latin typeface="Roboto"/>
                <a:ea typeface="Roboto"/>
                <a:cs typeface="Roboto"/>
                <a:sym typeface="Roboto"/>
              </a:rPr>
              <a:t>„Adobe Creative </a:t>
            </a:r>
            <a:r>
              <a:rPr lang="lt-LT" sz="1600" b="1" i="0" u="none" strike="noStrike" cap="none" dirty="0" err="1">
                <a:solidFill>
                  <a:srgbClr val="2330DC"/>
                </a:solidFill>
                <a:latin typeface="Roboto"/>
                <a:ea typeface="Roboto"/>
                <a:cs typeface="Roboto"/>
                <a:sym typeface="Roboto"/>
              </a:rPr>
              <a:t>Suite</a:t>
            </a:r>
            <a:r>
              <a:rPr lang="lt-LT" sz="1600" b="1" i="0" u="none" strike="noStrike" cap="none" dirty="0">
                <a:solidFill>
                  <a:srgbClr val="2330DC"/>
                </a:solidFill>
                <a:latin typeface="Roboto"/>
                <a:ea typeface="Roboto"/>
                <a:cs typeface="Roboto"/>
                <a:sym typeface="Roboto"/>
              </a:rPr>
              <a:t>„ (“Photoshop“, ‚</a:t>
            </a:r>
            <a:r>
              <a:rPr lang="lt-LT" sz="1600" b="1" i="0" u="none" strike="noStrike" cap="none" dirty="0" err="1">
                <a:solidFill>
                  <a:srgbClr val="2330DC"/>
                </a:solidFill>
                <a:latin typeface="Roboto"/>
                <a:ea typeface="Roboto"/>
                <a:cs typeface="Roboto"/>
                <a:sym typeface="Roboto"/>
              </a:rPr>
              <a:t>Illustrator</a:t>
            </a:r>
            <a:r>
              <a:rPr lang="lt-LT" sz="1600" b="1" i="0" u="none" strike="noStrike" cap="none" dirty="0">
                <a:solidFill>
                  <a:srgbClr val="2330DC"/>
                </a:solidFill>
                <a:latin typeface="Roboto"/>
                <a:ea typeface="Roboto"/>
                <a:cs typeface="Roboto"/>
                <a:sym typeface="Roboto"/>
              </a:rPr>
              <a:t>‘, ‚InDesign‘, ‚</a:t>
            </a:r>
            <a:r>
              <a:rPr lang="lt-LT" sz="1600" b="1" i="0" u="none" strike="noStrike" cap="none" dirty="0" err="1">
                <a:solidFill>
                  <a:srgbClr val="2330DC"/>
                </a:solidFill>
                <a:latin typeface="Roboto"/>
                <a:ea typeface="Roboto"/>
                <a:cs typeface="Roboto"/>
                <a:sym typeface="Roboto"/>
              </a:rPr>
              <a:t>After</a:t>
            </a:r>
            <a:r>
              <a:rPr lang="lt-LT" sz="1600" b="1" i="0" u="none" strike="noStrike" cap="none" dirty="0">
                <a:solidFill>
                  <a:srgbClr val="2330DC"/>
                </a:solidFill>
                <a:latin typeface="Roboto"/>
                <a:ea typeface="Roboto"/>
                <a:cs typeface="Roboto"/>
                <a:sym typeface="Roboto"/>
              </a:rPr>
              <a:t> </a:t>
            </a:r>
            <a:r>
              <a:rPr lang="lt-LT" sz="1600" b="1" i="0" u="none" strike="noStrike" cap="none" dirty="0" err="1">
                <a:solidFill>
                  <a:srgbClr val="2330DC"/>
                </a:solidFill>
                <a:latin typeface="Roboto"/>
                <a:ea typeface="Roboto"/>
                <a:cs typeface="Roboto"/>
                <a:sym typeface="Roboto"/>
              </a:rPr>
              <a:t>Effects</a:t>
            </a:r>
            <a:r>
              <a:rPr lang="lt-LT" sz="1600" b="1" i="0" u="none" strike="noStrike" cap="none" dirty="0">
                <a:solidFill>
                  <a:srgbClr val="2330DC"/>
                </a:solidFill>
                <a:latin typeface="Roboto"/>
                <a:ea typeface="Roboto"/>
                <a:cs typeface="Roboto"/>
                <a:sym typeface="Roboto"/>
              </a:rPr>
              <a:t>‘)</a:t>
            </a:r>
          </a:p>
          <a:p>
            <a:pPr marL="114300" marR="0" lvl="0" algn="l" rtl="0">
              <a:lnSpc>
                <a:spcPct val="100000"/>
              </a:lnSpc>
              <a:spcBef>
                <a:spcPts val="0"/>
              </a:spcBef>
              <a:spcAft>
                <a:spcPts val="0"/>
              </a:spcAft>
              <a:buClr>
                <a:srgbClr val="2330DC"/>
              </a:buClr>
              <a:buSzPts val="1800"/>
            </a:pPr>
            <a:endParaRPr lang="lt-LT" sz="16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1173379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Sektoriaus standartinė programinė įranga</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1743074"/>
            <a:ext cx="8977975"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1" i="0" u="none" strike="noStrike" cap="none" dirty="0" err="1">
                <a:solidFill>
                  <a:srgbClr val="2330DC"/>
                </a:solidFill>
                <a:latin typeface="Roboto"/>
                <a:ea typeface="Roboto"/>
                <a:cs typeface="Roboto"/>
                <a:sym typeface="Roboto"/>
              </a:rPr>
              <a:t>Figma</a:t>
            </a:r>
            <a:endParaRPr lang="lt-LT" sz="1600" b="1"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UI/UX dizainas, interneto svetainių ir programėlių prototipų kūrimas.</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Pagrindinės funkcijos: bendradarbiavimas realiuoju laiku, vektorių tinklai ir debesimis pagrįsta darbo eiga.</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Privalumai: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idealiai tinka komandiniams projektams, kai bendradarbiaujama gyvai.</a:t>
            </a: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galimybė naudotis įvairiomis platformomis per interneto naršyklę.</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Trūkumai: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ribotos funkcijos sudėtingam grafiniam ar judesio dizainui.</a:t>
            </a:r>
          </a:p>
          <a:p>
            <a:pPr marL="400050" marR="0" lvl="0" indent="-285750" algn="l" rtl="0">
              <a:lnSpc>
                <a:spcPct val="100000"/>
              </a:lnSpc>
              <a:spcBef>
                <a:spcPts val="0"/>
              </a:spcBef>
              <a:spcAft>
                <a:spcPts val="0"/>
              </a:spcAft>
              <a:buClr>
                <a:srgbClr val="2330DC"/>
              </a:buClr>
              <a:buSzPts val="1800"/>
              <a:buFontTx/>
              <a:buChar char="-"/>
            </a:pPr>
            <a:r>
              <a:rPr lang="lt-LT" sz="1600" dirty="0">
                <a:solidFill>
                  <a:srgbClr val="2330DC"/>
                </a:solidFill>
                <a:latin typeface="Roboto"/>
                <a:ea typeface="Roboto"/>
                <a:cs typeface="Roboto"/>
                <a:sym typeface="Roboto"/>
              </a:rPr>
              <a:t>t</a:t>
            </a:r>
            <a:r>
              <a:rPr lang="lt-LT" sz="1600" i="0" u="none" strike="noStrike" cap="none" dirty="0">
                <a:solidFill>
                  <a:srgbClr val="2330DC"/>
                </a:solidFill>
                <a:latin typeface="Roboto"/>
                <a:ea typeface="Roboto"/>
                <a:cs typeface="Roboto"/>
                <a:sym typeface="Roboto"/>
              </a:rPr>
              <a:t>inklo įrankiai gali reikalauti stipraus interneto ryšio.</a:t>
            </a:r>
          </a:p>
        </p:txBody>
      </p:sp>
    </p:spTree>
    <p:extLst>
      <p:ext uri="{BB962C8B-B14F-4D97-AF65-F5344CB8AC3E}">
        <p14:creationId xmlns:p14="http://schemas.microsoft.com/office/powerpoint/2010/main" val="25501326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Sektoriaus standartinė programinė įranga</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1743074"/>
            <a:ext cx="8977975"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1" i="0" u="none" strike="noStrike" cap="none" dirty="0" err="1">
                <a:solidFill>
                  <a:srgbClr val="2330DC"/>
                </a:solidFill>
                <a:latin typeface="Roboto"/>
                <a:ea typeface="Roboto"/>
                <a:cs typeface="Roboto"/>
                <a:sym typeface="Roboto"/>
              </a:rPr>
              <a:t>Sketch</a:t>
            </a:r>
            <a:endParaRPr lang="lt-LT" sz="1600" b="1"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UI/UX dizainas, vieliniai modeliai ir prototipai.</a:t>
            </a: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Pagrindinės funkcijos: intuityvi sąsaja, simbolių bibliotekos ir vektorinis dizainas.</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Privalumai: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lengva naudoti UI/UX projektams.</a:t>
            </a: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integruojamas su daugeliu trečiųjų šalių papildinių.</a:t>
            </a:r>
          </a:p>
          <a:p>
            <a:pPr marL="400050" marR="0" lvl="0" indent="-285750" algn="l" rtl="0">
              <a:lnSpc>
                <a:spcPct val="100000"/>
              </a:lnSpc>
              <a:spcBef>
                <a:spcPts val="0"/>
              </a:spcBef>
              <a:spcAft>
                <a:spcPts val="0"/>
              </a:spcAft>
              <a:buClr>
                <a:srgbClr val="2330DC"/>
              </a:buClr>
              <a:buSzPts val="1800"/>
              <a:buFontTx/>
              <a:buChar char="-"/>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Trūkumai: </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tik „</a:t>
            </a:r>
            <a:r>
              <a:rPr lang="lt-LT" sz="1600" i="0" u="none" strike="noStrike" cap="none" dirty="0" err="1">
                <a:solidFill>
                  <a:srgbClr val="2330DC"/>
                </a:solidFill>
                <a:latin typeface="Roboto"/>
                <a:ea typeface="Roboto"/>
                <a:cs typeface="Roboto"/>
                <a:sym typeface="Roboto"/>
              </a:rPr>
              <a:t>Mac</a:t>
            </a:r>
            <a:r>
              <a:rPr lang="lt-LT" sz="1600" i="0" u="none" strike="noStrike" cap="none" dirty="0">
                <a:solidFill>
                  <a:srgbClr val="2330DC"/>
                </a:solidFill>
                <a:latin typeface="Roboto"/>
                <a:ea typeface="Roboto"/>
                <a:cs typeface="Roboto"/>
                <a:sym typeface="Roboto"/>
              </a:rPr>
              <a:t>“ programinė įranga, ribojanti naudojimą įvairiose platformose.</a:t>
            </a:r>
          </a:p>
          <a:p>
            <a:pPr marL="400050" marR="0" lvl="0" indent="-285750" algn="l" rtl="0">
              <a:lnSpc>
                <a:spcPct val="100000"/>
              </a:lnSpc>
              <a:spcBef>
                <a:spcPts val="0"/>
              </a:spcBef>
              <a:spcAft>
                <a:spcPts val="0"/>
              </a:spcAft>
              <a:buClr>
                <a:srgbClr val="2330DC"/>
              </a:buClr>
              <a:buSzPts val="1800"/>
              <a:buFontTx/>
              <a:buChar char="-"/>
            </a:pPr>
            <a:r>
              <a:rPr lang="lt-LT" sz="1600" dirty="0">
                <a:solidFill>
                  <a:srgbClr val="2330DC"/>
                </a:solidFill>
                <a:latin typeface="Roboto"/>
                <a:ea typeface="Roboto"/>
                <a:cs typeface="Roboto"/>
                <a:sym typeface="Roboto"/>
              </a:rPr>
              <a:t>b</a:t>
            </a:r>
            <a:r>
              <a:rPr lang="lt-LT" sz="1600" i="0" u="none" strike="noStrike" cap="none" dirty="0">
                <a:solidFill>
                  <a:srgbClr val="2330DC"/>
                </a:solidFill>
                <a:latin typeface="Roboto"/>
                <a:ea typeface="Roboto"/>
                <a:cs typeface="Roboto"/>
                <a:sym typeface="Roboto"/>
              </a:rPr>
              <a:t>endradarbiavimo funkcijos nėra tokios stiprios kaip „</a:t>
            </a:r>
            <a:r>
              <a:rPr lang="lt-LT" sz="1600" i="0" u="none" strike="noStrike" cap="none" dirty="0" err="1">
                <a:solidFill>
                  <a:srgbClr val="2330DC"/>
                </a:solidFill>
                <a:latin typeface="Roboto"/>
                <a:ea typeface="Roboto"/>
                <a:cs typeface="Roboto"/>
                <a:sym typeface="Roboto"/>
              </a:rPr>
              <a:t>Figma</a:t>
            </a:r>
            <a:r>
              <a:rPr lang="lt-LT" sz="1600" i="0" u="none" strike="noStrike" cap="none" dirty="0">
                <a:solidFill>
                  <a:srgbClr val="2330DC"/>
                </a:solidFill>
                <a:latin typeface="Roboto"/>
                <a:ea typeface="Roboto"/>
                <a:cs typeface="Roboto"/>
                <a:sym typeface="Roboto"/>
              </a:rPr>
              <a:t>“.</a:t>
            </a:r>
          </a:p>
        </p:txBody>
      </p:sp>
    </p:spTree>
    <p:extLst>
      <p:ext uri="{BB962C8B-B14F-4D97-AF65-F5344CB8AC3E}">
        <p14:creationId xmlns:p14="http://schemas.microsoft.com/office/powerpoint/2010/main" val="36188685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Sektoriaus standartinė programinė įranga</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1743074"/>
            <a:ext cx="8977975"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1" i="0" u="none" strike="noStrike" cap="none" dirty="0" err="1">
                <a:solidFill>
                  <a:srgbClr val="2330DC"/>
                </a:solidFill>
                <a:latin typeface="Roboto"/>
                <a:ea typeface="Roboto"/>
                <a:cs typeface="Roboto"/>
                <a:sym typeface="Roboto"/>
              </a:rPr>
              <a:t>Canva</a:t>
            </a:r>
            <a:endParaRPr lang="lt-LT" sz="1600" b="1"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Paprastas grafinis dizainas, skirtas socialinės žiniasklaidos pranešimams, rinkodaros medžiagai ir pristatymams.</a:t>
            </a: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Pagrindinės funkcijos: iš anksto sukurti šablonai, vilkimo ir nuleidimo funkcija ir debesijoje.</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Privalumai: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patogi naudotojo sąsaja idealiai tinka ne dizaineriams.</a:t>
            </a:r>
          </a:p>
          <a:p>
            <a:pPr marL="400050" marR="0" lvl="0" indent="-285750" algn="l" rtl="0">
              <a:lnSpc>
                <a:spcPct val="100000"/>
              </a:lnSpc>
              <a:spcBef>
                <a:spcPts val="0"/>
              </a:spcBef>
              <a:spcAft>
                <a:spcPts val="0"/>
              </a:spcAft>
              <a:buClr>
                <a:srgbClr val="2330DC"/>
              </a:buClr>
              <a:buSzPts val="1800"/>
              <a:buFontTx/>
              <a:buChar char="-"/>
            </a:pPr>
            <a:r>
              <a:rPr lang="lt-LT" sz="1600" dirty="0">
                <a:solidFill>
                  <a:srgbClr val="2330DC"/>
                </a:solidFill>
                <a:latin typeface="Roboto"/>
                <a:ea typeface="Roboto"/>
                <a:cs typeface="Roboto"/>
                <a:sym typeface="Roboto"/>
              </a:rPr>
              <a:t>į</a:t>
            </a:r>
            <a:r>
              <a:rPr lang="lt-LT" sz="1600" i="0" u="none" strike="noStrike" cap="none" dirty="0">
                <a:solidFill>
                  <a:srgbClr val="2330DC"/>
                </a:solidFill>
                <a:latin typeface="Roboto"/>
                <a:ea typeface="Roboto"/>
                <a:cs typeface="Roboto"/>
                <a:sym typeface="Roboto"/>
              </a:rPr>
              <a:t>perkama ir siūloma nemokama versija.</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Trūkumai: </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dirty="0">
                <a:solidFill>
                  <a:srgbClr val="2330DC"/>
                </a:solidFill>
                <a:latin typeface="Roboto"/>
                <a:ea typeface="Roboto"/>
                <a:cs typeface="Roboto"/>
                <a:sym typeface="Roboto"/>
              </a:rPr>
              <a:t>r</a:t>
            </a:r>
            <a:r>
              <a:rPr lang="lt-LT" sz="1600" i="0" u="none" strike="noStrike" cap="none" dirty="0">
                <a:solidFill>
                  <a:srgbClr val="2330DC"/>
                </a:solidFill>
                <a:latin typeface="Roboto"/>
                <a:ea typeface="Roboto"/>
                <a:cs typeface="Roboto"/>
                <a:sym typeface="Roboto"/>
              </a:rPr>
              <a:t>ibotos išplėstinės funkcijos profesionaliems dizaineriams.</a:t>
            </a:r>
          </a:p>
          <a:p>
            <a:pPr marL="400050" marR="0" lvl="0" indent="-285750" algn="l" rtl="0">
              <a:lnSpc>
                <a:spcPct val="100000"/>
              </a:lnSpc>
              <a:spcBef>
                <a:spcPts val="0"/>
              </a:spcBef>
              <a:spcAft>
                <a:spcPts val="0"/>
              </a:spcAft>
              <a:buClr>
                <a:srgbClr val="2330DC"/>
              </a:buClr>
              <a:buSzPts val="1800"/>
              <a:buFontTx/>
              <a:buChar char="-"/>
            </a:pPr>
            <a:r>
              <a:rPr lang="lt-LT" sz="1600" dirty="0">
                <a:solidFill>
                  <a:srgbClr val="2330DC"/>
                </a:solidFill>
                <a:latin typeface="Roboto"/>
                <a:ea typeface="Roboto"/>
                <a:cs typeface="Roboto"/>
                <a:sym typeface="Roboto"/>
              </a:rPr>
              <a:t>n</a:t>
            </a:r>
            <a:r>
              <a:rPr lang="lt-LT" sz="1600" i="0" u="none" strike="noStrike" cap="none" dirty="0">
                <a:solidFill>
                  <a:srgbClr val="2330DC"/>
                </a:solidFill>
                <a:latin typeface="Roboto"/>
                <a:ea typeface="Roboto"/>
                <a:cs typeface="Roboto"/>
                <a:sym typeface="Roboto"/>
              </a:rPr>
              <a:t>egalima tvarkyti sudėtingos vektorinės ar judančios grafikos.</a:t>
            </a:r>
          </a:p>
        </p:txBody>
      </p:sp>
    </p:spTree>
    <p:extLst>
      <p:ext uri="{BB962C8B-B14F-4D97-AF65-F5344CB8AC3E}">
        <p14:creationId xmlns:p14="http://schemas.microsoft.com/office/powerpoint/2010/main" val="4755418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Atvirojo kodo ir įperkamos alternatyvos</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1743074"/>
            <a:ext cx="8977975"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1" i="0" u="none" strike="noStrike" cap="none" dirty="0">
                <a:solidFill>
                  <a:srgbClr val="2330DC"/>
                </a:solidFill>
                <a:latin typeface="Roboto"/>
                <a:ea typeface="Roboto"/>
                <a:cs typeface="Roboto"/>
                <a:sym typeface="Roboto"/>
              </a:rPr>
              <a:t>GIMP (GNU </a:t>
            </a:r>
            <a:r>
              <a:rPr lang="lt-LT" sz="1600" b="1" i="0" u="none" strike="noStrike" cap="none" dirty="0" err="1">
                <a:solidFill>
                  <a:srgbClr val="2330DC"/>
                </a:solidFill>
                <a:latin typeface="Roboto"/>
                <a:ea typeface="Roboto"/>
                <a:cs typeface="Roboto"/>
                <a:sym typeface="Roboto"/>
              </a:rPr>
              <a:t>Image</a:t>
            </a:r>
            <a:r>
              <a:rPr lang="lt-LT" sz="1600" b="1" i="0" u="none" strike="noStrike" cap="none" dirty="0">
                <a:solidFill>
                  <a:srgbClr val="2330DC"/>
                </a:solidFill>
                <a:latin typeface="Roboto"/>
                <a:ea typeface="Roboto"/>
                <a:cs typeface="Roboto"/>
                <a:sym typeface="Roboto"/>
              </a:rPr>
              <a:t> </a:t>
            </a:r>
            <a:r>
              <a:rPr lang="lt-LT" sz="1600" b="1" i="0" u="none" strike="noStrike" cap="none" dirty="0" err="1">
                <a:solidFill>
                  <a:srgbClr val="2330DC"/>
                </a:solidFill>
                <a:latin typeface="Roboto"/>
                <a:ea typeface="Roboto"/>
                <a:cs typeface="Roboto"/>
                <a:sym typeface="Roboto"/>
              </a:rPr>
              <a:t>Manipulation</a:t>
            </a:r>
            <a:r>
              <a:rPr lang="lt-LT" sz="1600" b="1" i="0" u="none" strike="noStrike" cap="none" dirty="0">
                <a:solidFill>
                  <a:srgbClr val="2330DC"/>
                </a:solidFill>
                <a:latin typeface="Roboto"/>
                <a:ea typeface="Roboto"/>
                <a:cs typeface="Roboto"/>
                <a:sym typeface="Roboto"/>
              </a:rPr>
              <a:t> </a:t>
            </a:r>
            <a:r>
              <a:rPr lang="lt-LT" sz="1600" b="1" i="0" u="none" strike="noStrike" cap="none" dirty="0" err="1">
                <a:solidFill>
                  <a:srgbClr val="2330DC"/>
                </a:solidFill>
                <a:latin typeface="Roboto"/>
                <a:ea typeface="Roboto"/>
                <a:cs typeface="Roboto"/>
                <a:sym typeface="Roboto"/>
              </a:rPr>
              <a:t>Program</a:t>
            </a:r>
            <a:r>
              <a:rPr lang="lt-LT" sz="1600" b="1" i="0" u="none" strike="noStrike" cap="none" dirty="0">
                <a:solidFill>
                  <a:srgbClr val="2330DC"/>
                </a:solidFill>
                <a:latin typeface="Roboto"/>
                <a:ea typeface="Roboto"/>
                <a:cs typeface="Roboto"/>
                <a:sym typeface="Roboto"/>
              </a:rPr>
              <a:t>)</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Vaizdų redagavimas ir grafinio dizaino pagrindas.</a:t>
            </a: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Pagrindinės funkcijos: sluoksniais pagrįstas redagavimas, nuotraukų retušavimas ir pritaikoma sąsaja.</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Privalumai: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nemokamas ir atviras kodas. </a:t>
            </a: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gali atlikti daug užduočių, panašių į „Photoshop“.</a:t>
            </a:r>
          </a:p>
          <a:p>
            <a:pPr marL="400050" marR="0" lvl="0" indent="-285750" algn="l" rtl="0">
              <a:lnSpc>
                <a:spcPct val="100000"/>
              </a:lnSpc>
              <a:spcBef>
                <a:spcPts val="0"/>
              </a:spcBef>
              <a:spcAft>
                <a:spcPts val="0"/>
              </a:spcAft>
              <a:buClr>
                <a:srgbClr val="2330DC"/>
              </a:buClr>
              <a:buSzPts val="1800"/>
              <a:buFontTx/>
              <a:buChar char="-"/>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Trūkumai: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trūksta kai kurių pažangių „Photoshop“ funkcijų. </a:t>
            </a:r>
          </a:p>
          <a:p>
            <a:pPr marL="400050" marR="0" lvl="0" indent="-285750" algn="l" rtl="0">
              <a:lnSpc>
                <a:spcPct val="100000"/>
              </a:lnSpc>
              <a:spcBef>
                <a:spcPts val="0"/>
              </a:spcBef>
              <a:spcAft>
                <a:spcPts val="0"/>
              </a:spcAft>
              <a:buClr>
                <a:srgbClr val="2330DC"/>
              </a:buClr>
              <a:buSzPts val="1800"/>
              <a:buFontTx/>
              <a:buChar char="-"/>
            </a:pPr>
            <a:r>
              <a:rPr lang="lt-LT" sz="1600" dirty="0">
                <a:solidFill>
                  <a:srgbClr val="2330DC"/>
                </a:solidFill>
                <a:latin typeface="Roboto"/>
                <a:ea typeface="Roboto"/>
                <a:cs typeface="Roboto"/>
                <a:sym typeface="Roboto"/>
              </a:rPr>
              <a:t>s</a:t>
            </a:r>
            <a:r>
              <a:rPr lang="lt-LT" sz="1600" i="0" u="none" strike="noStrike" cap="none" dirty="0">
                <a:solidFill>
                  <a:srgbClr val="2330DC"/>
                </a:solidFill>
                <a:latin typeface="Roboto"/>
                <a:ea typeface="Roboto"/>
                <a:cs typeface="Roboto"/>
                <a:sym typeface="Roboto"/>
              </a:rPr>
              <a:t>ąsaja mažiau ištobulinta ir gali bauginti pradedančiuosius.</a:t>
            </a:r>
          </a:p>
        </p:txBody>
      </p:sp>
    </p:spTree>
    <p:extLst>
      <p:ext uri="{BB962C8B-B14F-4D97-AF65-F5344CB8AC3E}">
        <p14:creationId xmlns:p14="http://schemas.microsoft.com/office/powerpoint/2010/main" val="8891058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Atvirojo kodo ir įperkamos alternatyvos</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49" y="1743074"/>
            <a:ext cx="8977975"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1" i="0" u="none" strike="noStrike" cap="none" dirty="0" err="1">
                <a:solidFill>
                  <a:srgbClr val="2330DC"/>
                </a:solidFill>
                <a:latin typeface="Roboto"/>
                <a:ea typeface="Roboto"/>
                <a:cs typeface="Roboto"/>
                <a:sym typeface="Roboto"/>
              </a:rPr>
              <a:t>Inkscape</a:t>
            </a:r>
            <a:endParaRPr lang="lt-LT" sz="1600" b="1"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Iliustracijoms, logotipams ir grafikai skirtas vektorinis dizainas.</a:t>
            </a: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Pagrindinės funkcijos: laisvos rankos piešimo įrankiai, mazgų redagavimas ir SVG palaikymas.</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Privalumai: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nemokama ir atvirojo kodo.</a:t>
            </a: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tinka daugumai vektorinių užduočių.</a:t>
            </a:r>
          </a:p>
          <a:p>
            <a:pPr marL="400050" marR="0" lvl="0" indent="-285750" algn="l" rtl="0">
              <a:lnSpc>
                <a:spcPct val="100000"/>
              </a:lnSpc>
              <a:spcBef>
                <a:spcPts val="0"/>
              </a:spcBef>
              <a:spcAft>
                <a:spcPts val="0"/>
              </a:spcAft>
              <a:buClr>
                <a:srgbClr val="2330DC"/>
              </a:buClr>
              <a:buSzPts val="1800"/>
              <a:buFontTx/>
              <a:buChar char="-"/>
            </a:pPr>
            <a:endParaRPr lang="lt-LT" sz="160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i="0" u="none" strike="noStrike" cap="none" dirty="0">
                <a:solidFill>
                  <a:srgbClr val="2330DC"/>
                </a:solidFill>
                <a:latin typeface="Roboto"/>
                <a:ea typeface="Roboto"/>
                <a:cs typeface="Roboto"/>
                <a:sym typeface="Roboto"/>
              </a:rPr>
              <a:t>Trūkumai:</a:t>
            </a:r>
          </a:p>
          <a:p>
            <a:pPr marL="114300" marR="0" lvl="0" algn="l" rtl="0">
              <a:lnSpc>
                <a:spcPct val="100000"/>
              </a:lnSpc>
              <a:spcBef>
                <a:spcPts val="0"/>
              </a:spcBef>
              <a:spcAft>
                <a:spcPts val="0"/>
              </a:spcAft>
              <a:buClr>
                <a:srgbClr val="2330DC"/>
              </a:buClr>
              <a:buSzPts val="1800"/>
            </a:pPr>
            <a:endParaRPr lang="lt-LT" sz="160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lėtesnis veikimas, palyginti su „</a:t>
            </a:r>
            <a:r>
              <a:rPr lang="lt-LT" sz="1600" i="0" u="none" strike="noStrike" cap="none" dirty="0" err="1">
                <a:solidFill>
                  <a:srgbClr val="2330DC"/>
                </a:solidFill>
                <a:latin typeface="Roboto"/>
                <a:ea typeface="Roboto"/>
                <a:cs typeface="Roboto"/>
                <a:sym typeface="Roboto"/>
              </a:rPr>
              <a:t>Illustrator</a:t>
            </a:r>
            <a:r>
              <a:rPr lang="lt-LT" sz="1600" i="0" u="none" strike="noStrike" cap="none" dirty="0">
                <a:solidFill>
                  <a:srgbClr val="2330DC"/>
                </a:solidFill>
                <a:latin typeface="Roboto"/>
                <a:ea typeface="Roboto"/>
                <a:cs typeface="Roboto"/>
                <a:sym typeface="Roboto"/>
              </a:rPr>
              <a:t>“.</a:t>
            </a:r>
          </a:p>
          <a:p>
            <a:pPr marL="400050" marR="0" lvl="0" indent="-285750" algn="l" rtl="0">
              <a:lnSpc>
                <a:spcPct val="100000"/>
              </a:lnSpc>
              <a:spcBef>
                <a:spcPts val="0"/>
              </a:spcBef>
              <a:spcAft>
                <a:spcPts val="0"/>
              </a:spcAft>
              <a:buClr>
                <a:srgbClr val="2330DC"/>
              </a:buClr>
              <a:buSzPts val="1800"/>
              <a:buFontTx/>
              <a:buChar char="-"/>
            </a:pPr>
            <a:r>
              <a:rPr lang="lt-LT" sz="1600" i="0" u="none" strike="noStrike" cap="none" dirty="0">
                <a:solidFill>
                  <a:srgbClr val="2330DC"/>
                </a:solidFill>
                <a:latin typeface="Roboto"/>
                <a:ea typeface="Roboto"/>
                <a:cs typeface="Roboto"/>
                <a:sym typeface="Roboto"/>
              </a:rPr>
              <a:t>mažiau intuityvi sąsaja.</a:t>
            </a:r>
          </a:p>
        </p:txBody>
      </p:sp>
    </p:spTree>
    <p:extLst>
      <p:ext uri="{BB962C8B-B14F-4D97-AF65-F5344CB8AC3E}">
        <p14:creationId xmlns:p14="http://schemas.microsoft.com/office/powerpoint/2010/main" val="33000968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8112</TotalTime>
  <Words>1702</Words>
  <Application>Microsoft Office PowerPoint</Application>
  <PresentationFormat>Widescreen</PresentationFormat>
  <Paragraphs>209</Paragraphs>
  <Slides>39</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Roboto Medium</vt:lpstr>
      <vt:lpstr>Roboto</vt:lpstr>
      <vt:lpstr>Arial</vt:lpstr>
      <vt:lpstr>Calibri</vt:lpstr>
      <vt:lpstr>Office Theme</vt:lpstr>
      <vt:lpstr>PowerPoint Presentation</vt:lpstr>
      <vt:lpstr>Populiari skaitmeninio dizaino programinė įranga: sektoriaus standartai ir prieinamos alternatyvos  3 modulis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Acer</cp:lastModifiedBy>
  <cp:revision>86</cp:revision>
  <dcterms:created xsi:type="dcterms:W3CDTF">2023-11-22T09:07:15Z</dcterms:created>
  <dcterms:modified xsi:type="dcterms:W3CDTF">2025-04-18T11:07:21Z</dcterms:modified>
</cp:coreProperties>
</file>