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Roboto" panose="02000000000000000000" pitchFamily="2" charset="0"/>
      <p:regular r:id="rId16"/>
      <p:bold r:id="rId17"/>
      <p:italic r:id="rId18"/>
      <p:boldItalic r:id="rId19"/>
    </p:embeddedFont>
    <p:embeddedFont>
      <p:font typeface="Roboto Medium" panose="020000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hH0lJYxHbciWtm0vRvW/uCIf+to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658" y="67"/>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7" name="Google Shape;137;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08ead12222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43" name="Google Shape;143;g308ead12222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08ead12222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Freepik Company S.L. - www.freepik.com</a:t>
            </a:r>
            <a:endParaRPr sz="900">
              <a:solidFill>
                <a:srgbClr val="9AA0A6"/>
              </a:solidFill>
              <a:highlight>
                <a:srgbClr val="202124"/>
              </a:highlight>
            </a:endParaRPr>
          </a:p>
        </p:txBody>
      </p:sp>
      <p:sp>
        <p:nvSpPr>
          <p:cNvPr id="150" name="Google Shape;150;g308ead12222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8" name="Google Shape;108;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 name="Google Shape;115;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Creator: Meyer, Thomas, 2017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Credit: Bildnachweis siehe Beschreibung</a:t>
            </a:r>
            <a:endParaRPr sz="900">
              <a:solidFill>
                <a:srgbClr val="9AA0A6"/>
              </a:solidFill>
              <a:highlight>
                <a:srgbClr val="202124"/>
              </a:highlight>
            </a:endParaRPr>
          </a:p>
          <a:p>
            <a:pPr marL="0" lvl="0" indent="0" algn="l" rtl="0">
              <a:lnSpc>
                <a:spcPct val="100000"/>
              </a:lnSpc>
              <a:spcBef>
                <a:spcPts val="0"/>
              </a:spcBef>
              <a:spcAft>
                <a:spcPts val="0"/>
              </a:spcAft>
              <a:buSzPts val="1100"/>
              <a:buNone/>
            </a:pPr>
            <a:r>
              <a:rPr lang="en-US" sz="900">
                <a:solidFill>
                  <a:srgbClr val="9AA0A6"/>
                </a:solidFill>
                <a:highlight>
                  <a:srgbClr val="202124"/>
                </a:highlight>
              </a:rPr>
              <a:t>Copyright: Thomas Meyer/OSTKREUZ</a:t>
            </a:r>
            <a:endParaRPr sz="900">
              <a:solidFill>
                <a:srgbClr val="9AA0A6"/>
              </a:solidFill>
              <a:highlight>
                <a:srgbClr val="202124"/>
              </a:highlight>
            </a:endParaRPr>
          </a:p>
        </p:txBody>
      </p:sp>
      <p:sp>
        <p:nvSpPr>
          <p:cNvPr id="125" name="Google Shape;125;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0" name="Google Shape;130;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hyperlink" Target="http://www.youtube.com/watch?v=OY5eba3jxm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youtube.com/watch?v=qkwFZF8stcA" TargetMode="External"/><Relationship Id="rId5" Type="http://schemas.openxmlformats.org/officeDocument/2006/relationships/hyperlink" Target="https://www.europeana.eu/item/188/item_7KCTZEYJYKTKAJU4K2KQP3JODQPLOG6F" TargetMode="Externa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www.youtube.com/watch?v=ucpBYUw6b2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hyperlink" Target="http://www.youtube.com/watch?v=2f5m-jBf81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g308ead12222_0_76"/>
          <p:cNvSpPr txBox="1"/>
          <p:nvPr/>
        </p:nvSpPr>
        <p:spPr>
          <a:xfrm>
            <a:off x="880850" y="755000"/>
            <a:ext cx="66375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Tvaraus</a:t>
            </a:r>
            <a:r>
              <a:rPr lang="en-US" sz="3200" dirty="0">
                <a:solidFill>
                  <a:srgbClr val="2330DC"/>
                </a:solidFill>
                <a:latin typeface="Roboto"/>
                <a:ea typeface="Roboto"/>
                <a:cs typeface="Roboto"/>
                <a:sym typeface="Roboto"/>
              </a:rPr>
              <a:t> </a:t>
            </a:r>
            <a:r>
              <a:rPr lang="lt-LT" sz="3200" dirty="0">
                <a:solidFill>
                  <a:srgbClr val="2330DC"/>
                </a:solidFill>
                <a:latin typeface="Roboto"/>
                <a:ea typeface="Roboto"/>
                <a:cs typeface="Roboto"/>
                <a:sym typeface="Roboto"/>
              </a:rPr>
              <a:t>dizaino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praktika</a:t>
            </a:r>
            <a:endParaRPr lang="lt-LT" sz="32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Medžiagų parinkimas:</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Pirmenybė teikiama atsinaujinančioms, perdirbamoms ir mažo poveikio medžiagoms.</a:t>
            </a:r>
          </a:p>
          <a:p>
            <a:pPr marL="457200" marR="0" lvl="0" indent="-342900" algn="l" rtl="0">
              <a:lnSpc>
                <a:spcPct val="100000"/>
              </a:lnSpc>
              <a:spcBef>
                <a:spcPts val="0"/>
              </a:spcBef>
              <a:spcAft>
                <a:spcPts val="0"/>
              </a:spcAft>
              <a:buClr>
                <a:srgbClr val="2330DC"/>
              </a:buClr>
              <a:buSzPts val="1800"/>
              <a:buFont typeface="Roboto"/>
              <a:buChar char="●"/>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Energijos vartojimo efektyvumas:</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Pasyvaus dizaino ir atsinaujinančių energijos šaltinių naudojimas siekiant sumažinti energijos suvartojimą.</a:t>
            </a:r>
          </a:p>
          <a:p>
            <a:pPr marL="457200" marR="0" lvl="0" indent="-342900" algn="l" rtl="0">
              <a:lnSpc>
                <a:spcPct val="100000"/>
              </a:lnSpc>
              <a:spcBef>
                <a:spcPts val="0"/>
              </a:spcBef>
              <a:spcAft>
                <a:spcPts val="0"/>
              </a:spcAft>
              <a:buClr>
                <a:srgbClr val="2330DC"/>
              </a:buClr>
              <a:buSzPts val="1800"/>
              <a:buFont typeface="Roboto"/>
              <a:buChar char="●"/>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Atliekų mažinimas:</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Atliekų mažinimas naudojant modulinį dizainą, išardymą ir skaitmeninę gamybą.</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Vandens tausojimas:</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Efektyvaus vandens naudojimo ir surinkimo sistemų integravimas į dizainą.</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40" name="Google Shape;140;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4"/>
        <p:cNvGrpSpPr/>
        <p:nvPr/>
      </p:nvGrpSpPr>
      <p:grpSpPr>
        <a:xfrm>
          <a:off x="0" y="0"/>
          <a:ext cx="0" cy="0"/>
          <a:chOff x="0" y="0"/>
          <a:chExt cx="0" cy="0"/>
        </a:xfrm>
      </p:grpSpPr>
      <p:sp>
        <p:nvSpPr>
          <p:cNvPr id="145" name="Google Shape;145;g308ead12222_0_86"/>
          <p:cNvSpPr txBox="1"/>
          <p:nvPr/>
        </p:nvSpPr>
        <p:spPr>
          <a:xfrm>
            <a:off x="880850" y="755000"/>
            <a:ext cx="8848650" cy="66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Technologijų vaidmuo tvariame dizaine</a:t>
            </a:r>
            <a:endParaRPr sz="3200" b="0" i="0" u="none" strike="noStrike" cap="none" dirty="0">
              <a:solidFill>
                <a:srgbClr val="2330DC"/>
              </a:solidFill>
              <a:latin typeface="Roboto"/>
              <a:ea typeface="Roboto"/>
              <a:cs typeface="Roboto"/>
              <a:sym typeface="Roboto"/>
            </a:endParaRPr>
          </a:p>
        </p:txBody>
      </p:sp>
      <p:sp>
        <p:nvSpPr>
          <p:cNvPr id="146" name="Google Shape;146;g308ead12222_0_86"/>
          <p:cNvSpPr txBox="1"/>
          <p:nvPr/>
        </p:nvSpPr>
        <p:spPr>
          <a:xfrm>
            <a:off x="8028850" y="4804952"/>
            <a:ext cx="3282300" cy="132454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lt-LT" sz="1800" dirty="0">
                <a:solidFill>
                  <a:srgbClr val="2330DC"/>
                </a:solidFill>
                <a:latin typeface="Roboto"/>
                <a:ea typeface="Roboto"/>
                <a:cs typeface="Roboto"/>
                <a:sym typeface="Roboto"/>
              </a:rPr>
              <a:t>Dizaino procesų tobulinimas optimizuojant išteklių naudojimą ir mažinant atliekų kiekį</a:t>
            </a:r>
            <a:endParaRPr sz="900" dirty="0">
              <a:solidFill>
                <a:schemeClr val="dk1"/>
              </a:solidFill>
              <a:latin typeface="Roboto"/>
              <a:ea typeface="Roboto"/>
              <a:cs typeface="Roboto"/>
              <a:sym typeface="Roboto"/>
            </a:endParaRPr>
          </a:p>
        </p:txBody>
      </p:sp>
      <p:sp>
        <p:nvSpPr>
          <p:cNvPr id="147" name="Google Shape;147;g308ead12222_0_86"/>
          <p:cNvSpPr/>
          <p:nvPr/>
        </p:nvSpPr>
        <p:spPr>
          <a:xfrm>
            <a:off x="9248000" y="3999525"/>
            <a:ext cx="481500" cy="6888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 name="Google Shape;145;g308ead12222_0_86">
            <a:extLst>
              <a:ext uri="{FF2B5EF4-FFF2-40B4-BE49-F238E27FC236}">
                <a16:creationId xmlns:a16="http://schemas.microsoft.com/office/drawing/2014/main" id="{5D34656C-B2B5-52F7-BBB8-95CF924780D2}"/>
              </a:ext>
            </a:extLst>
          </p:cNvPr>
          <p:cNvSpPr txBox="1"/>
          <p:nvPr/>
        </p:nvSpPr>
        <p:spPr>
          <a:xfrm>
            <a:off x="958887" y="1535472"/>
            <a:ext cx="6624168" cy="436656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Technologijų ir tvaraus dizaino sinergija skatina požiūrį, kuriuo sprendžiamos aplinkosaugos problemos, kartu skatinant ekonominį gyvybingumą ir socialinę </a:t>
            </a:r>
            <a:r>
              <a:rPr lang="lt-LT" sz="1800" dirty="0" err="1">
                <a:solidFill>
                  <a:srgbClr val="2330DC"/>
                </a:solidFill>
                <a:latin typeface="Roboto"/>
                <a:ea typeface="Roboto"/>
                <a:cs typeface="Roboto"/>
                <a:sym typeface="Roboto"/>
              </a:rPr>
              <a:t>įtrauktį</a:t>
            </a:r>
            <a:r>
              <a:rPr lang="lt-LT" sz="1800" dirty="0">
                <a:solidFill>
                  <a:srgbClr val="2330DC"/>
                </a:solidFill>
                <a:latin typeface="Roboto"/>
                <a:ea typeface="Roboto"/>
                <a:cs typeface="Roboto"/>
                <a:sym typeface="Roboto"/>
              </a:rPr>
              <a:t>.</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Skaitmeninės priemonės:</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Statinio informacinis modeliavimas (</a:t>
            </a:r>
            <a:r>
              <a:rPr lang="en-US" sz="1800" dirty="0">
                <a:solidFill>
                  <a:srgbClr val="2330DC"/>
                </a:solidFill>
                <a:latin typeface="Roboto"/>
                <a:ea typeface="Roboto"/>
                <a:cs typeface="Roboto"/>
                <a:sym typeface="Roboto"/>
              </a:rPr>
              <a:t>Building Information Modelling </a:t>
            </a:r>
            <a:r>
              <a:rPr lang="lt-LT" sz="1800" dirty="0">
                <a:solidFill>
                  <a:srgbClr val="2330DC"/>
                </a:solidFill>
                <a:latin typeface="Roboto"/>
                <a:ea typeface="Roboto"/>
                <a:cs typeface="Roboto"/>
                <a:sym typeface="Roboto"/>
              </a:rPr>
              <a:t>- BIM)</a:t>
            </a:r>
          </a:p>
          <a:p>
            <a:pPr marL="0" marR="0" lvl="0" indent="0" algn="l" rtl="0">
              <a:lnSpc>
                <a:spcPct val="100000"/>
              </a:lnSpc>
              <a:spcBef>
                <a:spcPts val="0"/>
              </a:spcBef>
              <a:spcAft>
                <a:spcPts val="0"/>
              </a:spcAft>
              <a:buNone/>
            </a:pPr>
            <a:r>
              <a:rPr lang="lt-LT" sz="1500" dirty="0">
                <a:solidFill>
                  <a:srgbClr val="2330DC"/>
                </a:solidFill>
                <a:latin typeface="Roboto"/>
                <a:ea typeface="Roboto"/>
                <a:cs typeface="Roboto"/>
                <a:sym typeface="Roboto"/>
              </a:rPr>
              <a:t>palengvina tikslų planavimą ir išteklių valdymą</a:t>
            </a:r>
          </a:p>
          <a:p>
            <a:pPr marL="0" marR="0" lvl="0" indent="0" algn="l" rtl="0">
              <a:lnSpc>
                <a:spcPct val="100000"/>
              </a:lnSpc>
              <a:spcBef>
                <a:spcPts val="0"/>
              </a:spcBef>
              <a:spcAft>
                <a:spcPts val="0"/>
              </a:spcAft>
              <a:buNone/>
            </a:pPr>
            <a:endParaRPr lang="lt-LT" sz="15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VR</a:t>
            </a:r>
          </a:p>
          <a:p>
            <a:pPr marL="0" marR="0" lvl="0" indent="0" algn="l" rtl="0">
              <a:lnSpc>
                <a:spcPct val="100000"/>
              </a:lnSpc>
              <a:spcBef>
                <a:spcPts val="0"/>
              </a:spcBef>
              <a:spcAft>
                <a:spcPts val="0"/>
              </a:spcAft>
              <a:buNone/>
            </a:pPr>
            <a:r>
              <a:rPr lang="lt-LT" sz="1500" dirty="0">
                <a:solidFill>
                  <a:srgbClr val="2330DC"/>
                </a:solidFill>
                <a:latin typeface="Roboto"/>
                <a:ea typeface="Roboto"/>
                <a:cs typeface="Roboto"/>
                <a:sym typeface="Roboto"/>
              </a:rPr>
              <a:t>suteikia galimybę vertinti realiuoju laiku, o tai padeda kurti aplinkai draugiškesnius projektus</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3D spausdinimas</a:t>
            </a:r>
          </a:p>
          <a:p>
            <a:pPr marL="0" marR="0" lvl="0" indent="0" algn="l" rtl="0">
              <a:lnSpc>
                <a:spcPct val="100000"/>
              </a:lnSpc>
              <a:spcBef>
                <a:spcPts val="0"/>
              </a:spcBef>
              <a:spcAft>
                <a:spcPts val="0"/>
              </a:spcAft>
              <a:buNone/>
            </a:pPr>
            <a:r>
              <a:rPr lang="lt-LT" sz="1500" dirty="0">
                <a:solidFill>
                  <a:srgbClr val="2330DC"/>
                </a:solidFill>
                <a:latin typeface="Roboto"/>
                <a:ea typeface="Roboto"/>
                <a:cs typeface="Roboto"/>
                <a:sym typeface="Roboto"/>
              </a:rPr>
              <a:t>leidžia greitai kurti prototipus ir gaminti pagal užsakymą</a:t>
            </a: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lang="en-US"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g308ead12222_0_99"/>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600" b="0" i="0" u="none" strike="noStrike" cap="none">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2330DC"/>
              </a:solidFill>
              <a:latin typeface="Roboto"/>
              <a:ea typeface="Roboto"/>
              <a:cs typeface="Roboto"/>
              <a:sym typeface="Roboto"/>
            </a:endParaRPr>
          </a:p>
        </p:txBody>
      </p:sp>
      <p:sp>
        <p:nvSpPr>
          <p:cNvPr id="153" name="Google Shape;153;g308ead12222_0_99"/>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154" name="Google Shape;154;g308ead12222_0_99" descr="Head to https://squarespace.com/designtheory to save 10% off your first purchase of a website or domain using code DESIGNTHEORY . Why can't companies just design sustainable products? In this industrial design analysis, we explore the system in which products are made, as well as our human desire for scale.  &#10;&#10;Become a patron of my channel on Patreon: https://www.patreon.com/JohnMauriello&#10;&#10;Learn the process to create beautiful industrial design. Become an expert in design language, visual storytelling, and land your dream industrial design job. Enroll in my online industrial design course, Form Fundamentals. https://bit.ly/335vsqO .&#10;&#10;Join my mailing list to get notified of special announcements: https://www.studioello.com/mail&#10;Join my discord channel and talk to me: https://discord.gg/hFw55nh&#10;Follow me on Instagram: https://www.instagram.com/mauriellodesign&#10;Follow me on LinkedIn: https://www.linkedin.com/in/mauriellojohn&#10;Check out my Behance: https://www.behance.net/mauriellodesign&#10;&#10;Want to learn more about my work? Check out my portfolio: https://www.studioello.com&#10;Want to work with me on a design project? Contact me here: https://www.studioello.com/about-1&#10;&#10;0:00 Intro&#10;0:45 The Industrial Revolution&#10;2:16 The Allure of Scale&#10;2:54 Move Fast and Break Things&#10;5:16 Why A Holistic System Is SO Important&#10;7:26 Materials and Sourcing&#10;8:13 Sustainability is HARD To Measure&#10;10:32 Plastic is Kind of Amazing&#10;11:36 Mismatched Incentives&#10;11:46 Customers At Fault&#10;12:56 Convenience Is King&#10;14:11  The Path of Least Resistance&#10;14:56 Designers/Engineers Are At Fault &#10;17:36 Companies Are At Fault&#10;18:36 Lawmakers Are At Fault&#10;20:00 Are We Doomed? &#10;&#10;&#10;All content written by John Mauriello. Edited by Bradley Heath and John Mauriello. John Mauriello has been working professionally as an industrial designer since 2010. He is an Adjunct Professor of industrial design at California College of the Arts.&#10;&#10;Credits/Sources:&#10;Bradley Heath (editor): https://www.linkedin.com/in/bradley-heath-032299109/&#10;I took inspiration from Cradle to Cradle, most notably the information about textile factories and benzene: https://amzn.to/3LyYxwh&#10;I borrowed some footage from NileRed in the benzene scene: https://www.youtube.com/c/NileRed&#10;https://ieeexplore.ieee.org/document/924786&#10;https://www.nature.com/articles/srep41652#:~:text=Mexico%20City's%20program%2C%20also%20known,not%20be%20used%20on%20Mondays&#10;https://stylesage.co/blog/sustainable-fashion-2022/?utm_medium=email&amp;_hsmi=210621379&amp;_hsenc=p2ANqtz-9qYEQd8caoIVDaYAZCUXn0bJ5ddpoQi0FHaxa4VxLEOF6Z7zLaLhTYOKDyKVIaGQlO4c3f_cLgGAfKBBSW88BVUXsBC6tX_Z9kUKOgrqVqXnA1cz0&amp;utm_content=210600002&amp;utm_source=hs_email &#10;https://www.britannica.com/story/the-rise-of-the-machines-pros-and-cons-of-the-industrial-revolution &#10;https://eu.patagonia.com/gb/en/stories/extended-play/story-32985.html&#10;https://www.boredpanda.com/plastic-bags-supposed-to-help-save-planet/?utm_source=google&amp;utm_medium=organic&amp;utm_campaign=organic&#10; https://www.independent.co.uk/climate-change/news/plastic-bags-pollution-paper-cotton-tote-bags-environment-a9159731.html \&#10;https://journey.designpossibility.com/carbon-neutral-is-not-enough-learn-about-carbon-negative-materials-880df11b97f&#10;https://www.ecoandbeyond.co/articles/is-bamboo-sustainable/ &#10;https://www.peta.org/issues/animals-used-for-clothing/wool-industry/wool-environmental-hazards/ &#10;https://cor.europa.eu/en/engage/studies/Documents/relationship-desertification-climate-change.pdf &#10;https://voxeu.org/article/religiosity-education-and-economic-progress-19th-century-france&#10;https://www.encyclopedia.com/history/encyclopedias-almanacs-transcripts-and-maps/origins-industrial-revolution&#10;https://cuomeka.wrlc.org/exhibits/show/industrial/background/background--catholic-responses&#10;https://www.econlib.org/library/Enc/IndustrialRevolutionandtheStandardofLiving.html &#10;https://www.britannica.com/story/the-rise-of-the-machines-pros-and-cons-of-the-industrial-revolution&#10;https://www.nationalgeographic.org/article/industrialization-labor-and-life/6th-grade/ &#10;&#10;Sustainable Design and Eco Friendly Industrial Design is very important. Circular Economy Product Design is key to a sustainable future. Complex Supply Chain Issues, Bioplastics, and Carbon Negative Materials all play a part." title="Why Companies Can't Design Sustainable, Eco-Friendly Products">
            <a:hlinkClick r:id="rId4"/>
          </p:cNvPr>
          <p:cNvPicPr preferRelativeResize="0"/>
          <p:nvPr/>
        </p:nvPicPr>
        <p:blipFill>
          <a:blip r:embed="rId5">
            <a:alphaModFix/>
          </a:blip>
          <a:stretch>
            <a:fillRect/>
          </a:stretch>
        </p:blipFill>
        <p:spPr>
          <a:xfrm>
            <a:off x="3059825" y="1734400"/>
            <a:ext cx="6072350" cy="3415700"/>
          </a:xfrm>
          <a:prstGeom prst="rect">
            <a:avLst/>
          </a:prstGeom>
          <a:noFill/>
          <a:ln>
            <a:noFill/>
          </a:ln>
        </p:spPr>
      </p:pic>
      <p:sp>
        <p:nvSpPr>
          <p:cNvPr id="155" name="Google Shape;155;g308ead12222_0_99"/>
          <p:cNvSpPr txBox="1"/>
          <p:nvPr/>
        </p:nvSpPr>
        <p:spPr>
          <a:xfrm>
            <a:off x="6579300" y="5361150"/>
            <a:ext cx="3037500" cy="34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10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9"/>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200" dirty="0">
                <a:solidFill>
                  <a:srgbClr val="2330DC"/>
                </a:solidFill>
                <a:latin typeface="Roboto Medium"/>
                <a:ea typeface="Roboto Medium"/>
                <a:cs typeface="Roboto Medium"/>
                <a:sym typeface="Roboto Medium"/>
              </a:rPr>
              <a:t>Skaitmeninių priemonių kursas: Skaitmeninės alternatyvios mokymosi erdvės</a:t>
            </a:r>
            <a:br>
              <a:rPr lang="lt-LT" sz="3200" dirty="0">
                <a:solidFill>
                  <a:srgbClr val="2330DC"/>
                </a:solidFill>
                <a:latin typeface="Roboto Medium"/>
                <a:ea typeface="Roboto Medium"/>
                <a:cs typeface="Roboto Medium"/>
                <a:sym typeface="Roboto Medium"/>
              </a:rPr>
            </a:br>
            <a:br>
              <a:rPr lang="lt-LT" sz="3200" dirty="0">
                <a:solidFill>
                  <a:srgbClr val="2330DC"/>
                </a:solidFill>
                <a:latin typeface="Roboto Medium"/>
                <a:ea typeface="Roboto Medium"/>
                <a:cs typeface="Roboto Medium"/>
                <a:sym typeface="Roboto Medium"/>
              </a:rPr>
            </a:br>
            <a:r>
              <a:rPr lang="lt-LT" sz="3200" dirty="0">
                <a:solidFill>
                  <a:srgbClr val="2330DC"/>
                </a:solidFill>
                <a:latin typeface="Roboto Medium"/>
                <a:ea typeface="Roboto Medium"/>
                <a:cs typeface="Roboto Medium"/>
                <a:sym typeface="Roboto Medium"/>
              </a:rPr>
              <a:t>1 modulis: Įvadas į Naujojo Europinio </a:t>
            </a:r>
            <a:r>
              <a:rPr lang="lt-LT" sz="3200" dirty="0" err="1">
                <a:solidFill>
                  <a:srgbClr val="2330DC"/>
                </a:solidFill>
                <a:latin typeface="Roboto Medium"/>
                <a:ea typeface="Roboto Medium"/>
                <a:cs typeface="Roboto Medium"/>
                <a:sym typeface="Roboto Medium"/>
              </a:rPr>
              <a:t>Bauhauzo</a:t>
            </a:r>
            <a:r>
              <a:rPr lang="lt-LT" sz="3200" dirty="0">
                <a:solidFill>
                  <a:srgbClr val="2330DC"/>
                </a:solidFill>
                <a:latin typeface="Roboto Medium"/>
                <a:ea typeface="Roboto Medium"/>
                <a:cs typeface="Roboto Medium"/>
                <a:sym typeface="Roboto Medium"/>
              </a:rPr>
              <a:t> (NEB) principus ir tvarų dizainą</a:t>
            </a:r>
            <a:br>
              <a:rPr lang="lt-LT" sz="3200" dirty="0">
                <a:solidFill>
                  <a:srgbClr val="2330DC"/>
                </a:solidFill>
                <a:latin typeface="Roboto Medium"/>
                <a:ea typeface="Roboto Medium"/>
                <a:cs typeface="Roboto Medium"/>
                <a:sym typeface="Roboto Medium"/>
              </a:rPr>
            </a:b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3120572"/>
            <a:ext cx="7003547" cy="199890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lt-LT" sz="1900" dirty="0">
                <a:solidFill>
                  <a:srgbClr val="2330DC"/>
                </a:solidFill>
                <a:latin typeface="Roboto"/>
                <a:ea typeface="Roboto"/>
                <a:cs typeface="Roboto"/>
                <a:sym typeface="Roboto"/>
              </a:rPr>
              <a:t>1.1 </a:t>
            </a:r>
            <a:r>
              <a:rPr lang="lt-LT" sz="1900" dirty="0" err="1">
                <a:solidFill>
                  <a:srgbClr val="2330DC"/>
                </a:solidFill>
                <a:latin typeface="Roboto"/>
                <a:ea typeface="Roboto"/>
                <a:cs typeface="Roboto"/>
                <a:sym typeface="Roboto"/>
              </a:rPr>
              <a:t>Bauhauzo</a:t>
            </a:r>
            <a:r>
              <a:rPr lang="lt-LT" sz="1900" dirty="0">
                <a:solidFill>
                  <a:srgbClr val="2330DC"/>
                </a:solidFill>
                <a:latin typeface="Roboto"/>
                <a:ea typeface="Roboto"/>
                <a:cs typeface="Roboto"/>
                <a:sym typeface="Roboto"/>
              </a:rPr>
              <a:t> judėjimo istorinis kontekstas ir evoliucija į NEB.</a:t>
            </a:r>
          </a:p>
          <a:p>
            <a:pPr marL="0" lvl="0" indent="0" algn="l" rtl="0">
              <a:lnSpc>
                <a:spcPct val="90000"/>
              </a:lnSpc>
              <a:spcBef>
                <a:spcPts val="480"/>
              </a:spcBef>
              <a:spcAft>
                <a:spcPts val="0"/>
              </a:spcAft>
              <a:buClr>
                <a:srgbClr val="595959"/>
              </a:buClr>
              <a:buSzPts val="2400"/>
              <a:buNone/>
            </a:pPr>
            <a:endParaRPr lang="lt-LT" sz="19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900" dirty="0">
                <a:solidFill>
                  <a:srgbClr val="2330DC"/>
                </a:solidFill>
                <a:latin typeface="Roboto"/>
                <a:ea typeface="Roboto"/>
                <a:cs typeface="Roboto"/>
                <a:sym typeface="Roboto"/>
              </a:rPr>
              <a:t>1.2 Pagrindiniai NEB principai: tvarumas, estetika, </a:t>
            </a:r>
            <a:r>
              <a:rPr lang="lt-LT" sz="1900" dirty="0" err="1">
                <a:solidFill>
                  <a:srgbClr val="2330DC"/>
                </a:solidFill>
                <a:latin typeface="Roboto"/>
                <a:ea typeface="Roboto"/>
                <a:cs typeface="Roboto"/>
                <a:sym typeface="Roboto"/>
              </a:rPr>
              <a:t>įtrauktis</a:t>
            </a:r>
            <a:r>
              <a:rPr lang="lt-LT" sz="1900" dirty="0">
                <a:solidFill>
                  <a:srgbClr val="2330DC"/>
                </a:solidFill>
                <a:latin typeface="Roboto"/>
                <a:ea typeface="Roboto"/>
                <a:cs typeface="Roboto"/>
                <a:sym typeface="Roboto"/>
              </a:rPr>
              <a:t>.</a:t>
            </a:r>
          </a:p>
          <a:p>
            <a:pPr marL="0" lvl="0" indent="0" algn="l" rtl="0">
              <a:lnSpc>
                <a:spcPct val="90000"/>
              </a:lnSpc>
              <a:spcBef>
                <a:spcPts val="480"/>
              </a:spcBef>
              <a:spcAft>
                <a:spcPts val="0"/>
              </a:spcAft>
              <a:buClr>
                <a:srgbClr val="595959"/>
              </a:buClr>
              <a:buSzPts val="2400"/>
              <a:buNone/>
            </a:pPr>
            <a:endParaRPr lang="lt-LT" sz="19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900" dirty="0">
                <a:solidFill>
                  <a:srgbClr val="2330DC"/>
                </a:solidFill>
                <a:latin typeface="Roboto"/>
                <a:ea typeface="Roboto"/>
                <a:cs typeface="Roboto"/>
                <a:sym typeface="Roboto"/>
              </a:rPr>
              <a:t>1.3. Įvadas į tvaraus dizaino koncepcijas ir praktiką.</a:t>
            </a:r>
            <a:endParaRPr sz="19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20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7" name="Picture 6" descr="A sign with a person and a euro symbol&#10;&#10;Description automatically generated">
            <a:extLst>
              <a:ext uri="{FF2B5EF4-FFF2-40B4-BE49-F238E27FC236}">
                <a16:creationId xmlns:a16="http://schemas.microsoft.com/office/drawing/2014/main" id="{5DC80FEE-9B7B-480C-DED8-4DF198D88EC5}"/>
              </a:ext>
            </a:extLst>
          </p:cNvPr>
          <p:cNvPicPr>
            <a:picLocks noChangeAspect="1"/>
          </p:cNvPicPr>
          <p:nvPr/>
        </p:nvPicPr>
        <p:blipFill>
          <a:blip r:embed="rId5"/>
          <a:stretch>
            <a:fillRect/>
          </a:stretch>
        </p:blipFill>
        <p:spPr>
          <a:xfrm>
            <a:off x="5340091" y="5612074"/>
            <a:ext cx="1448355" cy="517514"/>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B512A6B1-5999-3C39-A5B9-32A15770670C}"/>
              </a:ext>
            </a:extLst>
          </p:cNvPr>
          <p:cNvPicPr>
            <a:picLocks noChangeAspect="1"/>
          </p:cNvPicPr>
          <p:nvPr/>
        </p:nvPicPr>
        <p:blipFill>
          <a:blip r:embed="rId6"/>
          <a:stretch>
            <a:fillRect/>
          </a:stretch>
        </p:blipFill>
        <p:spPr>
          <a:xfrm>
            <a:off x="9611358" y="5659688"/>
            <a:ext cx="1253068" cy="469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7447100" cy="502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err="1">
                <a:solidFill>
                  <a:srgbClr val="2330DC"/>
                </a:solidFill>
                <a:latin typeface="Roboto"/>
                <a:ea typeface="Roboto"/>
                <a:cs typeface="Roboto"/>
                <a:sym typeface="Roboto"/>
              </a:rPr>
              <a:t>Bauhauzo</a:t>
            </a:r>
            <a:r>
              <a:rPr lang="lt-LT" sz="3200" dirty="0">
                <a:solidFill>
                  <a:srgbClr val="2330DC"/>
                </a:solidFill>
                <a:latin typeface="Roboto"/>
                <a:ea typeface="Roboto"/>
                <a:cs typeface="Roboto"/>
                <a:sym typeface="Roboto"/>
              </a:rPr>
              <a:t> judėjimo istorinis kontekstas</a:t>
            </a: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Kilmė: pradininkas buvo </a:t>
            </a:r>
            <a:r>
              <a:rPr lang="lt-LT" sz="1600" dirty="0" err="1">
                <a:solidFill>
                  <a:srgbClr val="2330DC"/>
                </a:solidFill>
                <a:latin typeface="Roboto"/>
                <a:ea typeface="Roboto"/>
                <a:cs typeface="Roboto"/>
                <a:sym typeface="Roboto"/>
              </a:rPr>
              <a:t>Walter</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Gropius</a:t>
            </a:r>
            <a:r>
              <a:rPr lang="lt-LT" sz="1600" dirty="0">
                <a:solidFill>
                  <a:srgbClr val="2330DC"/>
                </a:solidFill>
                <a:latin typeface="Roboto"/>
                <a:ea typeface="Roboto"/>
                <a:cs typeface="Roboto"/>
                <a:sym typeface="Roboto"/>
              </a:rPr>
              <a:t>, 1919 m. </a:t>
            </a:r>
            <a:r>
              <a:rPr lang="lt-LT" sz="1600" dirty="0" err="1">
                <a:solidFill>
                  <a:srgbClr val="2330DC"/>
                </a:solidFill>
                <a:latin typeface="Roboto"/>
                <a:ea typeface="Roboto"/>
                <a:cs typeface="Roboto"/>
                <a:sym typeface="Roboto"/>
              </a:rPr>
              <a:t>Veimare</a:t>
            </a:r>
            <a:r>
              <a:rPr lang="lt-LT" sz="1600" dirty="0">
                <a:solidFill>
                  <a:srgbClr val="2330DC"/>
                </a:solidFill>
                <a:latin typeface="Roboto"/>
                <a:ea typeface="Roboto"/>
                <a:cs typeface="Roboto"/>
                <a:sym typeface="Roboto"/>
              </a:rPr>
              <a:t>, Vokietijoje.</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Tikslas: integruoti meną, amatus ir pramonę, kad funkcionalus dizainas pagerintų kasdienį gyvenimą.</a:t>
            </a:r>
          </a:p>
          <a:p>
            <a:pPr marL="457200" marR="0" lvl="0" indent="-330200" algn="l" rtl="0">
              <a:lnSpc>
                <a:spcPct val="100000"/>
              </a:lnSpc>
              <a:spcBef>
                <a:spcPts val="0"/>
              </a:spcBef>
              <a:spcAft>
                <a:spcPts val="0"/>
              </a:spcAft>
              <a:buClr>
                <a:srgbClr val="2330DC"/>
              </a:buClr>
              <a:buSzPts val="1600"/>
              <a:buFont typeface="Roboto"/>
              <a:buChar char="●"/>
            </a:pPr>
            <a:r>
              <a:rPr lang="lt-LT" sz="1600" dirty="0">
                <a:solidFill>
                  <a:srgbClr val="2330DC"/>
                </a:solidFill>
                <a:latin typeface="Roboto"/>
                <a:ea typeface="Roboto"/>
                <a:cs typeface="Roboto"/>
                <a:sym typeface="Roboto"/>
              </a:rPr>
              <a:t>Įtaka: dėmesys, sutelktas į paprastumą, funkcionalumą ir formos vientisumą, padarė įtaką pasauliniam modernistiniam dizainui.</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pic>
        <p:nvPicPr>
          <p:cNvPr id="97" name="Google Shape;97;p23"/>
          <p:cNvPicPr preferRelativeResize="0"/>
          <p:nvPr/>
        </p:nvPicPr>
        <p:blipFill rotWithShape="1">
          <a:blip r:embed="rId4">
            <a:alphaModFix/>
          </a:blip>
          <a:srcRect/>
          <a:stretch/>
        </p:blipFill>
        <p:spPr>
          <a:xfrm>
            <a:off x="9576325" y="995100"/>
            <a:ext cx="1553150" cy="2433900"/>
          </a:xfrm>
          <a:prstGeom prst="rect">
            <a:avLst/>
          </a:prstGeom>
          <a:noFill/>
          <a:ln>
            <a:noFill/>
          </a:ln>
        </p:spPr>
      </p:pic>
      <p:sp>
        <p:nvSpPr>
          <p:cNvPr id="98" name="Google Shape;98;p23"/>
          <p:cNvSpPr txBox="1"/>
          <p:nvPr/>
        </p:nvSpPr>
        <p:spPr>
          <a:xfrm>
            <a:off x="9472100" y="3429000"/>
            <a:ext cx="1761600" cy="70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n-US" sz="900" b="0" i="0" u="none" strike="noStrike" cap="none" dirty="0">
                <a:solidFill>
                  <a:schemeClr val="dk1"/>
                </a:solidFill>
                <a:latin typeface="Roboto"/>
                <a:ea typeface="Roboto"/>
                <a:cs typeface="Roboto"/>
                <a:sym typeface="Roboto"/>
              </a:rPr>
              <a:t>Walter Gropius </a:t>
            </a:r>
            <a:r>
              <a:rPr lang="en-US" sz="900" b="0" i="0" u="none" strike="noStrike" cap="none" dirty="0" err="1">
                <a:solidFill>
                  <a:schemeClr val="dk1"/>
                </a:solidFill>
                <a:latin typeface="Roboto"/>
                <a:ea typeface="Roboto"/>
                <a:cs typeface="Roboto"/>
                <a:sym typeface="Roboto"/>
              </a:rPr>
              <a:t>με</a:t>
            </a:r>
            <a:r>
              <a:rPr lang="en-US" sz="900" b="0" i="0" u="none" strike="noStrike" cap="none" dirty="0">
                <a:solidFill>
                  <a:schemeClr val="dk1"/>
                </a:solidFill>
                <a:latin typeface="Roboto"/>
                <a:ea typeface="Roboto"/>
                <a:cs typeface="Roboto"/>
                <a:sym typeface="Roboto"/>
              </a:rPr>
              <a:t> Handrick, Roland (</a:t>
            </a:r>
            <a:r>
              <a:rPr lang="en-US" sz="900" b="0" i="0" u="none" strike="noStrike" cap="none" dirty="0" err="1">
                <a:solidFill>
                  <a:schemeClr val="dk1"/>
                </a:solidFill>
                <a:latin typeface="Roboto"/>
                <a:ea typeface="Roboto"/>
                <a:cs typeface="Roboto"/>
                <a:sym typeface="Roboto"/>
              </a:rPr>
              <a:t>Herstellung</a:t>
            </a:r>
            <a:r>
              <a:rPr lang="en-US" sz="900" b="0" i="0" u="none" strike="noStrike" cap="none" dirty="0">
                <a:solidFill>
                  <a:schemeClr val="dk1"/>
                </a:solidFill>
                <a:latin typeface="Roboto"/>
                <a:ea typeface="Roboto"/>
                <a:cs typeface="Roboto"/>
                <a:sym typeface="Roboto"/>
              </a:rPr>
              <a:t>) (</a:t>
            </a:r>
            <a:r>
              <a:rPr lang="en-US" sz="900" b="0" i="0" u="none" strike="noStrike" cap="none" dirty="0" err="1">
                <a:solidFill>
                  <a:schemeClr val="dk1"/>
                </a:solidFill>
                <a:latin typeface="Roboto"/>
                <a:ea typeface="Roboto"/>
                <a:cs typeface="Roboto"/>
                <a:sym typeface="Roboto"/>
              </a:rPr>
              <a:t>Fotograf</a:t>
            </a:r>
            <a:r>
              <a:rPr lang="en-US" sz="900" b="0" i="0" u="none" strike="noStrike" cap="none" dirty="0">
                <a:solidFill>
                  <a:schemeClr val="dk1"/>
                </a:solidFill>
                <a:latin typeface="Roboto"/>
                <a:ea typeface="Roboto"/>
                <a:cs typeface="Roboto"/>
                <a:sym typeface="Roboto"/>
              </a:rPr>
              <a:t>) - Deutsche </a:t>
            </a:r>
            <a:r>
              <a:rPr lang="en-US" sz="900" b="0" i="0" u="none" strike="noStrike" cap="none" dirty="0" err="1">
                <a:solidFill>
                  <a:schemeClr val="dk1"/>
                </a:solidFill>
                <a:latin typeface="Roboto"/>
                <a:ea typeface="Roboto"/>
                <a:cs typeface="Roboto"/>
                <a:sym typeface="Roboto"/>
              </a:rPr>
              <a:t>Fotothek</a:t>
            </a:r>
            <a:r>
              <a:rPr lang="en-US" sz="900" b="0" i="0" u="none" strike="noStrike" cap="none" dirty="0">
                <a:solidFill>
                  <a:schemeClr val="dk1"/>
                </a:solidFill>
                <a:latin typeface="Roboto"/>
                <a:ea typeface="Roboto"/>
                <a:cs typeface="Roboto"/>
                <a:sym typeface="Roboto"/>
              </a:rPr>
              <a:t>, Germany - In Copyright - Educational Use Permitted.</a:t>
            </a:r>
            <a:endParaRPr sz="900" b="0"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600"/>
              <a:buFont typeface="Arial"/>
              <a:buNone/>
            </a:pPr>
            <a:r>
              <a:rPr lang="en-US" sz="600" b="0" i="0" u="sng" strike="noStrike" cap="none" dirty="0">
                <a:solidFill>
                  <a:schemeClr val="hlink"/>
                </a:solidFill>
                <a:latin typeface="Roboto"/>
                <a:ea typeface="Roboto"/>
                <a:cs typeface="Roboto"/>
                <a:sym typeface="Roboto"/>
                <a:hlinkClick r:id="rId5"/>
              </a:rPr>
              <a:t>https://www.europeana.eu/item/188/item_7KCTZEYJYKTKAJU4K2KQP3JODQPLOG6F</a:t>
            </a:r>
            <a:endParaRPr sz="600" b="0" i="0" u="none" strike="noStrike" cap="none" dirty="0">
              <a:solidFill>
                <a:schemeClr val="dk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800"/>
              <a:buFont typeface="Arial"/>
              <a:buNone/>
            </a:pPr>
            <a:endParaRPr sz="800" b="0" i="0" u="none" strike="noStrike" cap="none" dirty="0">
              <a:solidFill>
                <a:schemeClr val="dk1"/>
              </a:solidFill>
              <a:latin typeface="Roboto"/>
              <a:ea typeface="Roboto"/>
              <a:cs typeface="Roboto"/>
              <a:sym typeface="Roboto"/>
            </a:endParaRPr>
          </a:p>
        </p:txBody>
      </p:sp>
      <p:pic>
        <p:nvPicPr>
          <p:cNvPr id="99" name="Google Shape;99;p23" descr="Bauhaus Documentary mentioned in video:&#10;&#10;https://www.youtube.com/watch?v=sjs67QmnNrs&#10;&#10;Walter Gropius was one of the most renowned designers and architects of the early 20th century. His influence can be seen to this day in many areas of modern life and contemporary design. Not only was Gropius a pioneer of modern architecture, he also was involved in the founding the Bauhaus, a revolutionary design school from Germany that created the bauhaus movement. The Bauhaus completely rethought the design education system in ways we still see in universities today. By respecting craft as much as it did art, it brought many disciplines together under one roof, which forced intermingling of designers with different backgrounds and skills, elevating the knowledge of the community as a whole. Later, the Bauhaus incorporated a number of mass production techniques into its curriculum, creating a community of designers ready to make a massive impact on the world during a time of mass industrialization. The school developed some of the most well known names in modernist design, as well as attracted many well established artists and designers currently practicing their respective disciplines to contribute to the growing ecosystem designers. Although its existence was relatively short-lived, the Bauhaus and the design ethos associated with it were hugely influential across the world. This was particularly prevalent in the United States where many of the artists moved before and during the Second World War to escape persecution by the Nazis.&#10;&#10;Gropius had a massive impact on the state of design during his practicing years, many of which outlasted his time on this earth. One of which was spreading his belief that design should be approached through a lens of problem solving rather than simply the ornamentation and beautification of objects. He applied this ethos to beyond what is typically thought of as design to wider social issues which included designing affordable housing post war and working to improve physical conditions for factory workers through his architecture and design practice. While many factories at the time were dark and depressing, Gropius utilized massive sheets of glass to bring light to an otherwise dull environment.&#10;&#10;Beyond pushing the field of design and architecture into revolutionary new directions, Gropius also rethought a number of time tested construction practices. As an advocate for social change and affordable housing, Gropius experimented with the idea of prefabricated units to reduce construction cost, as well as brand new materials and building practices like reinforced concrete.&#10;&#10;Beyond his revolutionary design ethos and development of modern construction practices, Gropius was also one of the founders of modernism in the United States. His building of the Gropius house and time spent lecturing at Harvard University proved hugely influential on the state of American design and architecture. At the time Gropius came to the states, his ideas were in stark contrast to the existing state of the field. While the US was largely still building structures similar to traditional European buildings of the past, Gropius’ highly logical and rigid style of buildings with flat roofs, a lack of ornamentation, and a sense of truth to material acted as a soft reset to the field of American architecture and design. He was also an advocate for seamlessly blending interiors and their surroundings through a heavy use of glass. At the time, many buildings sought to differentiate interior and exterior spaces by creating a unique internal environment protected from the outside world. Gropius threw that idea to the wind and developed spaces that worked harmoniously with their environments, embracing the beauty of the outdoors rather than fighting against it.&#10;&#10;To get a full understanding of how Gropius became so influential, it’s important to understand his background. Walter Gropius was born in Berlin to his father Walter Adolph Gropius, (a German government official), and mother Manon Auguste Pauline Scharnweber, the daughter of the Prussian politician Georg Scharnweber. His parents, being of this status, were obviously quite wealthy and well connected. As a result, Gropius enjoyed his summers on the estates of affluent family members. This could have been the time where Gropius began to appreciate the beauty of the outdoors which would later come to inform many of his architectural decisions. His Father, Walter Gropius Senior had a strong interest in architecture. Additionally, Gropius's uncle, Martin Gropius, was a well known architect. Martin Gropius’s biggest commission was the design for the Museum of Decorative Arts in Berlin. We can see that Gropius had many architectural influences from an early age, likely leading him down his future career path.&#10;&#10;Instagram: @bctld&#10;Portfolio: productold.com" title="The Founder of the Bauhaus | Walter Gropius | Design Documentary | Modernist Architecture">
            <a:hlinkClick r:id="rId6"/>
          </p:cNvPr>
          <p:cNvPicPr preferRelativeResize="0"/>
          <p:nvPr/>
        </p:nvPicPr>
        <p:blipFill rotWithShape="1">
          <a:blip r:embed="rId7">
            <a:alphaModFix/>
          </a:blip>
          <a:srcRect/>
          <a:stretch/>
        </p:blipFill>
        <p:spPr>
          <a:xfrm>
            <a:off x="1197778" y="3381800"/>
            <a:ext cx="4898222" cy="2755250"/>
          </a:xfrm>
          <a:prstGeom prst="rect">
            <a:avLst/>
          </a:prstGeom>
          <a:noFill/>
          <a:ln>
            <a:noFill/>
          </a:ln>
        </p:spPr>
      </p:pic>
      <p:sp>
        <p:nvSpPr>
          <p:cNvPr id="100" name="Google Shape;100;p23"/>
          <p:cNvSpPr txBox="1"/>
          <p:nvPr/>
        </p:nvSpPr>
        <p:spPr>
          <a:xfrm>
            <a:off x="7612700" y="5470750"/>
            <a:ext cx="2740200" cy="26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10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Google Shape;105;p3"/>
          <p:cNvSpPr txBox="1"/>
          <p:nvPr/>
        </p:nvSpPr>
        <p:spPr>
          <a:xfrm>
            <a:off x="880850" y="755000"/>
            <a:ext cx="788445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Pagrindinės </a:t>
            </a:r>
            <a:r>
              <a:rPr lang="lt-LT" sz="3200" dirty="0" err="1">
                <a:solidFill>
                  <a:srgbClr val="2330DC"/>
                </a:solidFill>
                <a:latin typeface="Roboto"/>
                <a:ea typeface="Roboto"/>
                <a:cs typeface="Roboto"/>
                <a:sym typeface="Roboto"/>
              </a:rPr>
              <a:t>Bauhauzo</a:t>
            </a:r>
            <a:r>
              <a:rPr lang="lt-LT" sz="3200" dirty="0">
                <a:solidFill>
                  <a:srgbClr val="2330DC"/>
                </a:solidFill>
                <a:latin typeface="Roboto"/>
                <a:ea typeface="Roboto"/>
                <a:cs typeface="Roboto"/>
                <a:sym typeface="Roboto"/>
              </a:rPr>
              <a:t> idėjos ir palikimas</a:t>
            </a:r>
          </a:p>
          <a:p>
            <a:pPr marL="0" marR="0" lvl="0" indent="0" algn="l" rtl="0">
              <a:lnSpc>
                <a:spcPct val="100000"/>
              </a:lnSpc>
              <a:spcBef>
                <a:spcPts val="0"/>
              </a:spcBef>
              <a:spcAft>
                <a:spcPts val="0"/>
              </a:spcAft>
              <a:buClr>
                <a:srgbClr val="000000"/>
              </a:buClr>
              <a:buSzPts val="32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Pagrindinės idėjos:</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Kasdieniai daiktai - ir gražūs, ir funkcionalūs</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Geometrinių formų, minimalizmo ir šiuolaikinių medžiagų naudojimas</a:t>
            </a:r>
          </a:p>
          <a:p>
            <a:pPr marL="0" marR="0" lvl="0" indent="0" algn="l" rtl="0">
              <a:lnSpc>
                <a:spcPct val="100000"/>
              </a:lnSpc>
              <a:spcBef>
                <a:spcPts val="0"/>
              </a:spcBef>
              <a:spcAft>
                <a:spcPts val="0"/>
              </a:spcAft>
              <a:buClr>
                <a:srgbClr val="000000"/>
              </a:buClr>
              <a:buSzPts val="32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Palikimas:</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Bauhauzo</a:t>
            </a:r>
            <a:r>
              <a:rPr lang="lt-LT" sz="1800" dirty="0">
                <a:solidFill>
                  <a:srgbClr val="2330DC"/>
                </a:solidFill>
                <a:latin typeface="Roboto"/>
                <a:ea typeface="Roboto"/>
                <a:cs typeface="Roboto"/>
                <a:sym typeface="Roboto"/>
              </a:rPr>
              <a:t> idealų paplitimas visame pasaulyje po jo uždarymo (dėl nacių spaudimo) 1933 m.</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Ilgalaikis poveikis architektūrai, gaminių dizainui ir menui visame pasaulyje</a:t>
            </a:r>
            <a:endParaRPr lang="lt-LT"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110" name="Google Shape;110;g308ead12222_0_14"/>
          <p:cNvSpPr txBox="1"/>
          <p:nvPr/>
        </p:nvSpPr>
        <p:spPr>
          <a:xfrm>
            <a:off x="880850" y="755000"/>
            <a:ext cx="652671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Naujojo</a:t>
            </a:r>
            <a:r>
              <a:rPr lang="en-US" sz="3200" dirty="0">
                <a:solidFill>
                  <a:srgbClr val="2330DC"/>
                </a:solidFill>
                <a:latin typeface="Roboto"/>
                <a:ea typeface="Roboto"/>
                <a:cs typeface="Roboto"/>
                <a:sym typeface="Roboto"/>
              </a:rPr>
              <a:t> Europos </a:t>
            </a:r>
            <a:r>
              <a:rPr lang="en-US" sz="3200" dirty="0" err="1">
                <a:solidFill>
                  <a:srgbClr val="2330DC"/>
                </a:solidFill>
                <a:latin typeface="Roboto"/>
                <a:ea typeface="Roboto"/>
                <a:cs typeface="Roboto"/>
                <a:sym typeface="Roboto"/>
              </a:rPr>
              <a:t>bauhauzo</a:t>
            </a:r>
            <a:r>
              <a:rPr lang="en-US" sz="3200" dirty="0">
                <a:solidFill>
                  <a:srgbClr val="2330DC"/>
                </a:solidFill>
                <a:latin typeface="Roboto"/>
                <a:ea typeface="Roboto"/>
                <a:cs typeface="Roboto"/>
                <a:sym typeface="Roboto"/>
              </a:rPr>
              <a:t> (NEB) </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evoliucija</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Atsiradimas: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Startas: Europos Komisija NEB inicijavo 2020 m.</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Tikslas: reaguoti į klimato kaitą, socialinę nelygybę ir skaitmeninę transformaciją.</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Vizija: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Tvarumo, estetikos ir </a:t>
            </a:r>
            <a:r>
              <a:rPr lang="lt-LT" sz="1800" dirty="0" err="1">
                <a:solidFill>
                  <a:srgbClr val="2330DC"/>
                </a:solidFill>
                <a:latin typeface="Roboto"/>
                <a:ea typeface="Roboto"/>
                <a:cs typeface="Roboto"/>
                <a:sym typeface="Roboto"/>
              </a:rPr>
              <a:t>įtraukties</a:t>
            </a:r>
            <a:r>
              <a:rPr lang="lt-LT" sz="1800" dirty="0">
                <a:solidFill>
                  <a:srgbClr val="2330DC"/>
                </a:solidFill>
                <a:latin typeface="Roboto"/>
                <a:ea typeface="Roboto"/>
                <a:cs typeface="Roboto"/>
                <a:sym typeface="Roboto"/>
              </a:rPr>
              <a:t> dermė, suderinta su Europos „Žaliuoju susitarimu“.</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Tęstinumas ir pokyčiai:</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Bauhauzo</a:t>
            </a:r>
            <a:r>
              <a:rPr lang="lt-LT" sz="1800" dirty="0">
                <a:solidFill>
                  <a:srgbClr val="2330DC"/>
                </a:solidFill>
                <a:latin typeface="Roboto"/>
                <a:ea typeface="Roboto"/>
                <a:cs typeface="Roboto"/>
                <a:sym typeface="Roboto"/>
              </a:rPr>
              <a:t> meno ir pramonės dialogo pritaikymas įtraukiant ekologinius ir socialinius prioritetus. </a:t>
            </a:r>
            <a:endParaRPr sz="16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1" name="Google Shape;111;g308ead12222_0_14" descr="Speakers:&#10;Bjarke Ingels, Founding Partner, BIG&#10;Hans Joachim Schellnhuber, Director Emeritus, Potsdam Institute for Climate Impact Research&#10;&#10;Bjarke Ingels is one of the busiest, and most forward-thinking, architects in the world. With his company, Bjarke Ingels Group, he follows a socially, economically and ecologically sustainable approach to architecture and urbanism – good for the environment and increasing the quality of life for the people. Bjarke first spoke at DLD in 2008 on the future of cities and has been back many times since.&#10;&#10;In conversation with Hans-Joachim (“John”) Schellnhuber – renowned climate researcher and Director Emeritus of the Potsdam Institute for Climate Impact Research – he explores how the EU’s New European Bauhaus initiative can help the entire world move to a circular economy.&#10;&#10;DLD All Stars is our virtual kick-off event to the DLD year. On February 21-23 we hosted inspirational speakers and role models from 15 years of DLD history. They gave us their call-to-action for 2021 in accordance with this year’s DLD motto, “What the World Needs Now...” &#10;&#10;The DLD Conference channel features all talks held at past conferences and our digital format DLD Sync as well as the highlights of our events. &#10;&#10;&#10;DLD Website: https://dld-conference.com &#10;DLD on Instagram: https://instagram.com/dldconference/ &#10;DLD on Twitter: https://twitter.com/dldconference &#10;DLD on Facebook: https://facebook.com/DLDconference/" title="The New European Bauhaus - From Vision to Reality (Bjarke Ingels, John Schellnhuber) | DLD All Stars">
            <a:hlinkClick r:id="rId4"/>
          </p:cNvPr>
          <p:cNvPicPr preferRelativeResize="0"/>
          <p:nvPr/>
        </p:nvPicPr>
        <p:blipFill>
          <a:blip r:embed="rId5">
            <a:alphaModFix/>
          </a:blip>
          <a:stretch>
            <a:fillRect/>
          </a:stretch>
        </p:blipFill>
        <p:spPr>
          <a:xfrm>
            <a:off x="7771875" y="755000"/>
            <a:ext cx="3353850" cy="1886550"/>
          </a:xfrm>
          <a:prstGeom prst="rect">
            <a:avLst/>
          </a:prstGeom>
          <a:noFill/>
          <a:ln>
            <a:noFill/>
          </a:ln>
        </p:spPr>
      </p:pic>
      <p:sp>
        <p:nvSpPr>
          <p:cNvPr id="112" name="Google Shape;112;g308ead12222_0_14"/>
          <p:cNvSpPr txBox="1"/>
          <p:nvPr/>
        </p:nvSpPr>
        <p:spPr>
          <a:xfrm>
            <a:off x="7910175" y="5705600"/>
            <a:ext cx="2865300" cy="26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g308ead12222_0_24"/>
          <p:cNvSpPr txBox="1"/>
          <p:nvPr/>
        </p:nvSpPr>
        <p:spPr>
          <a:xfrm>
            <a:off x="880850" y="755000"/>
            <a:ext cx="7053186"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Pagrindiniai</a:t>
            </a:r>
            <a:r>
              <a:rPr lang="en-US" sz="3200" dirty="0">
                <a:solidFill>
                  <a:srgbClr val="2330DC"/>
                </a:solidFill>
                <a:latin typeface="Roboto"/>
                <a:ea typeface="Roboto"/>
                <a:cs typeface="Roboto"/>
                <a:sym typeface="Roboto"/>
              </a:rPr>
              <a:t> NEB </a:t>
            </a:r>
            <a:r>
              <a:rPr lang="en-US" sz="3200" dirty="0" err="1">
                <a:solidFill>
                  <a:srgbClr val="2330DC"/>
                </a:solidFill>
                <a:latin typeface="Roboto"/>
                <a:ea typeface="Roboto"/>
                <a:cs typeface="Roboto"/>
                <a:sym typeface="Roboto"/>
              </a:rPr>
              <a:t>principai</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Tvarumas</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Atsakomybė už aplinką:</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Ekologiškų medžiagų naudojimas, energiją taupantys procesai ir mažo poveikio praktika.</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Žiedinė ekonomika: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Dėmesys pakartotiniam išteklių naudojimui, perdirbimui ir atkūrimui, atsisakant modelių „imk-padaryk-išmesk“.</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g308ead12222_0_35"/>
          <p:cNvSpPr txBox="1"/>
          <p:nvPr/>
        </p:nvSpPr>
        <p:spPr>
          <a:xfrm>
            <a:off x="880850" y="755000"/>
            <a:ext cx="52151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Pagrindiniai</a:t>
            </a:r>
            <a:r>
              <a:rPr lang="en-US" sz="3200" dirty="0">
                <a:solidFill>
                  <a:srgbClr val="2330DC"/>
                </a:solidFill>
                <a:latin typeface="Roboto"/>
                <a:ea typeface="Roboto"/>
                <a:cs typeface="Roboto"/>
                <a:sym typeface="Roboto"/>
              </a:rPr>
              <a:t> NEB </a:t>
            </a:r>
            <a:r>
              <a:rPr lang="en-US" sz="3200" dirty="0" err="1">
                <a:solidFill>
                  <a:srgbClr val="2330DC"/>
                </a:solidFill>
                <a:latin typeface="Roboto"/>
                <a:ea typeface="Roboto"/>
                <a:cs typeface="Roboto"/>
                <a:sym typeface="Roboto"/>
              </a:rPr>
              <a:t>principai</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Estetika</a:t>
            </a:r>
            <a:endParaRPr lang="lt-LT" sz="32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Grožis ir funkcionalumas: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Estetiško, bet praktiško dizaino skatinimas.</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Kultūrų įvairovė ir raiška:</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Europos kultūros paveldo, vietos amatų ir meninės raiškos integravimas į dizainą.</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g308ead12222_0_46"/>
          <p:cNvSpPr txBox="1"/>
          <p:nvPr/>
        </p:nvSpPr>
        <p:spPr>
          <a:xfrm>
            <a:off x="880850" y="755000"/>
            <a:ext cx="5529186"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Pagrindiniai</a:t>
            </a:r>
            <a:r>
              <a:rPr lang="en-US" sz="3200" dirty="0">
                <a:solidFill>
                  <a:srgbClr val="2330DC"/>
                </a:solidFill>
                <a:latin typeface="Roboto"/>
                <a:ea typeface="Roboto"/>
                <a:cs typeface="Roboto"/>
                <a:sym typeface="Roboto"/>
              </a:rPr>
              <a:t> NEB </a:t>
            </a:r>
            <a:r>
              <a:rPr lang="en-US" sz="3200" dirty="0" err="1">
                <a:solidFill>
                  <a:srgbClr val="2330DC"/>
                </a:solidFill>
                <a:latin typeface="Roboto"/>
                <a:ea typeface="Roboto"/>
                <a:cs typeface="Roboto"/>
                <a:sym typeface="Roboto"/>
              </a:rPr>
              <a:t>principai</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Įtrauk</a:t>
            </a:r>
            <a:r>
              <a:rPr lang="lt-LT" sz="3200" dirty="0" err="1">
                <a:solidFill>
                  <a:srgbClr val="2330DC"/>
                </a:solidFill>
                <a:latin typeface="Roboto"/>
                <a:ea typeface="Roboto"/>
                <a:cs typeface="Roboto"/>
                <a:sym typeface="Roboto"/>
              </a:rPr>
              <a:t>ti</a:t>
            </a:r>
            <a:r>
              <a:rPr lang="en-US" sz="3200" dirty="0">
                <a:solidFill>
                  <a:srgbClr val="2330DC"/>
                </a:solidFill>
                <a:latin typeface="Roboto"/>
                <a:ea typeface="Roboto"/>
                <a:cs typeface="Roboto"/>
                <a:sym typeface="Roboto"/>
              </a:rPr>
              <a:t>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b="0" i="0" u="none" strike="noStrike" cap="none" dirty="0">
                <a:solidFill>
                  <a:srgbClr val="2330DC"/>
                </a:solidFill>
                <a:latin typeface="Roboto"/>
                <a:ea typeface="Roboto"/>
                <a:cs typeface="Roboto"/>
                <a:sym typeface="Roboto"/>
              </a:rPr>
              <a:t>Dizainas visiems: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a:t>
            </a:r>
            <a:r>
              <a:rPr lang="lt-LT" sz="1800" b="0" i="0" u="none" strike="noStrike" cap="none" dirty="0">
                <a:solidFill>
                  <a:srgbClr val="2330DC"/>
                </a:solidFill>
                <a:latin typeface="Roboto"/>
                <a:ea typeface="Roboto"/>
                <a:cs typeface="Roboto"/>
                <a:sym typeface="Roboto"/>
              </a:rPr>
              <a:t>Sukurti prieinamas erdves ir gaminius įvairaus amžiaus, gebėjimų ir išsilavinimo žmonėms.</a:t>
            </a:r>
          </a:p>
          <a:p>
            <a:pPr marL="0" marR="0" lvl="0" indent="0" algn="l" rtl="0">
              <a:lnSpc>
                <a:spcPct val="100000"/>
              </a:lnSpc>
              <a:spcBef>
                <a:spcPts val="0"/>
              </a:spcBef>
              <a:spcAft>
                <a:spcPts val="0"/>
              </a:spcAft>
              <a:buClr>
                <a:srgbClr val="000000"/>
              </a:buClr>
              <a:buSzPts val="1600"/>
              <a:buFont typeface="Arial"/>
              <a:buNone/>
            </a:pPr>
            <a:endParaRPr lang="lt-LT"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lt-LT" sz="1800" b="0" i="0" u="none" strike="noStrike" cap="none" dirty="0">
                <a:solidFill>
                  <a:srgbClr val="2330DC"/>
                </a:solidFill>
                <a:latin typeface="Roboto"/>
                <a:ea typeface="Roboto"/>
                <a:cs typeface="Roboto"/>
                <a:sym typeface="Roboto"/>
              </a:rPr>
              <a:t>Dalyvaujamasis dizainas:</a:t>
            </a:r>
          </a:p>
          <a:p>
            <a:pPr marL="0" marR="0" lvl="0" indent="0" algn="l" rtl="0">
              <a:lnSpc>
                <a:spcPct val="100000"/>
              </a:lnSpc>
              <a:spcBef>
                <a:spcPts val="0"/>
              </a:spcBef>
              <a:spcAft>
                <a:spcPts val="0"/>
              </a:spcAft>
              <a:buClr>
                <a:srgbClr val="000000"/>
              </a:buClr>
              <a:buSzPts val="1600"/>
              <a:buFont typeface="Arial"/>
              <a:buNone/>
            </a:pPr>
            <a:r>
              <a:rPr lang="lt-LT" sz="1800" dirty="0">
                <a:solidFill>
                  <a:srgbClr val="2330DC"/>
                </a:solidFill>
                <a:latin typeface="Roboto"/>
                <a:ea typeface="Roboto"/>
                <a:cs typeface="Roboto"/>
                <a:sym typeface="Roboto"/>
              </a:rPr>
              <a:t>● </a:t>
            </a:r>
            <a:r>
              <a:rPr lang="lt-LT" sz="1800" b="0" i="0" u="none" strike="noStrike" cap="none" dirty="0">
                <a:solidFill>
                  <a:srgbClr val="2330DC"/>
                </a:solidFill>
                <a:latin typeface="Roboto"/>
                <a:ea typeface="Roboto"/>
                <a:cs typeface="Roboto"/>
                <a:sym typeface="Roboto"/>
              </a:rPr>
              <a:t>Bendruomenių įtraukimas į projektavimo ir dizaino procesus, kad būtų patenkinti įvairūs poreikiai ir požiūriai</a:t>
            </a: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1"/>
        <p:cNvGrpSpPr/>
        <p:nvPr/>
      </p:nvGrpSpPr>
      <p:grpSpPr>
        <a:xfrm>
          <a:off x="0" y="0"/>
          <a:ext cx="0" cy="0"/>
          <a:chOff x="0" y="0"/>
          <a:chExt cx="0" cy="0"/>
        </a:xfrm>
      </p:grpSpPr>
      <p:sp>
        <p:nvSpPr>
          <p:cNvPr id="132" name="Google Shape;132;g308ead12222_0_65"/>
          <p:cNvSpPr txBox="1"/>
          <p:nvPr/>
        </p:nvSpPr>
        <p:spPr>
          <a:xfrm>
            <a:off x="880850" y="755000"/>
            <a:ext cx="6018713"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Įvadas</a:t>
            </a:r>
            <a:r>
              <a:rPr lang="en-US" sz="3200" dirty="0">
                <a:solidFill>
                  <a:srgbClr val="2330DC"/>
                </a:solidFill>
                <a:latin typeface="Roboto"/>
                <a:ea typeface="Roboto"/>
                <a:cs typeface="Roboto"/>
                <a:sym typeface="Roboto"/>
              </a:rPr>
              <a:t> į </a:t>
            </a:r>
            <a:r>
              <a:rPr lang="en-US" sz="3200" dirty="0" err="1">
                <a:solidFill>
                  <a:srgbClr val="2330DC"/>
                </a:solidFill>
                <a:latin typeface="Roboto"/>
                <a:ea typeface="Roboto"/>
                <a:cs typeface="Roboto"/>
                <a:sym typeface="Roboto"/>
              </a:rPr>
              <a:t>tvaraus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dizaino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koncepcijas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Kas yra tvarus dizainas?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Apibrėžimas: dizainas siekiant mažinant poveikį aplinkai ir efektyviau naudojant išteklius.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Trigubas rezultatas: dėmesys aplinkosauginiam, socialiniam ir ekonominiam tvarumui.</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33" name="Google Shape;133;g308ead12222_0_65" descr="This whiteboard animation video presents the  concept of the triple bottom line and uses science to suggest a different way to look at it. This provides businesses with new perspective on the rationale for integrating sustainability into who and how they are in the world. This is also known as the 3 pillars of sustainability.&#10;&#10;2 great books to learn more about the triple bottom line &amp; sustainability for businesses:&#10;The New Sustainability Advantage: Seven Business Case Benefits of a Triple Bottom Line - https://amzn.to/2Pi2CKj&#10;The Triple Bottom Line: How Today's Best-Run Companies Are Achieving Economic, Social and Environmental Success - and How You Can Too - https://amzn.to/2SQV8yB &#10;&#10;The triple bottom line is also related to corporate social responsibility (CSR), people planet profit, circular economy, natural capitalism, biomimicry.&#10;&#10;**&#10;Learn about sustainability for free with short animation videos!&#10;Find all sustainability videos and join the community on http://sustainabilityillustrated.com and http://www.youtube.com/learnsustainability&#10;Subscribe to receive the latest videos: http://alturl.com/jc8u6&#10;Sign up to our Mailing List: https://mailchi.mp/7080080f1218/sustainability-illustrated&#10;Become a patron: http://www.patreon.com/sustainability.&#10;Extra info &amp; links below...&#10;&#10;Twitter: http://twitter.com/Sustain_Illustr&#10;Facebook: http://www.facebook.com/sustainabilityillustrated&#10;&#10;Videos are created by Alexandre Magnin using years of experience drawing and working as a sustainability consultant with businesses and communities: http://www.amcreative.org&#10;**&#10;Thank you to The Natural Step Canada and all our patrons for supporting us.&#10;Script by Sarah Brooks&#10;Thanks to our subtitles volunteer:&#10;Spanish &amp; Catalan: Josep Simona&#10;Portuguese: André Ribeiro Winter&#10;Music by &quot;Locally Sourced&quot; by Jason Farnham&#10;**&#10;The triple bottom line (TBL or 3BL) is a concept that is used a lot when speaking about sustainable development, and particularly sustainability in business. John Elkington, a global authority on corporate responsibility and sustainability coined the phrase in a book in 1997. His argument was that the methods by which companies measure value should include not only a financial bottom line (profit or loss), but a social and environmental one as well. The concept has evolved into one that’s often described as three overlapping circles. You’ve probably seen this image before. Sustainability is typically defined as the place where economy, social realities and environmental health overlap. &#10;&#10;The concept of the triple bottom line mainstreamed the idea of sustainability as including people, planet AND profit. It helped business to understand that long-term sustainability of an organization required more than just financial equity. It also helped to clarify that when businesses were considering what sustainability meant for them, it didn’t mean they had to give up the notion of financial success. &#10;&#10;But this overlapping circles image of the triple bottom line can convey a lot more. The circles are all the same size. Does this indicate that the economy is the same relative size, or value, as the other two circles, which deal with society and the environment? Can we trade say “2 social and 3 environment for 5 economy” as long as we stay in the overlapping bit in the middle (sustainability)?&#10;&#10;Science tells us that, left to its own devices, the planet operates in a balanced way. We call this the cycles of nature and they are powered by energy from the sun. Science also tells us that matter is not created or destroyed, while laws of thermodynamics tell us that everything tends toward dispersal (principle of entropy). Because plant cells are, for all intents and purposes, the only cells that can produce structure from energy, photosynthesis is the process by which matter is structured on our planet. This is why we say that photosynthesis pays the bills. Without it, creation of structure from energy would not occur, and entropy could rule the day. &#10;&#10;How does this help us understand the triple bottom line?&#10;&#10;Plant cells belong to the environment circle of the triple bottom line. If plant cells are the original creators of structure, then this is the circle on which everything else depends, or in which everything is embedded. Everything comes from nature at some point. Society, which is related to the social circle of the triple bottom line, exists within the environment. And economy is a by-product of society. Instead of three overlapping circles, we have three nested circles, where the economy is a wholly owned subsidiary of the environment.&#10;&#10;To achieve sustainability, we need to comply with social and environmental conditions: meet human needs within ecological constraints. Does this mean that business has to put financial gain last? Of course not! But economic decisions are part of a strategy to make more money while getting closer to social and ecological sustainability. The economy is a means to an end. Not the end itself." title="Triple bottom line (3 pillars): sustainability in business">
            <a:hlinkClick r:id="rId4"/>
          </p:cNvPr>
          <p:cNvPicPr preferRelativeResize="0"/>
          <p:nvPr/>
        </p:nvPicPr>
        <p:blipFill>
          <a:blip r:embed="rId5">
            <a:alphaModFix/>
          </a:blip>
          <a:stretch>
            <a:fillRect/>
          </a:stretch>
        </p:blipFill>
        <p:spPr>
          <a:xfrm>
            <a:off x="6213927" y="3311150"/>
            <a:ext cx="5010400" cy="2818350"/>
          </a:xfrm>
          <a:prstGeom prst="rect">
            <a:avLst/>
          </a:prstGeom>
          <a:noFill/>
          <a:ln>
            <a:noFill/>
          </a:ln>
        </p:spPr>
      </p:pic>
      <p:sp>
        <p:nvSpPr>
          <p:cNvPr id="134" name="Google Shape;134;g308ead12222_0_65"/>
          <p:cNvSpPr txBox="1"/>
          <p:nvPr/>
        </p:nvSpPr>
        <p:spPr>
          <a:xfrm>
            <a:off x="8833975" y="5408100"/>
            <a:ext cx="2254800" cy="29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690</Words>
  <Application>Microsoft Office PowerPoint</Application>
  <PresentationFormat>Plačiaekranė</PresentationFormat>
  <Paragraphs>134</Paragraphs>
  <Slides>13</Slides>
  <Notes>13</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13</vt:i4>
      </vt:variant>
    </vt:vector>
  </HeadingPairs>
  <TitlesOfParts>
    <vt:vector size="18" baseType="lpstr">
      <vt:lpstr>Calibri</vt:lpstr>
      <vt:lpstr>Roboto</vt:lpstr>
      <vt:lpstr>Roboto Medium</vt:lpstr>
      <vt:lpstr>Arial</vt:lpstr>
      <vt:lpstr>Office Theme</vt:lpstr>
      <vt:lpstr>„PowerPoint“ pateiktis</vt:lpstr>
      <vt:lpstr>Skaitmeninių priemonių kursas: Skaitmeninės alternatyvios mokymosi erdvės  1 modulis: Įvadas į Naujojo Europinio Bauhauzo (NEB) principus ir tvarų dizainą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 Merry</dc:creator>
  <cp:lastModifiedBy>Gediminas Banaitis | Kaunas2022</cp:lastModifiedBy>
  <cp:revision>2</cp:revision>
  <dcterms:created xsi:type="dcterms:W3CDTF">2023-11-22T09:07:15Z</dcterms:created>
  <dcterms:modified xsi:type="dcterms:W3CDTF">2025-04-07T10:08:32Z</dcterms:modified>
</cp:coreProperties>
</file>