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Roboto" panose="02000000000000000000" pitchFamily="2" charset="0"/>
      <p:regular r:id="rId14"/>
      <p:bold r:id="rId15"/>
      <p:italic r:id="rId16"/>
      <p:boldItalic r:id="rId17"/>
    </p:embeddedFont>
    <p:embeddedFont>
      <p:font typeface="Roboto Medium"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FwVwG+J1qANuHO24yWWmyJvS2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32" name="Google Shape;132;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 name="Google Shape;109;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08ead1222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Creator: Meyer, Thomas, 2017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Credit: Bildnachweis siehe Beschreibung</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Thomas Meyer/OSTKREUZ</a:t>
            </a:r>
            <a:endParaRPr sz="900">
              <a:solidFill>
                <a:srgbClr val="9AA0A6"/>
              </a:solidFill>
              <a:highlight>
                <a:srgbClr val="202124"/>
              </a:highlight>
            </a:endParaRPr>
          </a:p>
        </p:txBody>
      </p:sp>
      <p:sp>
        <p:nvSpPr>
          <p:cNvPr id="120" name="Google Shape;120;g308ead12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6" name="Google Shape;126;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youtube.com/watch?v=s4HPs-aXOe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youtube.com/watch?v=iwRa5qTnr8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www.youtube.com/watch?v=BYpp_oY929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uDqjIdI4bF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sp>
        <p:nvSpPr>
          <p:cNvPr id="134" name="Google Shape;134;g308ead12222_0_76"/>
          <p:cNvSpPr txBox="1"/>
          <p:nvPr/>
        </p:nvSpPr>
        <p:spPr>
          <a:xfrm>
            <a:off x="880850" y="755000"/>
            <a:ext cx="7875223"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Įvadas į skaitmeninės gamybos metodus</a:t>
            </a:r>
          </a:p>
          <a:p>
            <a:pPr marL="0" marR="0" lvl="0" indent="0" algn="l" rtl="0">
              <a:lnSpc>
                <a:spcPct val="100000"/>
              </a:lnSpc>
              <a:spcBef>
                <a:spcPts val="0"/>
              </a:spcBef>
              <a:spcAft>
                <a:spcPts val="0"/>
              </a:spcAft>
              <a:buClr>
                <a:srgbClr val="000000"/>
              </a:buClr>
              <a:buSzPts val="1600"/>
              <a:buFont typeface="Arial"/>
              <a:buNone/>
            </a:pPr>
            <a:br>
              <a:rPr lang="lt-LT" sz="1600" b="0" i="0" u="none" strike="noStrike" cap="none" dirty="0">
                <a:solidFill>
                  <a:srgbClr val="2330DC"/>
                </a:solidFill>
                <a:latin typeface="Roboto"/>
                <a:ea typeface="Roboto"/>
                <a:cs typeface="Roboto"/>
                <a:sym typeface="Roboto"/>
              </a:rPr>
            </a:br>
            <a:r>
              <a:rPr lang="lt-LT" sz="1600" b="0" i="0" u="none" strike="noStrike" cap="none" dirty="0">
                <a:solidFill>
                  <a:srgbClr val="2330DC"/>
                </a:solidFill>
                <a:latin typeface="Roboto"/>
                <a:ea typeface="Roboto"/>
                <a:cs typeface="Roboto"/>
                <a:sym typeface="Roboto"/>
              </a:rPr>
              <a:t>Skaitmeninės gamybos apžvalga:</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Skaitmeninių dizainų perkėlimas į fizinę formą naudojant tikslius gamybos metodus</a:t>
            </a:r>
          </a:p>
          <a:p>
            <a:pPr marL="0" marR="0" lvl="0" indent="0" algn="l" rtl="0">
              <a:lnSpc>
                <a:spcPct val="100000"/>
              </a:lnSpc>
              <a:spcBef>
                <a:spcPts val="0"/>
              </a:spcBef>
              <a:spcAft>
                <a:spcPts val="0"/>
              </a:spcAft>
              <a:buClr>
                <a:srgbClr val="000000"/>
              </a:buClr>
              <a:buSzPts val="1600"/>
              <a:buFont typeface="Arial"/>
              <a:buNone/>
            </a:pPr>
            <a:endParaRPr lang="lt-LT"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3D spausdinimas:</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Apibrėžimas: objektų kūrimas sluoksnis po sluoksnio iš skaitmeninių modelių</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Technikos: pjaustymas siekiant tikslumo, ekologiškų medžiagų pasirinkimas</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Pavyzdys: NEB įkvėpto pastato modelio, demonstruojančio tvarumą, spausdinimas</a:t>
            </a:r>
          </a:p>
          <a:p>
            <a:pPr marL="0" marR="0" lvl="0" indent="0" algn="l" rtl="0">
              <a:lnSpc>
                <a:spcPct val="100000"/>
              </a:lnSpc>
              <a:spcBef>
                <a:spcPts val="0"/>
              </a:spcBef>
              <a:spcAft>
                <a:spcPts val="0"/>
              </a:spcAft>
              <a:buClr>
                <a:srgbClr val="000000"/>
              </a:buClr>
              <a:buSzPts val="1600"/>
              <a:buFont typeface="Arial"/>
              <a:buNone/>
            </a:pPr>
            <a:endParaRPr lang="lt-LT"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Pjovimas lazeriu:</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Apibrėžimas: lazerio tikslumo naudojimas medžiagoms pjaustyti arba graviruoti</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●Technikos: vektorinis pjaustymas, graviravimas</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Pavyzdys: tvaraus architektūros modelio kūrimas iš medžio arba akrilo</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
        <p:nvSpPr>
          <p:cNvPr id="135" name="Google Shape;135;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Roboto"/>
              <a:ea typeface="Roboto"/>
              <a:cs typeface="Roboto"/>
              <a:sym typeface="Roboto"/>
            </a:endParaRPr>
          </a:p>
        </p:txBody>
      </p:sp>
      <p:pic>
        <p:nvPicPr>
          <p:cNvPr id="136" name="Google Shape;136;g308ead12222_0_76" descr="Discover the future of building with digital fabrication! In this video, we explore what digital fabrication is, how it works, and why it matters. Using advanced manufacturing technologies and digital design, architects and engineers can create detailed 3D models of their designs, which are then converted into physical components using machines like 3D printers and CNC routers. With benefits like improved efficiency, custom building components, and unique designs, digital fabrication is revolutionizing the AEC industry.⚡&#10;&#10;Enjoyed this video? Check out our Computational Design Course: https://www.oneistox.com/certified-courses/master-computational-design-for-real-world[…]eting&amp;utm_source=youtube&amp;utm_medium=social&amp;utm_content=video&#10;&#10;For daily insights on architecture and design, follow us on Instagram: https://www.instagram.com/oneistox/&#10;&#10;#architecture #engineering #construction" title="What is Digital Fabrication?">
            <a:hlinkClick r:id="rId4"/>
          </p:cNvPr>
          <p:cNvPicPr preferRelativeResize="0"/>
          <p:nvPr/>
        </p:nvPicPr>
        <p:blipFill>
          <a:blip r:embed="rId5">
            <a:alphaModFix/>
          </a:blip>
          <a:stretch>
            <a:fillRect/>
          </a:stretch>
        </p:blipFill>
        <p:spPr>
          <a:xfrm>
            <a:off x="8119950" y="4305372"/>
            <a:ext cx="3048000" cy="171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7"/>
            <a:ext cx="10544947" cy="189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lt-LT" sz="3200" dirty="0">
                <a:solidFill>
                  <a:srgbClr val="2330DC"/>
                </a:solidFill>
                <a:latin typeface="Roboto Medium"/>
                <a:ea typeface="Roboto Medium"/>
                <a:cs typeface="Roboto Medium"/>
                <a:sym typeface="Roboto Medium"/>
              </a:rPr>
              <a:t>Skaitmeninių priemonių kursas: Skaitmeninės alternatyvios mokymosi erdvės</a:t>
            </a:r>
            <a:br>
              <a:rPr lang="lt-LT" sz="3200" dirty="0">
                <a:solidFill>
                  <a:srgbClr val="2330DC"/>
                </a:solidFill>
                <a:latin typeface="Roboto Medium"/>
                <a:ea typeface="Roboto Medium"/>
                <a:cs typeface="Roboto Medium"/>
                <a:sym typeface="Roboto Medium"/>
              </a:rPr>
            </a:b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lt-LT" sz="3200" dirty="0">
                <a:solidFill>
                  <a:srgbClr val="2330DC"/>
                </a:solidFill>
                <a:latin typeface="Roboto Medium"/>
                <a:ea typeface="Roboto Medium"/>
                <a:cs typeface="Roboto Medium"/>
                <a:sym typeface="Roboto Medium"/>
              </a:rPr>
              <a:t>2 modulis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Skaitmeninio</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meno</a:t>
            </a:r>
            <a:r>
              <a:rPr lang="en-US" sz="3200" dirty="0">
                <a:solidFill>
                  <a:srgbClr val="2330DC"/>
                </a:solidFill>
                <a:latin typeface="Roboto Medium"/>
                <a:ea typeface="Roboto Medium"/>
                <a:cs typeface="Roboto Medium"/>
                <a:sym typeface="Roboto Medium"/>
              </a:rPr>
              <a:t> </a:t>
            </a:r>
            <a:r>
              <a:rPr lang="lt-LT" sz="3200" dirty="0">
                <a:solidFill>
                  <a:srgbClr val="2330DC"/>
                </a:solidFill>
                <a:latin typeface="Roboto Medium"/>
                <a:ea typeface="Roboto Medium"/>
                <a:cs typeface="Roboto Medium"/>
                <a:sym typeface="Roboto Medium"/>
              </a:rPr>
              <a:t>priemonės</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ir</a:t>
            </a:r>
            <a:r>
              <a:rPr lang="en-US" sz="3200" dirty="0">
                <a:solidFill>
                  <a:srgbClr val="2330DC"/>
                </a:solidFill>
                <a:latin typeface="Roboto Medium"/>
                <a:ea typeface="Roboto Medium"/>
                <a:cs typeface="Roboto Medium"/>
                <a:sym typeface="Roboto Medium"/>
              </a:rPr>
              <a:t> </a:t>
            </a:r>
            <a:r>
              <a:rPr lang="en-US" sz="3200" dirty="0" err="1">
                <a:solidFill>
                  <a:srgbClr val="2330DC"/>
                </a:solidFill>
                <a:latin typeface="Roboto Medium"/>
                <a:ea typeface="Roboto Medium"/>
                <a:cs typeface="Roboto Medium"/>
                <a:sym typeface="Roboto Medium"/>
              </a:rPr>
              <a:t>technikos</a:t>
            </a: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endParaRPr sz="3200" dirty="0">
              <a:solidFill>
                <a:srgbClr val="2330DC"/>
              </a:solidFill>
              <a:latin typeface="Roboto Medium"/>
              <a:ea typeface="Roboto Medium"/>
              <a:cs typeface="Roboto Medium"/>
              <a:sym typeface="Roboto Medium"/>
            </a:endParaRPr>
          </a:p>
        </p:txBody>
      </p:sp>
      <p:sp>
        <p:nvSpPr>
          <p:cNvPr id="89" name="Google Shape;89;p2"/>
          <p:cNvSpPr txBox="1">
            <a:spLocks noGrp="1"/>
          </p:cNvSpPr>
          <p:nvPr>
            <p:ph type="subTitle" idx="1"/>
          </p:nvPr>
        </p:nvSpPr>
        <p:spPr>
          <a:xfrm>
            <a:off x="813932" y="2988722"/>
            <a:ext cx="9503085" cy="1480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buNone/>
            </a:pPr>
            <a:r>
              <a:rPr lang="lt-LT" sz="1800" dirty="0">
                <a:solidFill>
                  <a:srgbClr val="2330DC"/>
                </a:solidFill>
                <a:latin typeface="Roboto"/>
                <a:ea typeface="Roboto"/>
                <a:cs typeface="Roboto"/>
                <a:sym typeface="Roboto"/>
              </a:rPr>
              <a:t>2.1 Skaitmeninio meno programinės įrangos apžvalga</a:t>
            </a:r>
          </a:p>
          <a:p>
            <a:pPr marL="0" lvl="0" indent="0" algn="l" rtl="0">
              <a:lnSpc>
                <a:spcPct val="90000"/>
              </a:lnSpc>
              <a:spcBef>
                <a:spcPts val="480"/>
              </a:spcBef>
              <a:spcAft>
                <a:spcPts val="0"/>
              </a:spcAft>
              <a:buClr>
                <a:srgbClr val="595959"/>
              </a:buClr>
              <a:buSzPts val="2400"/>
              <a:buNone/>
            </a:pPr>
            <a:endParaRPr lang="lt-LT" sz="18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lt-LT" sz="1800" dirty="0">
                <a:solidFill>
                  <a:srgbClr val="2330DC"/>
                </a:solidFill>
                <a:latin typeface="Roboto"/>
                <a:ea typeface="Roboto"/>
                <a:cs typeface="Roboto"/>
                <a:sym typeface="Roboto"/>
              </a:rPr>
              <a:t>2.2 Skaitmeninės tapybos, 3D modeliavimo ir animacijos technikos.</a:t>
            </a:r>
          </a:p>
          <a:p>
            <a:pPr marL="0" lvl="0" indent="0" algn="l" rtl="0">
              <a:lnSpc>
                <a:spcPct val="90000"/>
              </a:lnSpc>
              <a:spcBef>
                <a:spcPts val="480"/>
              </a:spcBef>
              <a:spcAft>
                <a:spcPts val="0"/>
              </a:spcAft>
              <a:buClr>
                <a:srgbClr val="595959"/>
              </a:buClr>
              <a:buSzPts val="2400"/>
              <a:buNone/>
            </a:pPr>
            <a:endParaRPr lang="lt-LT" sz="18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r>
              <a:rPr lang="lt-LT" sz="1800" dirty="0">
                <a:solidFill>
                  <a:srgbClr val="2330DC"/>
                </a:solidFill>
                <a:latin typeface="Roboto"/>
                <a:ea typeface="Roboto"/>
                <a:cs typeface="Roboto"/>
                <a:sym typeface="Roboto"/>
              </a:rPr>
              <a:t>2.3. Įvadas į skaitmeninės gamybos metodus (3D spausdinimas, pjaustymas lazeriu).</a:t>
            </a:r>
            <a:endParaRPr sz="1900" dirty="0">
              <a:solidFill>
                <a:srgbClr val="2330DC"/>
              </a:solidFill>
              <a:latin typeface="Roboto"/>
              <a:ea typeface="Roboto"/>
              <a:cs typeface="Roboto"/>
              <a:sym typeface="Roboto"/>
            </a:endParaRPr>
          </a:p>
          <a:p>
            <a:pPr marL="0" lvl="0" indent="0" algn="l" rtl="0">
              <a:lnSpc>
                <a:spcPct val="90000"/>
              </a:lnSpc>
              <a:spcBef>
                <a:spcPts val="480"/>
              </a:spcBef>
              <a:spcAft>
                <a:spcPts val="0"/>
              </a:spcAft>
              <a:buClr>
                <a:srgbClr val="595959"/>
              </a:buClr>
              <a:buSzPts val="2400"/>
              <a:buNone/>
            </a:pPr>
            <a:endParaRPr sz="20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330DC"/>
                </a:solidFill>
                <a:latin typeface="Roboto"/>
                <a:ea typeface="Roboto"/>
                <a:cs typeface="Roboto"/>
                <a:sym typeface="Roboto"/>
              </a:rPr>
              <a:t>2023-1-CY01-KA220-HED-000160668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3"/>
          <p:cNvSpPr txBox="1"/>
          <p:nvPr/>
        </p:nvSpPr>
        <p:spPr>
          <a:xfrm>
            <a:off x="985700" y="870350"/>
            <a:ext cx="10266000" cy="502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err="1">
                <a:solidFill>
                  <a:srgbClr val="2330DC"/>
                </a:solidFill>
                <a:latin typeface="Roboto"/>
                <a:ea typeface="Roboto"/>
                <a:cs typeface="Roboto"/>
                <a:sym typeface="Roboto"/>
              </a:rPr>
              <a:t>Įvadas</a:t>
            </a:r>
            <a:r>
              <a:rPr lang="en-US" sz="3200" dirty="0">
                <a:solidFill>
                  <a:srgbClr val="2330DC"/>
                </a:solidFill>
                <a:latin typeface="Roboto"/>
                <a:ea typeface="Roboto"/>
                <a:cs typeface="Roboto"/>
                <a:sym typeface="Roboto"/>
              </a:rPr>
              <a:t> į </a:t>
            </a:r>
            <a:r>
              <a:rPr lang="en-US" sz="3200" dirty="0" err="1">
                <a:solidFill>
                  <a:srgbClr val="2330DC"/>
                </a:solidFill>
                <a:latin typeface="Roboto"/>
                <a:ea typeface="Roboto"/>
                <a:cs typeface="Roboto"/>
                <a:sym typeface="Roboto"/>
              </a:rPr>
              <a:t>skaitmeninio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meno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programinę</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įrangą</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Skaitmeninių įrankių svarba šiuolaikiniame mene ir dizaine</a:t>
            </a:r>
            <a:br>
              <a:rPr lang="lt-LT" sz="1600" dirty="0">
                <a:solidFill>
                  <a:srgbClr val="2330DC"/>
                </a:solidFill>
                <a:latin typeface="Roboto"/>
                <a:ea typeface="Roboto"/>
                <a:cs typeface="Roboto"/>
                <a:sym typeface="Roboto"/>
              </a:rPr>
            </a:br>
            <a:endParaRPr lang="lt-LT" sz="1600"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Galimybės naudoti tikslias, novatoriškas meninės raiškos formas suteikimas</a:t>
            </a:r>
            <a:br>
              <a:rPr lang="lt-LT" sz="1600" dirty="0">
                <a:solidFill>
                  <a:srgbClr val="2330DC"/>
                </a:solidFill>
                <a:latin typeface="Roboto"/>
                <a:ea typeface="Roboto"/>
                <a:cs typeface="Roboto"/>
                <a:sym typeface="Roboto"/>
              </a:rPr>
            </a:br>
            <a:endParaRPr lang="lt-LT" sz="1600" dirty="0">
              <a:solidFill>
                <a:srgbClr val="2330DC"/>
              </a:solidFill>
              <a:latin typeface="Roboto"/>
              <a:ea typeface="Roboto"/>
              <a:cs typeface="Roboto"/>
              <a:sym typeface="Roboto"/>
            </a:endParaRPr>
          </a:p>
          <a:p>
            <a:pPr marL="457200" marR="0" lvl="0" indent="-330200" algn="l" rtl="0">
              <a:lnSpc>
                <a:spcPct val="100000"/>
              </a:lnSpc>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Pagrindiniai pritaikymo būdai kuriant tvarų ir prieinamą dizainą</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p3"/>
          <p:cNvSpPr txBox="1"/>
          <p:nvPr/>
        </p:nvSpPr>
        <p:spPr>
          <a:xfrm>
            <a:off x="880850" y="755000"/>
            <a:ext cx="822620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„Adobe Creative Suite“ </a:t>
            </a:r>
            <a:r>
              <a:rPr lang="en-US" sz="3200" dirty="0" err="1">
                <a:solidFill>
                  <a:srgbClr val="2330DC"/>
                </a:solidFill>
                <a:latin typeface="Roboto"/>
                <a:ea typeface="Roboto"/>
                <a:cs typeface="Roboto"/>
                <a:sym typeface="Roboto"/>
              </a:rPr>
              <a:t>apžvalga</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Apžvalga:</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Plačiai naudojamas profesionalus rinkinys, įskaitant „Photoshop“, „</a:t>
            </a:r>
            <a:r>
              <a:rPr lang="lt-LT" sz="1800" dirty="0" err="1">
                <a:solidFill>
                  <a:srgbClr val="2330DC"/>
                </a:solidFill>
                <a:latin typeface="Roboto"/>
                <a:ea typeface="Roboto"/>
                <a:cs typeface="Roboto"/>
                <a:sym typeface="Roboto"/>
              </a:rPr>
              <a:t>Illustrator</a:t>
            </a:r>
            <a:r>
              <a:rPr lang="lt-LT" sz="1800" dirty="0">
                <a:solidFill>
                  <a:srgbClr val="2330DC"/>
                </a:solidFill>
                <a:latin typeface="Roboto"/>
                <a:ea typeface="Roboto"/>
                <a:cs typeface="Roboto"/>
                <a:sym typeface="Roboto"/>
              </a:rPr>
              <a:t>“ ir „</a:t>
            </a:r>
            <a:r>
              <a:rPr lang="lt-LT" sz="1800" dirty="0" err="1">
                <a:solidFill>
                  <a:srgbClr val="2330DC"/>
                </a:solidFill>
                <a:latin typeface="Roboto"/>
                <a:ea typeface="Roboto"/>
                <a:cs typeface="Roboto"/>
                <a:sym typeface="Roboto"/>
              </a:rPr>
              <a:t>After</a:t>
            </a: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Effects</a:t>
            </a: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Pagrindinės programinės įrangos funkcijos: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„Photoshop“: skaitmeninė tapyba, nuotraukų redagavimas, kompozicija</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Illustrator</a:t>
            </a:r>
            <a:r>
              <a:rPr lang="lt-LT" sz="1800" dirty="0">
                <a:solidFill>
                  <a:srgbClr val="2330DC"/>
                </a:solidFill>
                <a:latin typeface="Roboto"/>
                <a:ea typeface="Roboto"/>
                <a:cs typeface="Roboto"/>
                <a:sym typeface="Roboto"/>
              </a:rPr>
              <a:t>“ : vektorinė grafika, keičiamo mastelio dizainai, logotipų kūrimas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After</a:t>
            </a: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Effects</a:t>
            </a:r>
            <a:r>
              <a:rPr lang="lt-LT" sz="1800" dirty="0">
                <a:solidFill>
                  <a:srgbClr val="2330DC"/>
                </a:solidFill>
                <a:latin typeface="Roboto"/>
                <a:ea typeface="Roboto"/>
                <a:cs typeface="Roboto"/>
                <a:sym typeface="Roboto"/>
              </a:rPr>
              <a:t>“: animacija, judesio grafika dinamiškam menui</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Taikymas projektuose:</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Meno kūrinių ir mokomosios medžiagos kūrimas, daugiausia dėmesio skiriant tvarumui ir </a:t>
            </a:r>
            <a:r>
              <a:rPr lang="lt-LT" sz="1800" dirty="0" err="1">
                <a:solidFill>
                  <a:srgbClr val="2330DC"/>
                </a:solidFill>
                <a:latin typeface="Roboto"/>
                <a:ea typeface="Roboto"/>
                <a:cs typeface="Roboto"/>
                <a:sym typeface="Roboto"/>
              </a:rPr>
              <a:t>įtraukčiai</a:t>
            </a:r>
            <a:endParaRPr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g308ead12222_0_14"/>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„Procreate“, </a:t>
            </a:r>
            <a:r>
              <a:rPr lang="en-US" sz="3200" dirty="0" err="1">
                <a:solidFill>
                  <a:srgbClr val="2330DC"/>
                </a:solidFill>
                <a:latin typeface="Roboto"/>
                <a:ea typeface="Roboto"/>
                <a:cs typeface="Roboto"/>
                <a:sym typeface="Roboto"/>
              </a:rPr>
              <a:t>skirtas</a:t>
            </a:r>
            <a:r>
              <a:rPr lang="en-US" sz="3200" dirty="0">
                <a:solidFill>
                  <a:srgbClr val="2330DC"/>
                </a:solidFill>
                <a:latin typeface="Roboto"/>
                <a:ea typeface="Roboto"/>
                <a:cs typeface="Roboto"/>
                <a:sym typeface="Roboto"/>
              </a:rPr>
              <a:t> “iPad</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US"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Apžvalga:</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Populiari skaitmeninės kūrybos programa su intuityvia sąsaja ir patikimomis funkcijomis</a:t>
            </a:r>
          </a:p>
          <a:p>
            <a:pPr marL="0" marR="0" lvl="0" indent="0" algn="l" rtl="0">
              <a:lnSpc>
                <a:spcPct val="100000"/>
              </a:lnSpc>
              <a:spcBef>
                <a:spcPts val="0"/>
              </a:spcBef>
              <a:spcAft>
                <a:spcPts val="0"/>
              </a:spcAft>
              <a:buClr>
                <a:srgbClr val="000000"/>
              </a:buClr>
              <a:buSzPts val="1600"/>
              <a:buFont typeface="Arial"/>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Pagrindinės funkcijos:</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Didelė teptukų biblioteka su pritaikymo parinktimis unikaliems efektams</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Sluoksnių sistema sudėtingoms kompozicijoms ir lengvam redagavimui</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Laiko intervalų įrašymas proceso dokumentavimui ir dalijimuisi</a:t>
            </a:r>
          </a:p>
          <a:p>
            <a:pPr marL="0" marR="0" lvl="0" indent="0" algn="l" rtl="0">
              <a:lnSpc>
                <a:spcPct val="100000"/>
              </a:lnSpc>
              <a:spcBef>
                <a:spcPts val="0"/>
              </a:spcBef>
              <a:spcAft>
                <a:spcPts val="0"/>
              </a:spcAft>
              <a:buClr>
                <a:srgbClr val="000000"/>
              </a:buClr>
              <a:buSzPts val="1600"/>
              <a:buFont typeface="Arial"/>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Taikymas NEB projektuose:</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Vaizdinių pasakojimų ir mokomosios medžiagos, kurioje pabrėžiamas tvarumas, kūrimas</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g308ead12222_0_24"/>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a:t>
            </a:r>
            <a:r>
              <a:rPr lang="en-US" sz="3200" dirty="0">
                <a:solidFill>
                  <a:srgbClr val="2330DC"/>
                </a:solidFill>
                <a:latin typeface="Roboto"/>
                <a:ea typeface="Roboto"/>
                <a:cs typeface="Roboto"/>
                <a:sym typeface="Roboto"/>
              </a:rPr>
              <a:t>Blender</a:t>
            </a:r>
            <a:r>
              <a:rPr lang="lt-LT" sz="3200" dirty="0">
                <a:solidFill>
                  <a:srgbClr val="2330DC"/>
                </a:solidFill>
                <a:latin typeface="Roboto"/>
                <a:ea typeface="Roboto"/>
                <a:cs typeface="Roboto"/>
                <a:sym typeface="Roboto"/>
              </a:rPr>
              <a:t>“, a</a:t>
            </a:r>
            <a:r>
              <a:rPr lang="en-US" sz="3200" dirty="0" err="1">
                <a:solidFill>
                  <a:srgbClr val="2330DC"/>
                </a:solidFill>
                <a:latin typeface="Roboto"/>
                <a:ea typeface="Roboto"/>
                <a:cs typeface="Roboto"/>
                <a:sym typeface="Roboto"/>
              </a:rPr>
              <a:t>tvirojo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kodo</a:t>
            </a:r>
            <a:r>
              <a:rPr lang="en-US" sz="3200" dirty="0">
                <a:solidFill>
                  <a:srgbClr val="2330DC"/>
                </a:solidFill>
                <a:latin typeface="Roboto"/>
                <a:ea typeface="Roboto"/>
                <a:cs typeface="Roboto"/>
                <a:sym typeface="Roboto"/>
              </a:rPr>
              <a:t> 3D </a:t>
            </a:r>
            <a:r>
              <a:rPr lang="en-US" sz="3200" dirty="0" err="1">
                <a:solidFill>
                  <a:srgbClr val="2330DC"/>
                </a:solidFill>
                <a:latin typeface="Roboto"/>
                <a:ea typeface="Roboto"/>
                <a:cs typeface="Roboto"/>
                <a:sym typeface="Roboto"/>
              </a:rPr>
              <a:t>kūrimo</a:t>
            </a:r>
            <a:r>
              <a:rPr lang="en-US" sz="3200" dirty="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rinkinys</a:t>
            </a:r>
            <a:endParaRPr sz="32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Apžvalga:</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Nemokamas, išsamus 3D modeliavimo, animacijos ir atvaizdavimo įrankis</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Pagrindinės funkcijos: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3D modeliavimas: įrankiai detaliems objektams ir erdvėms kurti</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Animacija: pagrindinių kadrų ir tikroviškų judesių kūrimas ir modeliavimas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t>
            </a:r>
            <a:r>
              <a:rPr lang="lt-LT" sz="1800" i="1" dirty="0" err="1">
                <a:solidFill>
                  <a:srgbClr val="2330DC"/>
                </a:solidFill>
                <a:latin typeface="Roboto"/>
                <a:ea typeface="Roboto"/>
                <a:cs typeface="Roboto"/>
                <a:sym typeface="Roboto"/>
              </a:rPr>
              <a:t>Renderingas</a:t>
            </a:r>
            <a:r>
              <a:rPr lang="lt-LT" sz="1800" dirty="0">
                <a:solidFill>
                  <a:srgbClr val="2330DC"/>
                </a:solidFill>
                <a:latin typeface="Roboto"/>
                <a:ea typeface="Roboto"/>
                <a:cs typeface="Roboto"/>
                <a:sym typeface="Roboto"/>
              </a:rPr>
              <a:t>: aukštos kokybės produkcija realistiškiems vaizdams</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Projektų pavyzdžiai:</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3D modeliai ir animacija, skirta su NEB susijusioms koncepcijoms, pvz., tvariai architektūrai.</a:t>
            </a:r>
            <a:endParaRPr sz="1800"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8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g308ead12222_0_35"/>
          <p:cNvSpPr txBox="1"/>
          <p:nvPr/>
        </p:nvSpPr>
        <p:spPr>
          <a:xfrm>
            <a:off x="880850" y="755000"/>
            <a:ext cx="6378932"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Skaitmeninės tapybos būdai</a:t>
            </a: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Sluoksniavimas: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Atskirti elementai, kad būtų galima lanksčiai ir išsamiai redaguoti</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Teptukų pritaikymas: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Reguliuojami šepetėliai unikalioms tekstūroms ir vizualiniams efektams kurti</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Maišymo režimai:</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Įvairūs modeliavimai gylio, apšvietimo ir šešėliavimo efektams kurti</a:t>
            </a:r>
          </a:p>
          <a:p>
            <a:pPr marL="114300" marR="0" lvl="0" algn="l" rtl="0">
              <a:lnSpc>
                <a:spcPct val="100000"/>
              </a:lnSpc>
              <a:spcBef>
                <a:spcPts val="0"/>
              </a:spcBef>
              <a:spcAft>
                <a:spcPts val="0"/>
              </a:spcAft>
              <a:buClr>
                <a:srgbClr val="2330DC"/>
              </a:buClr>
              <a:buSzPts val="1800"/>
            </a:pPr>
            <a:endParaRPr lang="lt-LT" sz="18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Programėlės pavyzdys:</a:t>
            </a:r>
          </a:p>
          <a:p>
            <a:pPr marL="114300" marR="0" lvl="0" algn="l" rtl="0">
              <a:lnSpc>
                <a:spcPct val="100000"/>
              </a:lnSpc>
              <a:spcBef>
                <a:spcPts val="0"/>
              </a:spcBef>
              <a:spcAft>
                <a:spcPts val="0"/>
              </a:spcAft>
              <a:buClr>
                <a:srgbClr val="2330DC"/>
              </a:buClr>
              <a:buSzPts val="1800"/>
            </a:pPr>
            <a:r>
              <a:rPr lang="lt-LT" sz="1800" dirty="0">
                <a:solidFill>
                  <a:srgbClr val="2330DC"/>
                </a:solidFill>
                <a:latin typeface="Roboto"/>
                <a:ea typeface="Roboto"/>
                <a:cs typeface="Roboto"/>
                <a:sym typeface="Roboto"/>
              </a:rPr>
              <a:t>● „</a:t>
            </a:r>
            <a:r>
              <a:rPr lang="lt-LT" sz="1800" dirty="0" err="1">
                <a:solidFill>
                  <a:srgbClr val="2330DC"/>
                </a:solidFill>
                <a:latin typeface="Roboto"/>
                <a:ea typeface="Roboto"/>
                <a:cs typeface="Roboto"/>
                <a:sym typeface="Roboto"/>
              </a:rPr>
              <a:t>Procreate</a:t>
            </a:r>
            <a:r>
              <a:rPr lang="lt-LT" sz="1800" dirty="0">
                <a:solidFill>
                  <a:srgbClr val="2330DC"/>
                </a:solidFill>
                <a:latin typeface="Roboto"/>
                <a:ea typeface="Roboto"/>
                <a:cs typeface="Roboto"/>
                <a:sym typeface="Roboto"/>
              </a:rPr>
              <a:t>“ naudojimas piešiant tvarų kraštovaizdį, taikant sluoksnius ir maišant, kad būtų pasiektas tikroviškumo efektas</a:t>
            </a: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17" name="Google Shape;117;g308ead12222_0_35" descr="A true beginner's guide to digital painting.  The best way to learn the basics and get started with it.  Remember, much like learning to play an instrument, the most enjoyable way to get good is to take works you like and break them down in a way that makes it accessible without ruining the intent.&#10;&#10;A huge thank you to Ahmed Aldoori for letting me use some of his art in this video, check out his work when you can:  https://www.youtube.com/channel/UCDyqxplQ3PQcCJhEW-GLgXg&#10;&#10;If you're curious about the XP-Pen tablets, find out more here: https://www.xp-pen.com/series/264.html&#10;&#10;!! the usual links !!&#10;Instagram is @sinixdesign&#10;&#10;Twitter:  https://twitter.com/sinix777&#10;&#10;Visit my patreon at: https://www.patreon.com/sinix&#10;&#10;Stop by my public Discord!!   https://discord.gg/NRfDnRW&#10;&#10;#digitalpainting #arttutorial #howto" title="How to Learn Digital Painting (Beginners)">
            <a:hlinkClick r:id="rId4"/>
          </p:cNvPr>
          <p:cNvPicPr preferRelativeResize="0"/>
          <p:nvPr/>
        </p:nvPicPr>
        <p:blipFill>
          <a:blip r:embed="rId5">
            <a:alphaModFix/>
          </a:blip>
          <a:stretch>
            <a:fillRect/>
          </a:stretch>
        </p:blipFill>
        <p:spPr>
          <a:xfrm>
            <a:off x="7259782" y="988825"/>
            <a:ext cx="3874175" cy="2179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g308ead12222_0_46"/>
          <p:cNvSpPr txBox="1"/>
          <p:nvPr/>
        </p:nvSpPr>
        <p:spPr>
          <a:xfrm>
            <a:off x="880850" y="755000"/>
            <a:ext cx="6434350"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3D </a:t>
            </a:r>
            <a:r>
              <a:rPr lang="en-US" sz="3200" dirty="0" err="1">
                <a:solidFill>
                  <a:srgbClr val="2330DC"/>
                </a:solidFill>
                <a:latin typeface="Roboto"/>
                <a:ea typeface="Roboto"/>
                <a:cs typeface="Roboto"/>
                <a:sym typeface="Roboto"/>
              </a:rPr>
              <a:t>modeliavimo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metodai</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7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800" dirty="0" err="1">
                <a:solidFill>
                  <a:srgbClr val="2330DC"/>
                </a:solidFill>
                <a:latin typeface="Roboto"/>
                <a:ea typeface="Roboto"/>
                <a:cs typeface="Roboto"/>
                <a:sym typeface="Roboto"/>
              </a:rPr>
              <a:t>Poligoninis</a:t>
            </a:r>
            <a:r>
              <a:rPr lang="lt-LT" sz="1800" dirty="0">
                <a:solidFill>
                  <a:srgbClr val="2330DC"/>
                </a:solidFill>
                <a:latin typeface="Roboto"/>
                <a:ea typeface="Roboto"/>
                <a:cs typeface="Roboto"/>
                <a:sym typeface="Roboto"/>
              </a:rPr>
              <a:t> modeliavimas:</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Figūrų kūrimas iš pagrindinių geometrinių komponentų, tokių kaip viršūnės, briaunos ir paviršiai.</a:t>
            </a:r>
          </a:p>
          <a:p>
            <a:pPr marL="0" marR="0" lvl="0" indent="0" algn="l" rtl="0">
              <a:lnSpc>
                <a:spcPct val="100000"/>
              </a:lnSpc>
              <a:spcBef>
                <a:spcPts val="0"/>
              </a:spcBef>
              <a:spcAft>
                <a:spcPts val="0"/>
              </a:spcAft>
              <a:buClr>
                <a:srgbClr val="000000"/>
              </a:buClr>
              <a:buSzPts val="1600"/>
              <a:buFont typeface="Arial"/>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Skulptūrų kūrimas:</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Skaitmeniniai skulptūrų kūrimo įrankiai, skirti organiškoms, sudėtingoms formoms.</a:t>
            </a:r>
          </a:p>
          <a:p>
            <a:pPr marL="0" marR="0" lvl="0" indent="0" algn="l" rtl="0">
              <a:lnSpc>
                <a:spcPct val="100000"/>
              </a:lnSpc>
              <a:spcBef>
                <a:spcPts val="0"/>
              </a:spcBef>
              <a:spcAft>
                <a:spcPts val="0"/>
              </a:spcAft>
              <a:buClr>
                <a:srgbClr val="000000"/>
              </a:buClr>
              <a:buSzPts val="1600"/>
              <a:buFont typeface="Arial"/>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800" dirty="0" err="1">
                <a:solidFill>
                  <a:srgbClr val="2330DC"/>
                </a:solidFill>
                <a:latin typeface="Roboto"/>
                <a:ea typeface="Roboto"/>
                <a:cs typeface="Roboto"/>
                <a:sym typeface="Roboto"/>
              </a:rPr>
              <a:t>Tekstūravimas</a:t>
            </a:r>
            <a:r>
              <a:rPr lang="lt-LT" sz="1800" dirty="0">
                <a:solidFill>
                  <a:srgbClr val="2330DC"/>
                </a:solidFill>
                <a:latin typeface="Roboto"/>
                <a:ea typeface="Roboto"/>
                <a:cs typeface="Roboto"/>
                <a:sym typeface="Roboto"/>
              </a:rPr>
              <a:t>:</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Sukurti tikroviškus paviršius, taikant spalvas, raštus ir medžiagas.</a:t>
            </a:r>
          </a:p>
          <a:p>
            <a:pPr marL="0" marR="0" lvl="0" indent="0" algn="l" rtl="0">
              <a:lnSpc>
                <a:spcPct val="100000"/>
              </a:lnSpc>
              <a:spcBef>
                <a:spcPts val="0"/>
              </a:spcBef>
              <a:spcAft>
                <a:spcPts val="0"/>
              </a:spcAft>
              <a:buClr>
                <a:srgbClr val="000000"/>
              </a:buClr>
              <a:buSzPts val="1600"/>
              <a:buFont typeface="Arial"/>
              <a:buNone/>
            </a:pPr>
            <a:endParaRPr lang="lt-LT"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Projekto pavyzdys:</a:t>
            </a:r>
          </a:p>
          <a:p>
            <a:pPr marL="0" marR="0" lvl="0" indent="0" algn="l" rtl="0">
              <a:lnSpc>
                <a:spcPct val="100000"/>
              </a:lnSpc>
              <a:spcBef>
                <a:spcPts val="0"/>
              </a:spcBef>
              <a:spcAft>
                <a:spcPts val="0"/>
              </a:spcAft>
              <a:buClr>
                <a:srgbClr val="000000"/>
              </a:buClr>
              <a:buSzPts val="1600"/>
              <a:buFont typeface="Arial"/>
              <a:buNone/>
            </a:pPr>
            <a:r>
              <a:rPr lang="lt-LT" sz="1800" dirty="0">
                <a:solidFill>
                  <a:srgbClr val="2330DC"/>
                </a:solidFill>
                <a:latin typeface="Roboto"/>
                <a:ea typeface="Roboto"/>
                <a:cs typeface="Roboto"/>
                <a:sym typeface="Roboto"/>
              </a:rPr>
              <a:t>● Tvaraus baldų dizaino modeliavimas, naudojant ekologiškas medžiagas.</a:t>
            </a:r>
          </a:p>
          <a:p>
            <a:pPr marL="0" marR="0" lvl="0" indent="0" algn="l" rtl="0">
              <a:lnSpc>
                <a:spcPct val="100000"/>
              </a:lnSpc>
              <a:spcBef>
                <a:spcPts val="0"/>
              </a:spcBef>
              <a:spcAft>
                <a:spcPts val="0"/>
              </a:spcAft>
              <a:buClr>
                <a:srgbClr val="000000"/>
              </a:buClr>
              <a:buSzPts val="1600"/>
              <a:buFont typeface="Arial"/>
              <a:buNone/>
            </a:pPr>
            <a:endParaRPr lang="lt-LT"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lang="en-US"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lang="en-US"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lang="en-US"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US" sz="3200" b="0" i="0" u="none" strike="noStrike" cap="none" dirty="0">
              <a:solidFill>
                <a:srgbClr val="2330DC"/>
              </a:solidFill>
              <a:latin typeface="Roboto"/>
              <a:ea typeface="Roboto"/>
              <a:cs typeface="Roboto"/>
              <a:sym typeface="Roboto"/>
            </a:endParaRPr>
          </a:p>
        </p:txBody>
      </p:sp>
      <p:pic>
        <p:nvPicPr>
          <p:cNvPr id="123" name="Google Shape;123;g308ead12222_0_46" descr="As a 3d artist, you will have to use different methods of modeling depending on the kind of result you want to achieve and the nature of your project. &#10;&#10;Cool Addons you probably need:&#10;https://blendermarket.com/creators/mark-kingsnorth?ref=247&#10;&#10;Conform Object&#10;https://blendermarket.com/products/conform-object?ref=247&#10;Perspective Plotter&#10;https://blendermarket.com/products/perspective-plotter?ref=247&#10;Plating Generator &#10;https://blendermarket.com/products/plating-generator?ref=247&#10;&#10;00:00 Intro&#10;&#10;00:21 1_Polygon modeling/edge extrusion&#10;&#10;01:07 2_Box modeling&#10;&#10;01:59 3_Spline/Nurbs modeling&#10;&#10;02:33 4_Boolean modeling&#10;&#10;03:51 5_3D sculpting&#10;&#10;04:44 6_Parametric modeling&#10;&#10;05:10 7_Procedural modeling&#10;&#10;05:50 8_Kit bashing&#10;&#10;&#10;Thumbnial Artist: Tsvetomir Georgiev&#10;artstation.com/cecoaliensa&#10;&#10;&#10;---------------------------&#10;Visit our Website:&#10;https://inspirationtuts.com/&#10;&#10;inspirationTuts 2D Channel:&#10;https://www.youtube.com/c/InspirationTuts2D&#10;&#10;inspirationTuts CAD Channel:&#10;https://www.youtube.com/c/inspirationTutsCAD&#10;&#10;Help Us Create More Content:&#10;https://www.patreon.com/Inspirationtuts1&#10;&#10;Facebook page:&#10;https://web.facebook.com/InspirationTuts&#10;&#10;----------------------------------------------------------------------------&#10;***Check out these amazing Blender Addons***&#10;&#10;⍟Modeling: &#10;Kit Ops 2 Pro&#10;https://blendermarket.com/products/kit-ops-pro-asset--kitbashing-addon?ref=247&#10;Hard Ops&#10;https://blendermarket.com/products/hardopsofficial?ref=247&#10;Fluent&#10;https://blendermarket.com/products/fluent?ref=247&#10;Box cutter&#10;https://blendermarket.com/products/boxcutter?ref=247&#10;Mesh Machine&#10;https://blendermarket.com/products/MESHmachine?ref=247&#10;Cablerator&#10;https://blendermarket.com/products/cbl?ref=247&#10;shipwright&#10;https://blendermarket.com/products/shipwright?ref=247&#10;&#10;&#10;⍟Architecture/Rendering&#10;CityBuilder 3D&#10;https://blendermarket.com/products/citybuilder-3d?ref=247&#10;Sketch Style&#10;https://blendermarket.com/products/sketch-style-add-on?ref=247&#10;E-Cycles&#10;https://blendermarket.com/products/e-cycles?ref=247&#10;K-cycles&#10;https://blendermarket.com/products/k-cycles?ref=247&#10;Photographer&#10;https://blendermarket.com/products/photographer?ref=247&#10; Pure-Sky&#10;https://blendermarket.com/products/pure-sky?ref=247&#10;Physical Starlight And Atmosphere&#10;https://blendermarket.com/products/physical-starlight-and-atmosphere?ref=247&#10;&#10;&#10;⍟Vegeration&#10;scatter&#10;https://blendermarket.com/products/scatter?ref=247&#10;Grasswald&#10;https://blendermarket.com/products/graswald?ref=247&#10;Botaniq Tree Addon&#10;https://blendermarket.com/products/botaniq-trees?ref=247&#10;Tree Vegetation&#10;https://blendermarket.com/products/vegetation-tree-addon-animation?ref=247&#10;Grassblade&#10;https://blendermarket.com/products/grassblade?ref=247&#10;&#10;&#10;&#10;⍟VFX, Simulations &amp; Dynamics&#10;Flip fluids&#10;https://blendermarket.com/products/flipfluids?ref=247&#10;Khaos&#10;https://blendermarket.com/products/khaos-ultimate-explosion-simulator?ref=247&#10;Carl's Physics&#10;https://blendermarket.com/products/carls-physics-and-simulation-expander?ref=247&#10;RBDLab Addon&#10;https://blendermarket.com/products/rbdlab?ref=247&#10;Spyderfy&#10;https://blendermarket.com/products/spyderfy-bug-system-add-on?ref=247&#10;&#10;&#10;⍟Materials/Texturing&#10;Decalmachine&#10;https://blendermarket.com/products/decalmachine?ref=247&#10;Extreme Pbr&#10;https://blendermarket.com/products/extreme-pbr-addon-for-blender-279-2?ref=247&#10;Fluent : Materializer&#10;https://blendermarket.com/products/fluent-materializer?ref=247&#10;Bpainter&#10;https://blendermarket.com/products/bpainter?ref=247&#10;Material Library Materialiq&#10;https://blendermarket.com/products/materialiq?ref=247&#10;&#10;&#10;⍟ Cloth Simulation:&#10;Simply Cloth&#10;https://blendermarket.com/products/simply-cloth?ref=247&#10;&#10;&#10;⍟UV unwrapping&#10;Zen Uv&#10;https://blendermarket.com/products/zen-uv?ref=247&#10;Uv Toolkit&#10;https://blendermarket.com/products/uv-toolkit?ref=247&#10;Uvpackmaster&#10;https://blendermarket.com/products/uvpackmaster2?ref=247&#10;&#10;&#10;⍟Rigging&amp;Animation:&#10;Human Generator&#10;https://blendermarket.com/products/humgen3d?ref=247&#10;Auto-Rig Pro&#10;https://blendermarket.com/products/auto-rig-pro?ref=247&#10;Faceit &#10;https://blendermarket.com/products/faceit?ref=247&#10;Animax&#10;https://blendermarket.com/products/animax---procedural-animation-system-?ref=247&#10;voxel heat diffuse skinning&#10;https://blendermarket.com/products/voxel-heat-diffuse-skinning?ref=247&#10;Animation Layers&#10;https://blendermarket.com/products/animation-layers?ref=247&#10;&#10;⍟Sculpting&#10;Sculpt+Paint Wheel&#10;https://blendermarket.com/products/sculpt-paint-wheel?ref=247&#10;&#10;⍟Retopology&#10;Retopoflow&#10;https://blendermarket.com/products/retopoflow?ref=247&#10;&#10;⍟Ready Vehicles&#10;Car Transportation&#10;https://blendermarket.com/products/transportation?ref=247&#10;Traffiq&#10;https://blendermarket.com/products/car-library-traffiq-vehicles-for-blender?ref=247&#10;&#10;⍟Scripting&#10;https://blendermarket.com/products/serpens?ref=247&#10;&#10;Disclaimer: Some links here are affiliate links that help us create more content. Thanks in advance for using our links" title="All Methods &amp; Types of 3D Modeling">
            <a:hlinkClick r:id="rId4"/>
          </p:cNvPr>
          <p:cNvPicPr preferRelativeResize="0"/>
          <p:nvPr/>
        </p:nvPicPr>
        <p:blipFill>
          <a:blip r:embed="rId5">
            <a:alphaModFix/>
          </a:blip>
          <a:stretch>
            <a:fillRect/>
          </a:stretch>
        </p:blipFill>
        <p:spPr>
          <a:xfrm>
            <a:off x="7603647" y="987241"/>
            <a:ext cx="3524050" cy="1982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g308ead12222_0_65"/>
          <p:cNvSpPr txBox="1"/>
          <p:nvPr/>
        </p:nvSpPr>
        <p:spPr>
          <a:xfrm>
            <a:off x="880849" y="755000"/>
            <a:ext cx="6665259"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dirty="0">
                <a:solidFill>
                  <a:srgbClr val="2330DC"/>
                </a:solidFill>
                <a:latin typeface="Roboto"/>
                <a:ea typeface="Roboto"/>
                <a:cs typeface="Roboto"/>
                <a:sym typeface="Roboto"/>
              </a:rPr>
              <a:t>Anima</a:t>
            </a:r>
            <a:r>
              <a:rPr lang="lt-LT" sz="3200" dirty="0" err="1">
                <a:solidFill>
                  <a:srgbClr val="2330DC"/>
                </a:solidFill>
                <a:latin typeface="Roboto"/>
                <a:ea typeface="Roboto"/>
                <a:cs typeface="Roboto"/>
                <a:sym typeface="Roboto"/>
              </a:rPr>
              <a:t>cijos</a:t>
            </a:r>
            <a:r>
              <a:rPr lang="lt-LT" sz="3200" dirty="0">
                <a:solidFill>
                  <a:srgbClr val="2330DC"/>
                </a:solidFill>
                <a:latin typeface="Roboto"/>
                <a:ea typeface="Roboto"/>
                <a:cs typeface="Roboto"/>
                <a:sym typeface="Roboto"/>
              </a:rPr>
              <a:t> būdai</a:t>
            </a:r>
            <a:endParaRPr sz="32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None/>
            </a:pPr>
            <a:endParaRPr sz="18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Pagrindinių kadrų kūrimas:</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Judesio taškų nustatymas laike, siekiant sklandžių perėjimų ir efektų</a:t>
            </a:r>
          </a:p>
          <a:p>
            <a:pPr marL="0" marR="0" lvl="0" indent="0" algn="l" rtl="0">
              <a:lnSpc>
                <a:spcPct val="100000"/>
              </a:lnSpc>
              <a:spcBef>
                <a:spcPts val="0"/>
              </a:spcBef>
              <a:spcAft>
                <a:spcPts val="0"/>
              </a:spcAft>
              <a:buClr>
                <a:srgbClr val="000000"/>
              </a:buClr>
              <a:buSzPts val="1600"/>
              <a:buFont typeface="Arial"/>
              <a:buNone/>
            </a:pPr>
            <a:endParaRPr lang="lt-LT" sz="1600" b="0" i="0" u="none" strike="noStrike" cap="none" dirty="0">
              <a:solidFill>
                <a:srgbClr val="2330DC"/>
              </a:solidFill>
              <a:latin typeface="Roboto"/>
              <a:ea typeface="Roboto"/>
              <a:cs typeface="Roboto"/>
              <a:sym typeface="Roboto"/>
            </a:endParaRPr>
          </a:p>
          <a:p>
            <a:pPr lvl="0">
              <a:buSzPts val="1600"/>
            </a:pPr>
            <a:r>
              <a:rPr lang="en-US" sz="1600" i="1" dirty="0">
                <a:solidFill>
                  <a:srgbClr val="2330DC"/>
                </a:solidFill>
                <a:latin typeface="Roboto"/>
                <a:ea typeface="Roboto"/>
                <a:cs typeface="Roboto"/>
                <a:sym typeface="Roboto"/>
              </a:rPr>
              <a:t>Rigging</a:t>
            </a:r>
            <a:r>
              <a:rPr lang="lt-LT" sz="1600" b="0" i="0" u="none" strike="noStrike" cap="none" dirty="0">
                <a:solidFill>
                  <a:srgbClr val="2330DC"/>
                </a:solidFill>
                <a:latin typeface="Roboto"/>
                <a:ea typeface="Roboto"/>
                <a:cs typeface="Roboto"/>
                <a:sym typeface="Roboto"/>
              </a:rPr>
              <a:t>:</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Sukurti judančią struktūrą arba „skeletą“ animacijai.</a:t>
            </a:r>
          </a:p>
          <a:p>
            <a:pPr marL="0" marR="0" lvl="0" indent="0" algn="l" rtl="0">
              <a:lnSpc>
                <a:spcPct val="100000"/>
              </a:lnSpc>
              <a:spcBef>
                <a:spcPts val="0"/>
              </a:spcBef>
              <a:spcAft>
                <a:spcPts val="0"/>
              </a:spcAft>
              <a:buClr>
                <a:srgbClr val="000000"/>
              </a:buClr>
              <a:buSzPts val="1600"/>
              <a:buFont typeface="Arial"/>
              <a:buNone/>
            </a:pPr>
            <a:endParaRPr lang="lt-LT"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Imitacijos:</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Skysčių, dūmų ir audinių imitavimo naudojimas siekiant padidinti tikroviškumą.</a:t>
            </a:r>
          </a:p>
          <a:p>
            <a:pPr marL="0" marR="0" lvl="0" indent="0" algn="l" rtl="0">
              <a:lnSpc>
                <a:spcPct val="100000"/>
              </a:lnSpc>
              <a:spcBef>
                <a:spcPts val="0"/>
              </a:spcBef>
              <a:spcAft>
                <a:spcPts val="0"/>
              </a:spcAft>
              <a:buClr>
                <a:srgbClr val="000000"/>
              </a:buClr>
              <a:buSzPts val="1600"/>
              <a:buFont typeface="Arial"/>
              <a:buNone/>
            </a:pPr>
            <a:endParaRPr lang="lt-LT"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Taikymo pavyzdys:</a:t>
            </a:r>
          </a:p>
          <a:p>
            <a:pPr marL="0" marR="0" lvl="0" indent="0" algn="l" rtl="0">
              <a:lnSpc>
                <a:spcPct val="100000"/>
              </a:lnSpc>
              <a:spcBef>
                <a:spcPts val="0"/>
              </a:spcBef>
              <a:spcAft>
                <a:spcPts val="0"/>
              </a:spcAft>
              <a:buClr>
                <a:srgbClr val="000000"/>
              </a:buClr>
              <a:buSzPts val="1600"/>
              <a:buFont typeface="Arial"/>
              <a:buNone/>
            </a:pPr>
            <a:r>
              <a:rPr lang="lt-LT" sz="1600" b="0" i="0" u="none" strike="noStrike" cap="none" dirty="0">
                <a:solidFill>
                  <a:srgbClr val="2330DC"/>
                </a:solidFill>
                <a:latin typeface="Roboto"/>
                <a:ea typeface="Roboto"/>
                <a:cs typeface="Roboto"/>
                <a:sym typeface="Roboto"/>
              </a:rPr>
              <a:t>● Gaminio gyvavimo ciklo animacija, siekiant iliustruoti tvaraus dizaino principus.</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129" name="Google Shape;129;g308ead12222_0_65" descr="Further Animation Learning: http://bit.ly/2dleXfH&#10;&#10;Full playlist: https://www.youtube.com/playlist?list=PL-bOh8btec4CXd2ya1NmSKpi92U_l6ZJd&#10;&#10;(0:10) 1. Squash and Stretch&#10;(2:07) 2. Anticipation&#10;(4:14) 3. Staging&#10;(6:33) 4. Straight Ahead/Pose to Pose&#10;(9:14) 5. Follow Through &amp; Overlapping Action&#10;(11:17) 6. Slow In &amp; Slow Out&#10;(12:57) 7. Arcs&#10;(14:38) 8. Secondary Action&#10;(16:11) 9. Timing&#10;(18:22) 10. Exaggeration&#10;(19:55) 11. Solid Drawing&#10;(21:38) 12. Appeal&#10;&#10;PATREON: http://www.patreon.com/alanbecker&#10;TWITTER: http://twitter.com/alanthebecker&#10;FACEBOOK: http://facebook.com/alanthebecker&#10;WEBSITE: http://alanbecker.net&#10;MY MAIN CHANNEL: http://youtube.com/noogai89&#10;MY MINECRAFT CHANNEL: http://youtube.com/AlanBeckerMinecraft" title="12 Principles of Animation (Official Full Series)">
            <a:hlinkClick r:id="rId4"/>
          </p:cNvPr>
          <p:cNvPicPr preferRelativeResize="0"/>
          <p:nvPr/>
        </p:nvPicPr>
        <p:blipFill>
          <a:blip r:embed="rId5">
            <a:alphaModFix/>
          </a:blip>
          <a:stretch>
            <a:fillRect/>
          </a:stretch>
        </p:blipFill>
        <p:spPr>
          <a:xfrm>
            <a:off x="7714837" y="917439"/>
            <a:ext cx="3344450" cy="188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Words>
  <Application>Microsoft Office PowerPoint</Application>
  <PresentationFormat>Plačiaekranė</PresentationFormat>
  <Paragraphs>123</Paragraphs>
  <Slides>11</Slides>
  <Notes>11</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11</vt:i4>
      </vt:variant>
    </vt:vector>
  </HeadingPairs>
  <TitlesOfParts>
    <vt:vector size="16" baseType="lpstr">
      <vt:lpstr>Calibri</vt:lpstr>
      <vt:lpstr>Roboto</vt:lpstr>
      <vt:lpstr>Roboto Medium</vt:lpstr>
      <vt:lpstr>Arial</vt:lpstr>
      <vt:lpstr>Office Theme</vt:lpstr>
      <vt:lpstr>„PowerPoint“ pateiktis</vt:lpstr>
      <vt:lpstr>Skaitmeninių priemonių kursas: Skaitmeninės alternatyvios mokymosi erdvės  2 modulis: Skaitmeninio meno priemonės ir technikos </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Anna Merry</dc:creator>
  <cp:lastModifiedBy>Gediminas Banaitis | Kaunas2022</cp:lastModifiedBy>
  <cp:revision>2</cp:revision>
  <dcterms:created xsi:type="dcterms:W3CDTF">2023-11-22T09:07:15Z</dcterms:created>
  <dcterms:modified xsi:type="dcterms:W3CDTF">2025-04-07T12:24:09Z</dcterms:modified>
</cp:coreProperties>
</file>