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embeddedFontLst>
    <p:embeddedFont>
      <p:font typeface="Roboto" panose="02000000000000000000" pitchFamily="2" charset="0"/>
      <p:regular r:id="rId14"/>
      <p:bold r:id="rId15"/>
      <p:italic r:id="rId16"/>
      <p:boldItalic r:id="rId17"/>
    </p:embeddedFont>
    <p:embeddedFont>
      <p:font typeface="Roboto Medium" panose="02000000000000000000" pitchFamily="2"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461">
          <p15:clr>
            <a:srgbClr val="A4A3A4"/>
          </p15:clr>
        </p15:guide>
        <p15:guide id="2" pos="3840">
          <p15:clr>
            <a:srgbClr val="A4A3A4"/>
          </p15:clr>
        </p15:guide>
        <p15:guide id="3" orient="horz" pos="346">
          <p15:clr>
            <a:srgbClr val="A4A3A4"/>
          </p15:clr>
        </p15:guide>
        <p15:guide id="4" orient="horz" pos="3861">
          <p15:clr>
            <a:srgbClr val="A4A3A4"/>
          </p15:clr>
        </p15:guide>
        <p15:guide id="5" pos="7242">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5" roundtripDataSignature="AMtx7mgFRTPnebZ3JJB7SwQ1VRY0gkvEl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67"/>
      </p:cViewPr>
      <p:guideLst>
        <p:guide pos="461"/>
        <p:guide pos="3840"/>
        <p:guide orient="horz" pos="346"/>
        <p:guide orient="horz" pos="3861"/>
        <p:guide pos="724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customschemas.google.com/relationships/presentationmetadata" Target="meta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08ead12222_0_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900">
              <a:solidFill>
                <a:srgbClr val="9AA0A6"/>
              </a:solidFill>
              <a:highlight>
                <a:srgbClr val="202124"/>
              </a:highlight>
            </a:endParaRPr>
          </a:p>
        </p:txBody>
      </p:sp>
      <p:sp>
        <p:nvSpPr>
          <p:cNvPr id="131" name="Google Shape;131;g308ead12222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1100d0c710_1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7" name="Google Shape;137;g31100d0c710_1_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6" name="Google Shape;8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4" name="Google Shape;94;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0" name="Google Shape;10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5" name="Google Shape;105;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08ead12222_0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0" name="Google Shape;110;g308ead12222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08ead12222_0_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5" name="Google Shape;115;g308ead12222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308ead12222_0_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900">
              <a:solidFill>
                <a:srgbClr val="9AA0A6"/>
              </a:solidFill>
              <a:highlight>
                <a:srgbClr val="202124"/>
              </a:highlight>
            </a:endParaRPr>
          </a:p>
        </p:txBody>
      </p:sp>
      <p:sp>
        <p:nvSpPr>
          <p:cNvPr id="120" name="Google Shape;120;g308ead12222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308ead12222_0_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900">
              <a:solidFill>
                <a:srgbClr val="9AA0A6"/>
              </a:solidFill>
              <a:highlight>
                <a:srgbClr val="202124"/>
              </a:highlight>
            </a:endParaRPr>
          </a:p>
        </p:txBody>
      </p:sp>
      <p:sp>
        <p:nvSpPr>
          <p:cNvPr id="126" name="Google Shape;126;g308ead12222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2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2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3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3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3"/>
          <p:cNvSpPr>
            <a:spLocks noGrp="1"/>
          </p:cNvSpPr>
          <p:nvPr>
            <p:ph type="pic" idx="2"/>
          </p:nvPr>
        </p:nvSpPr>
        <p:spPr>
          <a:xfrm>
            <a:off x="5183188" y="987425"/>
            <a:ext cx="6172200" cy="4873625"/>
          </a:xfrm>
          <a:prstGeom prst="rect">
            <a:avLst/>
          </a:prstGeom>
          <a:noFill/>
          <a:ln>
            <a:noFill/>
          </a:ln>
        </p:spPr>
      </p:sp>
      <p:sp>
        <p:nvSpPr>
          <p:cNvPr id="64" name="Google Shape;64;p3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hyperlink" Target="http://www.youtube.com/watch?v=vz0UUVDt2p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hyperlink" Target="http://www.youtube.com/watch?v=3v8q4SKzrv0"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2"/>
        <p:cNvGrpSpPr/>
        <p:nvPr/>
      </p:nvGrpSpPr>
      <p:grpSpPr>
        <a:xfrm>
          <a:off x="0" y="0"/>
          <a:ext cx="0" cy="0"/>
          <a:chOff x="0" y="0"/>
          <a:chExt cx="0" cy="0"/>
        </a:xfrm>
      </p:grpSpPr>
      <p:sp>
        <p:nvSpPr>
          <p:cNvPr id="133" name="Google Shape;133;g308ead12222_0_76"/>
          <p:cNvSpPr txBox="1"/>
          <p:nvPr/>
        </p:nvSpPr>
        <p:spPr>
          <a:xfrm>
            <a:off x="880850" y="755000"/>
            <a:ext cx="7099368"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dirty="0" err="1">
                <a:solidFill>
                  <a:srgbClr val="2330DC"/>
                </a:solidFill>
                <a:latin typeface="Roboto"/>
                <a:ea typeface="Roboto"/>
                <a:cs typeface="Roboto"/>
                <a:sym typeface="Roboto"/>
              </a:rPr>
              <a:t>Virtualių</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galerijų</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platformų</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privalumai</a:t>
            </a:r>
            <a:endParaRPr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en-US" sz="1800" dirty="0" err="1">
                <a:solidFill>
                  <a:srgbClr val="2330DC"/>
                </a:solidFill>
                <a:latin typeface="Roboto"/>
                <a:ea typeface="Roboto"/>
                <a:cs typeface="Roboto"/>
                <a:sym typeface="Roboto"/>
              </a:rPr>
              <a:t>Visuotinė</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prieiga</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US" sz="1800" dirty="0" err="1">
                <a:solidFill>
                  <a:srgbClr val="2330DC"/>
                </a:solidFill>
                <a:latin typeface="Roboto"/>
                <a:ea typeface="Roboto"/>
                <a:cs typeface="Roboto"/>
                <a:sym typeface="Roboto"/>
              </a:rPr>
              <a:t>Lankytojai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gali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naudotis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galerijomis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visame</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pasaulyje</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taip</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išplėsdami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meno</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parodų</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pasiekiamumą</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en-US" sz="1800" dirty="0" err="1">
                <a:solidFill>
                  <a:srgbClr val="2330DC"/>
                </a:solidFill>
                <a:latin typeface="Roboto"/>
                <a:ea typeface="Roboto"/>
                <a:cs typeface="Roboto"/>
                <a:sym typeface="Roboto"/>
              </a:rPr>
              <a:t>Parodų</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dizaino</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lankstumas</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US" sz="1800" dirty="0" err="1">
                <a:solidFill>
                  <a:srgbClr val="2330DC"/>
                </a:solidFill>
                <a:latin typeface="Roboto"/>
                <a:ea typeface="Roboto"/>
                <a:cs typeface="Roboto"/>
                <a:sym typeface="Roboto"/>
              </a:rPr>
              <a:t>Skaitmeninėse</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galerijose</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galima</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kurti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kūrybiškus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maketus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ir</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interaktyvias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funkcijas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kurių</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neįmanoma</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įdiegti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fizinėse</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erdvėse</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en-US" sz="1800" dirty="0" err="1">
                <a:solidFill>
                  <a:srgbClr val="2330DC"/>
                </a:solidFill>
                <a:latin typeface="Roboto"/>
                <a:ea typeface="Roboto"/>
                <a:cs typeface="Roboto"/>
                <a:sym typeface="Roboto"/>
              </a:rPr>
              <a:t>Pavyzdys</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US" sz="1800" dirty="0">
                <a:solidFill>
                  <a:srgbClr val="2330DC"/>
                </a:solidFill>
                <a:latin typeface="Roboto"/>
                <a:ea typeface="Roboto"/>
                <a:cs typeface="Roboto"/>
                <a:sym typeface="Roboto"/>
              </a:rPr>
              <a:t>NEB </a:t>
            </a:r>
            <a:r>
              <a:rPr lang="en-US" sz="1800" dirty="0" err="1">
                <a:solidFill>
                  <a:srgbClr val="2330DC"/>
                </a:solidFill>
                <a:latin typeface="Roboto"/>
                <a:ea typeface="Roboto"/>
                <a:cs typeface="Roboto"/>
                <a:sym typeface="Roboto"/>
              </a:rPr>
              <a:t>įkvėpta</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galerija</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internete</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kurioje</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pristatomos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tvaraus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dizaino</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koncepcijos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prieinamos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pasaulinei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auditorijai</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8"/>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2"/>
          <p:cNvSpPr txBox="1">
            <a:spLocks noGrp="1"/>
          </p:cNvSpPr>
          <p:nvPr>
            <p:ph type="ctrTitle"/>
          </p:nvPr>
        </p:nvSpPr>
        <p:spPr>
          <a:xfrm>
            <a:off x="813933" y="654936"/>
            <a:ext cx="10544947" cy="233378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200"/>
              <a:buFont typeface="Roboto Medium"/>
              <a:buNone/>
            </a:pPr>
            <a:r>
              <a:rPr lang="en-US" sz="3200" dirty="0" err="1">
                <a:solidFill>
                  <a:srgbClr val="2330DC"/>
                </a:solidFill>
                <a:latin typeface="Roboto Medium"/>
                <a:ea typeface="Roboto Medium"/>
                <a:cs typeface="Roboto Medium"/>
                <a:sym typeface="Roboto Medium"/>
              </a:rPr>
              <a:t>Skaitmeninių</a:t>
            </a:r>
            <a:r>
              <a:rPr lang="en-US" sz="3200" dirty="0">
                <a:solidFill>
                  <a:srgbClr val="2330DC"/>
                </a:solidFill>
                <a:latin typeface="Roboto Medium"/>
                <a:ea typeface="Roboto Medium"/>
                <a:cs typeface="Roboto Medium"/>
                <a:sym typeface="Roboto Medium"/>
              </a:rPr>
              <a:t> </a:t>
            </a:r>
            <a:r>
              <a:rPr lang="en-US" sz="3200" dirty="0" err="1">
                <a:solidFill>
                  <a:srgbClr val="2330DC"/>
                </a:solidFill>
                <a:latin typeface="Roboto Medium"/>
                <a:ea typeface="Roboto Medium"/>
                <a:cs typeface="Roboto Medium"/>
                <a:sym typeface="Roboto Medium"/>
              </a:rPr>
              <a:t>įrankių</a:t>
            </a:r>
            <a:r>
              <a:rPr lang="en-US" sz="3200" dirty="0">
                <a:solidFill>
                  <a:srgbClr val="2330DC"/>
                </a:solidFill>
                <a:latin typeface="Roboto Medium"/>
                <a:ea typeface="Roboto Medium"/>
                <a:cs typeface="Roboto Medium"/>
                <a:sym typeface="Roboto Medium"/>
              </a:rPr>
              <a:t> </a:t>
            </a:r>
            <a:r>
              <a:rPr lang="en-US" sz="3200" dirty="0" err="1">
                <a:solidFill>
                  <a:srgbClr val="2330DC"/>
                </a:solidFill>
                <a:latin typeface="Roboto Medium"/>
                <a:ea typeface="Roboto Medium"/>
                <a:cs typeface="Roboto Medium"/>
                <a:sym typeface="Roboto Medium"/>
              </a:rPr>
              <a:t>kursas</a:t>
            </a:r>
            <a:r>
              <a:rPr lang="en-US" sz="3200" dirty="0">
                <a:solidFill>
                  <a:srgbClr val="2330DC"/>
                </a:solidFill>
                <a:latin typeface="Roboto Medium"/>
                <a:ea typeface="Roboto Medium"/>
                <a:cs typeface="Roboto Medium"/>
                <a:sym typeface="Roboto Medium"/>
              </a:rPr>
              <a:t>: </a:t>
            </a:r>
            <a:r>
              <a:rPr lang="en-US" sz="3200" dirty="0" err="1">
                <a:solidFill>
                  <a:srgbClr val="2330DC"/>
                </a:solidFill>
                <a:latin typeface="Roboto Medium"/>
                <a:ea typeface="Roboto Medium"/>
                <a:cs typeface="Roboto Medium"/>
                <a:sym typeface="Roboto Medium"/>
              </a:rPr>
              <a:t>Skaitmeninės</a:t>
            </a:r>
            <a:r>
              <a:rPr lang="en-US" sz="3200" dirty="0">
                <a:solidFill>
                  <a:srgbClr val="2330DC"/>
                </a:solidFill>
                <a:latin typeface="Roboto Medium"/>
                <a:ea typeface="Roboto Medium"/>
                <a:cs typeface="Roboto Medium"/>
                <a:sym typeface="Roboto Medium"/>
              </a:rPr>
              <a:t> </a:t>
            </a:r>
            <a:r>
              <a:rPr lang="en-US" sz="3200" dirty="0" err="1">
                <a:solidFill>
                  <a:srgbClr val="2330DC"/>
                </a:solidFill>
                <a:latin typeface="Roboto Medium"/>
                <a:ea typeface="Roboto Medium"/>
                <a:cs typeface="Roboto Medium"/>
                <a:sym typeface="Roboto Medium"/>
              </a:rPr>
              <a:t>alternatyvios</a:t>
            </a:r>
            <a:r>
              <a:rPr lang="en-US" sz="3200" dirty="0">
                <a:solidFill>
                  <a:srgbClr val="2330DC"/>
                </a:solidFill>
                <a:latin typeface="Roboto Medium"/>
                <a:ea typeface="Roboto Medium"/>
                <a:cs typeface="Roboto Medium"/>
                <a:sym typeface="Roboto Medium"/>
              </a:rPr>
              <a:t> </a:t>
            </a:r>
            <a:r>
              <a:rPr lang="en-US" sz="3200" dirty="0" err="1">
                <a:solidFill>
                  <a:srgbClr val="2330DC"/>
                </a:solidFill>
                <a:latin typeface="Roboto Medium"/>
                <a:ea typeface="Roboto Medium"/>
                <a:cs typeface="Roboto Medium"/>
                <a:sym typeface="Roboto Medium"/>
              </a:rPr>
              <a:t>mokymosi</a:t>
            </a:r>
            <a:r>
              <a:rPr lang="en-US" sz="3200" dirty="0">
                <a:solidFill>
                  <a:srgbClr val="2330DC"/>
                </a:solidFill>
                <a:latin typeface="Roboto Medium"/>
                <a:ea typeface="Roboto Medium"/>
                <a:cs typeface="Roboto Medium"/>
                <a:sym typeface="Roboto Medium"/>
              </a:rPr>
              <a:t> </a:t>
            </a:r>
            <a:r>
              <a:rPr lang="en-US" sz="3200" dirty="0" err="1">
                <a:solidFill>
                  <a:srgbClr val="2330DC"/>
                </a:solidFill>
                <a:latin typeface="Roboto Medium"/>
                <a:ea typeface="Roboto Medium"/>
                <a:cs typeface="Roboto Medium"/>
                <a:sym typeface="Roboto Medium"/>
              </a:rPr>
              <a:t>erdvės</a:t>
            </a:r>
            <a:endParaRPr sz="3200" dirty="0">
              <a:solidFill>
                <a:srgbClr val="2330DC"/>
              </a:solidFill>
              <a:latin typeface="Roboto Medium"/>
              <a:ea typeface="Roboto Medium"/>
              <a:cs typeface="Roboto Medium"/>
              <a:sym typeface="Roboto Medium"/>
            </a:endParaRPr>
          </a:p>
          <a:p>
            <a:pPr marL="0" lvl="0" indent="0" algn="l" rtl="0">
              <a:lnSpc>
                <a:spcPct val="90000"/>
              </a:lnSpc>
              <a:spcBef>
                <a:spcPts val="0"/>
              </a:spcBef>
              <a:spcAft>
                <a:spcPts val="0"/>
              </a:spcAft>
              <a:buClr>
                <a:schemeClr val="dk1"/>
              </a:buClr>
              <a:buSzPts val="3200"/>
              <a:buFont typeface="Roboto Medium"/>
              <a:buNone/>
            </a:pPr>
            <a:endParaRPr sz="3200" dirty="0">
              <a:solidFill>
                <a:srgbClr val="2330DC"/>
              </a:solidFill>
              <a:latin typeface="Roboto Medium"/>
              <a:ea typeface="Roboto Medium"/>
              <a:cs typeface="Roboto Medium"/>
              <a:sym typeface="Roboto Medium"/>
            </a:endParaRPr>
          </a:p>
          <a:p>
            <a:pPr marL="0" lvl="0" indent="0" algn="l" rtl="0">
              <a:lnSpc>
                <a:spcPct val="90000"/>
              </a:lnSpc>
              <a:spcBef>
                <a:spcPts val="0"/>
              </a:spcBef>
              <a:spcAft>
                <a:spcPts val="0"/>
              </a:spcAft>
              <a:buClr>
                <a:schemeClr val="dk1"/>
              </a:buClr>
              <a:buSzPts val="3200"/>
              <a:buFont typeface="Roboto Medium"/>
              <a:buNone/>
            </a:pPr>
            <a:r>
              <a:rPr lang="en-US" sz="3200" dirty="0">
                <a:solidFill>
                  <a:srgbClr val="2330DC"/>
                </a:solidFill>
                <a:latin typeface="Roboto Medium"/>
                <a:ea typeface="Roboto Medium"/>
                <a:cs typeface="Roboto Medium"/>
                <a:sym typeface="Roboto Medium"/>
              </a:rPr>
              <a:t>3 </a:t>
            </a:r>
            <a:r>
              <a:rPr lang="en-US" sz="3200" dirty="0" err="1">
                <a:solidFill>
                  <a:srgbClr val="2330DC"/>
                </a:solidFill>
                <a:latin typeface="Roboto Medium"/>
                <a:ea typeface="Roboto Medium"/>
                <a:cs typeface="Roboto Medium"/>
                <a:sym typeface="Roboto Medium"/>
              </a:rPr>
              <a:t>modulis</a:t>
            </a:r>
            <a:r>
              <a:rPr lang="en-US" sz="3200" dirty="0">
                <a:solidFill>
                  <a:srgbClr val="2330DC"/>
                </a:solidFill>
                <a:latin typeface="Roboto Medium"/>
                <a:ea typeface="Roboto Medium"/>
                <a:cs typeface="Roboto Medium"/>
                <a:sym typeface="Roboto Medium"/>
              </a:rPr>
              <a:t>: VR/AR</a:t>
            </a:r>
            <a:r>
              <a:rPr lang="lt-LT" sz="3200" dirty="0">
                <a:solidFill>
                  <a:srgbClr val="2330DC"/>
                </a:solidFill>
                <a:latin typeface="Roboto Medium"/>
                <a:ea typeface="Roboto Medium"/>
                <a:cs typeface="Roboto Medium"/>
                <a:sym typeface="Roboto Medium"/>
              </a:rPr>
              <a:t> -</a:t>
            </a:r>
            <a:r>
              <a:rPr lang="en-US" sz="3200" dirty="0">
                <a:solidFill>
                  <a:srgbClr val="2330DC"/>
                </a:solidFill>
                <a:latin typeface="Roboto Medium"/>
                <a:ea typeface="Roboto Medium"/>
                <a:cs typeface="Roboto Medium"/>
                <a:sym typeface="Roboto Medium"/>
              </a:rPr>
              <a:t> </a:t>
            </a:r>
            <a:r>
              <a:rPr lang="en-US" sz="3200" dirty="0" err="1">
                <a:solidFill>
                  <a:srgbClr val="2330DC"/>
                </a:solidFill>
                <a:latin typeface="Roboto Medium"/>
                <a:ea typeface="Roboto Medium"/>
                <a:cs typeface="Roboto Medium"/>
                <a:sym typeface="Roboto Medium"/>
              </a:rPr>
              <a:t>įtraukiančioms</a:t>
            </a:r>
            <a:r>
              <a:rPr lang="en-US" sz="3200" dirty="0">
                <a:solidFill>
                  <a:srgbClr val="2330DC"/>
                </a:solidFill>
                <a:latin typeface="Roboto Medium"/>
                <a:ea typeface="Roboto Medium"/>
                <a:cs typeface="Roboto Medium"/>
                <a:sym typeface="Roboto Medium"/>
              </a:rPr>
              <a:t> </a:t>
            </a:r>
            <a:r>
              <a:rPr lang="en-US" sz="3200" dirty="0" err="1">
                <a:solidFill>
                  <a:srgbClr val="2330DC"/>
                </a:solidFill>
                <a:latin typeface="Roboto Medium"/>
                <a:ea typeface="Roboto Medium"/>
                <a:cs typeface="Roboto Medium"/>
                <a:sym typeface="Roboto Medium"/>
              </a:rPr>
              <a:t>meno</a:t>
            </a:r>
            <a:r>
              <a:rPr lang="en-US" sz="3200" dirty="0">
                <a:solidFill>
                  <a:srgbClr val="2330DC"/>
                </a:solidFill>
                <a:latin typeface="Roboto Medium"/>
                <a:ea typeface="Roboto Medium"/>
                <a:cs typeface="Roboto Medium"/>
                <a:sym typeface="Roboto Medium"/>
              </a:rPr>
              <a:t> </a:t>
            </a:r>
            <a:r>
              <a:rPr lang="en-US" sz="3200" dirty="0" err="1">
                <a:solidFill>
                  <a:srgbClr val="2330DC"/>
                </a:solidFill>
                <a:latin typeface="Roboto Medium"/>
                <a:ea typeface="Roboto Medium"/>
                <a:cs typeface="Roboto Medium"/>
                <a:sym typeface="Roboto Medium"/>
              </a:rPr>
              <a:t>patirtims</a:t>
            </a:r>
            <a:r>
              <a:rPr lang="en-US" sz="3200" dirty="0">
                <a:solidFill>
                  <a:srgbClr val="2330DC"/>
                </a:solidFill>
                <a:latin typeface="Roboto Medium"/>
                <a:ea typeface="Roboto Medium"/>
                <a:cs typeface="Roboto Medium"/>
                <a:sym typeface="Roboto Medium"/>
              </a:rPr>
              <a:t> (</a:t>
            </a:r>
            <a:r>
              <a:rPr lang="en-US" sz="3200" dirty="0" err="1">
                <a:solidFill>
                  <a:srgbClr val="2330DC"/>
                </a:solidFill>
                <a:latin typeface="Roboto Medium"/>
                <a:ea typeface="Roboto Medium"/>
                <a:cs typeface="Roboto Medium"/>
                <a:sym typeface="Roboto Medium"/>
              </a:rPr>
              <a:t>teorinis</a:t>
            </a:r>
            <a:r>
              <a:rPr lang="en-US" sz="3200" dirty="0">
                <a:solidFill>
                  <a:srgbClr val="2330DC"/>
                </a:solidFill>
                <a:latin typeface="Roboto Medium"/>
                <a:ea typeface="Roboto Medium"/>
                <a:cs typeface="Roboto Medium"/>
                <a:sym typeface="Roboto Medium"/>
              </a:rPr>
              <a:t>)</a:t>
            </a:r>
            <a:endParaRPr sz="3200" dirty="0">
              <a:solidFill>
                <a:srgbClr val="2330DC"/>
              </a:solidFill>
              <a:latin typeface="Roboto Medium"/>
              <a:ea typeface="Roboto Medium"/>
              <a:cs typeface="Roboto Medium"/>
              <a:sym typeface="Roboto Medium"/>
            </a:endParaRPr>
          </a:p>
        </p:txBody>
      </p:sp>
      <p:sp>
        <p:nvSpPr>
          <p:cNvPr id="89" name="Google Shape;89;p2"/>
          <p:cNvSpPr txBox="1">
            <a:spLocks noGrp="1"/>
          </p:cNvSpPr>
          <p:nvPr>
            <p:ph type="subTitle" idx="1"/>
          </p:nvPr>
        </p:nvSpPr>
        <p:spPr>
          <a:xfrm>
            <a:off x="813933" y="3313847"/>
            <a:ext cx="7003500" cy="1480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480"/>
              </a:spcBef>
              <a:spcAft>
                <a:spcPts val="0"/>
              </a:spcAft>
              <a:buClr>
                <a:srgbClr val="595959"/>
              </a:buClr>
              <a:buSzPts val="2400"/>
              <a:buNone/>
            </a:pPr>
            <a:r>
              <a:rPr lang="en-US" sz="1800">
                <a:solidFill>
                  <a:srgbClr val="2330DC"/>
                </a:solidFill>
                <a:latin typeface="Roboto"/>
                <a:ea typeface="Roboto"/>
                <a:cs typeface="Roboto"/>
                <a:sym typeface="Roboto"/>
              </a:rPr>
              <a:t>3.1 VR/AR technologijų pagrindai ir pritaikymas mene.</a:t>
            </a:r>
            <a:endParaRPr sz="1800">
              <a:solidFill>
                <a:srgbClr val="2330DC"/>
              </a:solidFill>
              <a:latin typeface="Roboto"/>
              <a:ea typeface="Roboto"/>
              <a:cs typeface="Roboto"/>
              <a:sym typeface="Roboto"/>
            </a:endParaRPr>
          </a:p>
          <a:p>
            <a:pPr marL="0" lvl="0" indent="0" algn="l" rtl="0">
              <a:lnSpc>
                <a:spcPct val="90000"/>
              </a:lnSpc>
              <a:spcBef>
                <a:spcPts val="480"/>
              </a:spcBef>
              <a:spcAft>
                <a:spcPts val="0"/>
              </a:spcAft>
              <a:buClr>
                <a:srgbClr val="595959"/>
              </a:buClr>
              <a:buSzPts val="2400"/>
              <a:buNone/>
            </a:pPr>
            <a:endParaRPr sz="1800">
              <a:solidFill>
                <a:srgbClr val="2330DC"/>
              </a:solidFill>
              <a:latin typeface="Roboto"/>
              <a:ea typeface="Roboto"/>
              <a:cs typeface="Roboto"/>
              <a:sym typeface="Roboto"/>
            </a:endParaRPr>
          </a:p>
          <a:p>
            <a:pPr marL="0" lvl="0" indent="0" algn="l" rtl="0">
              <a:lnSpc>
                <a:spcPct val="90000"/>
              </a:lnSpc>
              <a:spcBef>
                <a:spcPts val="480"/>
              </a:spcBef>
              <a:spcAft>
                <a:spcPts val="0"/>
              </a:spcAft>
              <a:buClr>
                <a:srgbClr val="595959"/>
              </a:buClr>
              <a:buSzPts val="2400"/>
              <a:buNone/>
            </a:pPr>
            <a:r>
              <a:rPr lang="en-US" sz="1800">
                <a:solidFill>
                  <a:srgbClr val="2330DC"/>
                </a:solidFill>
                <a:latin typeface="Roboto"/>
                <a:ea typeface="Roboto"/>
                <a:cs typeface="Roboto"/>
                <a:sym typeface="Roboto"/>
              </a:rPr>
              <a:t>3.2 Virtualių galerijų platformų apžvalga.</a:t>
            </a:r>
            <a:endParaRPr sz="1800">
              <a:solidFill>
                <a:srgbClr val="2330DC"/>
              </a:solidFill>
              <a:latin typeface="Roboto"/>
              <a:ea typeface="Roboto"/>
              <a:cs typeface="Roboto"/>
              <a:sym typeface="Roboto"/>
            </a:endParaRPr>
          </a:p>
          <a:p>
            <a:pPr marL="0" lvl="0" indent="0" algn="l" rtl="0">
              <a:lnSpc>
                <a:spcPct val="90000"/>
              </a:lnSpc>
              <a:spcBef>
                <a:spcPts val="480"/>
              </a:spcBef>
              <a:spcAft>
                <a:spcPts val="0"/>
              </a:spcAft>
              <a:buClr>
                <a:srgbClr val="595959"/>
              </a:buClr>
              <a:buSzPts val="2400"/>
              <a:buNone/>
            </a:pPr>
            <a:endParaRPr sz="1800">
              <a:solidFill>
                <a:srgbClr val="2330DC"/>
              </a:solidFill>
              <a:latin typeface="Roboto"/>
              <a:ea typeface="Roboto"/>
              <a:cs typeface="Roboto"/>
              <a:sym typeface="Roboto"/>
            </a:endParaRPr>
          </a:p>
          <a:p>
            <a:pPr marL="0" lvl="0" indent="0" algn="l" rtl="0">
              <a:lnSpc>
                <a:spcPct val="90000"/>
              </a:lnSpc>
              <a:spcBef>
                <a:spcPts val="480"/>
              </a:spcBef>
              <a:spcAft>
                <a:spcPts val="0"/>
              </a:spcAft>
              <a:buClr>
                <a:srgbClr val="595959"/>
              </a:buClr>
              <a:buSzPts val="2400"/>
              <a:buNone/>
            </a:pPr>
            <a:endParaRPr sz="1900">
              <a:solidFill>
                <a:srgbClr val="2330DC"/>
              </a:solidFill>
              <a:latin typeface="Roboto"/>
              <a:ea typeface="Roboto"/>
              <a:cs typeface="Roboto"/>
              <a:sym typeface="Roboto"/>
            </a:endParaRPr>
          </a:p>
          <a:p>
            <a:pPr marL="0" lvl="0" indent="0" algn="l" rtl="0">
              <a:lnSpc>
                <a:spcPct val="90000"/>
              </a:lnSpc>
              <a:spcBef>
                <a:spcPts val="480"/>
              </a:spcBef>
              <a:spcAft>
                <a:spcPts val="0"/>
              </a:spcAft>
              <a:buClr>
                <a:srgbClr val="595959"/>
              </a:buClr>
              <a:buSzPts val="2400"/>
              <a:buNone/>
            </a:pPr>
            <a:endParaRPr sz="2000">
              <a:solidFill>
                <a:srgbClr val="2330DC"/>
              </a:solidFill>
              <a:latin typeface="Roboto"/>
              <a:ea typeface="Roboto"/>
              <a:cs typeface="Roboto"/>
              <a:sym typeface="Roboto"/>
            </a:endParaRPr>
          </a:p>
        </p:txBody>
      </p:sp>
      <p:pic>
        <p:nvPicPr>
          <p:cNvPr id="90" name="Google Shape;90;p2"/>
          <p:cNvPicPr preferRelativeResize="0"/>
          <p:nvPr/>
        </p:nvPicPr>
        <p:blipFill rotWithShape="1">
          <a:blip r:embed="rId4">
            <a:alphaModFix/>
          </a:blip>
          <a:srcRect l="14810" t="29444" r="52748" b="54817"/>
          <a:stretch/>
        </p:blipFill>
        <p:spPr>
          <a:xfrm>
            <a:off x="813933" y="5465114"/>
            <a:ext cx="2681230" cy="758270"/>
          </a:xfrm>
          <a:prstGeom prst="rect">
            <a:avLst/>
          </a:prstGeom>
          <a:noFill/>
          <a:ln>
            <a:noFill/>
          </a:ln>
        </p:spPr>
      </p:pic>
      <p:sp>
        <p:nvSpPr>
          <p:cNvPr id="91" name="Google Shape;91;p2"/>
          <p:cNvSpPr txBox="1"/>
          <p:nvPr/>
        </p:nvSpPr>
        <p:spPr>
          <a:xfrm>
            <a:off x="813933" y="5119474"/>
            <a:ext cx="3303600" cy="492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2330DC"/>
                </a:solidFill>
                <a:latin typeface="Roboto"/>
                <a:ea typeface="Roboto"/>
                <a:cs typeface="Roboto"/>
                <a:sym typeface="Roboto"/>
              </a:rPr>
              <a:t>2023-1-CY01-KA220-HED-000160668</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5"/>
        <p:cNvGrpSpPr/>
        <p:nvPr/>
      </p:nvGrpSpPr>
      <p:grpSpPr>
        <a:xfrm>
          <a:off x="0" y="0"/>
          <a:ext cx="0" cy="0"/>
          <a:chOff x="0" y="0"/>
          <a:chExt cx="0" cy="0"/>
        </a:xfrm>
      </p:grpSpPr>
      <p:sp>
        <p:nvSpPr>
          <p:cNvPr id="96" name="Google Shape;96;p23"/>
          <p:cNvSpPr txBox="1"/>
          <p:nvPr/>
        </p:nvSpPr>
        <p:spPr>
          <a:xfrm>
            <a:off x="985700" y="870350"/>
            <a:ext cx="6994518" cy="5022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dirty="0" err="1">
                <a:solidFill>
                  <a:srgbClr val="2330DC"/>
                </a:solidFill>
                <a:latin typeface="Roboto"/>
                <a:ea typeface="Roboto"/>
                <a:cs typeface="Roboto"/>
                <a:sym typeface="Roboto"/>
              </a:rPr>
              <a:t>Įvadas</a:t>
            </a:r>
            <a:r>
              <a:rPr lang="en-US" sz="3200" dirty="0">
                <a:solidFill>
                  <a:srgbClr val="2330DC"/>
                </a:solidFill>
                <a:latin typeface="Roboto"/>
                <a:ea typeface="Roboto"/>
                <a:cs typeface="Roboto"/>
                <a:sym typeface="Roboto"/>
              </a:rPr>
              <a:t> į VR </a:t>
            </a:r>
            <a:r>
              <a:rPr lang="en-US" sz="3200" dirty="0" err="1">
                <a:solidFill>
                  <a:srgbClr val="2330DC"/>
                </a:solidFill>
                <a:latin typeface="Roboto"/>
                <a:ea typeface="Roboto"/>
                <a:cs typeface="Roboto"/>
                <a:sym typeface="Roboto"/>
              </a:rPr>
              <a:t>ir</a:t>
            </a:r>
            <a:r>
              <a:rPr lang="en-US" sz="3200" dirty="0">
                <a:solidFill>
                  <a:srgbClr val="2330DC"/>
                </a:solidFill>
                <a:latin typeface="Roboto"/>
                <a:ea typeface="Roboto"/>
                <a:cs typeface="Roboto"/>
                <a:sym typeface="Roboto"/>
              </a:rPr>
              <a:t> AR </a:t>
            </a:r>
            <a:r>
              <a:rPr lang="en-US" sz="3200" dirty="0" err="1">
                <a:solidFill>
                  <a:srgbClr val="2330DC"/>
                </a:solidFill>
                <a:latin typeface="Roboto"/>
                <a:ea typeface="Roboto"/>
                <a:cs typeface="Roboto"/>
                <a:sym typeface="Roboto"/>
              </a:rPr>
              <a:t>technologijas</a:t>
            </a:r>
            <a:endParaRPr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en-US" sz="1800" dirty="0" err="1">
                <a:solidFill>
                  <a:srgbClr val="2330DC"/>
                </a:solidFill>
                <a:latin typeface="Roboto"/>
                <a:ea typeface="Roboto"/>
                <a:cs typeface="Roboto"/>
                <a:sym typeface="Roboto"/>
              </a:rPr>
              <a:t>Virtualioji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realybė</a:t>
            </a:r>
            <a:r>
              <a:rPr lang="en-US" sz="1800" dirty="0">
                <a:solidFill>
                  <a:srgbClr val="2330DC"/>
                </a:solidFill>
                <a:latin typeface="Roboto"/>
                <a:ea typeface="Roboto"/>
                <a:cs typeface="Roboto"/>
                <a:sym typeface="Roboto"/>
              </a:rPr>
              <a:t> (VR):</a:t>
            </a:r>
            <a:endParaRPr sz="1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US" sz="1800" dirty="0" err="1">
                <a:solidFill>
                  <a:srgbClr val="2330DC"/>
                </a:solidFill>
                <a:latin typeface="Roboto"/>
                <a:ea typeface="Roboto"/>
                <a:cs typeface="Roboto"/>
                <a:sym typeface="Roboto"/>
              </a:rPr>
              <a:t>imituojama</a:t>
            </a:r>
            <a:r>
              <a:rPr lang="en-US" sz="1800" dirty="0">
                <a:solidFill>
                  <a:srgbClr val="2330DC"/>
                </a:solidFill>
                <a:latin typeface="Roboto"/>
                <a:ea typeface="Roboto"/>
                <a:cs typeface="Roboto"/>
                <a:sym typeface="Roboto"/>
              </a:rPr>
              <a:t> 3D </a:t>
            </a:r>
            <a:r>
              <a:rPr lang="en-US" sz="1800" dirty="0" err="1">
                <a:solidFill>
                  <a:srgbClr val="2330DC"/>
                </a:solidFill>
                <a:latin typeface="Roboto"/>
                <a:ea typeface="Roboto"/>
                <a:cs typeface="Roboto"/>
                <a:sym typeface="Roboto"/>
              </a:rPr>
              <a:t>aplinka</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visiškai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atskirta</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nuo</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realaus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pasaulio</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US" sz="1800" dirty="0" err="1">
                <a:solidFill>
                  <a:srgbClr val="2330DC"/>
                </a:solidFill>
                <a:latin typeface="Roboto"/>
                <a:ea typeface="Roboto"/>
                <a:cs typeface="Roboto"/>
                <a:sym typeface="Roboto"/>
              </a:rPr>
              <a:t>Reikalingos</a:t>
            </a:r>
            <a:r>
              <a:rPr lang="en-US" sz="1800" dirty="0">
                <a:solidFill>
                  <a:srgbClr val="2330DC"/>
                </a:solidFill>
                <a:latin typeface="Roboto"/>
                <a:ea typeface="Roboto"/>
                <a:cs typeface="Roboto"/>
                <a:sym typeface="Roboto"/>
              </a:rPr>
              <a:t> VR </a:t>
            </a:r>
            <a:r>
              <a:rPr lang="lt-LT" sz="1800" dirty="0">
                <a:solidFill>
                  <a:srgbClr val="2330DC"/>
                </a:solidFill>
                <a:latin typeface="Roboto"/>
                <a:ea typeface="Roboto"/>
                <a:cs typeface="Roboto"/>
                <a:sym typeface="Roboto"/>
              </a:rPr>
              <a:t>akiniai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pvz</a:t>
            </a:r>
            <a:r>
              <a:rPr lang="en-US" sz="1800" dirty="0">
                <a:solidFill>
                  <a:srgbClr val="2330DC"/>
                </a:solidFill>
                <a:latin typeface="Roboto"/>
                <a:ea typeface="Roboto"/>
                <a:cs typeface="Roboto"/>
                <a:sym typeface="Roboto"/>
              </a:rPr>
              <a:t>., </a:t>
            </a:r>
            <a:r>
              <a:rPr lang="lt-LT" sz="1800" dirty="0">
                <a:solidFill>
                  <a:srgbClr val="2330DC"/>
                </a:solidFill>
                <a:latin typeface="Roboto"/>
                <a:ea typeface="Roboto"/>
                <a:cs typeface="Roboto"/>
                <a:sym typeface="Roboto"/>
              </a:rPr>
              <a:t>„</a:t>
            </a:r>
            <a:r>
              <a:rPr lang="en-US" sz="1800" dirty="0">
                <a:solidFill>
                  <a:srgbClr val="2330DC"/>
                </a:solidFill>
                <a:latin typeface="Roboto"/>
                <a:ea typeface="Roboto"/>
                <a:cs typeface="Roboto"/>
                <a:sym typeface="Roboto"/>
              </a:rPr>
              <a:t>Oculus Rift</a:t>
            </a:r>
            <a:r>
              <a:rPr lang="lt-LT" sz="1800" dirty="0">
                <a:solidFill>
                  <a:srgbClr val="2330DC"/>
                </a:solidFill>
                <a:latin typeface="Roboto"/>
                <a:ea typeface="Roboto"/>
                <a:cs typeface="Roboto"/>
                <a:sym typeface="Roboto"/>
              </a:rPr>
              <a:t>“</a:t>
            </a:r>
            <a:r>
              <a:rPr lang="en-US" sz="1800" dirty="0">
                <a:solidFill>
                  <a:srgbClr val="2330DC"/>
                </a:solidFill>
                <a:latin typeface="Roboto"/>
                <a:ea typeface="Roboto"/>
                <a:cs typeface="Roboto"/>
                <a:sym typeface="Roboto"/>
              </a:rPr>
              <a:t>, </a:t>
            </a:r>
            <a:r>
              <a:rPr lang="lt-LT" sz="1800" dirty="0">
                <a:solidFill>
                  <a:srgbClr val="2330DC"/>
                </a:solidFill>
                <a:latin typeface="Roboto"/>
                <a:ea typeface="Roboto"/>
                <a:cs typeface="Roboto"/>
                <a:sym typeface="Roboto"/>
              </a:rPr>
              <a:t>„</a:t>
            </a:r>
            <a:r>
              <a:rPr lang="en-US" sz="1800" dirty="0">
                <a:solidFill>
                  <a:srgbClr val="2330DC"/>
                </a:solidFill>
                <a:latin typeface="Roboto"/>
                <a:ea typeface="Roboto"/>
                <a:cs typeface="Roboto"/>
                <a:sym typeface="Roboto"/>
              </a:rPr>
              <a:t>HTC </a:t>
            </a:r>
            <a:r>
              <a:rPr lang="en-US" sz="1800" dirty="0" err="1">
                <a:solidFill>
                  <a:srgbClr val="2330DC"/>
                </a:solidFill>
                <a:latin typeface="Roboto"/>
                <a:ea typeface="Roboto"/>
                <a:cs typeface="Roboto"/>
                <a:sym typeface="Roboto"/>
              </a:rPr>
              <a:t>Vive</a:t>
            </a:r>
            <a:r>
              <a:rPr lang="lt-LT" sz="1800" dirty="0">
                <a:solidFill>
                  <a:srgbClr val="2330DC"/>
                </a:solidFill>
                <a:latin typeface="Roboto"/>
                <a:ea typeface="Roboto"/>
                <a:cs typeface="Roboto"/>
                <a:sym typeface="Roboto"/>
              </a:rPr>
              <a:t>“</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kad</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būtų</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galima</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patirti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svaiginančią</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patirtį</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en-US" sz="1800" dirty="0" err="1">
                <a:solidFill>
                  <a:srgbClr val="2330DC"/>
                </a:solidFill>
                <a:latin typeface="Roboto"/>
                <a:ea typeface="Roboto"/>
                <a:cs typeface="Roboto"/>
                <a:sym typeface="Roboto"/>
              </a:rPr>
              <a:t>Išplėstinė</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realybė</a:t>
            </a:r>
            <a:r>
              <a:rPr lang="en-US" sz="1800" dirty="0">
                <a:solidFill>
                  <a:srgbClr val="2330DC"/>
                </a:solidFill>
                <a:latin typeface="Roboto"/>
                <a:ea typeface="Roboto"/>
                <a:cs typeface="Roboto"/>
                <a:sym typeface="Roboto"/>
              </a:rPr>
              <a:t> (AR):</a:t>
            </a:r>
            <a:endParaRPr sz="1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US" sz="1800" dirty="0" err="1">
                <a:solidFill>
                  <a:srgbClr val="2330DC"/>
                </a:solidFill>
                <a:latin typeface="Roboto"/>
                <a:ea typeface="Roboto"/>
                <a:cs typeface="Roboto"/>
                <a:sym typeface="Roboto"/>
              </a:rPr>
              <a:t>Skaitmeninio</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turinio</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perkėlimas</a:t>
            </a:r>
            <a:r>
              <a:rPr lang="en-US" sz="1800" dirty="0">
                <a:solidFill>
                  <a:srgbClr val="2330DC"/>
                </a:solidFill>
                <a:latin typeface="Roboto"/>
                <a:ea typeface="Roboto"/>
                <a:cs typeface="Roboto"/>
                <a:sym typeface="Roboto"/>
              </a:rPr>
              <a:t> į </a:t>
            </a:r>
            <a:r>
              <a:rPr lang="en-US" sz="1800" dirty="0" err="1">
                <a:solidFill>
                  <a:srgbClr val="2330DC"/>
                </a:solidFill>
                <a:latin typeface="Roboto"/>
                <a:ea typeface="Roboto"/>
                <a:cs typeface="Roboto"/>
                <a:sym typeface="Roboto"/>
              </a:rPr>
              <a:t>realųjį</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pasaulį</a:t>
            </a:r>
            <a:endParaRPr sz="1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US" sz="1800" dirty="0" err="1">
                <a:solidFill>
                  <a:srgbClr val="2330DC"/>
                </a:solidFill>
                <a:latin typeface="Roboto"/>
                <a:ea typeface="Roboto"/>
                <a:cs typeface="Roboto"/>
                <a:sym typeface="Roboto"/>
              </a:rPr>
              <a:t>Naudojami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tokie</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įrenginiai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kaip</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išmanieji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telefonai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planšetiniai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kompiuteriai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arba</a:t>
            </a:r>
            <a:r>
              <a:rPr lang="en-US" sz="1800" dirty="0">
                <a:solidFill>
                  <a:srgbClr val="2330DC"/>
                </a:solidFill>
                <a:latin typeface="Roboto"/>
                <a:ea typeface="Roboto"/>
                <a:cs typeface="Roboto"/>
                <a:sym typeface="Roboto"/>
              </a:rPr>
              <a:t> AR </a:t>
            </a:r>
            <a:r>
              <a:rPr lang="en-US" sz="1800" dirty="0" err="1">
                <a:solidFill>
                  <a:srgbClr val="2330DC"/>
                </a:solidFill>
                <a:latin typeface="Roboto"/>
                <a:ea typeface="Roboto"/>
                <a:cs typeface="Roboto"/>
                <a:sym typeface="Roboto"/>
              </a:rPr>
              <a:t>akiniai</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en-US" sz="1800" dirty="0" err="1">
                <a:solidFill>
                  <a:srgbClr val="2330DC"/>
                </a:solidFill>
                <a:latin typeface="Roboto"/>
                <a:ea typeface="Roboto"/>
                <a:cs typeface="Roboto"/>
                <a:sym typeface="Roboto"/>
              </a:rPr>
              <a:t>Taikymas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mene</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US" sz="1800" dirty="0" err="1">
                <a:solidFill>
                  <a:srgbClr val="2330DC"/>
                </a:solidFill>
                <a:latin typeface="Roboto"/>
                <a:ea typeface="Roboto"/>
                <a:cs typeface="Roboto"/>
                <a:sym typeface="Roboto"/>
              </a:rPr>
              <a:t>Meninės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išraiškos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transformacija</a:t>
            </a:r>
            <a:r>
              <a:rPr lang="en-US" sz="1800" dirty="0">
                <a:solidFill>
                  <a:srgbClr val="2330DC"/>
                </a:solidFill>
                <a:latin typeface="Roboto"/>
                <a:ea typeface="Roboto"/>
                <a:cs typeface="Roboto"/>
                <a:sym typeface="Roboto"/>
              </a:rPr>
              <a:t> per </a:t>
            </a:r>
            <a:r>
              <a:rPr lang="en-US" sz="1800" dirty="0" err="1">
                <a:solidFill>
                  <a:srgbClr val="2330DC"/>
                </a:solidFill>
                <a:latin typeface="Roboto"/>
                <a:ea typeface="Roboto"/>
                <a:cs typeface="Roboto"/>
                <a:sym typeface="Roboto"/>
              </a:rPr>
              <a:t>interaktyvų</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ir</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įtraukiantį</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pasakojimą</a:t>
            </a:r>
            <a:endParaRPr sz="1800"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p:txBody>
      </p:sp>
      <p:pic>
        <p:nvPicPr>
          <p:cNvPr id="97" name="Google Shape;97;p23" descr="In this video, you’ll learn more about virtual reality and augmented reality. Visit https://www.gcflearnfree.org/thenow/understanding-virtual-reality-and-augmented-reality/1/ for our text-based lesson.&#10;&#10;This video includes information on:&#10;• The definition and examples of virtual reality&#10;• The definition and examples of augmented reality&#10;• Types of virtual reality devices&#10;&#10;We hope you enjoy!" title="Understanding Virtual Reality and Augmented Reality">
            <a:hlinkClick r:id="rId4"/>
          </p:cNvPr>
          <p:cNvPicPr preferRelativeResize="0"/>
          <p:nvPr/>
        </p:nvPicPr>
        <p:blipFill>
          <a:blip r:embed="rId5">
            <a:alphaModFix/>
          </a:blip>
          <a:stretch>
            <a:fillRect/>
          </a:stretch>
        </p:blipFill>
        <p:spPr>
          <a:xfrm>
            <a:off x="7722700" y="870350"/>
            <a:ext cx="3483600" cy="19595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fade">
                                      <p:cBhvr>
                                        <p:cTn id="7" dur="10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1"/>
        <p:cNvGrpSpPr/>
        <p:nvPr/>
      </p:nvGrpSpPr>
      <p:grpSpPr>
        <a:xfrm>
          <a:off x="0" y="0"/>
          <a:ext cx="0" cy="0"/>
          <a:chOff x="0" y="0"/>
          <a:chExt cx="0" cy="0"/>
        </a:xfrm>
      </p:grpSpPr>
      <p:sp>
        <p:nvSpPr>
          <p:cNvPr id="102" name="Google Shape;102;p3"/>
          <p:cNvSpPr txBox="1"/>
          <p:nvPr/>
        </p:nvSpPr>
        <p:spPr>
          <a:xfrm>
            <a:off x="880850" y="755000"/>
            <a:ext cx="5852459"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dirty="0">
                <a:solidFill>
                  <a:srgbClr val="2330DC"/>
                </a:solidFill>
                <a:latin typeface="Roboto"/>
                <a:ea typeface="Roboto"/>
                <a:cs typeface="Roboto"/>
                <a:sym typeface="Roboto"/>
              </a:rPr>
              <a:t>VR </a:t>
            </a:r>
            <a:r>
              <a:rPr lang="en-US" sz="3200" dirty="0" err="1">
                <a:solidFill>
                  <a:srgbClr val="2330DC"/>
                </a:solidFill>
                <a:latin typeface="Roboto"/>
                <a:ea typeface="Roboto"/>
                <a:cs typeface="Roboto"/>
                <a:sym typeface="Roboto"/>
              </a:rPr>
              <a:t>technologijos</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komponentai</a:t>
            </a:r>
            <a:endParaRPr sz="32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r>
              <a:rPr lang="en-US" sz="1800" dirty="0">
                <a:solidFill>
                  <a:srgbClr val="2330DC"/>
                </a:solidFill>
                <a:latin typeface="Roboto"/>
                <a:ea typeface="Roboto"/>
                <a:cs typeface="Roboto"/>
                <a:sym typeface="Roboto"/>
              </a:rPr>
              <a:t>VR </a:t>
            </a:r>
            <a:r>
              <a:rPr lang="en-US" sz="1800" dirty="0" err="1">
                <a:solidFill>
                  <a:srgbClr val="2330DC"/>
                </a:solidFill>
                <a:latin typeface="Roboto"/>
                <a:ea typeface="Roboto"/>
                <a:cs typeface="Roboto"/>
                <a:sym typeface="Roboto"/>
              </a:rPr>
              <a:t>ausinės</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US" sz="1800" dirty="0" err="1">
                <a:solidFill>
                  <a:srgbClr val="2330DC"/>
                </a:solidFill>
                <a:latin typeface="Roboto"/>
                <a:ea typeface="Roboto"/>
                <a:cs typeface="Roboto"/>
                <a:sym typeface="Roboto"/>
              </a:rPr>
              <a:t>Stereoskopiniai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ekranai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sukuriantys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gylio</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pojūtį</a:t>
            </a: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r>
              <a:rPr lang="en-US" sz="1800" dirty="0" err="1">
                <a:solidFill>
                  <a:srgbClr val="2330DC"/>
                </a:solidFill>
                <a:latin typeface="Roboto"/>
                <a:ea typeface="Roboto"/>
                <a:cs typeface="Roboto"/>
                <a:sym typeface="Roboto"/>
              </a:rPr>
              <a:t>Judesio</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valdikliai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ir</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jutikliai</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US" sz="1800" dirty="0" err="1">
                <a:solidFill>
                  <a:srgbClr val="2330DC"/>
                </a:solidFill>
                <a:latin typeface="Roboto"/>
                <a:ea typeface="Roboto"/>
                <a:cs typeface="Roboto"/>
                <a:sym typeface="Roboto"/>
              </a:rPr>
              <a:t>sekti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naudotojo</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judesius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kad</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būtų</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galima</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sąveikauti</a:t>
            </a:r>
            <a:r>
              <a:rPr lang="en-US" sz="1800" dirty="0">
                <a:solidFill>
                  <a:srgbClr val="2330DC"/>
                </a:solidFill>
                <a:latin typeface="Roboto"/>
                <a:ea typeface="Roboto"/>
                <a:cs typeface="Roboto"/>
                <a:sym typeface="Roboto"/>
              </a:rPr>
              <a:t> VR </a:t>
            </a:r>
            <a:r>
              <a:rPr lang="en-US" sz="1800" dirty="0" err="1">
                <a:solidFill>
                  <a:srgbClr val="2330DC"/>
                </a:solidFill>
                <a:latin typeface="Roboto"/>
                <a:ea typeface="Roboto"/>
                <a:cs typeface="Roboto"/>
                <a:sym typeface="Roboto"/>
              </a:rPr>
              <a:t>aplinkoje</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r>
              <a:rPr lang="en-US" sz="1800" dirty="0" err="1">
                <a:solidFill>
                  <a:srgbClr val="2330DC"/>
                </a:solidFill>
                <a:latin typeface="Roboto"/>
                <a:ea typeface="Roboto"/>
                <a:cs typeface="Roboto"/>
                <a:sym typeface="Roboto"/>
              </a:rPr>
              <a:t>Įtraukiančios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meno</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patirtys</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US" sz="1800" dirty="0" err="1">
                <a:solidFill>
                  <a:srgbClr val="2330DC"/>
                </a:solidFill>
                <a:latin typeface="Roboto"/>
                <a:ea typeface="Roboto"/>
                <a:cs typeface="Roboto"/>
                <a:sym typeface="Roboto"/>
              </a:rPr>
              <a:t>Menininkai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gali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kurti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interaktyvius</a:t>
            </a:r>
            <a:r>
              <a:rPr lang="en-US" sz="1800" dirty="0">
                <a:solidFill>
                  <a:srgbClr val="2330DC"/>
                </a:solidFill>
                <a:latin typeface="Roboto"/>
                <a:ea typeface="Roboto"/>
                <a:cs typeface="Roboto"/>
                <a:sym typeface="Roboto"/>
              </a:rPr>
              <a:t> 3D </a:t>
            </a:r>
            <a:r>
              <a:rPr lang="en-US" sz="1800" dirty="0" err="1">
                <a:solidFill>
                  <a:srgbClr val="2330DC"/>
                </a:solidFill>
                <a:latin typeface="Roboto"/>
                <a:ea typeface="Roboto"/>
                <a:cs typeface="Roboto"/>
                <a:sym typeface="Roboto"/>
              </a:rPr>
              <a:t>pasaulius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leidžiančius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žiūrovams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tyrinėti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meną</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naujais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būdais</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6"/>
        <p:cNvGrpSpPr/>
        <p:nvPr/>
      </p:nvGrpSpPr>
      <p:grpSpPr>
        <a:xfrm>
          <a:off x="0" y="0"/>
          <a:ext cx="0" cy="0"/>
          <a:chOff x="0" y="0"/>
          <a:chExt cx="0" cy="0"/>
        </a:xfrm>
      </p:grpSpPr>
      <p:sp>
        <p:nvSpPr>
          <p:cNvPr id="107" name="Google Shape;107;g308ead12222_0_14"/>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dirty="0">
                <a:solidFill>
                  <a:srgbClr val="2330DC"/>
                </a:solidFill>
                <a:latin typeface="Roboto"/>
                <a:ea typeface="Roboto"/>
                <a:cs typeface="Roboto"/>
                <a:sym typeface="Roboto"/>
              </a:rPr>
              <a:t>AR </a:t>
            </a:r>
            <a:r>
              <a:rPr lang="en-US" sz="3200" dirty="0" err="1">
                <a:solidFill>
                  <a:srgbClr val="2330DC"/>
                </a:solidFill>
                <a:latin typeface="Roboto"/>
                <a:ea typeface="Roboto"/>
                <a:cs typeface="Roboto"/>
                <a:sym typeface="Roboto"/>
              </a:rPr>
              <a:t>technologijos</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komponentai</a:t>
            </a:r>
            <a:endParaRPr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en-US" sz="1800" dirty="0" err="1">
                <a:solidFill>
                  <a:srgbClr val="2330DC"/>
                </a:solidFill>
                <a:latin typeface="Roboto"/>
                <a:ea typeface="Roboto"/>
                <a:cs typeface="Roboto"/>
                <a:sym typeface="Roboto"/>
              </a:rPr>
              <a:t>Įrenginio</a:t>
            </a:r>
            <a:r>
              <a:rPr lang="en-US" sz="1800" dirty="0">
                <a:solidFill>
                  <a:srgbClr val="2330DC"/>
                </a:solidFill>
                <a:latin typeface="Roboto"/>
                <a:ea typeface="Roboto"/>
                <a:cs typeface="Roboto"/>
                <a:sym typeface="Roboto"/>
              </a:rPr>
              <a:t> </a:t>
            </a:r>
            <a:r>
              <a:rPr lang="lt-LT" sz="1800" dirty="0" err="1">
                <a:solidFill>
                  <a:srgbClr val="2330DC"/>
                </a:solidFill>
                <a:latin typeface="Roboto"/>
                <a:ea typeface="Roboto"/>
                <a:cs typeface="Roboto"/>
                <a:sym typeface="Roboto"/>
              </a:rPr>
              <a:t>makeros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ir</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jutikliai</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US" sz="1800" dirty="0" err="1">
                <a:solidFill>
                  <a:srgbClr val="2330DC"/>
                </a:solidFill>
                <a:latin typeface="Roboto"/>
                <a:ea typeface="Roboto"/>
                <a:cs typeface="Roboto"/>
                <a:sym typeface="Roboto"/>
              </a:rPr>
              <a:t>Naudokite</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kameros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įvestį</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skaitmeniniams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elementams</a:t>
            </a:r>
            <a:r>
              <a:rPr lang="en-US" sz="1800" dirty="0">
                <a:solidFill>
                  <a:srgbClr val="2330DC"/>
                </a:solidFill>
                <a:latin typeface="Roboto"/>
                <a:ea typeface="Roboto"/>
                <a:cs typeface="Roboto"/>
                <a:sym typeface="Roboto"/>
              </a:rPr>
              <a:t> </a:t>
            </a:r>
            <a:r>
              <a:rPr lang="lt-LT" sz="1800" dirty="0">
                <a:solidFill>
                  <a:srgbClr val="2330DC"/>
                </a:solidFill>
                <a:latin typeface="Roboto"/>
                <a:ea typeface="Roboto"/>
                <a:cs typeface="Roboto"/>
                <a:sym typeface="Roboto"/>
              </a:rPr>
              <a:t>„užkelti“</a:t>
            </a:r>
            <a:r>
              <a:rPr lang="en-US" sz="1800" dirty="0">
                <a:solidFill>
                  <a:srgbClr val="2330DC"/>
                </a:solidFill>
                <a:latin typeface="Roboto"/>
                <a:ea typeface="Roboto"/>
                <a:cs typeface="Roboto"/>
                <a:sym typeface="Roboto"/>
              </a:rPr>
              <a:t> ant </a:t>
            </a:r>
            <a:r>
              <a:rPr lang="en-US" sz="1800" dirty="0" err="1">
                <a:solidFill>
                  <a:srgbClr val="2330DC"/>
                </a:solidFill>
                <a:latin typeface="Roboto"/>
                <a:ea typeface="Roboto"/>
                <a:cs typeface="Roboto"/>
                <a:sym typeface="Roboto"/>
              </a:rPr>
              <a:t>fizinio</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pasaulio</a:t>
            </a: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en-US" sz="1800" dirty="0">
                <a:solidFill>
                  <a:srgbClr val="2330DC"/>
                </a:solidFill>
                <a:latin typeface="Roboto"/>
                <a:ea typeface="Roboto"/>
                <a:cs typeface="Roboto"/>
                <a:sym typeface="Roboto"/>
              </a:rPr>
              <a:t>AR </a:t>
            </a:r>
            <a:r>
              <a:rPr lang="en-US" sz="1800" dirty="0" err="1">
                <a:solidFill>
                  <a:srgbClr val="2330DC"/>
                </a:solidFill>
                <a:latin typeface="Roboto"/>
                <a:ea typeface="Roboto"/>
                <a:cs typeface="Roboto"/>
                <a:sym typeface="Roboto"/>
              </a:rPr>
              <a:t>rėmai</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lt-LT" sz="1800" dirty="0">
                <a:solidFill>
                  <a:srgbClr val="2330DC"/>
                </a:solidFill>
                <a:latin typeface="Roboto"/>
                <a:ea typeface="Roboto"/>
                <a:cs typeface="Roboto"/>
                <a:sym typeface="Roboto"/>
              </a:rPr>
              <a:t>„</a:t>
            </a:r>
            <a:r>
              <a:rPr lang="en-US" sz="1800" dirty="0">
                <a:solidFill>
                  <a:srgbClr val="2330DC"/>
                </a:solidFill>
                <a:latin typeface="Roboto"/>
                <a:ea typeface="Roboto"/>
                <a:cs typeface="Roboto"/>
                <a:sym typeface="Roboto"/>
              </a:rPr>
              <a:t>ARKit</a:t>
            </a:r>
            <a:r>
              <a:rPr lang="lt-LT" sz="1800" dirty="0">
                <a:solidFill>
                  <a:srgbClr val="2330DC"/>
                </a:solidFill>
                <a:latin typeface="Roboto"/>
                <a:ea typeface="Roboto"/>
                <a:cs typeface="Roboto"/>
                <a:sym typeface="Roboto"/>
              </a:rPr>
              <a:t>“</a:t>
            </a:r>
            <a:r>
              <a:rPr lang="en-US" sz="1800" dirty="0">
                <a:solidFill>
                  <a:srgbClr val="2330DC"/>
                </a:solidFill>
                <a:latin typeface="Roboto"/>
                <a:ea typeface="Roboto"/>
                <a:cs typeface="Roboto"/>
                <a:sym typeface="Roboto"/>
              </a:rPr>
              <a:t> (</a:t>
            </a:r>
            <a:r>
              <a:rPr lang="lt-LT" sz="1800" dirty="0">
                <a:solidFill>
                  <a:srgbClr val="2330DC"/>
                </a:solidFill>
                <a:latin typeface="Roboto"/>
                <a:ea typeface="Roboto"/>
                <a:cs typeface="Roboto"/>
                <a:sym typeface="Roboto"/>
              </a:rPr>
              <a:t>„</a:t>
            </a:r>
            <a:r>
              <a:rPr lang="en-US" sz="1800" dirty="0">
                <a:solidFill>
                  <a:srgbClr val="2330DC"/>
                </a:solidFill>
                <a:latin typeface="Roboto"/>
                <a:ea typeface="Roboto"/>
                <a:cs typeface="Roboto"/>
                <a:sym typeface="Roboto"/>
              </a:rPr>
              <a:t>iOS</a:t>
            </a:r>
            <a:r>
              <a:rPr lang="lt-LT" sz="1800" dirty="0">
                <a:solidFill>
                  <a:srgbClr val="2330DC"/>
                </a:solidFill>
                <a:latin typeface="Roboto"/>
                <a:ea typeface="Roboto"/>
                <a:cs typeface="Roboto"/>
                <a:sym typeface="Roboto"/>
              </a:rPr>
              <a:t>“</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ir</a:t>
            </a:r>
            <a:r>
              <a:rPr lang="en-US" sz="1800" dirty="0">
                <a:solidFill>
                  <a:srgbClr val="2330DC"/>
                </a:solidFill>
                <a:latin typeface="Roboto"/>
                <a:ea typeface="Roboto"/>
                <a:cs typeface="Roboto"/>
                <a:sym typeface="Roboto"/>
              </a:rPr>
              <a:t> </a:t>
            </a:r>
            <a:r>
              <a:rPr lang="lt-LT" sz="1800" dirty="0">
                <a:solidFill>
                  <a:srgbClr val="2330DC"/>
                </a:solidFill>
                <a:latin typeface="Roboto"/>
                <a:ea typeface="Roboto"/>
                <a:cs typeface="Roboto"/>
                <a:sym typeface="Roboto"/>
              </a:rPr>
              <a:t>„</a:t>
            </a:r>
            <a:r>
              <a:rPr lang="en-US" sz="1800" dirty="0" err="1">
                <a:solidFill>
                  <a:srgbClr val="2330DC"/>
                </a:solidFill>
                <a:latin typeface="Roboto"/>
                <a:ea typeface="Roboto"/>
                <a:cs typeface="Roboto"/>
                <a:sym typeface="Roboto"/>
              </a:rPr>
              <a:t>ARCore</a:t>
            </a:r>
            <a:r>
              <a:rPr lang="lt-LT" sz="1800" dirty="0">
                <a:solidFill>
                  <a:srgbClr val="2330DC"/>
                </a:solidFill>
                <a:latin typeface="Roboto"/>
                <a:ea typeface="Roboto"/>
                <a:cs typeface="Roboto"/>
                <a:sym typeface="Roboto"/>
              </a:rPr>
              <a:t>“</a:t>
            </a:r>
            <a:r>
              <a:rPr lang="en-US" sz="1800" dirty="0">
                <a:solidFill>
                  <a:srgbClr val="2330DC"/>
                </a:solidFill>
                <a:latin typeface="Roboto"/>
                <a:ea typeface="Roboto"/>
                <a:cs typeface="Roboto"/>
                <a:sym typeface="Roboto"/>
              </a:rPr>
              <a:t> (</a:t>
            </a:r>
            <a:r>
              <a:rPr lang="lt-LT" sz="1800" dirty="0">
                <a:solidFill>
                  <a:srgbClr val="2330DC"/>
                </a:solidFill>
                <a:latin typeface="Roboto"/>
                <a:ea typeface="Roboto"/>
                <a:cs typeface="Roboto"/>
                <a:sym typeface="Roboto"/>
              </a:rPr>
              <a:t>„</a:t>
            </a:r>
            <a:r>
              <a:rPr lang="en-US" sz="1800" dirty="0">
                <a:solidFill>
                  <a:srgbClr val="2330DC"/>
                </a:solidFill>
                <a:latin typeface="Roboto"/>
                <a:ea typeface="Roboto"/>
                <a:cs typeface="Roboto"/>
                <a:sym typeface="Roboto"/>
              </a:rPr>
              <a:t>Android") </a:t>
            </a:r>
            <a:r>
              <a:rPr lang="en-US" sz="1800" dirty="0" err="1">
                <a:solidFill>
                  <a:srgbClr val="2330DC"/>
                </a:solidFill>
                <a:latin typeface="Roboto"/>
                <a:ea typeface="Roboto"/>
                <a:cs typeface="Roboto"/>
                <a:sym typeface="Roboto"/>
              </a:rPr>
              <a:t>suteikia</a:t>
            </a:r>
            <a:r>
              <a:rPr lang="en-US" sz="1800" dirty="0">
                <a:solidFill>
                  <a:srgbClr val="2330DC"/>
                </a:solidFill>
                <a:latin typeface="Roboto"/>
                <a:ea typeface="Roboto"/>
                <a:cs typeface="Roboto"/>
                <a:sym typeface="Roboto"/>
              </a:rPr>
              <a:t> AR </a:t>
            </a:r>
            <a:r>
              <a:rPr lang="en-US" sz="1800" dirty="0" err="1">
                <a:solidFill>
                  <a:srgbClr val="2330DC"/>
                </a:solidFill>
                <a:latin typeface="Roboto"/>
                <a:ea typeface="Roboto"/>
                <a:cs typeface="Roboto"/>
                <a:sym typeface="Roboto"/>
              </a:rPr>
              <a:t>programėlių</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kūrimo</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įrankius</a:t>
            </a: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en-US" sz="1800" dirty="0" err="1">
                <a:solidFill>
                  <a:srgbClr val="2330DC"/>
                </a:solidFill>
                <a:latin typeface="Roboto"/>
                <a:ea typeface="Roboto"/>
                <a:cs typeface="Roboto"/>
                <a:sym typeface="Roboto"/>
              </a:rPr>
              <a:t>Taikymas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mene</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US" sz="1800" dirty="0" err="1">
                <a:solidFill>
                  <a:srgbClr val="2330DC"/>
                </a:solidFill>
                <a:latin typeface="Roboto"/>
                <a:ea typeface="Roboto"/>
                <a:cs typeface="Roboto"/>
                <a:sym typeface="Roboto"/>
              </a:rPr>
              <a:t>Menininkai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gali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patobulinti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realaus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pasaulio</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aplinką</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pavyzdžiui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fizinę</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skulptūrą</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paversti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animacine</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patirtimi</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1"/>
        <p:cNvGrpSpPr/>
        <p:nvPr/>
      </p:nvGrpSpPr>
      <p:grpSpPr>
        <a:xfrm>
          <a:off x="0" y="0"/>
          <a:ext cx="0" cy="0"/>
          <a:chOff x="0" y="0"/>
          <a:chExt cx="0" cy="0"/>
        </a:xfrm>
      </p:grpSpPr>
      <p:sp>
        <p:nvSpPr>
          <p:cNvPr id="112" name="Google Shape;112;g308ead12222_0_24"/>
          <p:cNvSpPr txBox="1"/>
          <p:nvPr/>
        </p:nvSpPr>
        <p:spPr>
          <a:xfrm>
            <a:off x="880850" y="755000"/>
            <a:ext cx="6286568"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dirty="0">
                <a:solidFill>
                  <a:srgbClr val="2330DC"/>
                </a:solidFill>
                <a:latin typeface="Roboto"/>
                <a:ea typeface="Roboto"/>
                <a:cs typeface="Roboto"/>
                <a:sym typeface="Roboto"/>
              </a:rPr>
              <a:t>VR </a:t>
            </a:r>
            <a:r>
              <a:rPr lang="en-US" sz="3200" dirty="0" err="1">
                <a:solidFill>
                  <a:srgbClr val="2330DC"/>
                </a:solidFill>
                <a:latin typeface="Roboto"/>
                <a:ea typeface="Roboto"/>
                <a:cs typeface="Roboto"/>
                <a:sym typeface="Roboto"/>
              </a:rPr>
              <a:t>taikymas</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mene</a:t>
            </a:r>
            <a:endParaRPr sz="32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en-US" sz="1800" dirty="0" err="1">
                <a:solidFill>
                  <a:srgbClr val="2330DC"/>
                </a:solidFill>
                <a:latin typeface="Roboto"/>
                <a:ea typeface="Roboto"/>
                <a:cs typeface="Roboto"/>
                <a:sym typeface="Roboto"/>
              </a:rPr>
              <a:t>Įtraukiančių</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aplinkų</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kūrimas</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US" sz="1800" dirty="0" err="1">
                <a:solidFill>
                  <a:srgbClr val="2330DC"/>
                </a:solidFill>
                <a:latin typeface="Roboto"/>
                <a:ea typeface="Roboto"/>
                <a:cs typeface="Roboto"/>
                <a:sym typeface="Roboto"/>
              </a:rPr>
              <a:t>Menininkai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naudoja</a:t>
            </a:r>
            <a:r>
              <a:rPr lang="en-US" sz="1800" dirty="0">
                <a:solidFill>
                  <a:srgbClr val="2330DC"/>
                </a:solidFill>
                <a:latin typeface="Roboto"/>
                <a:ea typeface="Roboto"/>
                <a:cs typeface="Roboto"/>
                <a:sym typeface="Roboto"/>
              </a:rPr>
              <a:t> VR, </a:t>
            </a:r>
            <a:r>
              <a:rPr lang="en-US" sz="1800" dirty="0" err="1">
                <a:solidFill>
                  <a:srgbClr val="2330DC"/>
                </a:solidFill>
                <a:latin typeface="Roboto"/>
                <a:ea typeface="Roboto"/>
                <a:cs typeface="Roboto"/>
                <a:sym typeface="Roboto"/>
              </a:rPr>
              <a:t>kad</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sukurtų</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visiškai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interaktyvius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virtualius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pasaulius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kuriuos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žiūrovai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gali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tyrinėti</a:t>
            </a:r>
            <a:r>
              <a:rPr lang="lt-LT"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en-US" sz="1800" dirty="0" err="1">
                <a:solidFill>
                  <a:srgbClr val="2330DC"/>
                </a:solidFill>
                <a:latin typeface="Roboto"/>
                <a:ea typeface="Roboto"/>
                <a:cs typeface="Roboto"/>
                <a:sym typeface="Roboto"/>
              </a:rPr>
              <a:t>Naratyvu</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paremtos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meno</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instaliacijos</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US" sz="1800" dirty="0">
                <a:solidFill>
                  <a:srgbClr val="2330DC"/>
                </a:solidFill>
                <a:latin typeface="Roboto"/>
                <a:ea typeface="Roboto"/>
                <a:cs typeface="Roboto"/>
                <a:sym typeface="Roboto"/>
              </a:rPr>
              <a:t>VR </a:t>
            </a:r>
            <a:r>
              <a:rPr lang="en-US" sz="1800" dirty="0" err="1">
                <a:solidFill>
                  <a:srgbClr val="2330DC"/>
                </a:solidFill>
                <a:latin typeface="Roboto"/>
                <a:ea typeface="Roboto"/>
                <a:cs typeface="Roboto"/>
                <a:sym typeface="Roboto"/>
              </a:rPr>
              <a:t>leidžia</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pasakoti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istorijas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skaitmeniniuose</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kraštovaizdžiuose</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ir</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veda</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žiūrovus</a:t>
            </a:r>
            <a:r>
              <a:rPr lang="en-US" sz="1800" dirty="0">
                <a:solidFill>
                  <a:srgbClr val="2330DC"/>
                </a:solidFill>
                <a:latin typeface="Roboto"/>
                <a:ea typeface="Roboto"/>
                <a:cs typeface="Roboto"/>
                <a:sym typeface="Roboto"/>
              </a:rPr>
              <a:t> į </a:t>
            </a:r>
            <a:r>
              <a:rPr lang="en-US" sz="1800" dirty="0" err="1">
                <a:solidFill>
                  <a:srgbClr val="2330DC"/>
                </a:solidFill>
                <a:latin typeface="Roboto"/>
                <a:ea typeface="Roboto"/>
                <a:cs typeface="Roboto"/>
                <a:sym typeface="Roboto"/>
              </a:rPr>
              <a:t>asmeninę</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kelionę</a:t>
            </a:r>
            <a:r>
              <a:rPr lang="lt-LT"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en-US" sz="1800" dirty="0" err="1">
                <a:solidFill>
                  <a:srgbClr val="2330DC"/>
                </a:solidFill>
                <a:latin typeface="Roboto"/>
                <a:ea typeface="Roboto"/>
                <a:cs typeface="Roboto"/>
                <a:sym typeface="Roboto"/>
              </a:rPr>
              <a:t>Pavyzdys</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US" sz="1800" dirty="0">
                <a:solidFill>
                  <a:srgbClr val="2330DC"/>
                </a:solidFill>
                <a:latin typeface="Roboto"/>
                <a:ea typeface="Roboto"/>
                <a:cs typeface="Roboto"/>
                <a:sym typeface="Roboto"/>
              </a:rPr>
              <a:t>VR </a:t>
            </a:r>
            <a:r>
              <a:rPr lang="en-US" sz="1800" dirty="0" err="1">
                <a:solidFill>
                  <a:srgbClr val="2330DC"/>
                </a:solidFill>
                <a:latin typeface="Roboto"/>
                <a:ea typeface="Roboto"/>
                <a:cs typeface="Roboto"/>
                <a:sym typeface="Roboto"/>
              </a:rPr>
              <a:t>meno</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parod</a:t>
            </a:r>
            <a:r>
              <a:rPr lang="lt-LT" sz="1800" dirty="0" err="1">
                <a:solidFill>
                  <a:srgbClr val="2330DC"/>
                </a:solidFill>
                <a:latin typeface="Roboto"/>
                <a:ea typeface="Roboto"/>
                <a:cs typeface="Roboto"/>
                <a:sym typeface="Roboto"/>
              </a:rPr>
              <a:t>os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kurioje</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žiūrovai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gali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vaikščioti</a:t>
            </a:r>
            <a:r>
              <a:rPr lang="en-US" sz="1800" dirty="0">
                <a:solidFill>
                  <a:srgbClr val="2330DC"/>
                </a:solidFill>
                <a:latin typeface="Roboto"/>
                <a:ea typeface="Roboto"/>
                <a:cs typeface="Roboto"/>
                <a:sym typeface="Roboto"/>
              </a:rPr>
              <a:t> po </a:t>
            </a:r>
            <a:r>
              <a:rPr lang="en-US" sz="1800" dirty="0" err="1">
                <a:solidFill>
                  <a:srgbClr val="2330DC"/>
                </a:solidFill>
                <a:latin typeface="Roboto"/>
                <a:ea typeface="Roboto"/>
                <a:cs typeface="Roboto"/>
                <a:sym typeface="Roboto"/>
              </a:rPr>
              <a:t>skaitmeninį</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kraštovaizdį</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įkvėptą</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Naujojo</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Europ</a:t>
            </a:r>
            <a:r>
              <a:rPr lang="lt-LT" sz="1800" dirty="0" err="1">
                <a:solidFill>
                  <a:srgbClr val="2330DC"/>
                </a:solidFill>
                <a:latin typeface="Roboto"/>
                <a:ea typeface="Roboto"/>
                <a:cs typeface="Roboto"/>
                <a:sym typeface="Roboto"/>
              </a:rPr>
              <a:t>inio</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Bauhauzo</a:t>
            </a:r>
            <a:r>
              <a:rPr lang="en-US" sz="1800" dirty="0">
                <a:solidFill>
                  <a:srgbClr val="2330DC"/>
                </a:solidFill>
                <a:latin typeface="Roboto"/>
                <a:ea typeface="Roboto"/>
                <a:cs typeface="Roboto"/>
                <a:sym typeface="Roboto"/>
              </a:rPr>
              <a:t> (NEB) </a:t>
            </a:r>
            <a:r>
              <a:rPr lang="en-US" sz="1800" dirty="0" err="1">
                <a:solidFill>
                  <a:srgbClr val="2330DC"/>
                </a:solidFill>
                <a:latin typeface="Roboto"/>
                <a:ea typeface="Roboto"/>
                <a:cs typeface="Roboto"/>
                <a:sym typeface="Roboto"/>
              </a:rPr>
              <a:t>principų</a:t>
            </a:r>
            <a:r>
              <a:rPr lang="lt-LT" sz="1800" dirty="0">
                <a:solidFill>
                  <a:srgbClr val="2330DC"/>
                </a:solidFill>
                <a:latin typeface="Roboto"/>
                <a:ea typeface="Roboto"/>
                <a:cs typeface="Roboto"/>
                <a:sym typeface="Roboto"/>
              </a:rPr>
              <a:t>, sukūrimas.</a:t>
            </a:r>
            <a:endParaRPr sz="1800"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8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6"/>
        <p:cNvGrpSpPr/>
        <p:nvPr/>
      </p:nvGrpSpPr>
      <p:grpSpPr>
        <a:xfrm>
          <a:off x="0" y="0"/>
          <a:ext cx="0" cy="0"/>
          <a:chOff x="0" y="0"/>
          <a:chExt cx="0" cy="0"/>
        </a:xfrm>
      </p:grpSpPr>
      <p:sp>
        <p:nvSpPr>
          <p:cNvPr id="117" name="Google Shape;117;g308ead12222_0_35"/>
          <p:cNvSpPr txBox="1"/>
          <p:nvPr/>
        </p:nvSpPr>
        <p:spPr>
          <a:xfrm>
            <a:off x="880850" y="755000"/>
            <a:ext cx="6323514"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dirty="0">
                <a:solidFill>
                  <a:srgbClr val="2330DC"/>
                </a:solidFill>
                <a:latin typeface="Roboto"/>
                <a:ea typeface="Roboto"/>
                <a:cs typeface="Roboto"/>
                <a:sym typeface="Roboto"/>
              </a:rPr>
              <a:t>AR </a:t>
            </a:r>
            <a:r>
              <a:rPr lang="en-US" sz="3200" dirty="0" err="1">
                <a:solidFill>
                  <a:srgbClr val="2330DC"/>
                </a:solidFill>
                <a:latin typeface="Roboto"/>
                <a:ea typeface="Roboto"/>
                <a:cs typeface="Roboto"/>
                <a:sym typeface="Roboto"/>
              </a:rPr>
              <a:t>taikymas</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mene</a:t>
            </a:r>
            <a:endParaRPr sz="32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r>
              <a:rPr lang="en-US" sz="1800" dirty="0" err="1">
                <a:solidFill>
                  <a:srgbClr val="2330DC"/>
                </a:solidFill>
                <a:latin typeface="Roboto"/>
                <a:ea typeface="Roboto"/>
                <a:cs typeface="Roboto"/>
                <a:sym typeface="Roboto"/>
              </a:rPr>
              <a:t>Realaus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pasaulio</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meno</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kūrinių</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tobulinimas</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US" sz="1800" dirty="0" err="1">
                <a:solidFill>
                  <a:srgbClr val="2330DC"/>
                </a:solidFill>
                <a:latin typeface="Roboto"/>
                <a:ea typeface="Roboto"/>
                <a:cs typeface="Roboto"/>
                <a:sym typeface="Roboto"/>
              </a:rPr>
              <a:t>Menininkai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naudoja</a:t>
            </a:r>
            <a:r>
              <a:rPr lang="en-US" sz="1800" dirty="0">
                <a:solidFill>
                  <a:srgbClr val="2330DC"/>
                </a:solidFill>
                <a:latin typeface="Roboto"/>
                <a:ea typeface="Roboto"/>
                <a:cs typeface="Roboto"/>
                <a:sym typeface="Roboto"/>
              </a:rPr>
              <a:t> AR, </a:t>
            </a:r>
            <a:r>
              <a:rPr lang="en-US" sz="1800" dirty="0" err="1">
                <a:solidFill>
                  <a:srgbClr val="2330DC"/>
                </a:solidFill>
                <a:latin typeface="Roboto"/>
                <a:ea typeface="Roboto"/>
                <a:cs typeface="Roboto"/>
                <a:sym typeface="Roboto"/>
              </a:rPr>
              <a:t>kad</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fizinius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meno</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kūrinius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papildytų</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skaitmeniniais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elementais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ir</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sukurtų</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daugiasluoksnę</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patirtį</a:t>
            </a:r>
            <a:r>
              <a:rPr lang="lt-LT"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r>
              <a:rPr lang="en-US" sz="1800" dirty="0" err="1">
                <a:solidFill>
                  <a:srgbClr val="2330DC"/>
                </a:solidFill>
                <a:latin typeface="Roboto"/>
                <a:ea typeface="Roboto"/>
                <a:cs typeface="Roboto"/>
                <a:sym typeface="Roboto"/>
              </a:rPr>
              <a:t>Vietos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nustatymu</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pagrįstos</a:t>
            </a:r>
            <a:r>
              <a:rPr lang="en-US" sz="1800" dirty="0">
                <a:solidFill>
                  <a:srgbClr val="2330DC"/>
                </a:solidFill>
                <a:latin typeface="Roboto"/>
                <a:ea typeface="Roboto"/>
                <a:cs typeface="Roboto"/>
                <a:sym typeface="Roboto"/>
              </a:rPr>
              <a:t> AR </a:t>
            </a:r>
            <a:r>
              <a:rPr lang="en-US" sz="1800" dirty="0" err="1">
                <a:solidFill>
                  <a:srgbClr val="2330DC"/>
                </a:solidFill>
                <a:latin typeface="Roboto"/>
                <a:ea typeface="Roboto"/>
                <a:cs typeface="Roboto"/>
                <a:sym typeface="Roboto"/>
              </a:rPr>
              <a:t>instaliacijos</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US" sz="1800" dirty="0">
                <a:solidFill>
                  <a:srgbClr val="2330DC"/>
                </a:solidFill>
                <a:latin typeface="Roboto"/>
                <a:ea typeface="Roboto"/>
                <a:cs typeface="Roboto"/>
                <a:sym typeface="Roboto"/>
              </a:rPr>
              <a:t>AR </a:t>
            </a:r>
            <a:r>
              <a:rPr lang="en-US" sz="1800" dirty="0" err="1">
                <a:solidFill>
                  <a:srgbClr val="2330DC"/>
                </a:solidFill>
                <a:latin typeface="Roboto"/>
                <a:ea typeface="Roboto"/>
                <a:cs typeface="Roboto"/>
                <a:sym typeface="Roboto"/>
              </a:rPr>
              <a:t>gali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būti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naudojamas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skaitmeninėms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skulptūroms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ar</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meno</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kūriniams</a:t>
            </a:r>
            <a:r>
              <a:rPr lang="en-US" sz="1800" dirty="0">
                <a:solidFill>
                  <a:srgbClr val="2330DC"/>
                </a:solidFill>
                <a:latin typeface="Roboto"/>
                <a:ea typeface="Roboto"/>
                <a:cs typeface="Roboto"/>
                <a:sym typeface="Roboto"/>
              </a:rPr>
              <a:t> </a:t>
            </a:r>
            <a:r>
              <a:rPr lang="lt-LT" sz="1800" dirty="0" err="1">
                <a:solidFill>
                  <a:srgbClr val="2330DC"/>
                </a:solidFill>
                <a:latin typeface="Roboto"/>
                <a:ea typeface="Roboto"/>
                <a:cs typeface="Roboto"/>
                <a:sym typeface="Roboto"/>
              </a:rPr>
              <a:t>įtrepti</a:t>
            </a:r>
            <a:r>
              <a:rPr lang="lt-LT"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viešosiose</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erdvėse</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kuriuos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galima</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peržiūrėti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mobiliaisiais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įrenginiais</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r>
              <a:rPr lang="en-US" sz="1800" dirty="0" err="1">
                <a:solidFill>
                  <a:srgbClr val="2330DC"/>
                </a:solidFill>
                <a:latin typeface="Roboto"/>
                <a:ea typeface="Roboto"/>
                <a:cs typeface="Roboto"/>
                <a:sym typeface="Roboto"/>
              </a:rPr>
              <a:t>Pavyzdys</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lt-LT" sz="1800" dirty="0">
                <a:solidFill>
                  <a:srgbClr val="2330DC"/>
                </a:solidFill>
                <a:latin typeface="Roboto"/>
                <a:ea typeface="Roboto"/>
                <a:cs typeface="Roboto"/>
                <a:sym typeface="Roboto"/>
              </a:rPr>
              <a:t>Skatinant interaktyvų įsitraukimą į gatvės meną, AR programėlė animuoja freską, kurią galima pamatyti žiūrint per išmanųjį telefoną.</a:t>
            </a: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1"/>
        <p:cNvGrpSpPr/>
        <p:nvPr/>
      </p:nvGrpSpPr>
      <p:grpSpPr>
        <a:xfrm>
          <a:off x="0" y="0"/>
          <a:ext cx="0" cy="0"/>
          <a:chOff x="0" y="0"/>
          <a:chExt cx="0" cy="0"/>
        </a:xfrm>
      </p:grpSpPr>
      <p:sp>
        <p:nvSpPr>
          <p:cNvPr id="122" name="Google Shape;122;g308ead12222_0_46"/>
          <p:cNvSpPr txBox="1"/>
          <p:nvPr/>
        </p:nvSpPr>
        <p:spPr>
          <a:xfrm>
            <a:off x="880850" y="755000"/>
            <a:ext cx="6194205"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dirty="0">
                <a:solidFill>
                  <a:srgbClr val="2330DC"/>
                </a:solidFill>
                <a:latin typeface="Roboto"/>
                <a:ea typeface="Roboto"/>
                <a:cs typeface="Roboto"/>
                <a:sym typeface="Roboto"/>
              </a:rPr>
              <a:t>VR/AR </a:t>
            </a:r>
            <a:r>
              <a:rPr lang="en-US" sz="3200" dirty="0" err="1">
                <a:solidFill>
                  <a:srgbClr val="2330DC"/>
                </a:solidFill>
                <a:latin typeface="Roboto"/>
                <a:ea typeface="Roboto"/>
                <a:cs typeface="Roboto"/>
                <a:sym typeface="Roboto"/>
              </a:rPr>
              <a:t>Naujojo</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Europ</a:t>
            </a:r>
            <a:r>
              <a:rPr lang="lt-LT" sz="3200" dirty="0" err="1">
                <a:solidFill>
                  <a:srgbClr val="2330DC"/>
                </a:solidFill>
                <a:latin typeface="Roboto"/>
                <a:ea typeface="Roboto"/>
                <a:cs typeface="Roboto"/>
                <a:sym typeface="Roboto"/>
              </a:rPr>
              <a:t>inio</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Bauhauzo</a:t>
            </a:r>
            <a:r>
              <a:rPr lang="en-US" sz="3200" dirty="0">
                <a:solidFill>
                  <a:srgbClr val="2330DC"/>
                </a:solidFill>
                <a:latin typeface="Roboto"/>
                <a:ea typeface="Roboto"/>
                <a:cs typeface="Roboto"/>
                <a:sym typeface="Roboto"/>
              </a:rPr>
              <a:t> (NEB) </a:t>
            </a:r>
            <a:r>
              <a:rPr lang="en-US" sz="3200" dirty="0" err="1">
                <a:solidFill>
                  <a:srgbClr val="2330DC"/>
                </a:solidFill>
                <a:latin typeface="Roboto"/>
                <a:ea typeface="Roboto"/>
                <a:cs typeface="Roboto"/>
                <a:sym typeface="Roboto"/>
              </a:rPr>
              <a:t>kontekste</a:t>
            </a:r>
            <a:endParaRPr sz="32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en-US" sz="1800" dirty="0" err="1">
                <a:solidFill>
                  <a:srgbClr val="2330DC"/>
                </a:solidFill>
                <a:latin typeface="Roboto"/>
                <a:ea typeface="Roboto"/>
                <a:cs typeface="Roboto"/>
                <a:sym typeface="Roboto"/>
              </a:rPr>
              <a:t>Tvarumas</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US" sz="1800" dirty="0" err="1">
                <a:solidFill>
                  <a:srgbClr val="2330DC"/>
                </a:solidFill>
                <a:latin typeface="Roboto"/>
                <a:ea typeface="Roboto"/>
                <a:cs typeface="Roboto"/>
                <a:sym typeface="Roboto"/>
              </a:rPr>
              <a:t>virtualiai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imituoti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tvarią</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aplinką</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ar</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koncepcijas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mažinant</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medžiagų</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naudojimą</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en-US" sz="1800" dirty="0" err="1">
                <a:solidFill>
                  <a:srgbClr val="2330DC"/>
                </a:solidFill>
                <a:latin typeface="Roboto"/>
                <a:ea typeface="Roboto"/>
                <a:cs typeface="Roboto"/>
                <a:sym typeface="Roboto"/>
              </a:rPr>
              <a:t>Estetika</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US" sz="1800" dirty="0">
                <a:solidFill>
                  <a:srgbClr val="2330DC"/>
                </a:solidFill>
                <a:latin typeface="Roboto"/>
                <a:ea typeface="Roboto"/>
                <a:cs typeface="Roboto"/>
                <a:sym typeface="Roboto"/>
              </a:rPr>
              <a:t>Laisvė </a:t>
            </a:r>
            <a:r>
              <a:rPr lang="en-US" sz="1800" dirty="0" err="1">
                <a:solidFill>
                  <a:srgbClr val="2330DC"/>
                </a:solidFill>
                <a:latin typeface="Roboto"/>
                <a:ea typeface="Roboto"/>
                <a:cs typeface="Roboto"/>
                <a:sym typeface="Roboto"/>
              </a:rPr>
              <a:t>kurti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vizualiai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turtingus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kūrybiškus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pasaulius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kurie</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peržengia</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fizinių</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apribojimų</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ribas</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en-US" sz="1800" dirty="0" err="1">
                <a:solidFill>
                  <a:srgbClr val="2330DC"/>
                </a:solidFill>
                <a:latin typeface="Roboto"/>
                <a:ea typeface="Roboto"/>
                <a:cs typeface="Roboto"/>
                <a:sym typeface="Roboto"/>
              </a:rPr>
              <a:t>Įtraukimas</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US" sz="1800" dirty="0" err="1">
                <a:solidFill>
                  <a:srgbClr val="2330DC"/>
                </a:solidFill>
                <a:latin typeface="Roboto"/>
                <a:ea typeface="Roboto"/>
                <a:cs typeface="Roboto"/>
                <a:sym typeface="Roboto"/>
              </a:rPr>
              <a:t>Išplėsti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meno</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prieinamumą</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suteikiant</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įvairioms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auditorijoms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galimybę</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patirti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meną</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ir</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bendrauti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su</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juo</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nepriklausomai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nuo</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vietos</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8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pic>
        <p:nvPicPr>
          <p:cNvPr id="123" name="Google Shape;123;g308ead12222_0_46" descr="Join us as we explore the impact of technology on the future of art and design. From democratization of the field to the ability to create more immersive and interactive experiences, we delve into how technology is shaping the field of art and design and how it will continue to shape it in the future. This is a must-watch for art and design enthusiasts or anyone interested in understanding the impact of technology on the future of these fields. Don't forget to hit the subscribe button for more interesting and informative content like this.&#10;&#10;#TechnologyAndArt #TechInDesign #FutureOfArtAndDesign #DigitalArt #VirtualRealityArt #AugmentedRealityDesign #InteractiveDesign #DemocratizationOfArt #ArtAndTech" title="The impact of technology on the future of art and design">
            <a:hlinkClick r:id="rId4"/>
          </p:cNvPr>
          <p:cNvPicPr preferRelativeResize="0"/>
          <p:nvPr/>
        </p:nvPicPr>
        <p:blipFill>
          <a:blip r:embed="rId5">
            <a:alphaModFix/>
          </a:blip>
          <a:stretch>
            <a:fillRect/>
          </a:stretch>
        </p:blipFill>
        <p:spPr>
          <a:xfrm>
            <a:off x="7305879" y="3855114"/>
            <a:ext cx="3765125" cy="21178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3"/>
                                        </p:tgtEl>
                                        <p:attrNameLst>
                                          <p:attrName>style.visibility</p:attrName>
                                        </p:attrNameLst>
                                      </p:cBhvr>
                                      <p:to>
                                        <p:strVal val="visible"/>
                                      </p:to>
                                    </p:set>
                                    <p:animEffect transition="in" filter="fade">
                                      <p:cBhvr>
                                        <p:cTn id="7" dur="1000"/>
                                        <p:tgtEl>
                                          <p:spTgt spid="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7"/>
        <p:cNvGrpSpPr/>
        <p:nvPr/>
      </p:nvGrpSpPr>
      <p:grpSpPr>
        <a:xfrm>
          <a:off x="0" y="0"/>
          <a:ext cx="0" cy="0"/>
          <a:chOff x="0" y="0"/>
          <a:chExt cx="0" cy="0"/>
        </a:xfrm>
      </p:grpSpPr>
      <p:sp>
        <p:nvSpPr>
          <p:cNvPr id="128" name="Google Shape;128;g308ead12222_0_65"/>
          <p:cNvSpPr txBox="1"/>
          <p:nvPr/>
        </p:nvSpPr>
        <p:spPr>
          <a:xfrm>
            <a:off x="880850" y="755000"/>
            <a:ext cx="6323514"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dirty="0" err="1">
                <a:solidFill>
                  <a:srgbClr val="2330DC"/>
                </a:solidFill>
                <a:latin typeface="Roboto"/>
                <a:ea typeface="Roboto"/>
                <a:cs typeface="Roboto"/>
                <a:sym typeface="Roboto"/>
              </a:rPr>
              <a:t>Virtualios</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galerijos</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platformos</a:t>
            </a:r>
            <a:r>
              <a:rPr lang="en-US" sz="3200" dirty="0">
                <a:solidFill>
                  <a:srgbClr val="2330DC"/>
                </a:solidFill>
                <a:latin typeface="Roboto"/>
                <a:ea typeface="Roboto"/>
                <a:cs typeface="Roboto"/>
                <a:sym typeface="Roboto"/>
              </a:rPr>
              <a:t> VR/AR </a:t>
            </a:r>
            <a:r>
              <a:rPr lang="en-US" sz="3200" dirty="0" err="1">
                <a:solidFill>
                  <a:srgbClr val="2330DC"/>
                </a:solidFill>
                <a:latin typeface="Roboto"/>
                <a:ea typeface="Roboto"/>
                <a:cs typeface="Roboto"/>
                <a:sym typeface="Roboto"/>
              </a:rPr>
              <a:t>menui</a:t>
            </a:r>
            <a:endParaRPr sz="32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en-US" sz="1800" dirty="0">
                <a:solidFill>
                  <a:srgbClr val="2330DC"/>
                </a:solidFill>
                <a:latin typeface="Roboto"/>
                <a:ea typeface="Roboto"/>
                <a:cs typeface="Roboto"/>
                <a:sym typeface="Roboto"/>
              </a:rPr>
              <a:t>Meno </a:t>
            </a:r>
            <a:r>
              <a:rPr lang="en-US" sz="1800" dirty="0" err="1">
                <a:solidFill>
                  <a:srgbClr val="2330DC"/>
                </a:solidFill>
                <a:latin typeface="Roboto"/>
                <a:ea typeface="Roboto"/>
                <a:cs typeface="Roboto"/>
                <a:sym typeface="Roboto"/>
              </a:rPr>
              <a:t>žingsniai</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US" sz="1800" dirty="0" err="1">
                <a:solidFill>
                  <a:srgbClr val="2330DC"/>
                </a:solidFill>
                <a:latin typeface="Roboto"/>
                <a:ea typeface="Roboto"/>
                <a:cs typeface="Roboto"/>
                <a:sym typeface="Roboto"/>
              </a:rPr>
              <a:t>Pritaikomos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virtualios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galerijos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su</a:t>
            </a:r>
            <a:r>
              <a:rPr lang="en-US" sz="1800" dirty="0">
                <a:solidFill>
                  <a:srgbClr val="2330DC"/>
                </a:solidFill>
                <a:latin typeface="Roboto"/>
                <a:ea typeface="Roboto"/>
                <a:cs typeface="Roboto"/>
                <a:sym typeface="Roboto"/>
              </a:rPr>
              <a:t> 3D </a:t>
            </a:r>
            <a:r>
              <a:rPr lang="en-US" sz="1800" dirty="0" err="1">
                <a:solidFill>
                  <a:srgbClr val="2330DC"/>
                </a:solidFill>
                <a:latin typeface="Roboto"/>
                <a:ea typeface="Roboto"/>
                <a:cs typeface="Roboto"/>
                <a:sym typeface="Roboto"/>
              </a:rPr>
              <a:t>apžvalgomis</a:t>
            </a: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a:t>
            </a:r>
            <a:r>
              <a:rPr lang="en-US" sz="1800" dirty="0">
                <a:solidFill>
                  <a:srgbClr val="2330DC"/>
                </a:solidFill>
                <a:latin typeface="Roboto"/>
                <a:ea typeface="Roboto"/>
                <a:cs typeface="Roboto"/>
                <a:sym typeface="Roboto"/>
              </a:rPr>
              <a:t>Mozilla Hubs</a:t>
            </a:r>
            <a:r>
              <a:rPr lang="lt-LT" sz="1800" dirty="0">
                <a:solidFill>
                  <a:srgbClr val="2330DC"/>
                </a:solidFill>
                <a:latin typeface="Roboto"/>
                <a:ea typeface="Roboto"/>
                <a:cs typeface="Roboto"/>
                <a:sym typeface="Roboto"/>
              </a:rPr>
              <a:t>“</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US" sz="1800" dirty="0" err="1">
                <a:solidFill>
                  <a:srgbClr val="2330DC"/>
                </a:solidFill>
                <a:latin typeface="Roboto"/>
                <a:ea typeface="Roboto"/>
                <a:cs typeface="Roboto"/>
                <a:sym typeface="Roboto"/>
              </a:rPr>
              <a:t>Socialinė</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platforma</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bendroms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virtualioms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erdvėms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kurti</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pasiekiama</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iš</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įvairių</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įrenginių</a:t>
            </a: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en-US" sz="1800" dirty="0">
                <a:solidFill>
                  <a:srgbClr val="2330DC"/>
                </a:solidFill>
                <a:latin typeface="Roboto"/>
                <a:ea typeface="Roboto"/>
                <a:cs typeface="Roboto"/>
                <a:sym typeface="Roboto"/>
              </a:rPr>
              <a:t>ARTIT:</a:t>
            </a:r>
            <a:endParaRPr sz="1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US" sz="1800" dirty="0">
                <a:solidFill>
                  <a:srgbClr val="2330DC"/>
                </a:solidFill>
                <a:latin typeface="Roboto"/>
                <a:ea typeface="Roboto"/>
                <a:cs typeface="Roboto"/>
                <a:sym typeface="Roboto"/>
              </a:rPr>
              <a:t>VR </a:t>
            </a:r>
            <a:r>
              <a:rPr lang="en-US" sz="1800" dirty="0" err="1">
                <a:solidFill>
                  <a:srgbClr val="2330DC"/>
                </a:solidFill>
                <a:latin typeface="Roboto"/>
                <a:ea typeface="Roboto"/>
                <a:cs typeface="Roboto"/>
                <a:sym typeface="Roboto"/>
              </a:rPr>
              <a:t>ir</a:t>
            </a:r>
            <a:r>
              <a:rPr lang="en-US" sz="1800" dirty="0">
                <a:solidFill>
                  <a:srgbClr val="2330DC"/>
                </a:solidFill>
                <a:latin typeface="Roboto"/>
                <a:ea typeface="Roboto"/>
                <a:cs typeface="Roboto"/>
                <a:sym typeface="Roboto"/>
              </a:rPr>
              <a:t> AR </a:t>
            </a:r>
            <a:r>
              <a:rPr lang="en-US" sz="1800" dirty="0" err="1">
                <a:solidFill>
                  <a:srgbClr val="2330DC"/>
                </a:solidFill>
                <a:latin typeface="Roboto"/>
                <a:ea typeface="Roboto"/>
                <a:cs typeface="Roboto"/>
                <a:sym typeface="Roboto"/>
              </a:rPr>
              <a:t>galerijos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skirtos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įtraukiančioms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parodų</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patirtims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pasiekiamoms</a:t>
            </a:r>
            <a:r>
              <a:rPr lang="en-US" sz="1800" dirty="0">
                <a:solidFill>
                  <a:srgbClr val="2330DC"/>
                </a:solidFill>
                <a:latin typeface="Roboto"/>
                <a:ea typeface="Roboto"/>
                <a:cs typeface="Roboto"/>
                <a:sym typeface="Roboto"/>
              </a:rPr>
              <a:t> per VR </a:t>
            </a:r>
            <a:r>
              <a:rPr lang="en-US" sz="1800" dirty="0" err="1">
                <a:solidFill>
                  <a:srgbClr val="2330DC"/>
                </a:solidFill>
                <a:latin typeface="Roboto"/>
                <a:ea typeface="Roboto"/>
                <a:cs typeface="Roboto"/>
                <a:sym typeface="Roboto"/>
              </a:rPr>
              <a:t>ausines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ir</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mobiliuosius</a:t>
            </a:r>
            <a:r>
              <a:rPr lang="en-US" sz="1800" dirty="0">
                <a:solidFill>
                  <a:srgbClr val="2330DC"/>
                </a:solidFill>
                <a:latin typeface="Roboto"/>
                <a:ea typeface="Roboto"/>
                <a:cs typeface="Roboto"/>
                <a:sym typeface="Roboto"/>
              </a:rPr>
              <a:t> </a:t>
            </a:r>
            <a:r>
              <a:rPr lang="en-US" sz="1800" dirty="0" err="1">
                <a:solidFill>
                  <a:srgbClr val="2330DC"/>
                </a:solidFill>
                <a:latin typeface="Roboto"/>
                <a:ea typeface="Roboto"/>
                <a:cs typeface="Roboto"/>
                <a:sym typeface="Roboto"/>
              </a:rPr>
              <a:t>įrenginius</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533</Words>
  <Application>Microsoft Office PowerPoint</Application>
  <PresentationFormat>Plačiaekranė</PresentationFormat>
  <Paragraphs>109</Paragraphs>
  <Slides>11</Slides>
  <Notes>11</Notes>
  <HiddenSlides>0</HiddenSlides>
  <MMClips>0</MMClips>
  <ScaleCrop>false</ScaleCrop>
  <HeadingPairs>
    <vt:vector size="6" baseType="variant">
      <vt:variant>
        <vt:lpstr>Naudojami šriftai</vt:lpstr>
      </vt:variant>
      <vt:variant>
        <vt:i4>4</vt:i4>
      </vt:variant>
      <vt:variant>
        <vt:lpstr>Tema</vt:lpstr>
      </vt:variant>
      <vt:variant>
        <vt:i4>1</vt:i4>
      </vt:variant>
      <vt:variant>
        <vt:lpstr>Skaidrių pavadinimai</vt:lpstr>
      </vt:variant>
      <vt:variant>
        <vt:i4>11</vt:i4>
      </vt:variant>
    </vt:vector>
  </HeadingPairs>
  <TitlesOfParts>
    <vt:vector size="16" baseType="lpstr">
      <vt:lpstr>Calibri</vt:lpstr>
      <vt:lpstr>Roboto</vt:lpstr>
      <vt:lpstr>Roboto Medium</vt:lpstr>
      <vt:lpstr>Arial</vt:lpstr>
      <vt:lpstr>Office Theme</vt:lpstr>
      <vt:lpstr>„PowerPoint“ pateiktis</vt:lpstr>
      <vt:lpstr>Skaitmeninių įrankių kursas: Skaitmeninės alternatyvios mokymosi erdvės  3 modulis: VR/AR - įtraukiančioms meno patirtims (teorinis)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Anna Merry</dc:creator>
  <cp:keywords>, docId:8D0D9DC5842D70A90FDBE75558E314D1</cp:keywords>
  <cp:lastModifiedBy>Gediminas Banaitis | Kaunas2022</cp:lastModifiedBy>
  <cp:revision>1</cp:revision>
  <dcterms:created xsi:type="dcterms:W3CDTF">2023-11-22T09:07:15Z</dcterms:created>
  <dcterms:modified xsi:type="dcterms:W3CDTF">2025-04-07T12:41:41Z</dcterms:modified>
</cp:coreProperties>
</file>