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Roboto" panose="02000000000000000000" pitchFamily="2" charset="0"/>
      <p:regular r:id="rId14"/>
      <p:bold r:id="rId15"/>
      <p:italic r:id="rId16"/>
      <p:boldItalic r:id="rId17"/>
    </p:embeddedFont>
    <p:embeddedFont>
      <p:font typeface="Roboto Medium"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FRTPnebZ3JJB7SwQ1VRY0gkvE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31" name="Google Shape;131;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08ead12222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g308ead1222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08ead1222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20" name="Google Shape;120;g308ead1222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900">
              <a:solidFill>
                <a:srgbClr val="9AA0A6"/>
              </a:solidFill>
              <a:highlight>
                <a:srgbClr val="202124"/>
              </a:highlight>
            </a:endParaRPr>
          </a:p>
        </p:txBody>
      </p:sp>
      <p:sp>
        <p:nvSpPr>
          <p:cNvPr id="126" name="Google Shape;126;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youtube.com/watch?v=vz0UUVDt2p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youtube.com/watch?v=3v8q4SKzrv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g308ead12222_0_76"/>
          <p:cNvSpPr txBox="1"/>
          <p:nvPr/>
        </p:nvSpPr>
        <p:spPr>
          <a:xfrm>
            <a:off x="880850" y="755000"/>
            <a:ext cx="7099368"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err="1">
                <a:solidFill>
                  <a:srgbClr val="2330DC"/>
                </a:solidFill>
                <a:latin typeface="Roboto"/>
                <a:ea typeface="Roboto"/>
                <a:cs typeface="Roboto"/>
                <a:sym typeface="Roboto"/>
              </a:rPr>
              <a:t>Virtualių</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galerijų</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platformų</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privalumai</a:t>
            </a:r>
            <a:endParaRPr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Visuotinė</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prieiga</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Lankytojai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naudotis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galerijomis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visame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pasaulyje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taip</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išplėsdami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parodų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pasiekiamumą</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Parodų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dizaino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lankstumas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Skaitmeninėse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galerijose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galima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kurti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kūrybiškus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maketus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ir</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interaktyvias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funkcijas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kurių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neįmanoma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įdiegti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fizinėse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erdvėse</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Pavyzdys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a:solidFill>
                  <a:srgbClr val="2330DC"/>
                </a:solidFill>
                <a:latin typeface="Roboto"/>
                <a:ea typeface="Roboto"/>
                <a:cs typeface="Roboto"/>
                <a:sym typeface="Roboto"/>
              </a:rPr>
              <a:t>NEB </a:t>
            </a:r>
            <a:r>
              <a:rPr lang="en-US" sz="1800" dirty="0" err="1">
                <a:solidFill>
                  <a:srgbClr val="2330DC"/>
                </a:solidFill>
                <a:latin typeface="Roboto"/>
                <a:ea typeface="Roboto"/>
                <a:cs typeface="Roboto"/>
                <a:sym typeface="Roboto"/>
              </a:rPr>
              <a:t>įkvėpta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galerija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internete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kurioje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pristatomos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tvaraus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dizaino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koncepcijos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prieinamos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pasaulinei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auditorijai</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en-US" sz="3200" dirty="0" err="1">
                <a:solidFill>
                  <a:srgbClr val="2330DC"/>
                </a:solidFill>
                <a:latin typeface="Roboto Medium"/>
                <a:ea typeface="Roboto Medium"/>
                <a:cs typeface="Roboto Medium"/>
                <a:sym typeface="Roboto Medium"/>
              </a:rPr>
              <a:t>Skaitmeninių</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įrankių</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kursas</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Skaitmeninės</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alternatyvios</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mokymosi</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erdvės</a:t>
            </a: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r>
              <a:rPr lang="en-US" sz="3200" dirty="0">
                <a:solidFill>
                  <a:srgbClr val="2330DC"/>
                </a:solidFill>
                <a:latin typeface="Roboto Medium"/>
                <a:ea typeface="Roboto Medium"/>
                <a:cs typeface="Roboto Medium"/>
                <a:sym typeface="Roboto Medium"/>
              </a:rPr>
              <a:t>3 </a:t>
            </a:r>
            <a:r>
              <a:rPr lang="en-US" sz="3200" dirty="0" err="1">
                <a:solidFill>
                  <a:srgbClr val="2330DC"/>
                </a:solidFill>
                <a:latin typeface="Roboto Medium"/>
                <a:ea typeface="Roboto Medium"/>
                <a:cs typeface="Roboto Medium"/>
                <a:sym typeface="Roboto Medium"/>
              </a:rPr>
              <a:t>modulis</a:t>
            </a:r>
            <a:r>
              <a:rPr lang="en-US" sz="3200" dirty="0">
                <a:solidFill>
                  <a:srgbClr val="2330DC"/>
                </a:solidFill>
                <a:latin typeface="Roboto Medium"/>
                <a:ea typeface="Roboto Medium"/>
                <a:cs typeface="Roboto Medium"/>
                <a:sym typeface="Roboto Medium"/>
              </a:rPr>
              <a:t>: VR/AR</a:t>
            </a:r>
            <a:r>
              <a:rPr lang="lt-LT" sz="3200" dirty="0">
                <a:solidFill>
                  <a:srgbClr val="2330DC"/>
                </a:solidFill>
                <a:latin typeface="Roboto Medium"/>
                <a:ea typeface="Roboto Medium"/>
                <a:cs typeface="Roboto Medium"/>
                <a:sym typeface="Roboto Medium"/>
              </a:rPr>
              <a:t> -</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įtraukiančioms</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meno</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patirtims</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teorinis</a:t>
            </a:r>
            <a:r>
              <a:rPr lang="en-US" sz="3200" dirty="0">
                <a:solidFill>
                  <a:srgbClr val="2330DC"/>
                </a:solidFill>
                <a:latin typeface="Roboto Medium"/>
                <a:ea typeface="Roboto Medium"/>
                <a:cs typeface="Roboto Medium"/>
                <a:sym typeface="Roboto Medium"/>
              </a:rPr>
              <a:t>)</a:t>
            </a: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3" y="3313847"/>
            <a:ext cx="7003500" cy="148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buNone/>
            </a:pPr>
            <a:r>
              <a:rPr lang="en-US" sz="1800">
                <a:solidFill>
                  <a:srgbClr val="2330DC"/>
                </a:solidFill>
                <a:latin typeface="Roboto"/>
                <a:ea typeface="Roboto"/>
                <a:cs typeface="Roboto"/>
                <a:sym typeface="Roboto"/>
              </a:rPr>
              <a:t>3.1 VR/AR technologijų pagrindai ir pritaikymas mene.</a:t>
            </a:r>
            <a:endParaRPr sz="180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endParaRPr sz="180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r>
              <a:rPr lang="en-US" sz="1800">
                <a:solidFill>
                  <a:srgbClr val="2330DC"/>
                </a:solidFill>
                <a:latin typeface="Roboto"/>
                <a:ea typeface="Roboto"/>
                <a:cs typeface="Roboto"/>
                <a:sym typeface="Roboto"/>
              </a:rPr>
              <a:t>3.2 Virtualių galerijų platformų apžvalga.</a:t>
            </a:r>
            <a:endParaRPr sz="180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endParaRPr sz="180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endParaRPr sz="190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endParaRPr sz="200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6994518" cy="502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err="1">
                <a:solidFill>
                  <a:srgbClr val="2330DC"/>
                </a:solidFill>
                <a:latin typeface="Roboto"/>
                <a:ea typeface="Roboto"/>
                <a:cs typeface="Roboto"/>
                <a:sym typeface="Roboto"/>
              </a:rPr>
              <a:t>Įvadas</a:t>
            </a:r>
            <a:r>
              <a:rPr lang="en-US" sz="3200" dirty="0">
                <a:solidFill>
                  <a:srgbClr val="2330DC"/>
                </a:solidFill>
                <a:latin typeface="Roboto"/>
                <a:ea typeface="Roboto"/>
                <a:cs typeface="Roboto"/>
                <a:sym typeface="Roboto"/>
              </a:rPr>
              <a:t> į VR </a:t>
            </a:r>
            <a:r>
              <a:rPr lang="en-US" sz="3200" dirty="0" err="1">
                <a:solidFill>
                  <a:srgbClr val="2330DC"/>
                </a:solidFill>
                <a:latin typeface="Roboto"/>
                <a:ea typeface="Roboto"/>
                <a:cs typeface="Roboto"/>
                <a:sym typeface="Roboto"/>
              </a:rPr>
              <a:t>ir</a:t>
            </a:r>
            <a:r>
              <a:rPr lang="en-US" sz="3200" dirty="0">
                <a:solidFill>
                  <a:srgbClr val="2330DC"/>
                </a:solidFill>
                <a:latin typeface="Roboto"/>
                <a:ea typeface="Roboto"/>
                <a:cs typeface="Roboto"/>
                <a:sym typeface="Roboto"/>
              </a:rPr>
              <a:t> AR </a:t>
            </a:r>
            <a:r>
              <a:rPr lang="en-US" sz="3200" dirty="0" err="1">
                <a:solidFill>
                  <a:srgbClr val="2330DC"/>
                </a:solidFill>
                <a:latin typeface="Roboto"/>
                <a:ea typeface="Roboto"/>
                <a:cs typeface="Roboto"/>
                <a:sym typeface="Roboto"/>
              </a:rPr>
              <a:t>technologijas</a:t>
            </a:r>
            <a:endParaRPr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Virtualioji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realybė</a:t>
            </a:r>
            <a:r>
              <a:rPr lang="en-US" sz="1800" dirty="0">
                <a:solidFill>
                  <a:srgbClr val="2330DC"/>
                </a:solidFill>
                <a:latin typeface="Roboto"/>
                <a:ea typeface="Roboto"/>
                <a:cs typeface="Roboto"/>
                <a:sym typeface="Roboto"/>
              </a:rPr>
              <a:t> (VR):</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imituojama</a:t>
            </a:r>
            <a:r>
              <a:rPr lang="en-US" sz="1800" dirty="0">
                <a:solidFill>
                  <a:srgbClr val="2330DC"/>
                </a:solidFill>
                <a:latin typeface="Roboto"/>
                <a:ea typeface="Roboto"/>
                <a:cs typeface="Roboto"/>
                <a:sym typeface="Roboto"/>
              </a:rPr>
              <a:t> 3D </a:t>
            </a:r>
            <a:r>
              <a:rPr lang="en-US" sz="1800" dirty="0" err="1">
                <a:solidFill>
                  <a:srgbClr val="2330DC"/>
                </a:solidFill>
                <a:latin typeface="Roboto"/>
                <a:ea typeface="Roboto"/>
                <a:cs typeface="Roboto"/>
                <a:sym typeface="Roboto"/>
              </a:rPr>
              <a:t>aplinka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visiškai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atskirta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nuo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realaus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pasaulio</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Reikalingos</a:t>
            </a:r>
            <a:r>
              <a:rPr lang="en-US" sz="1800" dirty="0">
                <a:solidFill>
                  <a:srgbClr val="2330DC"/>
                </a:solidFill>
                <a:latin typeface="Roboto"/>
                <a:ea typeface="Roboto"/>
                <a:cs typeface="Roboto"/>
                <a:sym typeface="Roboto"/>
              </a:rPr>
              <a:t> VR </a:t>
            </a:r>
            <a:r>
              <a:rPr lang="lt-LT" sz="1800" dirty="0">
                <a:solidFill>
                  <a:srgbClr val="2330DC"/>
                </a:solidFill>
                <a:latin typeface="Roboto"/>
                <a:ea typeface="Roboto"/>
                <a:cs typeface="Roboto"/>
                <a:sym typeface="Roboto"/>
              </a:rPr>
              <a:t>akiniai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pvz</a:t>
            </a:r>
            <a:r>
              <a:rPr lang="en-US" sz="1800" dirty="0">
                <a:solidFill>
                  <a:srgbClr val="2330DC"/>
                </a:solidFill>
                <a:latin typeface="Roboto"/>
                <a:ea typeface="Roboto"/>
                <a:cs typeface="Roboto"/>
                <a:sym typeface="Roboto"/>
              </a:rPr>
              <a:t>., </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Oculus Rift</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 </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HTC </a:t>
            </a:r>
            <a:r>
              <a:rPr lang="en-US" sz="1800" dirty="0" err="1">
                <a:solidFill>
                  <a:srgbClr val="2330DC"/>
                </a:solidFill>
                <a:latin typeface="Roboto"/>
                <a:ea typeface="Roboto"/>
                <a:cs typeface="Roboto"/>
                <a:sym typeface="Roboto"/>
              </a:rPr>
              <a:t>Vive</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kad</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būtų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galima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patirti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svaiginančią</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patirtį</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Išplėstinė</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realybė</a:t>
            </a:r>
            <a:r>
              <a:rPr lang="en-US" sz="1800" dirty="0">
                <a:solidFill>
                  <a:srgbClr val="2330DC"/>
                </a:solidFill>
                <a:latin typeface="Roboto"/>
                <a:ea typeface="Roboto"/>
                <a:cs typeface="Roboto"/>
                <a:sym typeface="Roboto"/>
              </a:rPr>
              <a:t> (AR):</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Skaitmeninio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turinio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perkėlimas</a:t>
            </a:r>
            <a:r>
              <a:rPr lang="en-US" sz="1800" dirty="0">
                <a:solidFill>
                  <a:srgbClr val="2330DC"/>
                </a:solidFill>
                <a:latin typeface="Roboto"/>
                <a:ea typeface="Roboto"/>
                <a:cs typeface="Roboto"/>
                <a:sym typeface="Roboto"/>
              </a:rPr>
              <a:t> į </a:t>
            </a:r>
            <a:r>
              <a:rPr lang="en-US" sz="1800" dirty="0" err="1">
                <a:solidFill>
                  <a:srgbClr val="2330DC"/>
                </a:solidFill>
                <a:latin typeface="Roboto"/>
                <a:ea typeface="Roboto"/>
                <a:cs typeface="Roboto"/>
                <a:sym typeface="Roboto"/>
              </a:rPr>
              <a:t>realųjį</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pasaulį</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Naudojami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tokie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įrenginiai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kaip</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išmanieji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telefonai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planšetiniai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kompiuteriai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arba</a:t>
            </a:r>
            <a:r>
              <a:rPr lang="en-US" sz="1800" dirty="0">
                <a:solidFill>
                  <a:srgbClr val="2330DC"/>
                </a:solidFill>
                <a:latin typeface="Roboto"/>
                <a:ea typeface="Roboto"/>
                <a:cs typeface="Roboto"/>
                <a:sym typeface="Roboto"/>
              </a:rPr>
              <a:t> AR </a:t>
            </a:r>
            <a:r>
              <a:rPr lang="en-US" sz="1800" dirty="0" err="1">
                <a:solidFill>
                  <a:srgbClr val="2330DC"/>
                </a:solidFill>
                <a:latin typeface="Roboto"/>
                <a:ea typeface="Roboto"/>
                <a:cs typeface="Roboto"/>
                <a:sym typeface="Roboto"/>
              </a:rPr>
              <a:t>akiniai</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Taikymas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mene</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Meninės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išraiškos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transformacija</a:t>
            </a:r>
            <a:r>
              <a:rPr lang="en-US" sz="1800" dirty="0">
                <a:solidFill>
                  <a:srgbClr val="2330DC"/>
                </a:solidFill>
                <a:latin typeface="Roboto"/>
                <a:ea typeface="Roboto"/>
                <a:cs typeface="Roboto"/>
                <a:sym typeface="Roboto"/>
              </a:rPr>
              <a:t> per </a:t>
            </a:r>
            <a:r>
              <a:rPr lang="en-US" sz="1800" dirty="0" err="1">
                <a:solidFill>
                  <a:srgbClr val="2330DC"/>
                </a:solidFill>
                <a:latin typeface="Roboto"/>
                <a:ea typeface="Roboto"/>
                <a:cs typeface="Roboto"/>
                <a:sym typeface="Roboto"/>
              </a:rPr>
              <a:t>interaktyvų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ir</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įtraukiantį</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pasakojimą</a:t>
            </a:r>
            <a:endParaRPr sz="18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p:txBody>
      </p:sp>
      <p:pic>
        <p:nvPicPr>
          <p:cNvPr id="97" name="Google Shape;97;p23" descr="In this video, you’ll learn more about virtual reality and augmented reality. Visit https://www.gcflearnfree.org/thenow/understanding-virtual-reality-and-augmented-reality/1/ for our text-based lesson.&#10;&#10;This video includes information on:&#10;• The definition and examples of virtual reality&#10;• The definition and examples of augmented reality&#10;• Types of virtual reality devices&#10;&#10;We hope you enjoy!" title="Understanding Virtual Reality and Augmented Reality">
            <a:hlinkClick r:id="rId4"/>
          </p:cNvPr>
          <p:cNvPicPr preferRelativeResize="0"/>
          <p:nvPr/>
        </p:nvPicPr>
        <p:blipFill>
          <a:blip r:embed="rId5">
            <a:alphaModFix/>
          </a:blip>
          <a:stretch>
            <a:fillRect/>
          </a:stretch>
        </p:blipFill>
        <p:spPr>
          <a:xfrm>
            <a:off x="7722700" y="870350"/>
            <a:ext cx="3483600" cy="1959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3"/>
          <p:cNvSpPr txBox="1"/>
          <p:nvPr/>
        </p:nvSpPr>
        <p:spPr>
          <a:xfrm>
            <a:off x="880850" y="755000"/>
            <a:ext cx="585245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VR </a:t>
            </a:r>
            <a:r>
              <a:rPr lang="en-US" sz="3200" dirty="0" err="1">
                <a:solidFill>
                  <a:srgbClr val="2330DC"/>
                </a:solidFill>
                <a:latin typeface="Roboto"/>
                <a:ea typeface="Roboto"/>
                <a:cs typeface="Roboto"/>
                <a:sym typeface="Roboto"/>
              </a:rPr>
              <a:t>technologijos</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komponentai</a:t>
            </a: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800" dirty="0">
                <a:solidFill>
                  <a:srgbClr val="2330DC"/>
                </a:solidFill>
                <a:latin typeface="Roboto"/>
                <a:ea typeface="Roboto"/>
                <a:cs typeface="Roboto"/>
                <a:sym typeface="Roboto"/>
              </a:rPr>
              <a:t>VR </a:t>
            </a:r>
            <a:r>
              <a:rPr lang="en-US" sz="1800" dirty="0" err="1">
                <a:solidFill>
                  <a:srgbClr val="2330DC"/>
                </a:solidFill>
                <a:latin typeface="Roboto"/>
                <a:ea typeface="Roboto"/>
                <a:cs typeface="Roboto"/>
                <a:sym typeface="Roboto"/>
              </a:rPr>
              <a:t>ausinės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Stereoskopiniai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ekranai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sukuriantys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gylio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pojūtį</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800" dirty="0" err="1">
                <a:solidFill>
                  <a:srgbClr val="2330DC"/>
                </a:solidFill>
                <a:latin typeface="Roboto"/>
                <a:ea typeface="Roboto"/>
                <a:cs typeface="Roboto"/>
                <a:sym typeface="Roboto"/>
              </a:rPr>
              <a:t>Judesio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valdikliai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ir</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jutikliai</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sekti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naudotojo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judesius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kad</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būtų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galima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sąveikauti</a:t>
            </a:r>
            <a:r>
              <a:rPr lang="en-US" sz="1800" dirty="0">
                <a:solidFill>
                  <a:srgbClr val="2330DC"/>
                </a:solidFill>
                <a:latin typeface="Roboto"/>
                <a:ea typeface="Roboto"/>
                <a:cs typeface="Roboto"/>
                <a:sym typeface="Roboto"/>
              </a:rPr>
              <a:t> VR </a:t>
            </a:r>
            <a:r>
              <a:rPr lang="en-US" sz="1800" dirty="0" err="1">
                <a:solidFill>
                  <a:srgbClr val="2330DC"/>
                </a:solidFill>
                <a:latin typeface="Roboto"/>
                <a:ea typeface="Roboto"/>
                <a:cs typeface="Roboto"/>
                <a:sym typeface="Roboto"/>
              </a:rPr>
              <a:t>aplinkoje</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800" dirty="0" err="1">
                <a:solidFill>
                  <a:srgbClr val="2330DC"/>
                </a:solidFill>
                <a:latin typeface="Roboto"/>
                <a:ea typeface="Roboto"/>
                <a:cs typeface="Roboto"/>
                <a:sym typeface="Roboto"/>
              </a:rPr>
              <a:t>Įtraukiančios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patirtys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Menininkai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kurti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interaktyvius</a:t>
            </a:r>
            <a:r>
              <a:rPr lang="en-US" sz="1800" dirty="0">
                <a:solidFill>
                  <a:srgbClr val="2330DC"/>
                </a:solidFill>
                <a:latin typeface="Roboto"/>
                <a:ea typeface="Roboto"/>
                <a:cs typeface="Roboto"/>
                <a:sym typeface="Roboto"/>
              </a:rPr>
              <a:t> 3D </a:t>
            </a:r>
            <a:r>
              <a:rPr lang="en-US" sz="1800" dirty="0" err="1">
                <a:solidFill>
                  <a:srgbClr val="2330DC"/>
                </a:solidFill>
                <a:latin typeface="Roboto"/>
                <a:ea typeface="Roboto"/>
                <a:cs typeface="Roboto"/>
                <a:sym typeface="Roboto"/>
              </a:rPr>
              <a:t>pasaulius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leidžiančius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žiūrovams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tyrinėti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meną</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naujais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būdais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g308ead12222_0_14"/>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AR </a:t>
            </a:r>
            <a:r>
              <a:rPr lang="en-US" sz="3200" dirty="0" err="1">
                <a:solidFill>
                  <a:srgbClr val="2330DC"/>
                </a:solidFill>
                <a:latin typeface="Roboto"/>
                <a:ea typeface="Roboto"/>
                <a:cs typeface="Roboto"/>
                <a:sym typeface="Roboto"/>
              </a:rPr>
              <a:t>technologijos</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komponentai</a:t>
            </a:r>
            <a:endParaRPr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Įrenginio</a:t>
            </a:r>
            <a:r>
              <a:rPr lang="en-US" sz="1800" dirty="0">
                <a:solidFill>
                  <a:srgbClr val="2330DC"/>
                </a:solidFill>
                <a:latin typeface="Roboto"/>
                <a:ea typeface="Roboto"/>
                <a:cs typeface="Roboto"/>
                <a:sym typeface="Roboto"/>
              </a:rPr>
              <a:t> </a:t>
            </a:r>
            <a:r>
              <a:rPr lang="lt-LT" sz="1800" dirty="0" err="1">
                <a:solidFill>
                  <a:srgbClr val="2330DC"/>
                </a:solidFill>
                <a:latin typeface="Roboto"/>
                <a:ea typeface="Roboto"/>
                <a:cs typeface="Roboto"/>
                <a:sym typeface="Roboto"/>
              </a:rPr>
              <a:t>makeros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ir</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jutikliai</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Naudokite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kameros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įvestį</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skaitmeniniams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elementams</a:t>
            </a:r>
            <a:r>
              <a:rPr lang="en-US" sz="1800" dirty="0">
                <a:solidFill>
                  <a:srgbClr val="2330DC"/>
                </a:solidFill>
                <a:latin typeface="Roboto"/>
                <a:ea typeface="Roboto"/>
                <a:cs typeface="Roboto"/>
                <a:sym typeface="Roboto"/>
              </a:rPr>
              <a:t> </a:t>
            </a:r>
            <a:r>
              <a:rPr lang="lt-LT" sz="1800" dirty="0">
                <a:solidFill>
                  <a:srgbClr val="2330DC"/>
                </a:solidFill>
                <a:latin typeface="Roboto"/>
                <a:ea typeface="Roboto"/>
                <a:cs typeface="Roboto"/>
                <a:sym typeface="Roboto"/>
              </a:rPr>
              <a:t>„užkelti“</a:t>
            </a:r>
            <a:r>
              <a:rPr lang="en-US" sz="1800" dirty="0">
                <a:solidFill>
                  <a:srgbClr val="2330DC"/>
                </a:solidFill>
                <a:latin typeface="Roboto"/>
                <a:ea typeface="Roboto"/>
                <a:cs typeface="Roboto"/>
                <a:sym typeface="Roboto"/>
              </a:rPr>
              <a:t> ant </a:t>
            </a:r>
            <a:r>
              <a:rPr lang="en-US" sz="1800" dirty="0" err="1">
                <a:solidFill>
                  <a:srgbClr val="2330DC"/>
                </a:solidFill>
                <a:latin typeface="Roboto"/>
                <a:ea typeface="Roboto"/>
                <a:cs typeface="Roboto"/>
                <a:sym typeface="Roboto"/>
              </a:rPr>
              <a:t>fizinio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pasaulio</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a:solidFill>
                  <a:srgbClr val="2330DC"/>
                </a:solidFill>
                <a:latin typeface="Roboto"/>
                <a:ea typeface="Roboto"/>
                <a:cs typeface="Roboto"/>
                <a:sym typeface="Roboto"/>
              </a:rPr>
              <a:t>AR </a:t>
            </a:r>
            <a:r>
              <a:rPr lang="en-US" sz="1800" dirty="0" err="1">
                <a:solidFill>
                  <a:srgbClr val="2330DC"/>
                </a:solidFill>
                <a:latin typeface="Roboto"/>
                <a:ea typeface="Roboto"/>
                <a:cs typeface="Roboto"/>
                <a:sym typeface="Roboto"/>
              </a:rPr>
              <a:t>rėmai</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ARKit</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 (</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iOS</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ir</a:t>
            </a:r>
            <a:r>
              <a:rPr lang="en-US" sz="1800" dirty="0">
                <a:solidFill>
                  <a:srgbClr val="2330DC"/>
                </a:solidFill>
                <a:latin typeface="Roboto"/>
                <a:ea typeface="Roboto"/>
                <a:cs typeface="Roboto"/>
                <a:sym typeface="Roboto"/>
              </a:rPr>
              <a:t> </a:t>
            </a:r>
            <a:r>
              <a:rPr lang="lt-LT" sz="1800" dirty="0">
                <a:solidFill>
                  <a:srgbClr val="2330DC"/>
                </a:solidFill>
                <a:latin typeface="Roboto"/>
                <a:ea typeface="Roboto"/>
                <a:cs typeface="Roboto"/>
                <a:sym typeface="Roboto"/>
              </a:rPr>
              <a:t>„</a:t>
            </a:r>
            <a:r>
              <a:rPr lang="en-US" sz="1800" dirty="0" err="1">
                <a:solidFill>
                  <a:srgbClr val="2330DC"/>
                </a:solidFill>
                <a:latin typeface="Roboto"/>
                <a:ea typeface="Roboto"/>
                <a:cs typeface="Roboto"/>
                <a:sym typeface="Roboto"/>
              </a:rPr>
              <a:t>ARCore</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 (</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Android") </a:t>
            </a:r>
            <a:r>
              <a:rPr lang="en-US" sz="1800" dirty="0" err="1">
                <a:solidFill>
                  <a:srgbClr val="2330DC"/>
                </a:solidFill>
                <a:latin typeface="Roboto"/>
                <a:ea typeface="Roboto"/>
                <a:cs typeface="Roboto"/>
                <a:sym typeface="Roboto"/>
              </a:rPr>
              <a:t>suteikia</a:t>
            </a:r>
            <a:r>
              <a:rPr lang="en-US" sz="1800" dirty="0">
                <a:solidFill>
                  <a:srgbClr val="2330DC"/>
                </a:solidFill>
                <a:latin typeface="Roboto"/>
                <a:ea typeface="Roboto"/>
                <a:cs typeface="Roboto"/>
                <a:sym typeface="Roboto"/>
              </a:rPr>
              <a:t> AR </a:t>
            </a:r>
            <a:r>
              <a:rPr lang="en-US" sz="1800" dirty="0" err="1">
                <a:solidFill>
                  <a:srgbClr val="2330DC"/>
                </a:solidFill>
                <a:latin typeface="Roboto"/>
                <a:ea typeface="Roboto"/>
                <a:cs typeface="Roboto"/>
                <a:sym typeface="Roboto"/>
              </a:rPr>
              <a:t>programėlių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kūrimo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įrankius</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Taikymas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mene</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Menininkai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patobulinti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realaus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pasaulio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aplinką</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pavyzdžiui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fizinę</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skulptūrą</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paversti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animacine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patirtimi</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g308ead12222_0_24"/>
          <p:cNvSpPr txBox="1"/>
          <p:nvPr/>
        </p:nvSpPr>
        <p:spPr>
          <a:xfrm>
            <a:off x="880850" y="755000"/>
            <a:ext cx="6286568"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VR </a:t>
            </a:r>
            <a:r>
              <a:rPr lang="en-US" sz="3200" dirty="0" err="1">
                <a:solidFill>
                  <a:srgbClr val="2330DC"/>
                </a:solidFill>
                <a:latin typeface="Roboto"/>
                <a:ea typeface="Roboto"/>
                <a:cs typeface="Roboto"/>
                <a:sym typeface="Roboto"/>
              </a:rPr>
              <a:t>taikymas</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mene</a:t>
            </a: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Įtraukiančių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aplinkų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kūrimas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Menininkai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naudoja</a:t>
            </a:r>
            <a:r>
              <a:rPr lang="en-US" sz="1800" dirty="0">
                <a:solidFill>
                  <a:srgbClr val="2330DC"/>
                </a:solidFill>
                <a:latin typeface="Roboto"/>
                <a:ea typeface="Roboto"/>
                <a:cs typeface="Roboto"/>
                <a:sym typeface="Roboto"/>
              </a:rPr>
              <a:t> VR, </a:t>
            </a:r>
            <a:r>
              <a:rPr lang="en-US" sz="1800" dirty="0" err="1">
                <a:solidFill>
                  <a:srgbClr val="2330DC"/>
                </a:solidFill>
                <a:latin typeface="Roboto"/>
                <a:ea typeface="Roboto"/>
                <a:cs typeface="Roboto"/>
                <a:sym typeface="Roboto"/>
              </a:rPr>
              <a:t>kad</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sukurtų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visiškai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interaktyvius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virtualius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pasaulius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kuriuos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žiūrovai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tyrinėti</a:t>
            </a:r>
            <a:r>
              <a:rPr lang="lt-LT"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Naratyvu</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paremtos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instaliacijos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a:solidFill>
                  <a:srgbClr val="2330DC"/>
                </a:solidFill>
                <a:latin typeface="Roboto"/>
                <a:ea typeface="Roboto"/>
                <a:cs typeface="Roboto"/>
                <a:sym typeface="Roboto"/>
              </a:rPr>
              <a:t>VR </a:t>
            </a:r>
            <a:r>
              <a:rPr lang="en-US" sz="1800" dirty="0" err="1">
                <a:solidFill>
                  <a:srgbClr val="2330DC"/>
                </a:solidFill>
                <a:latin typeface="Roboto"/>
                <a:ea typeface="Roboto"/>
                <a:cs typeface="Roboto"/>
                <a:sym typeface="Roboto"/>
              </a:rPr>
              <a:t>leidžia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pasakoti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istorijas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skaitmeniniuose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kraštovaizdžiuose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ir</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veda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žiūrovus</a:t>
            </a:r>
            <a:r>
              <a:rPr lang="en-US" sz="1800" dirty="0">
                <a:solidFill>
                  <a:srgbClr val="2330DC"/>
                </a:solidFill>
                <a:latin typeface="Roboto"/>
                <a:ea typeface="Roboto"/>
                <a:cs typeface="Roboto"/>
                <a:sym typeface="Roboto"/>
              </a:rPr>
              <a:t> į </a:t>
            </a:r>
            <a:r>
              <a:rPr lang="en-US" sz="1800" dirty="0" err="1">
                <a:solidFill>
                  <a:srgbClr val="2330DC"/>
                </a:solidFill>
                <a:latin typeface="Roboto"/>
                <a:ea typeface="Roboto"/>
                <a:cs typeface="Roboto"/>
                <a:sym typeface="Roboto"/>
              </a:rPr>
              <a:t>asmeninę</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kelionę</a:t>
            </a:r>
            <a:r>
              <a:rPr lang="lt-LT"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Pavyzdys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a:solidFill>
                  <a:srgbClr val="2330DC"/>
                </a:solidFill>
                <a:latin typeface="Roboto"/>
                <a:ea typeface="Roboto"/>
                <a:cs typeface="Roboto"/>
                <a:sym typeface="Roboto"/>
              </a:rPr>
              <a:t>VR </a:t>
            </a:r>
            <a:r>
              <a:rPr lang="en-US" sz="1800" dirty="0" err="1">
                <a:solidFill>
                  <a:srgbClr val="2330DC"/>
                </a:solidFill>
                <a:latin typeface="Roboto"/>
                <a:ea typeface="Roboto"/>
                <a:cs typeface="Roboto"/>
                <a:sym typeface="Roboto"/>
              </a:rPr>
              <a:t>meno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parod</a:t>
            </a:r>
            <a:r>
              <a:rPr lang="lt-LT" sz="1800" dirty="0" err="1">
                <a:solidFill>
                  <a:srgbClr val="2330DC"/>
                </a:solidFill>
                <a:latin typeface="Roboto"/>
                <a:ea typeface="Roboto"/>
                <a:cs typeface="Roboto"/>
                <a:sym typeface="Roboto"/>
              </a:rPr>
              <a:t>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kurioje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žiūrovai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vaikščioti</a:t>
            </a:r>
            <a:r>
              <a:rPr lang="en-US" sz="1800" dirty="0">
                <a:solidFill>
                  <a:srgbClr val="2330DC"/>
                </a:solidFill>
                <a:latin typeface="Roboto"/>
                <a:ea typeface="Roboto"/>
                <a:cs typeface="Roboto"/>
                <a:sym typeface="Roboto"/>
              </a:rPr>
              <a:t> po </a:t>
            </a:r>
            <a:r>
              <a:rPr lang="en-US" sz="1800" dirty="0" err="1">
                <a:solidFill>
                  <a:srgbClr val="2330DC"/>
                </a:solidFill>
                <a:latin typeface="Roboto"/>
                <a:ea typeface="Roboto"/>
                <a:cs typeface="Roboto"/>
                <a:sym typeface="Roboto"/>
              </a:rPr>
              <a:t>skaitmeninį</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kraštovaizdį</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įkvėptą</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Naujojo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Europ</a:t>
            </a:r>
            <a:r>
              <a:rPr lang="lt-LT" sz="1800" dirty="0" err="1">
                <a:solidFill>
                  <a:srgbClr val="2330DC"/>
                </a:solidFill>
                <a:latin typeface="Roboto"/>
                <a:ea typeface="Roboto"/>
                <a:cs typeface="Roboto"/>
                <a:sym typeface="Roboto"/>
              </a:rPr>
              <a:t>inio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Bauhauzo</a:t>
            </a:r>
            <a:r>
              <a:rPr lang="en-US" sz="1800" dirty="0">
                <a:solidFill>
                  <a:srgbClr val="2330DC"/>
                </a:solidFill>
                <a:latin typeface="Roboto"/>
                <a:ea typeface="Roboto"/>
                <a:cs typeface="Roboto"/>
                <a:sym typeface="Roboto"/>
              </a:rPr>
              <a:t> (NEB) </a:t>
            </a:r>
            <a:r>
              <a:rPr lang="en-US" sz="1800" dirty="0" err="1">
                <a:solidFill>
                  <a:srgbClr val="2330DC"/>
                </a:solidFill>
                <a:latin typeface="Roboto"/>
                <a:ea typeface="Roboto"/>
                <a:cs typeface="Roboto"/>
                <a:sym typeface="Roboto"/>
              </a:rPr>
              <a:t>principų</a:t>
            </a:r>
            <a:r>
              <a:rPr lang="lt-LT" sz="1800" dirty="0">
                <a:solidFill>
                  <a:srgbClr val="2330DC"/>
                </a:solidFill>
                <a:latin typeface="Roboto"/>
                <a:ea typeface="Roboto"/>
                <a:cs typeface="Roboto"/>
                <a:sym typeface="Roboto"/>
              </a:rPr>
              <a:t>, sukūrimas.</a:t>
            </a:r>
            <a:endParaRPr sz="18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8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g308ead12222_0_35"/>
          <p:cNvSpPr txBox="1"/>
          <p:nvPr/>
        </p:nvSpPr>
        <p:spPr>
          <a:xfrm>
            <a:off x="880850" y="755000"/>
            <a:ext cx="632351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AR </a:t>
            </a:r>
            <a:r>
              <a:rPr lang="en-US" sz="3200" dirty="0" err="1">
                <a:solidFill>
                  <a:srgbClr val="2330DC"/>
                </a:solidFill>
                <a:latin typeface="Roboto"/>
                <a:ea typeface="Roboto"/>
                <a:cs typeface="Roboto"/>
                <a:sym typeface="Roboto"/>
              </a:rPr>
              <a:t>taikymas</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mene</a:t>
            </a: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800" dirty="0" err="1">
                <a:solidFill>
                  <a:srgbClr val="2330DC"/>
                </a:solidFill>
                <a:latin typeface="Roboto"/>
                <a:ea typeface="Roboto"/>
                <a:cs typeface="Roboto"/>
                <a:sym typeface="Roboto"/>
              </a:rPr>
              <a:t>Realaus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pasaulio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kūrinių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tobulinimas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Menininkai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naudoja</a:t>
            </a:r>
            <a:r>
              <a:rPr lang="en-US" sz="1800" dirty="0">
                <a:solidFill>
                  <a:srgbClr val="2330DC"/>
                </a:solidFill>
                <a:latin typeface="Roboto"/>
                <a:ea typeface="Roboto"/>
                <a:cs typeface="Roboto"/>
                <a:sym typeface="Roboto"/>
              </a:rPr>
              <a:t> AR, </a:t>
            </a:r>
            <a:r>
              <a:rPr lang="en-US" sz="1800" dirty="0" err="1">
                <a:solidFill>
                  <a:srgbClr val="2330DC"/>
                </a:solidFill>
                <a:latin typeface="Roboto"/>
                <a:ea typeface="Roboto"/>
                <a:cs typeface="Roboto"/>
                <a:sym typeface="Roboto"/>
              </a:rPr>
              <a:t>kad</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fizinius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kūrinius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papildytų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skaitmeniniais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elementais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ir</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sukurtų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daugiasluoksnę</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patirtį</a:t>
            </a:r>
            <a:r>
              <a:rPr lang="lt-LT"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800" dirty="0" err="1">
                <a:solidFill>
                  <a:srgbClr val="2330DC"/>
                </a:solidFill>
                <a:latin typeface="Roboto"/>
                <a:ea typeface="Roboto"/>
                <a:cs typeface="Roboto"/>
                <a:sym typeface="Roboto"/>
              </a:rPr>
              <a:t>Vietos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nustatymu</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pagrįstos</a:t>
            </a:r>
            <a:r>
              <a:rPr lang="en-US" sz="1800" dirty="0">
                <a:solidFill>
                  <a:srgbClr val="2330DC"/>
                </a:solidFill>
                <a:latin typeface="Roboto"/>
                <a:ea typeface="Roboto"/>
                <a:cs typeface="Roboto"/>
                <a:sym typeface="Roboto"/>
              </a:rPr>
              <a:t> AR </a:t>
            </a:r>
            <a:r>
              <a:rPr lang="en-US" sz="1800" dirty="0" err="1">
                <a:solidFill>
                  <a:srgbClr val="2330DC"/>
                </a:solidFill>
                <a:latin typeface="Roboto"/>
                <a:ea typeface="Roboto"/>
                <a:cs typeface="Roboto"/>
                <a:sym typeface="Roboto"/>
              </a:rPr>
              <a:t>instaliacijos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a:solidFill>
                  <a:srgbClr val="2330DC"/>
                </a:solidFill>
                <a:latin typeface="Roboto"/>
                <a:ea typeface="Roboto"/>
                <a:cs typeface="Roboto"/>
                <a:sym typeface="Roboto"/>
              </a:rPr>
              <a:t>AR </a:t>
            </a:r>
            <a:r>
              <a:rPr lang="en-US" sz="1800" dirty="0" err="1">
                <a:solidFill>
                  <a:srgbClr val="2330DC"/>
                </a:solidFill>
                <a:latin typeface="Roboto"/>
                <a:ea typeface="Roboto"/>
                <a:cs typeface="Roboto"/>
                <a:sym typeface="Roboto"/>
              </a:rPr>
              <a:t>gali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būti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naudojamas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skaitmeninėms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skulptūroms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ar</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kūriniams</a:t>
            </a:r>
            <a:r>
              <a:rPr lang="en-US" sz="1800" dirty="0">
                <a:solidFill>
                  <a:srgbClr val="2330DC"/>
                </a:solidFill>
                <a:latin typeface="Roboto"/>
                <a:ea typeface="Roboto"/>
                <a:cs typeface="Roboto"/>
                <a:sym typeface="Roboto"/>
              </a:rPr>
              <a:t> </a:t>
            </a:r>
            <a:r>
              <a:rPr lang="lt-LT" sz="1800" dirty="0" err="1">
                <a:solidFill>
                  <a:srgbClr val="2330DC"/>
                </a:solidFill>
                <a:latin typeface="Roboto"/>
                <a:ea typeface="Roboto"/>
                <a:cs typeface="Roboto"/>
                <a:sym typeface="Roboto"/>
              </a:rPr>
              <a:t>įtrepti</a:t>
            </a:r>
            <a:r>
              <a:rPr lang="lt-LT"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viešosiose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erdvėse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kuriuos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galima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peržiūrėti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mobiliaisiais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įrenginiais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800" dirty="0" err="1">
                <a:solidFill>
                  <a:srgbClr val="2330DC"/>
                </a:solidFill>
                <a:latin typeface="Roboto"/>
                <a:ea typeface="Roboto"/>
                <a:cs typeface="Roboto"/>
                <a:sym typeface="Roboto"/>
              </a:rPr>
              <a:t>Pavyzdys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lt-LT" sz="1800" dirty="0">
                <a:solidFill>
                  <a:srgbClr val="2330DC"/>
                </a:solidFill>
                <a:latin typeface="Roboto"/>
                <a:ea typeface="Roboto"/>
                <a:cs typeface="Roboto"/>
                <a:sym typeface="Roboto"/>
              </a:rPr>
              <a:t>Skatinant interaktyvų įsitraukimą į gatvės meną, AR programėlė animuoja freską, kurią galima pamatyti žiūrint per išmanųjį telefoną.</a:t>
            </a: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g308ead12222_0_46"/>
          <p:cNvSpPr txBox="1"/>
          <p:nvPr/>
        </p:nvSpPr>
        <p:spPr>
          <a:xfrm>
            <a:off x="880850" y="755000"/>
            <a:ext cx="619420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VR/AR </a:t>
            </a:r>
            <a:r>
              <a:rPr lang="en-US" sz="3200" dirty="0" err="1">
                <a:solidFill>
                  <a:srgbClr val="2330DC"/>
                </a:solidFill>
                <a:latin typeface="Roboto"/>
                <a:ea typeface="Roboto"/>
                <a:cs typeface="Roboto"/>
                <a:sym typeface="Roboto"/>
              </a:rPr>
              <a:t>Naujojo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Europ</a:t>
            </a:r>
            <a:r>
              <a:rPr lang="lt-LT" sz="3200" dirty="0" err="1">
                <a:solidFill>
                  <a:srgbClr val="2330DC"/>
                </a:solidFill>
                <a:latin typeface="Roboto"/>
                <a:ea typeface="Roboto"/>
                <a:cs typeface="Roboto"/>
                <a:sym typeface="Roboto"/>
              </a:rPr>
              <a:t>inio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Bauhauzo</a:t>
            </a:r>
            <a:r>
              <a:rPr lang="en-US" sz="3200" dirty="0">
                <a:solidFill>
                  <a:srgbClr val="2330DC"/>
                </a:solidFill>
                <a:latin typeface="Roboto"/>
                <a:ea typeface="Roboto"/>
                <a:cs typeface="Roboto"/>
                <a:sym typeface="Roboto"/>
              </a:rPr>
              <a:t> (NEB) </a:t>
            </a:r>
            <a:r>
              <a:rPr lang="en-US" sz="3200" dirty="0" err="1">
                <a:solidFill>
                  <a:srgbClr val="2330DC"/>
                </a:solidFill>
                <a:latin typeface="Roboto"/>
                <a:ea typeface="Roboto"/>
                <a:cs typeface="Roboto"/>
                <a:sym typeface="Roboto"/>
              </a:rPr>
              <a:t>kontekste</a:t>
            </a: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Tvarumas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virtualiai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imituoti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tvarią</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aplinką</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ar</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koncepcijas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mažinant</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medžiagų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naudojimą</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Estetika</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a:solidFill>
                  <a:srgbClr val="2330DC"/>
                </a:solidFill>
                <a:latin typeface="Roboto"/>
                <a:ea typeface="Roboto"/>
                <a:cs typeface="Roboto"/>
                <a:sym typeface="Roboto"/>
              </a:rPr>
              <a:t>Laisvė </a:t>
            </a:r>
            <a:r>
              <a:rPr lang="en-US" sz="1800" dirty="0" err="1">
                <a:solidFill>
                  <a:srgbClr val="2330DC"/>
                </a:solidFill>
                <a:latin typeface="Roboto"/>
                <a:ea typeface="Roboto"/>
                <a:cs typeface="Roboto"/>
                <a:sym typeface="Roboto"/>
              </a:rPr>
              <a:t>kurti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vizualiai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turtingus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kūrybiškus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pasaulius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kurie</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peržengia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fizinių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apribojimų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ribas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err="1">
                <a:solidFill>
                  <a:srgbClr val="2330DC"/>
                </a:solidFill>
                <a:latin typeface="Roboto"/>
                <a:ea typeface="Roboto"/>
                <a:cs typeface="Roboto"/>
                <a:sym typeface="Roboto"/>
              </a:rPr>
              <a:t>Įtraukimas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Išplėsti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prieinamumą</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suteikiant</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įvairioms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auditorijoms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galimybę</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patirti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meną</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ir</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bendrauti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su</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juo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nepriklausomai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nuo</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vietos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8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23" name="Google Shape;123;g308ead12222_0_46" descr="Join us as we explore the impact of technology on the future of art and design. From democratization of the field to the ability to create more immersive and interactive experiences, we delve into how technology is shaping the field of art and design and how it will continue to shape it in the future. This is a must-watch for art and design enthusiasts or anyone interested in understanding the impact of technology on the future of these fields. Don't forget to hit the subscribe button for more interesting and informative content like this.&#10;&#10;#TechnologyAndArt #TechInDesign #FutureOfArtAndDesign #DigitalArt #VirtualRealityArt #AugmentedRealityDesign #InteractiveDesign #DemocratizationOfArt #ArtAndTech" title="The impact of technology on the future of art and design">
            <a:hlinkClick r:id="rId4"/>
          </p:cNvPr>
          <p:cNvPicPr preferRelativeResize="0"/>
          <p:nvPr/>
        </p:nvPicPr>
        <p:blipFill>
          <a:blip r:embed="rId5">
            <a:alphaModFix/>
          </a:blip>
          <a:stretch>
            <a:fillRect/>
          </a:stretch>
        </p:blipFill>
        <p:spPr>
          <a:xfrm>
            <a:off x="7305879" y="3855114"/>
            <a:ext cx="3765125" cy="2117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g308ead12222_0_65"/>
          <p:cNvSpPr txBox="1"/>
          <p:nvPr/>
        </p:nvSpPr>
        <p:spPr>
          <a:xfrm>
            <a:off x="880850" y="755000"/>
            <a:ext cx="632351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err="1">
                <a:solidFill>
                  <a:srgbClr val="2330DC"/>
                </a:solidFill>
                <a:latin typeface="Roboto"/>
                <a:ea typeface="Roboto"/>
                <a:cs typeface="Roboto"/>
                <a:sym typeface="Roboto"/>
              </a:rPr>
              <a:t>Virtualios</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galerijos</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platformos</a:t>
            </a:r>
            <a:r>
              <a:rPr lang="en-US" sz="3200" dirty="0">
                <a:solidFill>
                  <a:srgbClr val="2330DC"/>
                </a:solidFill>
                <a:latin typeface="Roboto"/>
                <a:ea typeface="Roboto"/>
                <a:cs typeface="Roboto"/>
                <a:sym typeface="Roboto"/>
              </a:rPr>
              <a:t> VR/AR </a:t>
            </a:r>
            <a:r>
              <a:rPr lang="en-US" sz="3200" dirty="0" err="1">
                <a:solidFill>
                  <a:srgbClr val="2330DC"/>
                </a:solidFill>
                <a:latin typeface="Roboto"/>
                <a:ea typeface="Roboto"/>
                <a:cs typeface="Roboto"/>
                <a:sym typeface="Roboto"/>
              </a:rPr>
              <a:t>menui</a:t>
            </a: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a:solidFill>
                  <a:srgbClr val="2330DC"/>
                </a:solidFill>
                <a:latin typeface="Roboto"/>
                <a:ea typeface="Roboto"/>
                <a:cs typeface="Roboto"/>
                <a:sym typeface="Roboto"/>
              </a:rPr>
              <a:t>Meno </a:t>
            </a:r>
            <a:r>
              <a:rPr lang="en-US" sz="1800" dirty="0" err="1">
                <a:solidFill>
                  <a:srgbClr val="2330DC"/>
                </a:solidFill>
                <a:latin typeface="Roboto"/>
                <a:ea typeface="Roboto"/>
                <a:cs typeface="Roboto"/>
                <a:sym typeface="Roboto"/>
              </a:rPr>
              <a:t>žingsniai</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Pritaikomos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virtualios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galerijos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su</a:t>
            </a:r>
            <a:r>
              <a:rPr lang="en-US" sz="1800" dirty="0">
                <a:solidFill>
                  <a:srgbClr val="2330DC"/>
                </a:solidFill>
                <a:latin typeface="Roboto"/>
                <a:ea typeface="Roboto"/>
                <a:cs typeface="Roboto"/>
                <a:sym typeface="Roboto"/>
              </a:rPr>
              <a:t> 3D </a:t>
            </a:r>
            <a:r>
              <a:rPr lang="en-US" sz="1800" dirty="0" err="1">
                <a:solidFill>
                  <a:srgbClr val="2330DC"/>
                </a:solidFill>
                <a:latin typeface="Roboto"/>
                <a:ea typeface="Roboto"/>
                <a:cs typeface="Roboto"/>
                <a:sym typeface="Roboto"/>
              </a:rPr>
              <a:t>apžvalgomis</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Mozilla Hubs</a:t>
            </a:r>
            <a:r>
              <a:rPr lang="lt-LT" sz="1800" dirty="0">
                <a:solidFill>
                  <a:srgbClr val="2330DC"/>
                </a:solidFill>
                <a:latin typeface="Roboto"/>
                <a:ea typeface="Roboto"/>
                <a:cs typeface="Roboto"/>
                <a:sym typeface="Roboto"/>
              </a:rPr>
              <a:t>“</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err="1">
                <a:solidFill>
                  <a:srgbClr val="2330DC"/>
                </a:solidFill>
                <a:latin typeface="Roboto"/>
                <a:ea typeface="Roboto"/>
                <a:cs typeface="Roboto"/>
                <a:sym typeface="Roboto"/>
              </a:rPr>
              <a:t>Socialinė</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platforma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bendroms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virtualioms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erdvėms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kurti</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pasiekiama</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iš</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įvairių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įrenginių</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r>
              <a:rPr lang="en-US" sz="1800" dirty="0">
                <a:solidFill>
                  <a:srgbClr val="2330DC"/>
                </a:solidFill>
                <a:latin typeface="Roboto"/>
                <a:ea typeface="Roboto"/>
                <a:cs typeface="Roboto"/>
                <a:sym typeface="Roboto"/>
              </a:rPr>
              <a:t>ARTIT:</a:t>
            </a:r>
            <a:endParaRPr sz="18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US" sz="1800" dirty="0">
                <a:solidFill>
                  <a:srgbClr val="2330DC"/>
                </a:solidFill>
                <a:latin typeface="Roboto"/>
                <a:ea typeface="Roboto"/>
                <a:cs typeface="Roboto"/>
                <a:sym typeface="Roboto"/>
              </a:rPr>
              <a:t>VR </a:t>
            </a:r>
            <a:r>
              <a:rPr lang="en-US" sz="1800" dirty="0" err="1">
                <a:solidFill>
                  <a:srgbClr val="2330DC"/>
                </a:solidFill>
                <a:latin typeface="Roboto"/>
                <a:ea typeface="Roboto"/>
                <a:cs typeface="Roboto"/>
                <a:sym typeface="Roboto"/>
              </a:rPr>
              <a:t>ir</a:t>
            </a:r>
            <a:r>
              <a:rPr lang="en-US" sz="1800" dirty="0">
                <a:solidFill>
                  <a:srgbClr val="2330DC"/>
                </a:solidFill>
                <a:latin typeface="Roboto"/>
                <a:ea typeface="Roboto"/>
                <a:cs typeface="Roboto"/>
                <a:sym typeface="Roboto"/>
              </a:rPr>
              <a:t> AR </a:t>
            </a:r>
            <a:r>
              <a:rPr lang="en-US" sz="1800" dirty="0" err="1">
                <a:solidFill>
                  <a:srgbClr val="2330DC"/>
                </a:solidFill>
                <a:latin typeface="Roboto"/>
                <a:ea typeface="Roboto"/>
                <a:cs typeface="Roboto"/>
                <a:sym typeface="Roboto"/>
              </a:rPr>
              <a:t>galerijos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skirtos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įtraukiančioms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parodų</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patirtims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pasiekiamoms</a:t>
            </a:r>
            <a:r>
              <a:rPr lang="en-US" sz="1800" dirty="0">
                <a:solidFill>
                  <a:srgbClr val="2330DC"/>
                </a:solidFill>
                <a:latin typeface="Roboto"/>
                <a:ea typeface="Roboto"/>
                <a:cs typeface="Roboto"/>
                <a:sym typeface="Roboto"/>
              </a:rPr>
              <a:t> per VR </a:t>
            </a:r>
            <a:r>
              <a:rPr lang="en-US" sz="1800" dirty="0" err="1">
                <a:solidFill>
                  <a:srgbClr val="2330DC"/>
                </a:solidFill>
                <a:latin typeface="Roboto"/>
                <a:ea typeface="Roboto"/>
                <a:cs typeface="Roboto"/>
                <a:sym typeface="Roboto"/>
              </a:rPr>
              <a:t>ausines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ir</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mobiliuosius</a:t>
            </a:r>
            <a:r>
              <a:rPr lang="en-US" sz="1800" dirty="0">
                <a:solidFill>
                  <a:srgbClr val="2330DC"/>
                </a:solidFill>
                <a:latin typeface="Roboto"/>
                <a:ea typeface="Roboto"/>
                <a:cs typeface="Roboto"/>
                <a:sym typeface="Roboto"/>
              </a:rPr>
              <a:t> </a:t>
            </a:r>
            <a:r>
              <a:rPr lang="en-US" sz="1800" dirty="0" err="1">
                <a:solidFill>
                  <a:srgbClr val="2330DC"/>
                </a:solidFill>
                <a:latin typeface="Roboto"/>
                <a:ea typeface="Roboto"/>
                <a:cs typeface="Roboto"/>
                <a:sym typeface="Roboto"/>
              </a:rPr>
              <a:t>įrenginius</a:t>
            </a:r>
            <a:r>
              <a:rPr lang="en-US" sz="1800" dirty="0">
                <a:solidFill>
                  <a:srgbClr val="2330DC"/>
                </a:solidFill>
                <a:latin typeface="Roboto"/>
                <a:ea typeface="Roboto"/>
                <a:cs typeface="Roboto"/>
                <a:sym typeface="Roboto"/>
              </a:rPr>
              <a:t>.</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533</Words>
  <Application>Microsoft Office PowerPoint</Application>
  <PresentationFormat>Plačiaekranė</PresentationFormat>
  <Paragraphs>109</Paragraphs>
  <Slides>11</Slides>
  <Notes>11</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Calibri</vt:lpstr>
      <vt:lpstr>Roboto</vt:lpstr>
      <vt:lpstr>Roboto Medium</vt:lpstr>
      <vt:lpstr>Arial</vt:lpstr>
      <vt:lpstr>Office Theme</vt:lpstr>
      <vt:lpstr>„PowerPoint“ pateiktis</vt:lpstr>
      <vt:lpstr>Skaitmeninių įrankių kursas: Skaitmeninės alternatyvios mokymosi erdvės  3 modulis: VR/AR - įtraukiančioms meno patirtims (teorinis)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 Merry</dc:creator>
  <cp:keywords>, docId:8D0D9DC5842D70A90FDBE75558E314D1</cp:keywords>
  <cp:lastModifiedBy>Gediminas Banaitis | Kaunas2022</cp:lastModifiedBy>
  <cp:revision>1</cp:revision>
  <dcterms:created xsi:type="dcterms:W3CDTF">2023-11-22T09:07:15Z</dcterms:created>
  <dcterms:modified xsi:type="dcterms:W3CDTF">2025-04-07T12:41:41Z</dcterms:modified>
</cp:coreProperties>
</file>