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embeddedFontLst>
    <p:embeddedFont>
      <p:font typeface="Roboto" panose="02000000000000000000" pitchFamily="2" charset="0"/>
      <p:regular r:id="rId15"/>
      <p:bold r:id="rId16"/>
      <p:italic r:id="rId17"/>
      <p:boldItalic r:id="rId18"/>
    </p:embeddedFont>
    <p:embeddedFont>
      <p:font typeface="Roboto Medium" panose="02000000000000000000" pitchFamily="2"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61">
          <p15:clr>
            <a:srgbClr val="A4A3A4"/>
          </p15:clr>
        </p15:guide>
        <p15:guide id="2" pos="3840">
          <p15:clr>
            <a:srgbClr val="A4A3A4"/>
          </p15:clr>
        </p15:guide>
        <p15:guide id="3" orient="horz" pos="346">
          <p15:clr>
            <a:srgbClr val="A4A3A4"/>
          </p15:clr>
        </p15:guide>
        <p15:guide id="4" orient="horz" pos="3861">
          <p15:clr>
            <a:srgbClr val="A4A3A4"/>
          </p15:clr>
        </p15:guide>
        <p15:guide id="5" pos="7242">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hlH5Po1hM+Z9JCyLB+ilCzrcyRl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guide pos="461"/>
        <p:guide pos="3840"/>
        <p:guide orient="horz" pos="346"/>
        <p:guide orient="horz" pos="3861"/>
        <p:guide pos="72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08ead12222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900">
              <a:solidFill>
                <a:srgbClr val="9AA0A6"/>
              </a:solidFill>
              <a:highlight>
                <a:srgbClr val="202124"/>
              </a:highlight>
            </a:endParaRPr>
          </a:p>
        </p:txBody>
      </p:sp>
      <p:sp>
        <p:nvSpPr>
          <p:cNvPr id="132" name="Google Shape;132;g308ead12222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11ad0ffec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900">
              <a:solidFill>
                <a:srgbClr val="9AA0A6"/>
              </a:solidFill>
              <a:highlight>
                <a:srgbClr val="202124"/>
              </a:highlight>
            </a:endParaRPr>
          </a:p>
        </p:txBody>
      </p:sp>
      <p:sp>
        <p:nvSpPr>
          <p:cNvPr id="138" name="Google Shape;138;g311ad0ffec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1100d0c710_1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g31100d0c710_1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6" name="Google Shape;8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 name="Google Shape;105;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08ead12222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 name="Google Shape;110;g308ead12222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08ead12222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5" name="Google Shape;115;g308ead12222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08ead12222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900">
              <a:solidFill>
                <a:srgbClr val="9AA0A6"/>
              </a:solidFill>
              <a:highlight>
                <a:srgbClr val="202124"/>
              </a:highlight>
            </a:endParaRPr>
          </a:p>
        </p:txBody>
      </p:sp>
      <p:sp>
        <p:nvSpPr>
          <p:cNvPr id="121" name="Google Shape;121;g308ead12222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08ead12222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900">
              <a:solidFill>
                <a:srgbClr val="9AA0A6"/>
              </a:solidFill>
              <a:highlight>
                <a:srgbClr val="202124"/>
              </a:highlight>
            </a:endParaRPr>
          </a:p>
        </p:txBody>
      </p:sp>
      <p:sp>
        <p:nvSpPr>
          <p:cNvPr id="127" name="Google Shape;127;g308ead12222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3"/>
          <p:cNvSpPr>
            <a:spLocks noGrp="1"/>
          </p:cNvSpPr>
          <p:nvPr>
            <p:ph type="pic" idx="2"/>
          </p:nvPr>
        </p:nvSpPr>
        <p:spPr>
          <a:xfrm>
            <a:off x="5183188" y="987425"/>
            <a:ext cx="6172200" cy="4873625"/>
          </a:xfrm>
          <a:prstGeom prst="rect">
            <a:avLst/>
          </a:prstGeom>
          <a:noFill/>
          <a:ln>
            <a:noFill/>
          </a:ln>
        </p:spPr>
      </p:sp>
      <p:sp>
        <p:nvSpPr>
          <p:cNvPr id="64" name="Google Shape;64;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hyperlink" Target="http://www.youtube.com/watch?v=oJeciAsGqk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hyperlink" Target="http://www.youtube.com/watch?v=sucjYCVq7WI"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http://www.youtube.com/watch?v=7POS5WNbBY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3"/>
        <p:cNvGrpSpPr/>
        <p:nvPr/>
      </p:nvGrpSpPr>
      <p:grpSpPr>
        <a:xfrm>
          <a:off x="0" y="0"/>
          <a:ext cx="0" cy="0"/>
          <a:chOff x="0" y="0"/>
          <a:chExt cx="0" cy="0"/>
        </a:xfrm>
      </p:grpSpPr>
      <p:sp>
        <p:nvSpPr>
          <p:cNvPr id="134" name="Google Shape;134;g308ead12222_0_76"/>
          <p:cNvSpPr txBox="1"/>
          <p:nvPr/>
        </p:nvSpPr>
        <p:spPr>
          <a:xfrm>
            <a:off x="880850" y="755000"/>
            <a:ext cx="8669550"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pt-BR" sz="3200" dirty="0">
                <a:solidFill>
                  <a:srgbClr val="2330DC"/>
                </a:solidFill>
                <a:latin typeface="Roboto"/>
                <a:ea typeface="Roboto"/>
                <a:cs typeface="Roboto"/>
                <a:sym typeface="Roboto"/>
              </a:rPr>
              <a:t>Virtualių erdvių prieinam</a:t>
            </a:r>
            <a:r>
              <a:rPr lang="lt-LT" sz="3200" dirty="0" err="1">
                <a:solidFill>
                  <a:srgbClr val="2330DC"/>
                </a:solidFill>
                <a:latin typeface="Roboto"/>
                <a:ea typeface="Roboto"/>
                <a:cs typeface="Roboto"/>
                <a:sym typeface="Roboto"/>
              </a:rPr>
              <a:t>um</a:t>
            </a:r>
            <a:r>
              <a:rPr lang="pt-BR" sz="3200" dirty="0">
                <a:solidFill>
                  <a:srgbClr val="2330DC"/>
                </a:solidFill>
                <a:latin typeface="Roboto"/>
                <a:ea typeface="Roboto"/>
                <a:cs typeface="Roboto"/>
                <a:sym typeface="Roboto"/>
              </a:rPr>
              <a:t>o dizaino principai</a:t>
            </a:r>
            <a:endParaRPr lang="lt-LT"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None/>
            </a:pPr>
            <a:r>
              <a:rPr lang="lt-LT" sz="1800" dirty="0">
                <a:solidFill>
                  <a:srgbClr val="2330DC"/>
                </a:solidFill>
                <a:latin typeface="Roboto"/>
                <a:ea typeface="Roboto"/>
                <a:cs typeface="Roboto"/>
                <a:sym typeface="Roboto"/>
              </a:rPr>
              <a:t>Prieinamumo svarba:</a:t>
            </a:r>
          </a:p>
          <a:p>
            <a:pPr marL="0" marR="0" lvl="0" indent="0" algn="l" rtl="0">
              <a:lnSpc>
                <a:spcPct val="100000"/>
              </a:lnSpc>
              <a:spcBef>
                <a:spcPts val="0"/>
              </a:spcBef>
              <a:spcAft>
                <a:spcPts val="0"/>
              </a:spcAft>
              <a:buNone/>
            </a:pPr>
            <a:r>
              <a:rPr lang="lt-LT" sz="1800" dirty="0">
                <a:solidFill>
                  <a:srgbClr val="2330DC"/>
                </a:solidFill>
                <a:latin typeface="Roboto"/>
                <a:ea typeface="Roboto"/>
                <a:cs typeface="Roboto"/>
                <a:sym typeface="Roboto"/>
              </a:rPr>
              <a:t>● užtikrina, kad virtualios erdvės būtų įtraukios ir prieinamos visiems, laikantis NEB </a:t>
            </a:r>
            <a:r>
              <a:rPr lang="lt-LT" sz="1800" dirty="0" err="1">
                <a:solidFill>
                  <a:srgbClr val="2330DC"/>
                </a:solidFill>
                <a:latin typeface="Roboto"/>
                <a:ea typeface="Roboto"/>
                <a:cs typeface="Roboto"/>
                <a:sym typeface="Roboto"/>
              </a:rPr>
              <a:t>įtraukties</a:t>
            </a:r>
            <a:r>
              <a:rPr lang="lt-LT" sz="1800" dirty="0">
                <a:solidFill>
                  <a:srgbClr val="2330DC"/>
                </a:solidFill>
                <a:latin typeface="Roboto"/>
                <a:ea typeface="Roboto"/>
                <a:cs typeface="Roboto"/>
                <a:sym typeface="Roboto"/>
              </a:rPr>
              <a:t> principo.</a:t>
            </a:r>
          </a:p>
          <a:p>
            <a:pPr marL="0" marR="0" lvl="0" indent="0" algn="l" rtl="0">
              <a:lnSpc>
                <a:spcPct val="100000"/>
              </a:lnSpc>
              <a:spcBef>
                <a:spcPts val="0"/>
              </a:spcBef>
              <a:spcAft>
                <a:spcPts val="0"/>
              </a:spcAft>
              <a:buNone/>
            </a:pPr>
            <a:endParaRPr lang="lt-LT" sz="18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None/>
            </a:pPr>
            <a:r>
              <a:rPr lang="lt-LT" sz="1800" dirty="0">
                <a:solidFill>
                  <a:srgbClr val="2330DC"/>
                </a:solidFill>
                <a:latin typeface="Roboto"/>
                <a:ea typeface="Roboto"/>
                <a:cs typeface="Roboto"/>
                <a:sym typeface="Roboto"/>
              </a:rPr>
              <a:t>Pagrindiniai prieinamumo principai:</a:t>
            </a:r>
          </a:p>
          <a:p>
            <a:pPr marL="0" marR="0" lvl="0" indent="0" algn="l" rtl="0">
              <a:lnSpc>
                <a:spcPct val="100000"/>
              </a:lnSpc>
              <a:spcBef>
                <a:spcPts val="0"/>
              </a:spcBef>
              <a:spcAft>
                <a:spcPts val="0"/>
              </a:spcAft>
              <a:buNone/>
            </a:pPr>
            <a:r>
              <a:rPr lang="lt-LT" sz="1800" dirty="0">
                <a:solidFill>
                  <a:srgbClr val="2330DC"/>
                </a:solidFill>
                <a:latin typeface="Roboto"/>
                <a:ea typeface="Roboto"/>
                <a:cs typeface="Roboto"/>
                <a:sym typeface="Roboto"/>
              </a:rPr>
              <a:t>● </a:t>
            </a:r>
            <a:r>
              <a:rPr lang="lt-LT" sz="1800" dirty="0" err="1">
                <a:solidFill>
                  <a:srgbClr val="2330DC"/>
                </a:solidFill>
                <a:latin typeface="Roboto"/>
                <a:ea typeface="Roboto"/>
                <a:cs typeface="Roboto"/>
                <a:sym typeface="Roboto"/>
              </a:rPr>
              <a:t>Suvokiamumas</a:t>
            </a:r>
            <a:r>
              <a:rPr lang="lt-LT" sz="1800" dirty="0">
                <a:solidFill>
                  <a:srgbClr val="2330DC"/>
                </a:solidFill>
                <a:latin typeface="Roboto"/>
                <a:ea typeface="Roboto"/>
                <a:cs typeface="Roboto"/>
                <a:sym typeface="Roboto"/>
              </a:rPr>
              <a:t>: aiškus tekstas, paveikslėlių </a:t>
            </a:r>
            <a:r>
              <a:rPr lang="lt-LT" sz="1800" i="1" dirty="0" err="1">
                <a:solidFill>
                  <a:srgbClr val="2330DC"/>
                </a:solidFill>
                <a:latin typeface="Roboto"/>
                <a:ea typeface="Roboto"/>
                <a:cs typeface="Roboto"/>
                <a:sym typeface="Roboto"/>
              </a:rPr>
              <a:t>alt</a:t>
            </a:r>
            <a:r>
              <a:rPr lang="lt-LT" sz="1800" dirty="0">
                <a:solidFill>
                  <a:srgbClr val="2330DC"/>
                </a:solidFill>
                <a:latin typeface="Roboto"/>
                <a:ea typeface="Roboto"/>
                <a:cs typeface="Roboto"/>
                <a:sym typeface="Roboto"/>
              </a:rPr>
              <a:t> žymos ir garso aprašymai regos negalią turintiems naudotojams.</a:t>
            </a:r>
          </a:p>
          <a:p>
            <a:pPr marL="0" marR="0" lvl="0" indent="0" algn="l" rtl="0">
              <a:lnSpc>
                <a:spcPct val="100000"/>
              </a:lnSpc>
              <a:spcBef>
                <a:spcPts val="0"/>
              </a:spcBef>
              <a:spcAft>
                <a:spcPts val="0"/>
              </a:spcAft>
              <a:buNone/>
            </a:pPr>
            <a:r>
              <a:rPr lang="lt-LT" sz="1800" dirty="0">
                <a:solidFill>
                  <a:srgbClr val="2330DC"/>
                </a:solidFill>
                <a:latin typeface="Roboto"/>
                <a:ea typeface="Roboto"/>
                <a:cs typeface="Roboto"/>
                <a:sym typeface="Roboto"/>
              </a:rPr>
              <a:t>● Eksploatavimas: klaviatūros navigacija ir interaktyvūs elementai sukurti taip, kad jais būtų lengva naudotis.</a:t>
            </a:r>
          </a:p>
          <a:p>
            <a:pPr marL="0" marR="0" lvl="0" indent="0" algn="l" rtl="0">
              <a:lnSpc>
                <a:spcPct val="100000"/>
              </a:lnSpc>
              <a:spcBef>
                <a:spcPts val="0"/>
              </a:spcBef>
              <a:spcAft>
                <a:spcPts val="0"/>
              </a:spcAft>
              <a:buNone/>
            </a:pPr>
            <a:r>
              <a:rPr lang="lt-LT" sz="1800" dirty="0">
                <a:solidFill>
                  <a:srgbClr val="2330DC"/>
                </a:solidFill>
                <a:latin typeface="Roboto"/>
                <a:ea typeface="Roboto"/>
                <a:cs typeface="Roboto"/>
                <a:sym typeface="Roboto"/>
              </a:rPr>
              <a:t>● Suprantamumas: aiškios instrukcijos ir paprasta navigacija.</a:t>
            </a:r>
          </a:p>
          <a:p>
            <a:pPr marL="0" marR="0" lvl="0" indent="0" algn="l" rtl="0">
              <a:lnSpc>
                <a:spcPct val="100000"/>
              </a:lnSpc>
              <a:spcBef>
                <a:spcPts val="0"/>
              </a:spcBef>
              <a:spcAft>
                <a:spcPts val="0"/>
              </a:spcAft>
              <a:buNone/>
            </a:pPr>
            <a:r>
              <a:rPr lang="lt-LT" sz="1800" dirty="0">
                <a:solidFill>
                  <a:srgbClr val="2330DC"/>
                </a:solidFill>
                <a:latin typeface="Roboto"/>
                <a:ea typeface="Roboto"/>
                <a:cs typeface="Roboto"/>
                <a:sym typeface="Roboto"/>
              </a:rPr>
              <a:t>● Patikimumas: suderinamumas su įvairiais įrenginiais ir ekrano skaitytuvais.</a:t>
            </a: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p:txBody>
      </p:sp>
      <p:sp>
        <p:nvSpPr>
          <p:cNvPr id="135" name="Google Shape;135;g308ead12222_0_76"/>
          <p:cNvSpPr txBox="1"/>
          <p:nvPr/>
        </p:nvSpPr>
        <p:spPr>
          <a:xfrm>
            <a:off x="7885650" y="3164325"/>
            <a:ext cx="3282300" cy="262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9"/>
        <p:cNvGrpSpPr/>
        <p:nvPr/>
      </p:nvGrpSpPr>
      <p:grpSpPr>
        <a:xfrm>
          <a:off x="0" y="0"/>
          <a:ext cx="0" cy="0"/>
          <a:chOff x="0" y="0"/>
          <a:chExt cx="0" cy="0"/>
        </a:xfrm>
      </p:grpSpPr>
      <p:sp>
        <p:nvSpPr>
          <p:cNvPr id="140" name="Google Shape;140;g311ad0ffece_0_0"/>
          <p:cNvSpPr txBox="1"/>
          <p:nvPr/>
        </p:nvSpPr>
        <p:spPr>
          <a:xfrm>
            <a:off x="880850" y="755000"/>
            <a:ext cx="7995295"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pt-BR" sz="3200" dirty="0">
                <a:solidFill>
                  <a:srgbClr val="2330DC"/>
                </a:solidFill>
                <a:latin typeface="Roboto"/>
                <a:ea typeface="Roboto"/>
                <a:cs typeface="Roboto"/>
                <a:sym typeface="Roboto"/>
              </a:rPr>
              <a:t>Praktiniai prieinamos virtualios galerijos dizaino patarimai</a:t>
            </a:r>
            <a:endParaRPr sz="32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None/>
            </a:pPr>
            <a:br>
              <a:rPr lang="lt-LT" sz="1800" dirty="0">
                <a:solidFill>
                  <a:srgbClr val="2330DC"/>
                </a:solidFill>
                <a:latin typeface="Roboto"/>
                <a:ea typeface="Roboto"/>
                <a:cs typeface="Roboto"/>
                <a:sym typeface="Roboto"/>
              </a:rPr>
            </a:br>
            <a:r>
              <a:rPr lang="lt-LT" sz="1800" dirty="0">
                <a:solidFill>
                  <a:srgbClr val="2330DC"/>
                </a:solidFill>
                <a:latin typeface="Roboto"/>
                <a:ea typeface="Roboto"/>
                <a:cs typeface="Roboto"/>
                <a:sym typeface="Roboto"/>
              </a:rPr>
              <a:t>Vizualinis prieinamumas:</a:t>
            </a:r>
          </a:p>
          <a:p>
            <a:pPr marL="0" marR="0" lvl="0" indent="0" algn="l" rtl="0">
              <a:lnSpc>
                <a:spcPct val="100000"/>
              </a:lnSpc>
              <a:spcBef>
                <a:spcPts val="0"/>
              </a:spcBef>
              <a:spcAft>
                <a:spcPts val="0"/>
              </a:spcAft>
              <a:buNone/>
            </a:pPr>
            <a:r>
              <a:rPr lang="lt-LT" sz="1800" dirty="0">
                <a:solidFill>
                  <a:srgbClr val="2330DC"/>
                </a:solidFill>
                <a:latin typeface="Roboto"/>
                <a:ea typeface="Roboto"/>
                <a:cs typeface="Roboto"/>
                <a:sym typeface="Roboto"/>
              </a:rPr>
              <a:t>● Kontrastingas tekstas, įskaitomi šriftai ir paveikslėlių </a:t>
            </a:r>
            <a:r>
              <a:rPr lang="lt-LT" sz="1800" dirty="0" err="1">
                <a:solidFill>
                  <a:srgbClr val="2330DC"/>
                </a:solidFill>
                <a:latin typeface="Roboto"/>
                <a:ea typeface="Roboto"/>
                <a:cs typeface="Roboto"/>
                <a:sym typeface="Roboto"/>
              </a:rPr>
              <a:t>alt</a:t>
            </a:r>
            <a:r>
              <a:rPr lang="lt-LT" sz="1800" dirty="0">
                <a:solidFill>
                  <a:srgbClr val="2330DC"/>
                </a:solidFill>
                <a:latin typeface="Roboto"/>
                <a:ea typeface="Roboto"/>
                <a:cs typeface="Roboto"/>
                <a:sym typeface="Roboto"/>
              </a:rPr>
              <a:t>-tekstas.</a:t>
            </a:r>
          </a:p>
          <a:p>
            <a:pPr marL="0" marR="0" lvl="0" indent="0" algn="l" rtl="0">
              <a:lnSpc>
                <a:spcPct val="100000"/>
              </a:lnSpc>
              <a:spcBef>
                <a:spcPts val="0"/>
              </a:spcBef>
              <a:spcAft>
                <a:spcPts val="0"/>
              </a:spcAft>
              <a:buNone/>
            </a:pPr>
            <a:endParaRPr lang="lt-LT" sz="18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None/>
            </a:pPr>
            <a:r>
              <a:rPr lang="lt-LT" sz="1800" dirty="0">
                <a:solidFill>
                  <a:srgbClr val="2330DC"/>
                </a:solidFill>
                <a:latin typeface="Roboto"/>
                <a:ea typeface="Roboto"/>
                <a:cs typeface="Roboto"/>
                <a:sym typeface="Roboto"/>
              </a:rPr>
              <a:t>Garso prieinamumas:</a:t>
            </a:r>
          </a:p>
          <a:p>
            <a:pPr marL="0" marR="0" lvl="0" indent="0" algn="l" rtl="0">
              <a:lnSpc>
                <a:spcPct val="100000"/>
              </a:lnSpc>
              <a:spcBef>
                <a:spcPts val="0"/>
              </a:spcBef>
              <a:spcAft>
                <a:spcPts val="0"/>
              </a:spcAft>
              <a:buNone/>
            </a:pPr>
            <a:r>
              <a:rPr lang="lt-LT" sz="1800" dirty="0">
                <a:solidFill>
                  <a:srgbClr val="2330DC"/>
                </a:solidFill>
                <a:latin typeface="Roboto"/>
                <a:ea typeface="Roboto"/>
                <a:cs typeface="Roboto"/>
                <a:sym typeface="Roboto"/>
              </a:rPr>
              <a:t>● Vaizdo įrašų titrai ir garso įrašų transkripcijos.</a:t>
            </a:r>
          </a:p>
          <a:p>
            <a:pPr marL="0" marR="0" lvl="0" indent="0" algn="l" rtl="0">
              <a:lnSpc>
                <a:spcPct val="100000"/>
              </a:lnSpc>
              <a:spcBef>
                <a:spcPts val="0"/>
              </a:spcBef>
              <a:spcAft>
                <a:spcPts val="0"/>
              </a:spcAft>
              <a:buNone/>
            </a:pPr>
            <a:endParaRPr lang="lt-LT" sz="18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None/>
            </a:pPr>
            <a:r>
              <a:rPr lang="lt-LT" sz="1800" dirty="0">
                <a:solidFill>
                  <a:srgbClr val="2330DC"/>
                </a:solidFill>
                <a:latin typeface="Roboto"/>
                <a:ea typeface="Roboto"/>
                <a:cs typeface="Roboto"/>
                <a:sym typeface="Roboto"/>
              </a:rPr>
              <a:t>Vartotojui patogi navigacija:</a:t>
            </a:r>
          </a:p>
          <a:p>
            <a:pPr marL="0" marR="0" lvl="0" indent="0" algn="l" rtl="0">
              <a:lnSpc>
                <a:spcPct val="100000"/>
              </a:lnSpc>
              <a:spcBef>
                <a:spcPts val="0"/>
              </a:spcBef>
              <a:spcAft>
                <a:spcPts val="0"/>
              </a:spcAft>
              <a:buNone/>
            </a:pPr>
            <a:r>
              <a:rPr lang="lt-LT" sz="1800" dirty="0">
                <a:solidFill>
                  <a:srgbClr val="2330DC"/>
                </a:solidFill>
                <a:latin typeface="Roboto"/>
                <a:ea typeface="Roboto"/>
                <a:cs typeface="Roboto"/>
                <a:sym typeface="Roboto"/>
              </a:rPr>
              <a:t>● Nuoseklus išdėstymas, intuityvus valdymas ir suderinamumas su pagalbinėmis technologijomis.</a:t>
            </a:r>
          </a:p>
          <a:p>
            <a:pPr marL="0" marR="0" lvl="0" indent="0" algn="l" rtl="0">
              <a:lnSpc>
                <a:spcPct val="100000"/>
              </a:lnSpc>
              <a:spcBef>
                <a:spcPts val="0"/>
              </a:spcBef>
              <a:spcAft>
                <a:spcPts val="0"/>
              </a:spcAft>
              <a:buNone/>
            </a:pPr>
            <a:endParaRPr lang="lt-LT" sz="18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None/>
            </a:pPr>
            <a:r>
              <a:rPr lang="lt-LT" sz="1800" dirty="0">
                <a:solidFill>
                  <a:srgbClr val="2330DC"/>
                </a:solidFill>
                <a:latin typeface="Roboto"/>
                <a:ea typeface="Roboto"/>
                <a:cs typeface="Roboto"/>
                <a:sym typeface="Roboto"/>
              </a:rPr>
              <a:t>Testavimo priemonės:</a:t>
            </a:r>
          </a:p>
          <a:p>
            <a:pPr marL="0" marR="0" lvl="0" indent="0" algn="l" rtl="0">
              <a:lnSpc>
                <a:spcPct val="100000"/>
              </a:lnSpc>
              <a:spcBef>
                <a:spcPts val="0"/>
              </a:spcBef>
              <a:spcAft>
                <a:spcPts val="0"/>
              </a:spcAft>
              <a:buNone/>
            </a:pPr>
            <a:r>
              <a:rPr lang="lt-LT" sz="1800" dirty="0">
                <a:solidFill>
                  <a:srgbClr val="2330DC"/>
                </a:solidFill>
                <a:latin typeface="Roboto"/>
                <a:ea typeface="Roboto"/>
                <a:cs typeface="Roboto"/>
                <a:sym typeface="Roboto"/>
              </a:rPr>
              <a:t>● Įrankiai, tokie kaip WAVE ir </a:t>
            </a:r>
            <a:r>
              <a:rPr lang="lt-LT" sz="1800" dirty="0" err="1">
                <a:solidFill>
                  <a:srgbClr val="2330DC"/>
                </a:solidFill>
                <a:latin typeface="Roboto"/>
                <a:ea typeface="Roboto"/>
                <a:cs typeface="Roboto"/>
                <a:sym typeface="Roboto"/>
              </a:rPr>
              <a:t>Axe</a:t>
            </a:r>
            <a:r>
              <a:rPr lang="lt-LT" sz="1800" dirty="0">
                <a:solidFill>
                  <a:srgbClr val="2330DC"/>
                </a:solidFill>
                <a:latin typeface="Roboto"/>
                <a:ea typeface="Roboto"/>
                <a:cs typeface="Roboto"/>
                <a:sym typeface="Roboto"/>
              </a:rPr>
              <a:t>, siekiant patikrinti prieinamumo atitiktį prieš paleidžiant.</a:t>
            </a: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p:txBody>
      </p:sp>
      <p:sp>
        <p:nvSpPr>
          <p:cNvPr id="141" name="Google Shape;141;g311ad0ffece_0_0"/>
          <p:cNvSpPr txBox="1"/>
          <p:nvPr/>
        </p:nvSpPr>
        <p:spPr>
          <a:xfrm>
            <a:off x="7885650" y="3164325"/>
            <a:ext cx="3282300" cy="262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5"/>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2"/>
          <p:cNvSpPr txBox="1">
            <a:spLocks noGrp="1"/>
          </p:cNvSpPr>
          <p:nvPr>
            <p:ph type="ctrTitle"/>
          </p:nvPr>
        </p:nvSpPr>
        <p:spPr>
          <a:xfrm>
            <a:off x="813933" y="654936"/>
            <a:ext cx="10544947" cy="233378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Roboto Medium"/>
              <a:buNone/>
            </a:pPr>
            <a:r>
              <a:rPr lang="lt-LT" sz="3200" dirty="0">
                <a:solidFill>
                  <a:srgbClr val="2330DC"/>
                </a:solidFill>
                <a:latin typeface="Roboto Medium"/>
                <a:ea typeface="Roboto Medium"/>
                <a:cs typeface="Roboto Medium"/>
                <a:sym typeface="Roboto Medium"/>
              </a:rPr>
              <a:t>Skaitmeninių priemonių kursas: Skaitmeninės alternatyvios mokymosi erdvės</a:t>
            </a:r>
            <a:br>
              <a:rPr lang="lt-LT" sz="3200" dirty="0">
                <a:solidFill>
                  <a:srgbClr val="2330DC"/>
                </a:solidFill>
                <a:latin typeface="Roboto Medium"/>
                <a:ea typeface="Roboto Medium"/>
                <a:cs typeface="Roboto Medium"/>
                <a:sym typeface="Roboto Medium"/>
              </a:rPr>
            </a:br>
            <a:endParaRPr sz="3200" dirty="0">
              <a:solidFill>
                <a:srgbClr val="2330DC"/>
              </a:solidFill>
              <a:latin typeface="Roboto Medium"/>
              <a:ea typeface="Roboto Medium"/>
              <a:cs typeface="Roboto Medium"/>
              <a:sym typeface="Roboto Medium"/>
            </a:endParaRPr>
          </a:p>
          <a:p>
            <a:pPr marL="0" lvl="0" indent="0" algn="l" rtl="0">
              <a:lnSpc>
                <a:spcPct val="90000"/>
              </a:lnSpc>
              <a:spcBef>
                <a:spcPts val="0"/>
              </a:spcBef>
              <a:spcAft>
                <a:spcPts val="0"/>
              </a:spcAft>
              <a:buClr>
                <a:schemeClr val="dk1"/>
              </a:buClr>
              <a:buSzPts val="3200"/>
              <a:buFont typeface="Roboto Medium"/>
              <a:buNone/>
            </a:pPr>
            <a:r>
              <a:rPr lang="en-US" sz="3200" dirty="0">
                <a:solidFill>
                  <a:srgbClr val="2330DC"/>
                </a:solidFill>
                <a:latin typeface="Roboto Medium"/>
                <a:ea typeface="Roboto Medium"/>
                <a:cs typeface="Roboto Medium"/>
                <a:sym typeface="Roboto Medium"/>
              </a:rPr>
              <a:t>4 </a:t>
            </a:r>
            <a:r>
              <a:rPr lang="en-US" sz="3200" dirty="0" err="1">
                <a:solidFill>
                  <a:srgbClr val="2330DC"/>
                </a:solidFill>
                <a:latin typeface="Roboto Medium"/>
                <a:ea typeface="Roboto Medium"/>
                <a:cs typeface="Roboto Medium"/>
                <a:sym typeface="Roboto Medium"/>
              </a:rPr>
              <a:t>modulis</a:t>
            </a:r>
            <a:r>
              <a:rPr lang="en-US" sz="3200" dirty="0">
                <a:solidFill>
                  <a:srgbClr val="2330DC"/>
                </a:solidFill>
                <a:latin typeface="Roboto Medium"/>
                <a:ea typeface="Roboto Medium"/>
                <a:cs typeface="Roboto Medium"/>
                <a:sym typeface="Roboto Medium"/>
              </a:rPr>
              <a:t>: VR/AR </a:t>
            </a:r>
            <a:r>
              <a:rPr lang="en-US" sz="3200" dirty="0" err="1">
                <a:solidFill>
                  <a:srgbClr val="2330DC"/>
                </a:solidFill>
                <a:latin typeface="Roboto Medium"/>
                <a:ea typeface="Roboto Medium"/>
                <a:cs typeface="Roboto Medium"/>
                <a:sym typeface="Roboto Medium"/>
              </a:rPr>
              <a:t>kūrimas</a:t>
            </a:r>
            <a:r>
              <a:rPr lang="en-US" sz="3200" dirty="0">
                <a:solidFill>
                  <a:srgbClr val="2330DC"/>
                </a:solidFill>
                <a:latin typeface="Roboto Medium"/>
                <a:ea typeface="Roboto Medium"/>
                <a:cs typeface="Roboto Medium"/>
                <a:sym typeface="Roboto Medium"/>
              </a:rPr>
              <a:t> </a:t>
            </a:r>
            <a:r>
              <a:rPr lang="en-US" sz="3200" dirty="0" err="1">
                <a:solidFill>
                  <a:srgbClr val="2330DC"/>
                </a:solidFill>
                <a:latin typeface="Roboto Medium"/>
                <a:ea typeface="Roboto Medium"/>
                <a:cs typeface="Roboto Medium"/>
                <a:sym typeface="Roboto Medium"/>
              </a:rPr>
              <a:t>įtraukiančioms</a:t>
            </a:r>
            <a:r>
              <a:rPr lang="en-US" sz="3200" dirty="0">
                <a:solidFill>
                  <a:srgbClr val="2330DC"/>
                </a:solidFill>
                <a:latin typeface="Roboto Medium"/>
                <a:ea typeface="Roboto Medium"/>
                <a:cs typeface="Roboto Medium"/>
                <a:sym typeface="Roboto Medium"/>
              </a:rPr>
              <a:t> </a:t>
            </a:r>
            <a:r>
              <a:rPr lang="en-US" sz="3200" dirty="0" err="1">
                <a:solidFill>
                  <a:srgbClr val="2330DC"/>
                </a:solidFill>
                <a:latin typeface="Roboto Medium"/>
                <a:ea typeface="Roboto Medium"/>
                <a:cs typeface="Roboto Medium"/>
                <a:sym typeface="Roboto Medium"/>
              </a:rPr>
              <a:t>meno</a:t>
            </a:r>
            <a:r>
              <a:rPr lang="en-US" sz="3200" dirty="0">
                <a:solidFill>
                  <a:srgbClr val="2330DC"/>
                </a:solidFill>
                <a:latin typeface="Roboto Medium"/>
                <a:ea typeface="Roboto Medium"/>
                <a:cs typeface="Roboto Medium"/>
                <a:sym typeface="Roboto Medium"/>
              </a:rPr>
              <a:t> </a:t>
            </a:r>
            <a:r>
              <a:rPr lang="en-US" sz="3200" dirty="0" err="1">
                <a:solidFill>
                  <a:srgbClr val="2330DC"/>
                </a:solidFill>
                <a:latin typeface="Roboto Medium"/>
                <a:ea typeface="Roboto Medium"/>
                <a:cs typeface="Roboto Medium"/>
                <a:sym typeface="Roboto Medium"/>
              </a:rPr>
              <a:t>patirtims</a:t>
            </a:r>
            <a:r>
              <a:rPr lang="en-US" sz="3200" dirty="0">
                <a:solidFill>
                  <a:srgbClr val="2330DC"/>
                </a:solidFill>
                <a:latin typeface="Roboto Medium"/>
                <a:ea typeface="Roboto Medium"/>
                <a:cs typeface="Roboto Medium"/>
                <a:sym typeface="Roboto Medium"/>
              </a:rPr>
              <a:t> (</a:t>
            </a:r>
            <a:r>
              <a:rPr lang="en-US" sz="3200" dirty="0" err="1">
                <a:solidFill>
                  <a:srgbClr val="2330DC"/>
                </a:solidFill>
                <a:latin typeface="Roboto Medium"/>
                <a:ea typeface="Roboto Medium"/>
                <a:cs typeface="Roboto Medium"/>
                <a:sym typeface="Roboto Medium"/>
              </a:rPr>
              <a:t>praktiniai</a:t>
            </a:r>
            <a:r>
              <a:rPr lang="en-US" sz="3200" dirty="0">
                <a:solidFill>
                  <a:srgbClr val="2330DC"/>
                </a:solidFill>
                <a:latin typeface="Roboto Medium"/>
                <a:ea typeface="Roboto Medium"/>
                <a:cs typeface="Roboto Medium"/>
                <a:sym typeface="Roboto Medium"/>
              </a:rPr>
              <a:t> </a:t>
            </a:r>
            <a:r>
              <a:rPr lang="en-US" sz="3200" dirty="0" err="1">
                <a:solidFill>
                  <a:srgbClr val="2330DC"/>
                </a:solidFill>
                <a:latin typeface="Roboto Medium"/>
                <a:ea typeface="Roboto Medium"/>
                <a:cs typeface="Roboto Medium"/>
                <a:sym typeface="Roboto Medium"/>
              </a:rPr>
              <a:t>įrankiai</a:t>
            </a:r>
            <a:r>
              <a:rPr lang="en-US" sz="3200" dirty="0">
                <a:solidFill>
                  <a:srgbClr val="2330DC"/>
                </a:solidFill>
                <a:latin typeface="Roboto Medium"/>
                <a:ea typeface="Roboto Medium"/>
                <a:cs typeface="Roboto Medium"/>
                <a:sym typeface="Roboto Medium"/>
              </a:rPr>
              <a:t>)</a:t>
            </a:r>
            <a:endParaRPr sz="3200" dirty="0">
              <a:solidFill>
                <a:srgbClr val="2330DC"/>
              </a:solidFill>
              <a:latin typeface="Roboto Medium"/>
              <a:ea typeface="Roboto Medium"/>
              <a:cs typeface="Roboto Medium"/>
              <a:sym typeface="Roboto Medium"/>
            </a:endParaRPr>
          </a:p>
        </p:txBody>
      </p:sp>
      <p:sp>
        <p:nvSpPr>
          <p:cNvPr id="89" name="Google Shape;89;p2"/>
          <p:cNvSpPr txBox="1">
            <a:spLocks noGrp="1"/>
          </p:cNvSpPr>
          <p:nvPr>
            <p:ph type="subTitle" idx="1"/>
          </p:nvPr>
        </p:nvSpPr>
        <p:spPr>
          <a:xfrm>
            <a:off x="813933" y="3313847"/>
            <a:ext cx="7003500" cy="1480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480"/>
              </a:spcBef>
              <a:spcAft>
                <a:spcPts val="0"/>
              </a:spcAft>
              <a:buClr>
                <a:srgbClr val="595959"/>
              </a:buClr>
              <a:buSzPts val="2400"/>
              <a:buNone/>
            </a:pPr>
            <a:r>
              <a:rPr lang="en-US" sz="1800" dirty="0">
                <a:solidFill>
                  <a:srgbClr val="2330DC"/>
                </a:solidFill>
                <a:latin typeface="Roboto"/>
                <a:ea typeface="Roboto"/>
                <a:cs typeface="Roboto"/>
                <a:sym typeface="Roboto"/>
              </a:rPr>
              <a:t>4.1</a:t>
            </a:r>
            <a:r>
              <a:rPr lang="lt-LT" sz="1800" dirty="0">
                <a:solidFill>
                  <a:srgbClr val="2330DC"/>
                </a:solidFill>
                <a:latin typeface="Roboto"/>
                <a:ea typeface="Roboto"/>
                <a:cs typeface="Roboto"/>
                <a:sym typeface="Roboto"/>
              </a:rPr>
              <a:t>.</a:t>
            </a:r>
            <a:r>
              <a:rPr lang="en-US" sz="1800" dirty="0">
                <a:solidFill>
                  <a:srgbClr val="2330DC"/>
                </a:solidFill>
                <a:latin typeface="Roboto"/>
                <a:ea typeface="Roboto"/>
                <a:cs typeface="Roboto"/>
                <a:sym typeface="Roboto"/>
              </a:rPr>
              <a:t> </a:t>
            </a:r>
            <a:r>
              <a:rPr lang="lt-LT" sz="1800" dirty="0">
                <a:solidFill>
                  <a:srgbClr val="2330DC"/>
                </a:solidFill>
                <a:latin typeface="Roboto"/>
                <a:ea typeface="Roboto"/>
                <a:cs typeface="Roboto"/>
                <a:sym typeface="Roboto"/>
              </a:rPr>
              <a:t>VR/AR kūrimo programinės įrangos įrankiai</a:t>
            </a:r>
          </a:p>
          <a:p>
            <a:pPr marL="0" lvl="0" indent="0" algn="l" rtl="0">
              <a:lnSpc>
                <a:spcPct val="90000"/>
              </a:lnSpc>
              <a:spcBef>
                <a:spcPts val="480"/>
              </a:spcBef>
              <a:spcAft>
                <a:spcPts val="0"/>
              </a:spcAft>
              <a:buClr>
                <a:srgbClr val="595959"/>
              </a:buClr>
              <a:buSzPts val="2400"/>
              <a:buNone/>
            </a:pPr>
            <a:endParaRPr lang="lt-LT" sz="1800" dirty="0">
              <a:solidFill>
                <a:srgbClr val="2330DC"/>
              </a:solidFill>
              <a:latin typeface="Roboto"/>
              <a:ea typeface="Roboto"/>
              <a:cs typeface="Roboto"/>
              <a:sym typeface="Roboto"/>
            </a:endParaRPr>
          </a:p>
          <a:p>
            <a:pPr marL="0" lvl="0" indent="0" algn="l" rtl="0">
              <a:lnSpc>
                <a:spcPct val="90000"/>
              </a:lnSpc>
              <a:spcBef>
                <a:spcPts val="480"/>
              </a:spcBef>
              <a:spcAft>
                <a:spcPts val="0"/>
              </a:spcAft>
              <a:buClr>
                <a:srgbClr val="595959"/>
              </a:buClr>
              <a:buSzPts val="2400"/>
              <a:buNone/>
            </a:pPr>
            <a:r>
              <a:rPr lang="lt-LT" sz="1800" dirty="0">
                <a:solidFill>
                  <a:srgbClr val="2330DC"/>
                </a:solidFill>
                <a:latin typeface="Roboto"/>
                <a:ea typeface="Roboto"/>
                <a:cs typeface="Roboto"/>
                <a:sym typeface="Roboto"/>
              </a:rPr>
              <a:t>4.2. Virtualių </a:t>
            </a:r>
            <a:r>
              <a:rPr lang="lt-LT" sz="1800">
                <a:solidFill>
                  <a:srgbClr val="2330DC"/>
                </a:solidFill>
                <a:latin typeface="Roboto"/>
                <a:ea typeface="Roboto"/>
                <a:cs typeface="Roboto"/>
                <a:sym typeface="Roboto"/>
              </a:rPr>
              <a:t>erdvių prieinamumo </a:t>
            </a:r>
            <a:r>
              <a:rPr lang="lt-LT" sz="1800" dirty="0">
                <a:solidFill>
                  <a:srgbClr val="2330DC"/>
                </a:solidFill>
                <a:latin typeface="Roboto"/>
                <a:ea typeface="Roboto"/>
                <a:cs typeface="Roboto"/>
                <a:sym typeface="Roboto"/>
              </a:rPr>
              <a:t>dizaino principai</a:t>
            </a:r>
            <a:endParaRPr sz="1800" dirty="0">
              <a:solidFill>
                <a:srgbClr val="2330DC"/>
              </a:solidFill>
              <a:latin typeface="Roboto"/>
              <a:ea typeface="Roboto"/>
              <a:cs typeface="Roboto"/>
              <a:sym typeface="Roboto"/>
            </a:endParaRPr>
          </a:p>
          <a:p>
            <a:pPr marL="0" lvl="0" indent="0" algn="l" rtl="0">
              <a:lnSpc>
                <a:spcPct val="90000"/>
              </a:lnSpc>
              <a:spcBef>
                <a:spcPts val="480"/>
              </a:spcBef>
              <a:spcAft>
                <a:spcPts val="0"/>
              </a:spcAft>
              <a:buClr>
                <a:srgbClr val="595959"/>
              </a:buClr>
              <a:buSzPts val="2400"/>
              <a:buNone/>
            </a:pPr>
            <a:endParaRPr sz="1800" dirty="0">
              <a:solidFill>
                <a:srgbClr val="2330DC"/>
              </a:solidFill>
              <a:latin typeface="Roboto"/>
              <a:ea typeface="Roboto"/>
              <a:cs typeface="Roboto"/>
              <a:sym typeface="Roboto"/>
            </a:endParaRPr>
          </a:p>
          <a:p>
            <a:pPr marL="0" lvl="0" indent="0" algn="l" rtl="0">
              <a:lnSpc>
                <a:spcPct val="90000"/>
              </a:lnSpc>
              <a:spcBef>
                <a:spcPts val="480"/>
              </a:spcBef>
              <a:spcAft>
                <a:spcPts val="0"/>
              </a:spcAft>
              <a:buClr>
                <a:srgbClr val="595959"/>
              </a:buClr>
              <a:buSzPts val="2400"/>
              <a:buNone/>
            </a:pPr>
            <a:endParaRPr sz="1900" dirty="0">
              <a:solidFill>
                <a:srgbClr val="2330DC"/>
              </a:solidFill>
              <a:latin typeface="Roboto"/>
              <a:ea typeface="Roboto"/>
              <a:cs typeface="Roboto"/>
              <a:sym typeface="Roboto"/>
            </a:endParaRPr>
          </a:p>
          <a:p>
            <a:pPr marL="0" lvl="0" indent="0" algn="l" rtl="0">
              <a:lnSpc>
                <a:spcPct val="90000"/>
              </a:lnSpc>
              <a:spcBef>
                <a:spcPts val="480"/>
              </a:spcBef>
              <a:spcAft>
                <a:spcPts val="0"/>
              </a:spcAft>
              <a:buClr>
                <a:srgbClr val="595959"/>
              </a:buClr>
              <a:buSzPts val="2400"/>
              <a:buNone/>
            </a:pPr>
            <a:endParaRPr sz="2000" dirty="0">
              <a:solidFill>
                <a:srgbClr val="2330DC"/>
              </a:solidFill>
              <a:latin typeface="Roboto"/>
              <a:ea typeface="Roboto"/>
              <a:cs typeface="Roboto"/>
              <a:sym typeface="Roboto"/>
            </a:endParaRPr>
          </a:p>
        </p:txBody>
      </p:sp>
      <p:pic>
        <p:nvPicPr>
          <p:cNvPr id="90" name="Google Shape;90;p2"/>
          <p:cNvPicPr preferRelativeResize="0"/>
          <p:nvPr/>
        </p:nvPicPr>
        <p:blipFill rotWithShape="1">
          <a:blip r:embed="rId4">
            <a:alphaModFix/>
          </a:blip>
          <a:srcRect l="14810" t="29444" r="52748" b="54817"/>
          <a:stretch/>
        </p:blipFill>
        <p:spPr>
          <a:xfrm>
            <a:off x="813933" y="5465114"/>
            <a:ext cx="2681230" cy="758270"/>
          </a:xfrm>
          <a:prstGeom prst="rect">
            <a:avLst/>
          </a:prstGeom>
          <a:noFill/>
          <a:ln>
            <a:noFill/>
          </a:ln>
        </p:spPr>
      </p:pic>
      <p:sp>
        <p:nvSpPr>
          <p:cNvPr id="91" name="Google Shape;91;p2"/>
          <p:cNvSpPr txBox="1"/>
          <p:nvPr/>
        </p:nvSpPr>
        <p:spPr>
          <a:xfrm>
            <a:off x="813933" y="5119474"/>
            <a:ext cx="3303600" cy="49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2330DC"/>
                </a:solidFill>
                <a:latin typeface="Roboto"/>
                <a:ea typeface="Roboto"/>
                <a:cs typeface="Roboto"/>
                <a:sym typeface="Roboto"/>
              </a:rPr>
              <a:t>2023-1-CY01-KA220-HED-000160668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23"/>
          <p:cNvSpPr txBox="1"/>
          <p:nvPr/>
        </p:nvSpPr>
        <p:spPr>
          <a:xfrm>
            <a:off x="985700" y="870350"/>
            <a:ext cx="7751900" cy="5022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dirty="0" err="1">
                <a:solidFill>
                  <a:srgbClr val="2330DC"/>
                </a:solidFill>
                <a:latin typeface="Roboto"/>
                <a:ea typeface="Roboto"/>
                <a:cs typeface="Roboto"/>
                <a:sym typeface="Roboto"/>
              </a:rPr>
              <a:t>Įvadas</a:t>
            </a:r>
            <a:r>
              <a:rPr lang="en-US" sz="3200" dirty="0">
                <a:solidFill>
                  <a:srgbClr val="2330DC"/>
                </a:solidFill>
                <a:latin typeface="Roboto"/>
                <a:ea typeface="Roboto"/>
                <a:cs typeface="Roboto"/>
                <a:sym typeface="Roboto"/>
              </a:rPr>
              <a:t> į VR/AR </a:t>
            </a:r>
            <a:r>
              <a:rPr lang="en-US" sz="3200" dirty="0" err="1">
                <a:solidFill>
                  <a:srgbClr val="2330DC"/>
                </a:solidFill>
                <a:latin typeface="Roboto"/>
                <a:ea typeface="Roboto"/>
                <a:cs typeface="Roboto"/>
                <a:sym typeface="Roboto"/>
              </a:rPr>
              <a:t>programinę</a:t>
            </a:r>
            <a:r>
              <a:rPr lang="en-US" sz="3200" dirty="0">
                <a:solidFill>
                  <a:srgbClr val="2330DC"/>
                </a:solidFill>
                <a:latin typeface="Roboto"/>
                <a:ea typeface="Roboto"/>
                <a:cs typeface="Roboto"/>
                <a:sym typeface="Roboto"/>
              </a:rPr>
              <a:t> </a:t>
            </a:r>
            <a:r>
              <a:rPr lang="en-US" sz="3200" dirty="0" err="1">
                <a:solidFill>
                  <a:srgbClr val="2330DC"/>
                </a:solidFill>
                <a:latin typeface="Roboto"/>
                <a:ea typeface="Roboto"/>
                <a:cs typeface="Roboto"/>
                <a:sym typeface="Roboto"/>
              </a:rPr>
              <a:t>įrangą</a:t>
            </a:r>
            <a:r>
              <a:rPr lang="en-US" sz="3200" dirty="0">
                <a:solidFill>
                  <a:srgbClr val="2330DC"/>
                </a:solidFill>
                <a:latin typeface="Roboto"/>
                <a:ea typeface="Roboto"/>
                <a:cs typeface="Roboto"/>
                <a:sym typeface="Roboto"/>
              </a:rPr>
              <a:t> </a:t>
            </a:r>
            <a:r>
              <a:rPr lang="en-US" sz="3200" dirty="0" err="1">
                <a:solidFill>
                  <a:srgbClr val="2330DC"/>
                </a:solidFill>
                <a:latin typeface="Roboto"/>
                <a:ea typeface="Roboto"/>
                <a:cs typeface="Roboto"/>
                <a:sym typeface="Roboto"/>
              </a:rPr>
              <a:t>ir</a:t>
            </a:r>
            <a:r>
              <a:rPr lang="en-US" sz="3200" dirty="0">
                <a:solidFill>
                  <a:srgbClr val="2330DC"/>
                </a:solidFill>
                <a:latin typeface="Roboto"/>
                <a:ea typeface="Roboto"/>
                <a:cs typeface="Roboto"/>
                <a:sym typeface="Roboto"/>
              </a:rPr>
              <a:t> </a:t>
            </a:r>
            <a:r>
              <a:rPr lang="en-US" sz="3200" dirty="0" err="1">
                <a:solidFill>
                  <a:srgbClr val="2330DC"/>
                </a:solidFill>
                <a:latin typeface="Roboto"/>
                <a:ea typeface="Roboto"/>
                <a:cs typeface="Roboto"/>
                <a:sym typeface="Roboto"/>
              </a:rPr>
              <a:t>meno</a:t>
            </a:r>
            <a:r>
              <a:rPr lang="en-US" sz="3200" dirty="0">
                <a:solidFill>
                  <a:srgbClr val="2330DC"/>
                </a:solidFill>
                <a:latin typeface="Roboto"/>
                <a:ea typeface="Roboto"/>
                <a:cs typeface="Roboto"/>
                <a:sym typeface="Roboto"/>
              </a:rPr>
              <a:t> </a:t>
            </a:r>
            <a:r>
              <a:rPr lang="en-US" sz="3200" dirty="0" err="1">
                <a:solidFill>
                  <a:srgbClr val="2330DC"/>
                </a:solidFill>
                <a:latin typeface="Roboto"/>
                <a:ea typeface="Roboto"/>
                <a:cs typeface="Roboto"/>
                <a:sym typeface="Roboto"/>
              </a:rPr>
              <a:t>kūrimo</a:t>
            </a:r>
            <a:r>
              <a:rPr lang="en-US" sz="3200" dirty="0">
                <a:solidFill>
                  <a:srgbClr val="2330DC"/>
                </a:solidFill>
                <a:latin typeface="Roboto"/>
                <a:ea typeface="Roboto"/>
                <a:cs typeface="Roboto"/>
                <a:sym typeface="Roboto"/>
              </a:rPr>
              <a:t> </a:t>
            </a:r>
            <a:r>
              <a:rPr lang="en-US" sz="3200" dirty="0" err="1">
                <a:solidFill>
                  <a:srgbClr val="2330DC"/>
                </a:solidFill>
                <a:latin typeface="Roboto"/>
                <a:ea typeface="Roboto"/>
                <a:cs typeface="Roboto"/>
                <a:sym typeface="Roboto"/>
              </a:rPr>
              <a:t>įrankius</a:t>
            </a:r>
            <a:endParaRPr lang="lt-LT"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lt-LT" sz="1800" dirty="0">
                <a:solidFill>
                  <a:srgbClr val="2330DC"/>
                </a:solidFill>
                <a:latin typeface="Roboto"/>
                <a:ea typeface="Roboto"/>
                <a:cs typeface="Roboto"/>
                <a:sym typeface="Roboto"/>
              </a:rPr>
              <a:t>Programinės įrangos svarba kuriant įtraukiančią VR/AR patirtį.</a:t>
            </a:r>
          </a:p>
          <a:p>
            <a:pPr marL="457200" marR="0" lvl="0" indent="-342900" algn="l" rtl="0">
              <a:lnSpc>
                <a:spcPct val="100000"/>
              </a:lnSpc>
              <a:spcBef>
                <a:spcPts val="0"/>
              </a:spcBef>
              <a:spcAft>
                <a:spcPts val="0"/>
              </a:spcAft>
              <a:buClr>
                <a:srgbClr val="2330DC"/>
              </a:buClr>
              <a:buSzPts val="1800"/>
              <a:buFont typeface="Roboto"/>
              <a:buChar char="●"/>
            </a:pPr>
            <a:r>
              <a:rPr lang="lt-LT" sz="1800" dirty="0">
                <a:solidFill>
                  <a:srgbClr val="2330DC"/>
                </a:solidFill>
                <a:latin typeface="Roboto"/>
                <a:ea typeface="Roboto"/>
                <a:cs typeface="Roboto"/>
                <a:sym typeface="Roboto"/>
              </a:rPr>
              <a:t>Kaip šios priemonės leidžia kurti dinamiškus pasakojimus ir interaktyvias meno aplinkas.</a:t>
            </a: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101" name="Google Shape;101;p3"/>
          <p:cNvSpPr txBox="1"/>
          <p:nvPr/>
        </p:nvSpPr>
        <p:spPr>
          <a:xfrm>
            <a:off x="880850" y="755000"/>
            <a:ext cx="10101377"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dirty="0">
                <a:solidFill>
                  <a:srgbClr val="2330DC"/>
                </a:solidFill>
                <a:latin typeface="Roboto"/>
                <a:ea typeface="Roboto"/>
                <a:cs typeface="Roboto"/>
                <a:sym typeface="Roboto"/>
              </a:rPr>
              <a:t>VR </a:t>
            </a:r>
            <a:r>
              <a:rPr lang="en-US" sz="3200" dirty="0" err="1">
                <a:solidFill>
                  <a:srgbClr val="2330DC"/>
                </a:solidFill>
                <a:latin typeface="Roboto"/>
                <a:ea typeface="Roboto"/>
                <a:cs typeface="Roboto"/>
                <a:sym typeface="Roboto"/>
              </a:rPr>
              <a:t>kūrimo</a:t>
            </a:r>
            <a:r>
              <a:rPr lang="en-US" sz="3200" dirty="0">
                <a:solidFill>
                  <a:srgbClr val="2330DC"/>
                </a:solidFill>
                <a:latin typeface="Roboto"/>
                <a:ea typeface="Roboto"/>
                <a:cs typeface="Roboto"/>
                <a:sym typeface="Roboto"/>
              </a:rPr>
              <a:t> </a:t>
            </a:r>
            <a:r>
              <a:rPr lang="en-US" sz="3200" dirty="0" err="1">
                <a:solidFill>
                  <a:srgbClr val="2330DC"/>
                </a:solidFill>
                <a:latin typeface="Roboto"/>
                <a:ea typeface="Roboto"/>
                <a:cs typeface="Roboto"/>
                <a:sym typeface="Roboto"/>
              </a:rPr>
              <a:t>įrankis</a:t>
            </a:r>
            <a:r>
              <a:rPr lang="en-US" sz="3200" dirty="0">
                <a:solidFill>
                  <a:srgbClr val="2330DC"/>
                </a:solidFill>
                <a:latin typeface="Roboto"/>
                <a:ea typeface="Roboto"/>
                <a:cs typeface="Roboto"/>
                <a:sym typeface="Roboto"/>
              </a:rPr>
              <a:t>: </a:t>
            </a:r>
            <a:r>
              <a:rPr lang="lt-LT" sz="3200" dirty="0">
                <a:solidFill>
                  <a:srgbClr val="2330DC"/>
                </a:solidFill>
                <a:latin typeface="Roboto"/>
                <a:ea typeface="Roboto"/>
                <a:cs typeface="Roboto"/>
                <a:sym typeface="Roboto"/>
              </a:rPr>
              <a:t>„</a:t>
            </a:r>
            <a:r>
              <a:rPr lang="en-US" sz="3200" dirty="0" err="1">
                <a:solidFill>
                  <a:srgbClr val="2330DC"/>
                </a:solidFill>
                <a:latin typeface="Roboto"/>
                <a:ea typeface="Roboto"/>
                <a:cs typeface="Roboto"/>
                <a:sym typeface="Roboto"/>
              </a:rPr>
              <a:t>Kunstmatrix</a:t>
            </a:r>
            <a:r>
              <a:rPr lang="lt-LT" sz="3200" dirty="0">
                <a:solidFill>
                  <a:srgbClr val="2330DC"/>
                </a:solidFill>
                <a:latin typeface="Roboto"/>
                <a:ea typeface="Roboto"/>
                <a:cs typeface="Roboto"/>
                <a:sym typeface="Roboto"/>
              </a:rPr>
              <a:t>“</a:t>
            </a:r>
            <a:endParaRPr lang="lt-LT" sz="18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18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r>
              <a:rPr lang="lt-LT" sz="1800" dirty="0">
                <a:solidFill>
                  <a:srgbClr val="2330DC"/>
                </a:solidFill>
                <a:latin typeface="Roboto"/>
                <a:ea typeface="Roboto"/>
                <a:cs typeface="Roboto"/>
                <a:sym typeface="Roboto"/>
              </a:rPr>
              <a:t>Apžvalga:</a:t>
            </a:r>
          </a:p>
          <a:p>
            <a:pPr marL="0" marR="0" lvl="0" indent="0" algn="l" rtl="0">
              <a:lnSpc>
                <a:spcPct val="100000"/>
              </a:lnSpc>
              <a:spcBef>
                <a:spcPts val="0"/>
              </a:spcBef>
              <a:spcAft>
                <a:spcPts val="0"/>
              </a:spcAft>
              <a:buClr>
                <a:srgbClr val="000000"/>
              </a:buClr>
              <a:buSzPts val="3200"/>
              <a:buFont typeface="Arial"/>
              <a:buNone/>
            </a:pPr>
            <a:r>
              <a:rPr lang="lt-LT" sz="1800" dirty="0">
                <a:solidFill>
                  <a:srgbClr val="2330DC"/>
                </a:solidFill>
                <a:latin typeface="Roboto"/>
                <a:ea typeface="Roboto"/>
                <a:cs typeface="Roboto"/>
                <a:sym typeface="Roboto"/>
              </a:rPr>
              <a:t>● „</a:t>
            </a:r>
            <a:r>
              <a:rPr lang="lt-LT" sz="1800" dirty="0" err="1">
                <a:solidFill>
                  <a:srgbClr val="2330DC"/>
                </a:solidFill>
                <a:latin typeface="Roboto"/>
                <a:ea typeface="Roboto"/>
                <a:cs typeface="Roboto"/>
                <a:sym typeface="Roboto"/>
              </a:rPr>
              <a:t>Kunstmatrix</a:t>
            </a:r>
            <a:r>
              <a:rPr lang="lt-LT" sz="1800" dirty="0">
                <a:solidFill>
                  <a:srgbClr val="2330DC"/>
                </a:solidFill>
                <a:latin typeface="Roboto"/>
                <a:ea typeface="Roboto"/>
                <a:cs typeface="Roboto"/>
                <a:sym typeface="Roboto"/>
              </a:rPr>
              <a:t>“ - 3D virtualių parodų kūrimo platforma.</a:t>
            </a:r>
          </a:p>
          <a:p>
            <a:pPr marL="0" marR="0" lvl="0" indent="0" algn="l" rtl="0">
              <a:lnSpc>
                <a:spcPct val="100000"/>
              </a:lnSpc>
              <a:spcBef>
                <a:spcPts val="0"/>
              </a:spcBef>
              <a:spcAft>
                <a:spcPts val="0"/>
              </a:spcAft>
              <a:buClr>
                <a:srgbClr val="000000"/>
              </a:buClr>
              <a:buSzPts val="3200"/>
              <a:buFont typeface="Arial"/>
              <a:buNone/>
            </a:pPr>
            <a:endParaRPr lang="lt-LT" sz="18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r>
              <a:rPr lang="lt-LT" sz="1800" dirty="0">
                <a:solidFill>
                  <a:srgbClr val="2330DC"/>
                </a:solidFill>
                <a:latin typeface="Roboto"/>
                <a:ea typeface="Roboto"/>
                <a:cs typeface="Roboto"/>
                <a:sym typeface="Roboto"/>
              </a:rPr>
              <a:t>Pagrindinės funkcijos:</a:t>
            </a:r>
          </a:p>
          <a:p>
            <a:pPr marL="0" marR="0" lvl="0" indent="0" algn="l" rtl="0">
              <a:lnSpc>
                <a:spcPct val="100000"/>
              </a:lnSpc>
              <a:spcBef>
                <a:spcPts val="0"/>
              </a:spcBef>
              <a:spcAft>
                <a:spcPts val="0"/>
              </a:spcAft>
              <a:buClr>
                <a:srgbClr val="000000"/>
              </a:buClr>
              <a:buSzPts val="3200"/>
              <a:buFont typeface="Arial"/>
              <a:buNone/>
            </a:pPr>
            <a:r>
              <a:rPr lang="lt-LT" sz="1800" dirty="0">
                <a:solidFill>
                  <a:srgbClr val="2330DC"/>
                </a:solidFill>
                <a:latin typeface="Roboto"/>
                <a:ea typeface="Roboto"/>
                <a:cs typeface="Roboto"/>
                <a:sym typeface="Roboto"/>
              </a:rPr>
              <a:t>● galimybė pritaikyti galerijos išdėstymą, 3D objektų integracija ir daugialypės terpės palaikymas.</a:t>
            </a:r>
          </a:p>
          <a:p>
            <a:pPr marL="0" marR="0" lvl="0" indent="0" algn="l" rtl="0">
              <a:lnSpc>
                <a:spcPct val="100000"/>
              </a:lnSpc>
              <a:spcBef>
                <a:spcPts val="0"/>
              </a:spcBef>
              <a:spcAft>
                <a:spcPts val="0"/>
              </a:spcAft>
              <a:buClr>
                <a:srgbClr val="000000"/>
              </a:buClr>
              <a:buSzPts val="3200"/>
              <a:buFont typeface="Arial"/>
              <a:buNone/>
            </a:pPr>
            <a:r>
              <a:rPr lang="lt-LT" sz="1800" dirty="0">
                <a:solidFill>
                  <a:srgbClr val="2330DC"/>
                </a:solidFill>
                <a:latin typeface="Roboto"/>
                <a:ea typeface="Roboto"/>
                <a:cs typeface="Roboto"/>
                <a:sym typeface="Roboto"/>
              </a:rPr>
              <a:t>● galimybė pridėti išsamią informaciją apie meno kūrinius, aprašymus ir menininkus.</a:t>
            </a:r>
            <a:endParaRPr sz="18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1800" dirty="0">
              <a:solidFill>
                <a:srgbClr val="2330DC"/>
              </a:solidFill>
              <a:latin typeface="Roboto"/>
              <a:ea typeface="Roboto"/>
              <a:cs typeface="Roboto"/>
              <a:sym typeface="Roboto"/>
            </a:endParaRPr>
          </a:p>
        </p:txBody>
      </p:sp>
      <p:pic>
        <p:nvPicPr>
          <p:cNvPr id="102" name="Google Shape;102;p3" descr="Ever wanted to make your very own custom made art gallery? &#10;Hi My name is Andy and I am a Freelance Photographer Located in Lowell Mass, and I love this question. &#10;&#10;I always wanted my very own art gallery, so I said hell, I might as well make one, here in my video I show you just how easy it is using a website:&#10;&#10;The Website to use: https://www.kunstmatrix.com/en&#10;&#10;Still Learning the ropes on how to use this website... but...&#10;I am also super excited to share with you all the artist and events we plan to have here, if you are interested in submitting or have any feedback or Ideas on the Gallery please check out my Social Links below, and I love forward to hearing from you!!&#10;&#10;Andy Twyman Photography&#10;Instagram: https://www.instagram.com/twymango&#10;Linktree: https://linktr.ee/twymango" title="How To Make a Virtual Online Gallery using Kunstmatrix">
            <a:hlinkClick r:id="rId4"/>
          </p:cNvPr>
          <p:cNvPicPr preferRelativeResize="0"/>
          <p:nvPr/>
        </p:nvPicPr>
        <p:blipFill>
          <a:blip r:embed="rId5">
            <a:alphaModFix/>
          </a:blip>
          <a:stretch>
            <a:fillRect/>
          </a:stretch>
        </p:blipFill>
        <p:spPr>
          <a:xfrm>
            <a:off x="1060134" y="3630069"/>
            <a:ext cx="4151700" cy="23353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1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6"/>
        <p:cNvGrpSpPr/>
        <p:nvPr/>
      </p:nvGrpSpPr>
      <p:grpSpPr>
        <a:xfrm>
          <a:off x="0" y="0"/>
          <a:ext cx="0" cy="0"/>
          <a:chOff x="0" y="0"/>
          <a:chExt cx="0" cy="0"/>
        </a:xfrm>
      </p:grpSpPr>
      <p:sp>
        <p:nvSpPr>
          <p:cNvPr id="107" name="Google Shape;107;g308ead12222_0_14"/>
          <p:cNvSpPr txBox="1"/>
          <p:nvPr/>
        </p:nvSpPr>
        <p:spPr>
          <a:xfrm>
            <a:off x="880850" y="755000"/>
            <a:ext cx="6726581"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pt-BR" sz="3200" dirty="0">
                <a:solidFill>
                  <a:srgbClr val="2330DC"/>
                </a:solidFill>
                <a:latin typeface="Roboto"/>
                <a:ea typeface="Roboto"/>
                <a:cs typeface="Roboto"/>
                <a:sym typeface="Roboto"/>
              </a:rPr>
              <a:t>AR kūrimo įrankis: „Google AR</a:t>
            </a:r>
            <a:r>
              <a:rPr lang="lt-LT" sz="3200" dirty="0">
                <a:solidFill>
                  <a:srgbClr val="2330DC"/>
                </a:solidFill>
                <a:latin typeface="Roboto"/>
                <a:ea typeface="Roboto"/>
                <a:cs typeface="Roboto"/>
                <a:sym typeface="Roboto"/>
              </a:rPr>
              <a:t>“</a:t>
            </a:r>
          </a:p>
          <a:p>
            <a:pPr marL="0" marR="0" lvl="0" indent="0" algn="l" rtl="0">
              <a:lnSpc>
                <a:spcPct val="100000"/>
              </a:lnSpc>
              <a:spcBef>
                <a:spcPts val="0"/>
              </a:spcBef>
              <a:spcAft>
                <a:spcPts val="0"/>
              </a:spcAft>
              <a:buNone/>
            </a:pPr>
            <a:endParaRPr sz="1800"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800" dirty="0">
                <a:solidFill>
                  <a:srgbClr val="2330DC"/>
                </a:solidFill>
                <a:latin typeface="Roboto"/>
                <a:ea typeface="Roboto"/>
                <a:cs typeface="Roboto"/>
                <a:sym typeface="Roboto"/>
              </a:rPr>
              <a:t>Apžvalga:</a:t>
            </a:r>
          </a:p>
          <a:p>
            <a:pPr marL="114300" marR="0" lvl="0" algn="l" rtl="0">
              <a:lnSpc>
                <a:spcPct val="100000"/>
              </a:lnSpc>
              <a:spcBef>
                <a:spcPts val="0"/>
              </a:spcBef>
              <a:spcAft>
                <a:spcPts val="0"/>
              </a:spcAft>
              <a:buClr>
                <a:srgbClr val="2330DC"/>
              </a:buClr>
              <a:buSzPts val="1800"/>
            </a:pPr>
            <a:r>
              <a:rPr lang="lt-LT" sz="1800" dirty="0">
                <a:solidFill>
                  <a:srgbClr val="2330DC"/>
                </a:solidFill>
                <a:latin typeface="Roboto"/>
                <a:ea typeface="Roboto"/>
                <a:cs typeface="Roboto"/>
                <a:sym typeface="Roboto"/>
              </a:rPr>
              <a:t>● „Google AR“: įrankiai ir sistemos, skirtos mobiliuosiuose įrenginiuose papildytosios realybės patirčiai kurti.</a:t>
            </a:r>
          </a:p>
          <a:p>
            <a:pPr marL="114300" marR="0" lvl="0" algn="l" rtl="0">
              <a:lnSpc>
                <a:spcPct val="100000"/>
              </a:lnSpc>
              <a:spcBef>
                <a:spcPts val="0"/>
              </a:spcBef>
              <a:spcAft>
                <a:spcPts val="0"/>
              </a:spcAft>
              <a:buClr>
                <a:srgbClr val="2330DC"/>
              </a:buClr>
              <a:buSzPts val="1800"/>
            </a:pPr>
            <a:endParaRPr lang="lt-LT" sz="1800"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800" dirty="0">
                <a:solidFill>
                  <a:srgbClr val="2330DC"/>
                </a:solidFill>
                <a:latin typeface="Roboto"/>
                <a:ea typeface="Roboto"/>
                <a:cs typeface="Roboto"/>
                <a:sym typeface="Roboto"/>
              </a:rPr>
              <a:t>Pagrindinės funkcijos:</a:t>
            </a:r>
          </a:p>
          <a:p>
            <a:pPr marL="114300" marR="0" lvl="0" algn="l" rtl="0">
              <a:lnSpc>
                <a:spcPct val="100000"/>
              </a:lnSpc>
              <a:spcBef>
                <a:spcPts val="0"/>
              </a:spcBef>
              <a:spcAft>
                <a:spcPts val="0"/>
              </a:spcAft>
              <a:buClr>
                <a:srgbClr val="2330DC"/>
              </a:buClr>
              <a:buSzPts val="1800"/>
            </a:pPr>
            <a:r>
              <a:rPr lang="lt-LT" sz="1800" dirty="0">
                <a:solidFill>
                  <a:srgbClr val="2330DC"/>
                </a:solidFill>
                <a:latin typeface="Roboto"/>
                <a:ea typeface="Roboto"/>
                <a:cs typeface="Roboto"/>
                <a:sym typeface="Roboto"/>
              </a:rPr>
              <a:t>● Aplinkos aptikimas, šviesos įvertinimas ir judesio sekimas.</a:t>
            </a:r>
          </a:p>
          <a:p>
            <a:pPr marL="114300" marR="0" lvl="0" algn="l" rtl="0">
              <a:lnSpc>
                <a:spcPct val="100000"/>
              </a:lnSpc>
              <a:spcBef>
                <a:spcPts val="0"/>
              </a:spcBef>
              <a:spcAft>
                <a:spcPts val="0"/>
              </a:spcAft>
              <a:buClr>
                <a:srgbClr val="2330DC"/>
              </a:buClr>
              <a:buSzPts val="1800"/>
            </a:pPr>
            <a:r>
              <a:rPr lang="lt-LT" sz="1800" dirty="0">
                <a:solidFill>
                  <a:srgbClr val="2330DC"/>
                </a:solidFill>
                <a:latin typeface="Roboto"/>
                <a:ea typeface="Roboto"/>
                <a:cs typeface="Roboto"/>
                <a:sym typeface="Roboto"/>
              </a:rPr>
              <a:t>● Palaiko interaktyvius elementus, reaguojančius į fizinę aplinką.</a:t>
            </a:r>
          </a:p>
          <a:p>
            <a:pPr marL="114300" marR="0" lvl="0" algn="l" rtl="0">
              <a:lnSpc>
                <a:spcPct val="100000"/>
              </a:lnSpc>
              <a:spcBef>
                <a:spcPts val="0"/>
              </a:spcBef>
              <a:spcAft>
                <a:spcPts val="0"/>
              </a:spcAft>
              <a:buClr>
                <a:srgbClr val="2330DC"/>
              </a:buClr>
              <a:buSzPts val="1800"/>
            </a:pPr>
            <a:endParaRPr lang="lt-LT" sz="1800"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800" dirty="0">
                <a:solidFill>
                  <a:srgbClr val="2330DC"/>
                </a:solidFill>
                <a:latin typeface="Roboto"/>
                <a:ea typeface="Roboto"/>
                <a:cs typeface="Roboto"/>
                <a:sym typeface="Roboto"/>
              </a:rPr>
              <a:t>Aplikacijos pavyzdys:</a:t>
            </a:r>
          </a:p>
          <a:p>
            <a:pPr marL="114300" marR="0" lvl="0" algn="l" rtl="0">
              <a:lnSpc>
                <a:spcPct val="100000"/>
              </a:lnSpc>
              <a:spcBef>
                <a:spcPts val="0"/>
              </a:spcBef>
              <a:spcAft>
                <a:spcPts val="0"/>
              </a:spcAft>
              <a:buClr>
                <a:srgbClr val="2330DC"/>
              </a:buClr>
              <a:buSzPts val="1800"/>
            </a:pPr>
            <a:r>
              <a:rPr lang="lt-LT" sz="1800" dirty="0">
                <a:solidFill>
                  <a:srgbClr val="2330DC"/>
                </a:solidFill>
                <a:latin typeface="Roboto"/>
                <a:ea typeface="Roboto"/>
                <a:cs typeface="Roboto"/>
                <a:sym typeface="Roboto"/>
              </a:rPr>
              <a:t>● AR programėlės kūrimas, kuri perteikia skaitmeninį meną realiose vietose, pavyzdžiui, pridedant interaktyvius elementus prie viešoje erdvėje esančios freskos.</a:t>
            </a:r>
            <a:endParaRPr lang="lt-LT" sz="3200" b="0" i="0" u="none" strike="noStrike" cap="none" dirty="0">
              <a:solidFill>
                <a:srgbClr val="2330DC"/>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1"/>
        <p:cNvGrpSpPr/>
        <p:nvPr/>
      </p:nvGrpSpPr>
      <p:grpSpPr>
        <a:xfrm>
          <a:off x="0" y="0"/>
          <a:ext cx="0" cy="0"/>
          <a:chOff x="0" y="0"/>
          <a:chExt cx="0" cy="0"/>
        </a:xfrm>
      </p:grpSpPr>
      <p:sp>
        <p:nvSpPr>
          <p:cNvPr id="112" name="Google Shape;112;g308ead12222_0_24"/>
          <p:cNvSpPr txBox="1"/>
          <p:nvPr/>
        </p:nvSpPr>
        <p:spPr>
          <a:xfrm>
            <a:off x="880850" y="755000"/>
            <a:ext cx="5686205"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dirty="0">
                <a:solidFill>
                  <a:srgbClr val="2330DC"/>
                </a:solidFill>
                <a:latin typeface="Roboto"/>
                <a:ea typeface="Roboto"/>
                <a:cs typeface="Roboto"/>
                <a:sym typeface="Roboto"/>
              </a:rPr>
              <a:t>VR/AR </a:t>
            </a:r>
            <a:r>
              <a:rPr lang="en-US" sz="3200" dirty="0" err="1">
                <a:solidFill>
                  <a:srgbClr val="2330DC"/>
                </a:solidFill>
                <a:latin typeface="Roboto"/>
                <a:ea typeface="Roboto"/>
                <a:cs typeface="Roboto"/>
                <a:sym typeface="Roboto"/>
              </a:rPr>
              <a:t>nauda</a:t>
            </a:r>
            <a:r>
              <a:rPr lang="en-US" sz="3200" dirty="0">
                <a:solidFill>
                  <a:srgbClr val="2330DC"/>
                </a:solidFill>
                <a:latin typeface="Roboto"/>
                <a:ea typeface="Roboto"/>
                <a:cs typeface="Roboto"/>
                <a:sym typeface="Roboto"/>
              </a:rPr>
              <a:t> </a:t>
            </a:r>
            <a:r>
              <a:rPr lang="en-US" sz="3200" dirty="0" err="1">
                <a:solidFill>
                  <a:srgbClr val="2330DC"/>
                </a:solidFill>
                <a:latin typeface="Roboto"/>
                <a:ea typeface="Roboto"/>
                <a:cs typeface="Roboto"/>
                <a:sym typeface="Roboto"/>
              </a:rPr>
              <a:t>kuriant</a:t>
            </a:r>
            <a:r>
              <a:rPr lang="en-US" sz="3200" dirty="0">
                <a:solidFill>
                  <a:srgbClr val="2330DC"/>
                </a:solidFill>
                <a:latin typeface="Roboto"/>
                <a:ea typeface="Roboto"/>
                <a:cs typeface="Roboto"/>
                <a:sym typeface="Roboto"/>
              </a:rPr>
              <a:t> </a:t>
            </a:r>
            <a:r>
              <a:rPr lang="en-US" sz="3200" dirty="0" err="1">
                <a:solidFill>
                  <a:srgbClr val="2330DC"/>
                </a:solidFill>
                <a:latin typeface="Roboto"/>
                <a:ea typeface="Roboto"/>
                <a:cs typeface="Roboto"/>
                <a:sym typeface="Roboto"/>
              </a:rPr>
              <a:t>meną</a:t>
            </a:r>
            <a:endParaRPr lang="lt-LT" sz="3200"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endParaRPr lang="lt-LT" sz="1800"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800" dirty="0">
                <a:solidFill>
                  <a:srgbClr val="2330DC"/>
                </a:solidFill>
                <a:latin typeface="Roboto"/>
                <a:ea typeface="Roboto"/>
                <a:cs typeface="Roboto"/>
                <a:sym typeface="Roboto"/>
              </a:rPr>
              <a:t>Įtraukiantis pasakojimas:</a:t>
            </a:r>
          </a:p>
          <a:p>
            <a:pPr marL="114300" marR="0" lvl="0" algn="l" rtl="0">
              <a:lnSpc>
                <a:spcPct val="100000"/>
              </a:lnSpc>
              <a:spcBef>
                <a:spcPts val="0"/>
              </a:spcBef>
              <a:spcAft>
                <a:spcPts val="0"/>
              </a:spcAft>
              <a:buClr>
                <a:srgbClr val="2330DC"/>
              </a:buClr>
              <a:buSzPts val="1800"/>
            </a:pPr>
            <a:r>
              <a:rPr lang="lt-LT" sz="1800" dirty="0">
                <a:solidFill>
                  <a:srgbClr val="2330DC"/>
                </a:solidFill>
                <a:latin typeface="Roboto"/>
                <a:ea typeface="Roboto"/>
                <a:cs typeface="Roboto"/>
                <a:sym typeface="Roboto"/>
              </a:rPr>
              <a:t>● įtraukia žiūrovus, leidžiant jiems tyrinėti ir sąveikauti skaitmeninėje aplinkoje.</a:t>
            </a:r>
          </a:p>
          <a:p>
            <a:pPr marL="114300" marR="0" lvl="0" algn="l" rtl="0">
              <a:lnSpc>
                <a:spcPct val="100000"/>
              </a:lnSpc>
              <a:spcBef>
                <a:spcPts val="0"/>
              </a:spcBef>
              <a:spcAft>
                <a:spcPts val="0"/>
              </a:spcAft>
              <a:buClr>
                <a:srgbClr val="2330DC"/>
              </a:buClr>
              <a:buSzPts val="1800"/>
            </a:pPr>
            <a:endParaRPr lang="lt-LT" sz="1800"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800" dirty="0">
                <a:solidFill>
                  <a:srgbClr val="2330DC"/>
                </a:solidFill>
                <a:latin typeface="Roboto"/>
                <a:ea typeface="Roboto"/>
                <a:cs typeface="Roboto"/>
                <a:sym typeface="Roboto"/>
              </a:rPr>
              <a:t>Geresnis prieinamumas:</a:t>
            </a:r>
          </a:p>
          <a:p>
            <a:pPr marL="114300" marR="0" lvl="0" algn="l" rtl="0">
              <a:lnSpc>
                <a:spcPct val="100000"/>
              </a:lnSpc>
              <a:spcBef>
                <a:spcPts val="0"/>
              </a:spcBef>
              <a:spcAft>
                <a:spcPts val="0"/>
              </a:spcAft>
              <a:buClr>
                <a:srgbClr val="2330DC"/>
              </a:buClr>
              <a:buSzPts val="1800"/>
            </a:pPr>
            <a:r>
              <a:rPr lang="lt-LT" sz="1800" dirty="0">
                <a:solidFill>
                  <a:srgbClr val="2330DC"/>
                </a:solidFill>
                <a:latin typeface="Roboto"/>
                <a:ea typeface="Roboto"/>
                <a:cs typeface="Roboto"/>
                <a:sym typeface="Roboto"/>
              </a:rPr>
              <a:t>●  išplečiama galimybė susipažinti su menu asmenims, kurie fiziškai negali aplankyti parodų.</a:t>
            </a:r>
          </a:p>
          <a:p>
            <a:pPr marL="114300" marR="0" lvl="0" algn="l" rtl="0">
              <a:lnSpc>
                <a:spcPct val="100000"/>
              </a:lnSpc>
              <a:spcBef>
                <a:spcPts val="0"/>
              </a:spcBef>
              <a:spcAft>
                <a:spcPts val="0"/>
              </a:spcAft>
              <a:buClr>
                <a:srgbClr val="2330DC"/>
              </a:buClr>
              <a:buSzPts val="1800"/>
            </a:pPr>
            <a:endParaRPr lang="lt-LT" sz="1800"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800" dirty="0">
                <a:solidFill>
                  <a:srgbClr val="2330DC"/>
                </a:solidFill>
                <a:latin typeface="Roboto"/>
                <a:ea typeface="Roboto"/>
                <a:cs typeface="Roboto"/>
                <a:sym typeface="Roboto"/>
              </a:rPr>
              <a:t>Kintanti meno patirtis:</a:t>
            </a:r>
          </a:p>
          <a:p>
            <a:pPr marL="114300" marR="0" lvl="0" algn="l" rtl="0">
              <a:lnSpc>
                <a:spcPct val="100000"/>
              </a:lnSpc>
              <a:spcBef>
                <a:spcPts val="0"/>
              </a:spcBef>
              <a:spcAft>
                <a:spcPts val="0"/>
              </a:spcAft>
              <a:buClr>
                <a:srgbClr val="2330DC"/>
              </a:buClr>
              <a:buSzPts val="1800"/>
            </a:pPr>
            <a:r>
              <a:rPr lang="lt-LT" sz="1800" dirty="0">
                <a:solidFill>
                  <a:srgbClr val="2330DC"/>
                </a:solidFill>
                <a:latin typeface="Roboto"/>
                <a:ea typeface="Roboto"/>
                <a:cs typeface="Roboto"/>
                <a:sym typeface="Roboto"/>
              </a:rPr>
              <a:t>● menininkai gali pasiekti pasaulinę auditoriją ir pasiūlyti unikalią, asmeniškai pritaikytą patirtį.</a:t>
            </a:r>
            <a:endParaRPr sz="1800"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8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7" name="Google Shape;117;g308ead12222_0_35"/>
          <p:cNvSpPr txBox="1"/>
          <p:nvPr/>
        </p:nvSpPr>
        <p:spPr>
          <a:xfrm>
            <a:off x="880850" y="755000"/>
            <a:ext cx="10444200"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pt-BR" sz="3200" dirty="0">
                <a:solidFill>
                  <a:srgbClr val="2330DC"/>
                </a:solidFill>
                <a:latin typeface="Roboto"/>
                <a:ea typeface="Roboto"/>
                <a:cs typeface="Roboto"/>
                <a:sym typeface="Roboto"/>
              </a:rPr>
              <a:t>Įvadas į virtualių galerijų platformas</a:t>
            </a:r>
            <a:endParaRPr lang="lt-LT"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lt-LT" sz="1800" dirty="0">
                <a:solidFill>
                  <a:srgbClr val="2330DC"/>
                </a:solidFill>
                <a:latin typeface="Roboto"/>
                <a:ea typeface="Roboto"/>
                <a:cs typeface="Roboto"/>
                <a:sym typeface="Roboto"/>
              </a:rPr>
              <a:t>Virtualių galerijų svarba plečiant meno prieinamumą.</a:t>
            </a:r>
          </a:p>
          <a:p>
            <a:pPr marL="457200" marR="0" lvl="0" indent="-342900" algn="l" rtl="0">
              <a:lnSpc>
                <a:spcPct val="100000"/>
              </a:lnSpc>
              <a:spcBef>
                <a:spcPts val="0"/>
              </a:spcBef>
              <a:spcAft>
                <a:spcPts val="0"/>
              </a:spcAft>
              <a:buClr>
                <a:srgbClr val="2330DC"/>
              </a:buClr>
              <a:buSzPts val="1800"/>
              <a:buFont typeface="Roboto"/>
              <a:buChar char="●"/>
            </a:pPr>
            <a:r>
              <a:rPr lang="lt-LT" sz="1800" dirty="0">
                <a:solidFill>
                  <a:srgbClr val="2330DC"/>
                </a:solidFill>
                <a:latin typeface="Roboto"/>
                <a:ea typeface="Roboto"/>
                <a:cs typeface="Roboto"/>
                <a:sym typeface="Roboto"/>
              </a:rPr>
              <a:t>Kaip skaitmeninės platformos leidžia kurti unikalias, interaktyvias ir įtraukiančias parodas.</a:t>
            </a: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p:txBody>
      </p:sp>
      <p:pic>
        <p:nvPicPr>
          <p:cNvPr id="118" name="Google Shape;118;g308ead12222_0_35" descr="FA Channel: Future is Now - Vol.16&#10;Three forms of virtual galleries.&#10;I've recently visited so many virtual galleries online and realized there are different ways to present it, which gives different immersive experiences.  This video will explore the difference between the three forms of virtual galleries—360 VR gallery, 3D virtual gallery, and the gallery that uses both ways. &#10;Please let us know if there is any questions!&#10;&#10;Links and references:&#10;FA Channel Discord channel:&#10;https://discord.gg/hK7DMav&#10;&#10;Virtual SNS cluster&#10;https://cluster.mu/en/&#10;&#10;VRChat&#10;https://vrchat.com/&#10;&#10;Artland - Discover and Buy Art Online&#10;https://www.artland.com/&#10;&#10;PATTI'S ART GALLERY&#10;https://vrchat.com/home/launch?worldId=wrld_f255127e-db9a-45cc-bf43-824a1af5bda2 &#10;&#10;LIN WANG - THE ART OF CHINESE CALLIGRAPHY&#10;https://vrchat.com/home/launch?worldId=wrld_ae617290-0f25-4ebc-8581-d5b9a51bc207" title="3 forms of Virtual Galleries.">
            <a:hlinkClick r:id="rId4"/>
          </p:cNvPr>
          <p:cNvPicPr preferRelativeResize="0"/>
          <p:nvPr/>
        </p:nvPicPr>
        <p:blipFill>
          <a:blip r:embed="rId5">
            <a:alphaModFix/>
          </a:blip>
          <a:stretch>
            <a:fillRect/>
          </a:stretch>
        </p:blipFill>
        <p:spPr>
          <a:xfrm>
            <a:off x="1068946" y="3167194"/>
            <a:ext cx="4235200" cy="2382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10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sp>
        <p:nvSpPr>
          <p:cNvPr id="123" name="Google Shape;123;g308ead12222_0_46"/>
          <p:cNvSpPr txBox="1"/>
          <p:nvPr/>
        </p:nvSpPr>
        <p:spPr>
          <a:xfrm>
            <a:off x="880850" y="755000"/>
            <a:ext cx="6074132"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dirty="0">
                <a:solidFill>
                  <a:srgbClr val="2330DC"/>
                </a:solidFill>
                <a:latin typeface="Roboto"/>
                <a:ea typeface="Roboto"/>
                <a:cs typeface="Roboto"/>
                <a:sym typeface="Roboto"/>
              </a:rPr>
              <a:t>Platform</a:t>
            </a:r>
            <a:r>
              <a:rPr lang="lt-LT" sz="3200" dirty="0" err="1">
                <a:solidFill>
                  <a:srgbClr val="2330DC"/>
                </a:solidFill>
                <a:latin typeface="Roboto"/>
                <a:ea typeface="Roboto"/>
                <a:cs typeface="Roboto"/>
                <a:sym typeface="Roboto"/>
              </a:rPr>
              <a:t>os</a:t>
            </a:r>
            <a:r>
              <a:rPr lang="lt-LT" sz="3200" dirty="0">
                <a:solidFill>
                  <a:srgbClr val="2330DC"/>
                </a:solidFill>
                <a:latin typeface="Roboto"/>
                <a:ea typeface="Roboto"/>
                <a:cs typeface="Roboto"/>
                <a:sym typeface="Roboto"/>
              </a:rPr>
              <a:t> pavyzdys</a:t>
            </a:r>
          </a:p>
          <a:p>
            <a:pPr marL="0" marR="0" lvl="0" indent="0" algn="l" rtl="0">
              <a:lnSpc>
                <a:spcPct val="100000"/>
              </a:lnSpc>
              <a:spcBef>
                <a:spcPts val="0"/>
              </a:spcBef>
              <a:spcAft>
                <a:spcPts val="0"/>
              </a:spcAft>
              <a:buClr>
                <a:srgbClr val="000000"/>
              </a:buClr>
              <a:buSzPts val="3200"/>
              <a:buFont typeface="Arial"/>
              <a:buNone/>
            </a:pPr>
            <a:endParaRPr lang="lt-LT"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r>
              <a:rPr lang="en-US" sz="3200" dirty="0">
                <a:solidFill>
                  <a:srgbClr val="2330DC"/>
                </a:solidFill>
                <a:latin typeface="Roboto"/>
                <a:ea typeface="Roboto"/>
                <a:cs typeface="Roboto"/>
                <a:sym typeface="Roboto"/>
              </a:rPr>
              <a:t>Spatial.io</a:t>
            </a:r>
            <a:endParaRPr sz="32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None/>
            </a:pPr>
            <a:r>
              <a:rPr lang="lt-LT" sz="1800" dirty="0">
                <a:solidFill>
                  <a:srgbClr val="2330DC"/>
                </a:solidFill>
                <a:latin typeface="Roboto"/>
                <a:ea typeface="Roboto"/>
                <a:cs typeface="Roboto"/>
                <a:sym typeface="Roboto"/>
              </a:rPr>
              <a:t>Apžvalga</a:t>
            </a:r>
            <a:r>
              <a:rPr lang="en-US" sz="1800" dirty="0">
                <a:solidFill>
                  <a:srgbClr val="2330DC"/>
                </a:solidFill>
                <a:latin typeface="Roboto"/>
                <a:ea typeface="Roboto"/>
                <a:cs typeface="Roboto"/>
                <a:sym typeface="Roboto"/>
              </a:rPr>
              <a:t>:</a:t>
            </a:r>
            <a:endParaRPr sz="18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US" sz="1800" dirty="0">
                <a:solidFill>
                  <a:srgbClr val="2330DC"/>
                </a:solidFill>
                <a:latin typeface="Roboto"/>
                <a:ea typeface="Roboto"/>
                <a:cs typeface="Roboto"/>
                <a:sym typeface="Roboto"/>
              </a:rPr>
              <a:t>Spatial.io </a:t>
            </a:r>
            <a:r>
              <a:rPr lang="lt-LT" sz="1800" dirty="0">
                <a:solidFill>
                  <a:srgbClr val="2330DC"/>
                </a:solidFill>
                <a:latin typeface="Roboto"/>
                <a:ea typeface="Roboto"/>
                <a:cs typeface="Roboto"/>
                <a:sym typeface="Roboto"/>
              </a:rPr>
              <a:t>sukuria virtualią aplinką, kurioje naudotojai gali kurti, dalytis ir tyrinėti įtraukiančias galerijas.</a:t>
            </a:r>
          </a:p>
          <a:p>
            <a:pPr marL="114300" marR="0" lvl="0" algn="l" rtl="0">
              <a:lnSpc>
                <a:spcPct val="100000"/>
              </a:lnSpc>
              <a:spcBef>
                <a:spcPts val="0"/>
              </a:spcBef>
              <a:spcAft>
                <a:spcPts val="0"/>
              </a:spcAft>
              <a:buClr>
                <a:srgbClr val="2330DC"/>
              </a:buClr>
              <a:buSzPts val="1800"/>
            </a:pPr>
            <a:endParaRPr lang="lt-LT" sz="1800"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800" dirty="0">
                <a:solidFill>
                  <a:srgbClr val="2330DC"/>
                </a:solidFill>
                <a:latin typeface="Roboto"/>
                <a:ea typeface="Roboto"/>
                <a:cs typeface="Roboto"/>
                <a:sym typeface="Roboto"/>
              </a:rPr>
              <a:t>Pagrindinės funkcijos:</a:t>
            </a:r>
          </a:p>
          <a:p>
            <a:pPr marL="457200" marR="0" lvl="0" indent="-342900" algn="l" rtl="0">
              <a:lnSpc>
                <a:spcPct val="100000"/>
              </a:lnSpc>
              <a:spcBef>
                <a:spcPts val="0"/>
              </a:spcBef>
              <a:spcAft>
                <a:spcPts val="0"/>
              </a:spcAft>
              <a:buClr>
                <a:srgbClr val="2330DC"/>
              </a:buClr>
              <a:buSzPts val="1800"/>
              <a:buFont typeface="Roboto"/>
              <a:buChar char="●"/>
            </a:pPr>
            <a:r>
              <a:rPr lang="lt-LT" sz="1800" dirty="0">
                <a:solidFill>
                  <a:srgbClr val="2330DC"/>
                </a:solidFill>
                <a:latin typeface="Roboto"/>
                <a:ea typeface="Roboto"/>
                <a:cs typeface="Roboto"/>
                <a:sym typeface="Roboto"/>
              </a:rPr>
              <a:t>palaiko 3D modelius, garso integraciją ir sąveiką realiuoju laiku.</a:t>
            </a:r>
          </a:p>
          <a:p>
            <a:pPr marL="457200" marR="0" lvl="0" indent="-342900" algn="l" rtl="0">
              <a:lnSpc>
                <a:spcPct val="100000"/>
              </a:lnSpc>
              <a:spcBef>
                <a:spcPts val="0"/>
              </a:spcBef>
              <a:spcAft>
                <a:spcPts val="0"/>
              </a:spcAft>
              <a:buClr>
                <a:srgbClr val="2330DC"/>
              </a:buClr>
              <a:buSzPts val="1800"/>
              <a:buFont typeface="Roboto"/>
              <a:buChar char="●"/>
            </a:pPr>
            <a:r>
              <a:rPr lang="lt-LT" sz="1800" dirty="0">
                <a:solidFill>
                  <a:srgbClr val="2330DC"/>
                </a:solidFill>
                <a:latin typeface="Roboto"/>
                <a:ea typeface="Roboto"/>
                <a:cs typeface="Roboto"/>
                <a:sym typeface="Roboto"/>
              </a:rPr>
              <a:t>prieinama per VR ausines, stalinius kompiuterius ir mobiliuosius įrenginius.</a:t>
            </a:r>
            <a:endParaRPr sz="18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p:txBody>
      </p:sp>
      <p:pic>
        <p:nvPicPr>
          <p:cNvPr id="124" name="Google Shape;124;g308ead12222_0_46" descr="Welcome to the Spatial Creator Toolkit! In this video, Jake - Spatial's Head of Community, walks you through how to get all set up, including downloading and installing Unity, reviewing the sample scenes included with the Start Template, and publishing your first project!&#10;&#10;You can also follow the guide here: https://spatialxr.notion.site/Getting-Started-with-the-Starter-Template-9b12fe1b51f848d48e16468998a10052&#10;&#10;Find all the Docs: https://Docs.Spatial.io&#10;&#10;The Creator Toolkit is powered by Unity, and includes a wide range of tools and features that allow you to create stunning 3D environments, games and experiences that can be shared and explored by others. Whether you're a developer looking to create a new game or social experience, or a creator wanting to build a virtual gallery or exhibition space, the Creator Toolkit has everything you need to bring your vision to life. Let's get started!&#10;&#10;__________________________________________________________________&#10;Spatial is a leading immersive 3D social platform connecting creatives from all over the world. Create a space to connect with friends, attend or host an event, experience arts &amp; culture, and so much more.&#10;&#10;Learn More: https://Spatial.io&#10;Build with Unity: https://Docs.Spatial.io&#10;Twitter: https://Twitter.com/@Spatial_io&#10;Instagram: https://Instagram.com/Spatial_io&#10;Discord: https://Discord.gg/Spatial&#10;Facebook: https://www.facebook.com/spatial.io&#10;Support: https://Support.Spatial.io" title="Spatial Creator Toolkit (powered by Unity) - Getting Started">
            <a:hlinkClick r:id="rId4"/>
          </p:cNvPr>
          <p:cNvPicPr preferRelativeResize="0"/>
          <p:nvPr/>
        </p:nvPicPr>
        <p:blipFill>
          <a:blip r:embed="rId5">
            <a:alphaModFix/>
          </a:blip>
          <a:stretch>
            <a:fillRect/>
          </a:stretch>
        </p:blipFill>
        <p:spPr>
          <a:xfrm>
            <a:off x="7420496" y="944984"/>
            <a:ext cx="3622800" cy="20378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8"/>
        <p:cNvGrpSpPr/>
        <p:nvPr/>
      </p:nvGrpSpPr>
      <p:grpSpPr>
        <a:xfrm>
          <a:off x="0" y="0"/>
          <a:ext cx="0" cy="0"/>
          <a:chOff x="0" y="0"/>
          <a:chExt cx="0" cy="0"/>
        </a:xfrm>
      </p:grpSpPr>
      <p:sp>
        <p:nvSpPr>
          <p:cNvPr id="129" name="Google Shape;129;g308ead12222_0_65"/>
          <p:cNvSpPr txBox="1"/>
          <p:nvPr/>
        </p:nvSpPr>
        <p:spPr>
          <a:xfrm>
            <a:off x="880850" y="755000"/>
            <a:ext cx="5870932"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dirty="0">
                <a:solidFill>
                  <a:srgbClr val="2330DC"/>
                </a:solidFill>
                <a:latin typeface="Roboto"/>
                <a:ea typeface="Roboto"/>
                <a:cs typeface="Roboto"/>
                <a:sym typeface="Roboto"/>
              </a:rPr>
              <a:t>Platform</a:t>
            </a:r>
            <a:r>
              <a:rPr lang="lt-LT" sz="3200" dirty="0" err="1">
                <a:solidFill>
                  <a:srgbClr val="2330DC"/>
                </a:solidFill>
                <a:latin typeface="Roboto"/>
                <a:ea typeface="Roboto"/>
                <a:cs typeface="Roboto"/>
                <a:sym typeface="Roboto"/>
              </a:rPr>
              <a:t>os</a:t>
            </a:r>
            <a:r>
              <a:rPr lang="lt-LT" sz="3200" dirty="0">
                <a:solidFill>
                  <a:srgbClr val="2330DC"/>
                </a:solidFill>
                <a:latin typeface="Roboto"/>
                <a:ea typeface="Roboto"/>
                <a:cs typeface="Roboto"/>
                <a:sym typeface="Roboto"/>
              </a:rPr>
              <a:t> pavyzdys</a:t>
            </a:r>
          </a:p>
          <a:p>
            <a:pPr marL="0" marR="0" lvl="0" indent="0" algn="l" rtl="0">
              <a:lnSpc>
                <a:spcPct val="100000"/>
              </a:lnSpc>
              <a:spcBef>
                <a:spcPts val="0"/>
              </a:spcBef>
              <a:spcAft>
                <a:spcPts val="0"/>
              </a:spcAft>
              <a:buClr>
                <a:srgbClr val="000000"/>
              </a:buClr>
              <a:buSzPts val="3200"/>
              <a:buFont typeface="Arial"/>
              <a:buNone/>
            </a:pPr>
            <a:endParaRPr lang="lt-LT" sz="18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a:t>
            </a:r>
            <a:r>
              <a:rPr lang="en-US" sz="3200" dirty="0">
                <a:solidFill>
                  <a:srgbClr val="2330DC"/>
                </a:solidFill>
                <a:latin typeface="Roboto"/>
                <a:ea typeface="Roboto"/>
                <a:cs typeface="Roboto"/>
                <a:sym typeface="Roboto"/>
              </a:rPr>
              <a:t>Artland</a:t>
            </a:r>
            <a:r>
              <a:rPr lang="lt-LT" sz="3200" dirty="0">
                <a:solidFill>
                  <a:srgbClr val="2330DC"/>
                </a:solidFill>
                <a:latin typeface="Roboto"/>
                <a:ea typeface="Roboto"/>
                <a:cs typeface="Roboto"/>
                <a:sym typeface="Roboto"/>
              </a:rPr>
              <a:t>“</a:t>
            </a:r>
            <a:endParaRPr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None/>
            </a:pPr>
            <a:r>
              <a:rPr lang="lt-LT" sz="1800" dirty="0">
                <a:solidFill>
                  <a:srgbClr val="2330DC"/>
                </a:solidFill>
                <a:latin typeface="Roboto"/>
                <a:ea typeface="Roboto"/>
                <a:cs typeface="Roboto"/>
                <a:sym typeface="Roboto"/>
              </a:rPr>
              <a:t>Apžvalga:</a:t>
            </a:r>
          </a:p>
          <a:p>
            <a:pPr marL="0" marR="0" lvl="0" indent="0" algn="l" rtl="0">
              <a:lnSpc>
                <a:spcPct val="100000"/>
              </a:lnSpc>
              <a:spcBef>
                <a:spcPts val="0"/>
              </a:spcBef>
              <a:spcAft>
                <a:spcPts val="0"/>
              </a:spcAft>
              <a:buNone/>
            </a:pPr>
            <a:r>
              <a:rPr lang="lt-LT" sz="1800" dirty="0">
                <a:solidFill>
                  <a:srgbClr val="2330DC"/>
                </a:solidFill>
                <a:latin typeface="Roboto"/>
                <a:ea typeface="Roboto"/>
                <a:cs typeface="Roboto"/>
                <a:sym typeface="Roboto"/>
              </a:rPr>
              <a:t>● „</a:t>
            </a:r>
            <a:r>
              <a:rPr lang="lt-LT" sz="1800" dirty="0" err="1">
                <a:solidFill>
                  <a:srgbClr val="2330DC"/>
                </a:solidFill>
                <a:latin typeface="Roboto"/>
                <a:ea typeface="Roboto"/>
                <a:cs typeface="Roboto"/>
                <a:sym typeface="Roboto"/>
              </a:rPr>
              <a:t>Artland</a:t>
            </a:r>
            <a:r>
              <a:rPr lang="lt-LT" sz="1800" dirty="0">
                <a:solidFill>
                  <a:srgbClr val="2330DC"/>
                </a:solidFill>
                <a:latin typeface="Roboto"/>
                <a:ea typeface="Roboto"/>
                <a:cs typeface="Roboto"/>
                <a:sym typeface="Roboto"/>
              </a:rPr>
              <a:t>“ leidžia menininkams ir galerijoms kurti virtualias meno parodų ekskursijas, kurias galima peržiūrėti ir kompiuteriu, ir mobiliuoju telefonu.</a:t>
            </a:r>
          </a:p>
          <a:p>
            <a:pPr marL="0" marR="0" lvl="0" indent="0" algn="l" rtl="0">
              <a:lnSpc>
                <a:spcPct val="100000"/>
              </a:lnSpc>
              <a:spcBef>
                <a:spcPts val="0"/>
              </a:spcBef>
              <a:spcAft>
                <a:spcPts val="0"/>
              </a:spcAft>
              <a:buNone/>
            </a:pPr>
            <a:endParaRPr lang="lt-LT" sz="18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None/>
            </a:pPr>
            <a:r>
              <a:rPr lang="lt-LT" sz="1800" dirty="0">
                <a:solidFill>
                  <a:srgbClr val="2330DC"/>
                </a:solidFill>
                <a:latin typeface="Roboto"/>
                <a:ea typeface="Roboto"/>
                <a:cs typeface="Roboto"/>
                <a:sym typeface="Roboto"/>
              </a:rPr>
              <a:t>Pagrindinės funkcijos:</a:t>
            </a:r>
          </a:p>
          <a:p>
            <a:pPr marL="0" marR="0" lvl="0" indent="0" algn="l" rtl="0">
              <a:lnSpc>
                <a:spcPct val="100000"/>
              </a:lnSpc>
              <a:spcBef>
                <a:spcPts val="0"/>
              </a:spcBef>
              <a:spcAft>
                <a:spcPts val="0"/>
              </a:spcAft>
              <a:buNone/>
            </a:pPr>
            <a:r>
              <a:rPr lang="lt-LT" sz="1800" dirty="0">
                <a:solidFill>
                  <a:srgbClr val="2330DC"/>
                </a:solidFill>
                <a:latin typeface="Roboto"/>
                <a:ea typeface="Roboto"/>
                <a:cs typeface="Roboto"/>
                <a:sym typeface="Roboto"/>
              </a:rPr>
              <a:t>● Didelės raiškos vaizdai, leidžiantys išsamiai rodyti meno kūrinius, 3D galerijų erdves ir interaktyvias funkcijas.</a:t>
            </a:r>
          </a:p>
          <a:p>
            <a:pPr marL="0" marR="0" lvl="0" indent="0" algn="l" rtl="0">
              <a:lnSpc>
                <a:spcPct val="100000"/>
              </a:lnSpc>
              <a:spcBef>
                <a:spcPts val="0"/>
              </a:spcBef>
              <a:spcAft>
                <a:spcPts val="0"/>
              </a:spcAft>
              <a:buNone/>
            </a:pPr>
            <a:r>
              <a:rPr lang="lt-LT" sz="1800" dirty="0">
                <a:solidFill>
                  <a:srgbClr val="2330DC"/>
                </a:solidFill>
                <a:latin typeface="Roboto"/>
                <a:ea typeface="Roboto"/>
                <a:cs typeface="Roboto"/>
                <a:sym typeface="Roboto"/>
              </a:rPr>
              <a:t>● Lanksčios dizaino parinktys, leidžiančios pritaikyti parodos išdėstymą ir lankytojų sąveiką.</a:t>
            </a:r>
            <a:endParaRPr sz="18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548</Words>
  <Application>Microsoft Office PowerPoint</Application>
  <PresentationFormat>Plačiaekranė</PresentationFormat>
  <Paragraphs>105</Paragraphs>
  <Slides>12</Slides>
  <Notes>12</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12</vt:i4>
      </vt:variant>
    </vt:vector>
  </HeadingPairs>
  <TitlesOfParts>
    <vt:vector size="17" baseType="lpstr">
      <vt:lpstr>Calibri</vt:lpstr>
      <vt:lpstr>Roboto</vt:lpstr>
      <vt:lpstr>Roboto Medium</vt:lpstr>
      <vt:lpstr>Arial</vt:lpstr>
      <vt:lpstr>Office Theme</vt:lpstr>
      <vt:lpstr>„PowerPoint“ pateiktis</vt:lpstr>
      <vt:lpstr>Skaitmeninių priemonių kursas: Skaitmeninės alternatyvios mokymosi erdvės  4 modulis: VR/AR kūrimas įtraukiančioms meno patirtims (praktiniai įrankiai)</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Anna Merry</dc:creator>
  <cp:lastModifiedBy>Gediminas Banaitis | Kaunas2022</cp:lastModifiedBy>
  <cp:revision>2</cp:revision>
  <dcterms:created xsi:type="dcterms:W3CDTF">2023-11-22T09:07:15Z</dcterms:created>
  <dcterms:modified xsi:type="dcterms:W3CDTF">2025-04-07T13:42:29Z</dcterms:modified>
</cp:coreProperties>
</file>