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11309350" cx="20104100"/>
  <p:notesSz cx="20104100" cy="11309350"/>
  <p:embeddedFontLst>
    <p:embeddedFont>
      <p:font typeface="Robo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9" roundtripDataSignature="AMtx7mhbS94VXWfCxsgxO18WyySpeLyn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3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3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3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42"/>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4" name="Google Shape;14;p42"/>
          <p:cNvPicPr preferRelativeResize="0"/>
          <p:nvPr/>
        </p:nvPicPr>
        <p:blipFill rotWithShape="1">
          <a:blip r:embed="rId2">
            <a:alphaModFix/>
          </a:blip>
          <a:srcRect b="0" l="0" r="0" t="0"/>
          <a:stretch/>
        </p:blipFill>
        <p:spPr>
          <a:xfrm>
            <a:off x="7104664" y="10375639"/>
            <a:ext cx="11863931" cy="932917"/>
          </a:xfrm>
          <a:prstGeom prst="rect">
            <a:avLst/>
          </a:prstGeom>
          <a:noFill/>
          <a:ln>
            <a:noFill/>
          </a:ln>
        </p:spPr>
      </p:pic>
      <p:sp>
        <p:nvSpPr>
          <p:cNvPr id="15" name="Google Shape;15;p4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 name="Google Shape;16;p42"/>
          <p:cNvPicPr preferRelativeResize="0"/>
          <p:nvPr/>
        </p:nvPicPr>
        <p:blipFill rotWithShape="1">
          <a:blip r:embed="rId3">
            <a:alphaModFix/>
          </a:blip>
          <a:srcRect b="0" l="0" r="0" t="0"/>
          <a:stretch/>
        </p:blipFill>
        <p:spPr>
          <a:xfrm>
            <a:off x="12336797" y="7852577"/>
            <a:ext cx="6787606" cy="3455978"/>
          </a:xfrm>
          <a:prstGeom prst="rect">
            <a:avLst/>
          </a:prstGeom>
          <a:noFill/>
          <a:ln>
            <a:noFill/>
          </a:ln>
        </p:spPr>
      </p:pic>
      <p:sp>
        <p:nvSpPr>
          <p:cNvPr id="17" name="Google Shape;17;p4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 name="Google Shape;18;p42"/>
          <p:cNvPicPr preferRelativeResize="0"/>
          <p:nvPr/>
        </p:nvPicPr>
        <p:blipFill rotWithShape="1">
          <a:blip r:embed="rId4">
            <a:alphaModFix/>
          </a:blip>
          <a:srcRect b="0" l="0" r="0" t="0"/>
          <a:stretch/>
        </p:blipFill>
        <p:spPr>
          <a:xfrm>
            <a:off x="0" y="0"/>
            <a:ext cx="11120458" cy="8621555"/>
          </a:xfrm>
          <a:prstGeom prst="rect">
            <a:avLst/>
          </a:prstGeom>
          <a:noFill/>
          <a:ln>
            <a:noFill/>
          </a:ln>
        </p:spPr>
      </p:pic>
      <p:sp>
        <p:nvSpPr>
          <p:cNvPr id="19" name="Google Shape;19;p4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 name="Google Shape;20;p42"/>
          <p:cNvPicPr preferRelativeResize="0"/>
          <p:nvPr/>
        </p:nvPicPr>
        <p:blipFill rotWithShape="1">
          <a:blip r:embed="rId5">
            <a:alphaModFix/>
          </a:blip>
          <a:srcRect b="0" l="0" r="0" t="0"/>
          <a:stretch/>
        </p:blipFill>
        <p:spPr>
          <a:xfrm>
            <a:off x="900037" y="2002284"/>
            <a:ext cx="7677251" cy="8941294"/>
          </a:xfrm>
          <a:prstGeom prst="rect">
            <a:avLst/>
          </a:prstGeom>
          <a:noFill/>
          <a:ln>
            <a:noFill/>
          </a:ln>
        </p:spPr>
      </p:pic>
      <p:sp>
        <p:nvSpPr>
          <p:cNvPr id="21" name="Google Shape;21;p4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 name="Google Shape;22;p4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 name="Google Shape;23;p42"/>
          <p:cNvPicPr preferRelativeResize="0"/>
          <p:nvPr/>
        </p:nvPicPr>
        <p:blipFill rotWithShape="1">
          <a:blip r:embed="rId6">
            <a:alphaModFix/>
          </a:blip>
          <a:srcRect b="0" l="0" r="0" t="0"/>
          <a:stretch/>
        </p:blipFill>
        <p:spPr>
          <a:xfrm>
            <a:off x="17556324" y="180346"/>
            <a:ext cx="2547775" cy="5330099"/>
          </a:xfrm>
          <a:prstGeom prst="rect">
            <a:avLst/>
          </a:prstGeom>
          <a:noFill/>
          <a:ln>
            <a:noFill/>
          </a:ln>
        </p:spPr>
      </p:pic>
      <p:sp>
        <p:nvSpPr>
          <p:cNvPr id="24" name="Google Shape;24;p4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 name="Google Shape;25;p4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 name="Google Shape;26;p42"/>
          <p:cNvSpPr txBox="1"/>
          <p:nvPr>
            <p:ph type="ctrTitle"/>
          </p:nvPr>
        </p:nvSpPr>
        <p:spPr>
          <a:xfrm>
            <a:off x="2324786" y="2737420"/>
            <a:ext cx="6141084" cy="2664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2"/>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2"/>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 name="Shape 31"/>
        <p:cNvGrpSpPr/>
        <p:nvPr/>
      </p:nvGrpSpPr>
      <p:grpSpPr>
        <a:xfrm>
          <a:off x="0" y="0"/>
          <a:ext cx="0" cy="0"/>
          <a:chOff x="0" y="0"/>
          <a:chExt cx="0" cy="0"/>
        </a:xfrm>
      </p:grpSpPr>
      <p:sp>
        <p:nvSpPr>
          <p:cNvPr id="32" name="Google Shape;32;p43"/>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3"/>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4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3"/>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4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4"/>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 name="Shape 41"/>
        <p:cNvGrpSpPr/>
        <p:nvPr/>
      </p:nvGrpSpPr>
      <p:grpSpPr>
        <a:xfrm>
          <a:off x="0" y="0"/>
          <a:ext cx="0" cy="0"/>
          <a:chOff x="0" y="0"/>
          <a:chExt cx="0" cy="0"/>
        </a:xfrm>
      </p:grpSpPr>
      <p:sp>
        <p:nvSpPr>
          <p:cNvPr id="42" name="Google Shape;42;p45"/>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5"/>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45"/>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4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5"/>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48" name="Shape 48"/>
        <p:cNvGrpSpPr/>
        <p:nvPr/>
      </p:nvGrpSpPr>
      <p:grpSpPr>
        <a:xfrm>
          <a:off x="0" y="0"/>
          <a:ext cx="0" cy="0"/>
          <a:chOff x="0" y="0"/>
          <a:chExt cx="0" cy="0"/>
        </a:xfrm>
      </p:grpSpPr>
      <p:sp>
        <p:nvSpPr>
          <p:cNvPr id="49" name="Google Shape;49;p46"/>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6"/>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 name="Google Shape;7;p41"/>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4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4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4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2324786" y="2737420"/>
            <a:ext cx="15957000" cy="53391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GB" sz="8650">
                <a:solidFill>
                  <a:srgbClr val="2330DB"/>
                </a:solidFill>
              </a:rPr>
              <a:t>Logiciel Populaire pour la Conception Numérique : Standards Industriels et Alternatives Abordables</a:t>
            </a:r>
            <a:endParaRPr b="1" sz="8650">
              <a:solidFill>
                <a:srgbClr val="2330DB"/>
              </a:solidFill>
            </a:endParaRPr>
          </a:p>
        </p:txBody>
      </p:sp>
      <p:sp>
        <p:nvSpPr>
          <p:cNvPr id="58" name="Google Shape;58;p1"/>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Designed.</a:t>
            </a:r>
            <a:endParaRPr sz="5900">
              <a:latin typeface="Roboto"/>
              <a:ea typeface="Roboto"/>
              <a:cs typeface="Roboto"/>
              <a:sym typeface="Roboto"/>
            </a:endParaRPr>
          </a:p>
        </p:txBody>
      </p:sp>
      <p:pic>
        <p:nvPicPr>
          <p:cNvPr descr="A blue text on a black background&#10;&#10;Description automatically generated" id="59" name="Google Shape;59;p1"/>
          <p:cNvPicPr preferRelativeResize="0"/>
          <p:nvPr/>
        </p:nvPicPr>
        <p:blipFill rotWithShape="1">
          <a:blip r:embed="rId3">
            <a:alphaModFix/>
          </a:blip>
          <a:srcRect b="0" l="0" r="0" t="0"/>
          <a:stretch/>
        </p:blipFill>
        <p:spPr>
          <a:xfrm>
            <a:off x="15646400" y="9077978"/>
            <a:ext cx="3651250" cy="1330829"/>
          </a:xfrm>
          <a:prstGeom prst="rect">
            <a:avLst/>
          </a:prstGeom>
          <a:noFill/>
          <a:ln>
            <a:noFill/>
          </a:ln>
        </p:spPr>
      </p:pic>
      <p:pic>
        <p:nvPicPr>
          <p:cNvPr descr="A sign with a person and a euro symbol&#10;&#10;Description automatically generated" id="60" name="Google Shape;60;p1"/>
          <p:cNvPicPr preferRelativeResize="0"/>
          <p:nvPr/>
        </p:nvPicPr>
        <p:blipFill rotWithShape="1">
          <a:blip r:embed="rId4">
            <a:alphaModFix/>
          </a:blip>
          <a:srcRect b="0" l="0" r="0" t="0"/>
          <a:stretch/>
        </p:blipFill>
        <p:spPr>
          <a:xfrm>
            <a:off x="8226425" y="9107993"/>
            <a:ext cx="3651250" cy="1300814"/>
          </a:xfrm>
          <a:prstGeom prst="rect">
            <a:avLst/>
          </a:prstGeom>
          <a:noFill/>
          <a:ln>
            <a:noFill/>
          </a:ln>
        </p:spPr>
      </p:pic>
      <p:pic>
        <p:nvPicPr>
          <p:cNvPr descr="Blue text on a black background&#10;&#10;Description automatically generated" id="61" name="Google Shape;61;p1"/>
          <p:cNvPicPr preferRelativeResize="0"/>
          <p:nvPr/>
        </p:nvPicPr>
        <p:blipFill rotWithShape="1">
          <a:blip r:embed="rId5">
            <a:alphaModFix/>
          </a:blip>
          <a:srcRect b="0" l="0" r="0" t="0"/>
          <a:stretch/>
        </p:blipFill>
        <p:spPr>
          <a:xfrm>
            <a:off x="908050" y="9373739"/>
            <a:ext cx="4648397" cy="1035068"/>
          </a:xfrm>
          <a:prstGeom prst="rect">
            <a:avLst/>
          </a:prstGeom>
          <a:noFill/>
          <a:ln>
            <a:noFill/>
          </a:ln>
        </p:spPr>
      </p:pic>
      <p:sp>
        <p:nvSpPr>
          <p:cNvPr id="62" name="Google Shape;62;p1"/>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3</a:t>
            </a:r>
            <a:endParaRPr sz="5900">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10"/>
          <p:cNvGrpSpPr/>
          <p:nvPr/>
        </p:nvGrpSpPr>
        <p:grpSpPr>
          <a:xfrm>
            <a:off x="0" y="0"/>
            <a:ext cx="20104621" cy="11309016"/>
            <a:chOff x="0" y="0"/>
            <a:chExt cx="20104621" cy="11309016"/>
          </a:xfrm>
        </p:grpSpPr>
        <p:pic>
          <p:nvPicPr>
            <p:cNvPr id="224" name="Google Shape;224;p1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25" name="Google Shape;225;p1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6" name="Google Shape;226;p1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27" name="Google Shape;227;p1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8" name="Google Shape;228;p1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29" name="Google Shape;229;p1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0" name="Google Shape;230;p1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31" name="Google Shape;231;p1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2" name="Google Shape;232;p1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3" name="Google Shape;233;p1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34" name="Google Shape;234;p1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5" name="Google Shape;235;p1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36" name="Google Shape;236;p10"/>
          <p:cNvSpPr txBox="1"/>
          <p:nvPr/>
        </p:nvSpPr>
        <p:spPr>
          <a:xfrm>
            <a:off x="2118168" y="4241012"/>
            <a:ext cx="16177500" cy="34575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Clr>
                <a:srgbClr val="000000"/>
              </a:buClr>
              <a:buFont typeface="Arial"/>
              <a:buNone/>
            </a:pPr>
            <a:r>
              <a:rPr b="1" lang="en-GB" sz="4000"/>
              <a:t>Sketch</a:t>
            </a:r>
            <a:endParaRPr/>
          </a:p>
          <a:p>
            <a:pPr indent="0" lvl="0" marL="349885" rtl="0" algn="l">
              <a:spcBef>
                <a:spcPts val="2585"/>
              </a:spcBef>
              <a:spcAft>
                <a:spcPts val="0"/>
              </a:spcAft>
              <a:buNone/>
            </a:pPr>
            <a:r>
              <a:rPr lang="en-GB" sz="4000">
                <a:latin typeface="Arial"/>
                <a:ea typeface="Arial"/>
                <a:cs typeface="Arial"/>
                <a:sym typeface="Arial"/>
              </a:rPr>
              <a:t>Conception UI/UX, maquettes </a:t>
            </a:r>
            <a:r>
              <a:rPr lang="en-GB" sz="4000"/>
              <a:t>“</a:t>
            </a:r>
            <a:r>
              <a:rPr lang="en-GB" sz="4000">
                <a:latin typeface="Arial"/>
                <a:ea typeface="Arial"/>
                <a:cs typeface="Arial"/>
                <a:sym typeface="Arial"/>
              </a:rPr>
              <a:t>fil</a:t>
            </a:r>
            <a:r>
              <a:rPr lang="en-GB" sz="4000"/>
              <a:t>-</a:t>
            </a:r>
            <a:r>
              <a:rPr lang="en-GB" sz="4000">
                <a:latin typeface="Arial"/>
                <a:ea typeface="Arial"/>
                <a:cs typeface="Arial"/>
                <a:sym typeface="Arial"/>
              </a:rPr>
              <a:t>de</a:t>
            </a:r>
            <a:r>
              <a:rPr lang="en-GB" sz="4000"/>
              <a:t>-</a:t>
            </a:r>
            <a:r>
              <a:rPr lang="en-GB" sz="4000">
                <a:latin typeface="Arial"/>
                <a:ea typeface="Arial"/>
                <a:cs typeface="Arial"/>
                <a:sym typeface="Arial"/>
              </a:rPr>
              <a:t>fer</a:t>
            </a:r>
            <a:r>
              <a:rPr lang="en-GB" sz="4000"/>
              <a:t>” </a:t>
            </a:r>
            <a:r>
              <a:rPr lang="en-GB" sz="4000">
                <a:latin typeface="Arial"/>
                <a:ea typeface="Arial"/>
                <a:cs typeface="Arial"/>
                <a:sym typeface="Arial"/>
              </a:rPr>
              <a:t>(</a:t>
            </a:r>
            <a:r>
              <a:rPr lang="en-GB" sz="4000"/>
              <a:t>wireframes) </a:t>
            </a:r>
            <a:r>
              <a:rPr lang="en-GB" sz="4000">
                <a:latin typeface="Arial"/>
                <a:ea typeface="Arial"/>
                <a:cs typeface="Arial"/>
                <a:sym typeface="Arial"/>
              </a:rPr>
              <a:t>et prototypes.</a:t>
            </a:r>
            <a:endParaRPr/>
          </a:p>
          <a:p>
            <a:pPr indent="0" lvl="0" marL="349885" rtl="0" algn="l">
              <a:spcBef>
                <a:spcPts val="2585"/>
              </a:spcBef>
              <a:spcAft>
                <a:spcPts val="0"/>
              </a:spcAft>
              <a:buNone/>
            </a:pPr>
            <a:r>
              <a:rPr lang="en-GB" sz="4000">
                <a:solidFill>
                  <a:schemeClr val="dk1"/>
                </a:solidFill>
              </a:rPr>
              <a:t>Caractéristiques principales :</a:t>
            </a:r>
            <a:r>
              <a:rPr lang="en-GB" sz="4000">
                <a:latin typeface="Arial"/>
                <a:ea typeface="Arial"/>
                <a:cs typeface="Arial"/>
                <a:sym typeface="Arial"/>
              </a:rPr>
              <a:t> interface intuitive, bibliothèques de symboles et conception vectorielle.</a:t>
            </a:r>
            <a:endParaRPr/>
          </a:p>
        </p:txBody>
      </p:sp>
      <p:sp>
        <p:nvSpPr>
          <p:cNvPr id="237" name="Google Shape;237;p10"/>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11"/>
          <p:cNvGrpSpPr/>
          <p:nvPr/>
        </p:nvGrpSpPr>
        <p:grpSpPr>
          <a:xfrm>
            <a:off x="0" y="0"/>
            <a:ext cx="20104621" cy="11309016"/>
            <a:chOff x="0" y="0"/>
            <a:chExt cx="20104621" cy="11309016"/>
          </a:xfrm>
        </p:grpSpPr>
        <p:pic>
          <p:nvPicPr>
            <p:cNvPr id="243" name="Google Shape;243;p1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44" name="Google Shape;244;p1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5" name="Google Shape;245;p1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46" name="Google Shape;246;p1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7" name="Google Shape;247;p1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48" name="Google Shape;248;p1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9" name="Google Shape;249;p1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50" name="Google Shape;250;p1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1" name="Google Shape;251;p1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2" name="Google Shape;252;p1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53" name="Google Shape;253;p1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4" name="Google Shape;254;p1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55" name="Google Shape;255;p11"/>
          <p:cNvSpPr txBox="1"/>
          <p:nvPr/>
        </p:nvSpPr>
        <p:spPr>
          <a:xfrm>
            <a:off x="2118168" y="4241012"/>
            <a:ext cx="16177500" cy="947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Sketch</a:t>
            </a:r>
            <a:endParaRPr/>
          </a:p>
        </p:txBody>
      </p:sp>
      <p:sp>
        <p:nvSpPr>
          <p:cNvPr id="256" name="Google Shape;256;p11"/>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
        <p:nvSpPr>
          <p:cNvPr id="257" name="Google Shape;257;p11"/>
          <p:cNvSpPr txBox="1"/>
          <p:nvPr/>
        </p:nvSpPr>
        <p:spPr>
          <a:xfrm>
            <a:off x="2980565" y="5352643"/>
            <a:ext cx="7705500" cy="44496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 Facile à utiliser pour les projets UI/UX.</a:t>
            </a:r>
            <a:endParaRPr/>
          </a:p>
          <a:p>
            <a:pPr indent="0" lvl="0" marL="349885" rtl="0" algn="l">
              <a:spcBef>
                <a:spcPts val="2585"/>
              </a:spcBef>
              <a:spcAft>
                <a:spcPts val="0"/>
              </a:spcAft>
              <a:buNone/>
            </a:pPr>
            <a:r>
              <a:rPr lang="en-GB" sz="4000">
                <a:latin typeface="Arial"/>
                <a:ea typeface="Arial"/>
                <a:cs typeface="Arial"/>
                <a:sym typeface="Arial"/>
              </a:rPr>
              <a:t>· </a:t>
            </a:r>
            <a:r>
              <a:rPr lang="en-GB" sz="4000"/>
              <a:t>Il est incorporé dans de nombreux plugins tiers.</a:t>
            </a:r>
            <a:endParaRPr/>
          </a:p>
          <a:p>
            <a:pPr indent="0" lvl="0" marL="0" rtl="0" algn="l">
              <a:spcBef>
                <a:spcPts val="0"/>
              </a:spcBef>
              <a:spcAft>
                <a:spcPts val="0"/>
              </a:spcAft>
              <a:buNone/>
            </a:pPr>
            <a:r>
              <a:t/>
            </a:r>
            <a:endParaRPr sz="4000"/>
          </a:p>
        </p:txBody>
      </p:sp>
      <p:sp>
        <p:nvSpPr>
          <p:cNvPr id="258" name="Google Shape;258;p11"/>
          <p:cNvSpPr txBox="1"/>
          <p:nvPr/>
        </p:nvSpPr>
        <p:spPr>
          <a:xfrm>
            <a:off x="10686016" y="5352643"/>
            <a:ext cx="8025900" cy="56811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 Logiciel pour Mac uniquement, limitant l'utilisation multiplateforme.</a:t>
            </a:r>
            <a:endParaRPr/>
          </a:p>
          <a:p>
            <a:pPr indent="0" lvl="0" marL="349885" rtl="0" algn="l">
              <a:spcBef>
                <a:spcPts val="2585"/>
              </a:spcBef>
              <a:spcAft>
                <a:spcPts val="0"/>
              </a:spcAft>
              <a:buNone/>
            </a:pPr>
            <a:r>
              <a:rPr lang="en-GB" sz="4000">
                <a:latin typeface="Arial"/>
                <a:ea typeface="Arial"/>
                <a:cs typeface="Arial"/>
                <a:sym typeface="Arial"/>
              </a:rPr>
              <a:t>· Les caractéristiques de collaboration ne sont pas aussi fortes que celles de Figma.</a:t>
            </a:r>
            <a:endParaRPr/>
          </a:p>
          <a:p>
            <a:pPr indent="0" lvl="0" marL="0" rtl="0" algn="l">
              <a:spcBef>
                <a:spcPts val="0"/>
              </a:spcBef>
              <a:spcAft>
                <a:spcPts val="0"/>
              </a:spcAft>
              <a:buNone/>
            </a:pPr>
            <a:r>
              <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12"/>
          <p:cNvGrpSpPr/>
          <p:nvPr/>
        </p:nvGrpSpPr>
        <p:grpSpPr>
          <a:xfrm>
            <a:off x="0" y="0"/>
            <a:ext cx="20104621" cy="11309016"/>
            <a:chOff x="0" y="0"/>
            <a:chExt cx="20104621" cy="11309016"/>
          </a:xfrm>
        </p:grpSpPr>
        <p:pic>
          <p:nvPicPr>
            <p:cNvPr id="264" name="Google Shape;264;p1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65" name="Google Shape;265;p1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66" name="Google Shape;266;p1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67" name="Google Shape;267;p1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68" name="Google Shape;268;p1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69" name="Google Shape;269;p1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0" name="Google Shape;270;p1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71" name="Google Shape;271;p1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72" name="Google Shape;272;p1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3" name="Google Shape;273;p1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74" name="Google Shape;274;p1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75" name="Google Shape;275;p1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76" name="Google Shape;276;p12"/>
          <p:cNvSpPr txBox="1"/>
          <p:nvPr/>
        </p:nvSpPr>
        <p:spPr>
          <a:xfrm>
            <a:off x="2118168" y="4241012"/>
            <a:ext cx="16177500" cy="4073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Clr>
                <a:srgbClr val="000000"/>
              </a:buClr>
              <a:buFont typeface="Arial"/>
              <a:buNone/>
            </a:pPr>
            <a:r>
              <a:rPr b="1" lang="en-GB" sz="4000"/>
              <a:t>Canva</a:t>
            </a:r>
            <a:endParaRPr/>
          </a:p>
          <a:p>
            <a:pPr indent="0" lvl="0" marL="349885" rtl="0" algn="l">
              <a:spcBef>
                <a:spcPts val="2585"/>
              </a:spcBef>
              <a:spcAft>
                <a:spcPts val="0"/>
              </a:spcAft>
              <a:buNone/>
            </a:pPr>
            <a:r>
              <a:rPr lang="en-GB" sz="4000">
                <a:latin typeface="Arial"/>
                <a:ea typeface="Arial"/>
                <a:cs typeface="Arial"/>
                <a:sym typeface="Arial"/>
              </a:rPr>
              <a:t>Conception graphique simple pour les publications sur les réseaux sociaux, </a:t>
            </a:r>
            <a:r>
              <a:rPr lang="en-GB" sz="4000"/>
              <a:t>m</a:t>
            </a:r>
            <a:r>
              <a:rPr lang="en-GB" sz="4000">
                <a:latin typeface="Arial"/>
                <a:ea typeface="Arial"/>
                <a:cs typeface="Arial"/>
                <a:sym typeface="Arial"/>
              </a:rPr>
              <a:t>atériel de marketing </a:t>
            </a:r>
            <a:r>
              <a:rPr lang="en-GB" sz="4000"/>
              <a:t>et </a:t>
            </a:r>
            <a:r>
              <a:rPr lang="en-GB" sz="4000">
                <a:latin typeface="Arial"/>
                <a:ea typeface="Arial"/>
                <a:cs typeface="Arial"/>
                <a:sym typeface="Arial"/>
              </a:rPr>
              <a:t>présentations.</a:t>
            </a:r>
            <a:endParaRPr/>
          </a:p>
          <a:p>
            <a:pPr indent="0" lvl="0" marL="349885" rtl="0" algn="l">
              <a:spcBef>
                <a:spcPts val="2585"/>
              </a:spcBef>
              <a:spcAft>
                <a:spcPts val="0"/>
              </a:spcAft>
              <a:buNone/>
            </a:pPr>
            <a:r>
              <a:rPr lang="en-GB" sz="4000">
                <a:solidFill>
                  <a:schemeClr val="dk1"/>
                </a:solidFill>
              </a:rPr>
              <a:t>Caractéristiques principales :</a:t>
            </a:r>
            <a:r>
              <a:rPr lang="en-GB" sz="4000">
                <a:latin typeface="Arial"/>
                <a:ea typeface="Arial"/>
                <a:cs typeface="Arial"/>
                <a:sym typeface="Arial"/>
              </a:rPr>
              <a:t> modèles préconçus, </a:t>
            </a:r>
            <a:r>
              <a:rPr lang="en-GB" sz="4000"/>
              <a:t>opération de glisser-déposer ("drag-and-drop")</a:t>
            </a:r>
            <a:r>
              <a:rPr lang="en-GB" sz="4000">
                <a:latin typeface="Arial"/>
                <a:ea typeface="Arial"/>
                <a:cs typeface="Arial"/>
                <a:sym typeface="Arial"/>
              </a:rPr>
              <a:t> et stockage dans le </a:t>
            </a:r>
            <a:r>
              <a:rPr lang="en-GB" sz="4000"/>
              <a:t>cloud</a:t>
            </a:r>
            <a:endParaRPr/>
          </a:p>
        </p:txBody>
      </p:sp>
      <p:sp>
        <p:nvSpPr>
          <p:cNvPr id="277" name="Google Shape;277;p12"/>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13"/>
          <p:cNvGrpSpPr/>
          <p:nvPr/>
        </p:nvGrpSpPr>
        <p:grpSpPr>
          <a:xfrm>
            <a:off x="0" y="0"/>
            <a:ext cx="20104621" cy="11309016"/>
            <a:chOff x="0" y="0"/>
            <a:chExt cx="20104621" cy="11309016"/>
          </a:xfrm>
        </p:grpSpPr>
        <p:pic>
          <p:nvPicPr>
            <p:cNvPr id="283" name="Google Shape;283;p1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84" name="Google Shape;284;p1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5" name="Google Shape;285;p1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86" name="Google Shape;286;p1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7" name="Google Shape;287;p1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88" name="Google Shape;288;p1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9" name="Google Shape;289;p1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90" name="Google Shape;290;p1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1" name="Google Shape;291;p1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2" name="Google Shape;292;p1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93" name="Google Shape;293;p1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4" name="Google Shape;294;p1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95" name="Google Shape;295;p13"/>
          <p:cNvSpPr txBox="1"/>
          <p:nvPr/>
        </p:nvSpPr>
        <p:spPr>
          <a:xfrm>
            <a:off x="2118168" y="4241012"/>
            <a:ext cx="16177500" cy="947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Canva</a:t>
            </a:r>
            <a:endParaRPr/>
          </a:p>
        </p:txBody>
      </p:sp>
      <p:sp>
        <p:nvSpPr>
          <p:cNvPr id="296" name="Google Shape;296;p13"/>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
        <p:nvSpPr>
          <p:cNvPr id="297" name="Google Shape;297;p13"/>
          <p:cNvSpPr txBox="1"/>
          <p:nvPr/>
        </p:nvSpPr>
        <p:spPr>
          <a:xfrm>
            <a:off x="2118165" y="5333143"/>
            <a:ext cx="7705500" cy="38340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 L'interface conviviale est idéale pour les non-designers.</a:t>
            </a:r>
            <a:endParaRPr/>
          </a:p>
          <a:p>
            <a:pPr indent="0" lvl="0" marL="349885" rtl="0" algn="l">
              <a:spcBef>
                <a:spcPts val="2585"/>
              </a:spcBef>
              <a:spcAft>
                <a:spcPts val="0"/>
              </a:spcAft>
              <a:buNone/>
            </a:pPr>
            <a:r>
              <a:rPr lang="en-GB" sz="4000">
                <a:latin typeface="Arial"/>
                <a:ea typeface="Arial"/>
                <a:cs typeface="Arial"/>
                <a:sym typeface="Arial"/>
              </a:rPr>
              <a:t>· </a:t>
            </a:r>
            <a:r>
              <a:rPr lang="en-GB" sz="4000"/>
              <a:t>Il est abordable et offre une version gratuite.</a:t>
            </a:r>
            <a:endParaRPr sz="4000"/>
          </a:p>
        </p:txBody>
      </p:sp>
      <p:sp>
        <p:nvSpPr>
          <p:cNvPr id="298" name="Google Shape;298;p13"/>
          <p:cNvSpPr txBox="1"/>
          <p:nvPr/>
        </p:nvSpPr>
        <p:spPr>
          <a:xfrm>
            <a:off x="10686076" y="5188400"/>
            <a:ext cx="8600100" cy="50652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 Fonctionnalités avancées limitées pour les concepteurs/trices professionnel(le)s.</a:t>
            </a:r>
            <a:endParaRPr/>
          </a:p>
          <a:p>
            <a:pPr indent="0" lvl="0" marL="349885" rtl="0" algn="l">
              <a:spcBef>
                <a:spcPts val="2585"/>
              </a:spcBef>
              <a:spcAft>
                <a:spcPts val="0"/>
              </a:spcAft>
              <a:buNone/>
            </a:pPr>
            <a:r>
              <a:rPr lang="en-GB" sz="4000">
                <a:latin typeface="Arial"/>
                <a:ea typeface="Arial"/>
                <a:cs typeface="Arial"/>
                <a:sym typeface="Arial"/>
              </a:rPr>
              <a:t>· Impossible de gérer des graphiques vectoriels ou animés complexes.</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14"/>
          <p:cNvGrpSpPr/>
          <p:nvPr/>
        </p:nvGrpSpPr>
        <p:grpSpPr>
          <a:xfrm>
            <a:off x="0" y="0"/>
            <a:ext cx="20104621" cy="11309016"/>
            <a:chOff x="0" y="0"/>
            <a:chExt cx="20104621" cy="11309016"/>
          </a:xfrm>
        </p:grpSpPr>
        <p:pic>
          <p:nvPicPr>
            <p:cNvPr id="304" name="Google Shape;304;p1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05" name="Google Shape;305;p1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6" name="Google Shape;306;p1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07" name="Google Shape;307;p1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8" name="Google Shape;308;p1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09" name="Google Shape;309;p1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0" name="Google Shape;310;p1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11" name="Google Shape;311;p1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2" name="Google Shape;312;p1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3" name="Google Shape;313;p1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14" name="Google Shape;314;p1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5" name="Google Shape;315;p1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16" name="Google Shape;316;p14"/>
          <p:cNvSpPr txBox="1"/>
          <p:nvPr/>
        </p:nvSpPr>
        <p:spPr>
          <a:xfrm>
            <a:off x="2118168" y="4241012"/>
            <a:ext cx="16177500" cy="34575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GIMP (</a:t>
            </a:r>
            <a:r>
              <a:rPr b="1" lang="en-GB" sz="4000"/>
              <a:t>GNU Image Manipulation Program</a:t>
            </a:r>
            <a:r>
              <a:rPr b="1" lang="en-GB" sz="4000">
                <a:latin typeface="Arial"/>
                <a:ea typeface="Arial"/>
                <a:cs typeface="Arial"/>
                <a:sym typeface="Arial"/>
              </a:rPr>
              <a:t>)</a:t>
            </a:r>
            <a:endParaRPr/>
          </a:p>
          <a:p>
            <a:pPr indent="0" lvl="0" marL="349885" rtl="0" algn="l">
              <a:spcBef>
                <a:spcPts val="2585"/>
              </a:spcBef>
              <a:spcAft>
                <a:spcPts val="0"/>
              </a:spcAft>
              <a:buNone/>
            </a:pPr>
            <a:r>
              <a:rPr lang="en-GB" sz="4000"/>
              <a:t>Traitement d’image</a:t>
            </a:r>
            <a:r>
              <a:rPr lang="en-GB" sz="4000">
                <a:latin typeface="Arial"/>
                <a:ea typeface="Arial"/>
                <a:cs typeface="Arial"/>
                <a:sym typeface="Arial"/>
              </a:rPr>
              <a:t> et conception graphique de base.</a:t>
            </a:r>
            <a:endParaRPr/>
          </a:p>
          <a:p>
            <a:pPr indent="0" lvl="0" marL="349885" rtl="0" algn="l">
              <a:spcBef>
                <a:spcPts val="2585"/>
              </a:spcBef>
              <a:spcAft>
                <a:spcPts val="0"/>
              </a:spcAft>
              <a:buNone/>
            </a:pPr>
            <a:r>
              <a:rPr lang="en-GB" sz="4000">
                <a:solidFill>
                  <a:schemeClr val="dk1"/>
                </a:solidFill>
              </a:rPr>
              <a:t>Caractéristiques principales :</a:t>
            </a:r>
            <a:r>
              <a:rPr lang="en-GB" sz="4000">
                <a:latin typeface="Arial"/>
                <a:ea typeface="Arial"/>
                <a:cs typeface="Arial"/>
                <a:sym typeface="Arial"/>
              </a:rPr>
              <a:t> </a:t>
            </a:r>
            <a:r>
              <a:rPr lang="en-GB" sz="4000">
                <a:solidFill>
                  <a:schemeClr val="dk1"/>
                </a:solidFill>
              </a:rPr>
              <a:t>Traitement </a:t>
            </a:r>
            <a:r>
              <a:rPr lang="en-GB" sz="4000">
                <a:latin typeface="Arial"/>
                <a:ea typeface="Arial"/>
                <a:cs typeface="Arial"/>
                <a:sym typeface="Arial"/>
              </a:rPr>
              <a:t>basé sur les calques, retouche photo et interface personna</a:t>
            </a:r>
            <a:r>
              <a:rPr lang="en-GB" sz="4000">
                <a:latin typeface="Arial"/>
                <a:ea typeface="Arial"/>
                <a:cs typeface="Arial"/>
                <a:sym typeface="Arial"/>
              </a:rPr>
              <a:t>lisable.</a:t>
            </a:r>
            <a:endParaRPr/>
          </a:p>
        </p:txBody>
      </p:sp>
      <p:sp>
        <p:nvSpPr>
          <p:cNvPr id="317" name="Google Shape;317;p14"/>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15"/>
          <p:cNvGrpSpPr/>
          <p:nvPr/>
        </p:nvGrpSpPr>
        <p:grpSpPr>
          <a:xfrm>
            <a:off x="0" y="0"/>
            <a:ext cx="20104621" cy="11309016"/>
            <a:chOff x="0" y="0"/>
            <a:chExt cx="20104621" cy="11309016"/>
          </a:xfrm>
        </p:grpSpPr>
        <p:pic>
          <p:nvPicPr>
            <p:cNvPr id="323" name="Google Shape;323;p1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24" name="Google Shape;324;p1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5" name="Google Shape;325;p1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26" name="Google Shape;326;p1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7" name="Google Shape;327;p1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28" name="Google Shape;328;p1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9" name="Google Shape;329;p1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30" name="Google Shape;330;p1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31" name="Google Shape;331;p1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2" name="Google Shape;332;p1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33" name="Google Shape;333;p1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34" name="Google Shape;334;p1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35" name="Google Shape;335;p15"/>
          <p:cNvSpPr txBox="1"/>
          <p:nvPr/>
        </p:nvSpPr>
        <p:spPr>
          <a:xfrm>
            <a:off x="2118168" y="4241012"/>
            <a:ext cx="16177405" cy="947054"/>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GIMP (Programme de manipulation d'images GNU)</a:t>
            </a:r>
            <a:endParaRPr/>
          </a:p>
        </p:txBody>
      </p:sp>
      <p:sp>
        <p:nvSpPr>
          <p:cNvPr id="336" name="Google Shape;336;p15"/>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
        <p:nvSpPr>
          <p:cNvPr id="337" name="Google Shape;337;p15"/>
          <p:cNvSpPr txBox="1"/>
          <p:nvPr/>
        </p:nvSpPr>
        <p:spPr>
          <a:xfrm>
            <a:off x="2323590" y="5645118"/>
            <a:ext cx="7705500" cy="38340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 Gratuit et open-source.</a:t>
            </a:r>
            <a:endParaRPr/>
          </a:p>
          <a:p>
            <a:pPr indent="0" lvl="0" marL="349885" rtl="0" algn="l">
              <a:spcBef>
                <a:spcPts val="2585"/>
              </a:spcBef>
              <a:spcAft>
                <a:spcPts val="0"/>
              </a:spcAft>
              <a:buNone/>
            </a:pPr>
            <a:r>
              <a:rPr lang="en-GB" sz="4000">
                <a:latin typeface="Arial"/>
                <a:ea typeface="Arial"/>
                <a:cs typeface="Arial"/>
                <a:sym typeface="Arial"/>
              </a:rPr>
              <a:t>· </a:t>
            </a:r>
            <a:r>
              <a:rPr lang="en-GB" sz="4000"/>
              <a:t>Il p</a:t>
            </a:r>
            <a:r>
              <a:rPr lang="en-GB" sz="4000">
                <a:latin typeface="Arial"/>
                <a:ea typeface="Arial"/>
                <a:cs typeface="Arial"/>
                <a:sym typeface="Arial"/>
              </a:rPr>
              <a:t>eut effectuer de nombreuses tâches similaires à Photoshop.</a:t>
            </a:r>
            <a:endParaRPr sz="4000"/>
          </a:p>
        </p:txBody>
      </p:sp>
      <p:sp>
        <p:nvSpPr>
          <p:cNvPr id="338" name="Google Shape;338;p15"/>
          <p:cNvSpPr txBox="1"/>
          <p:nvPr/>
        </p:nvSpPr>
        <p:spPr>
          <a:xfrm>
            <a:off x="10627526" y="5645125"/>
            <a:ext cx="8639400" cy="44496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 Il manque certaines fonctionnalités avancées de Photoshop.</a:t>
            </a:r>
            <a:endParaRPr/>
          </a:p>
          <a:p>
            <a:pPr indent="0" lvl="0" marL="349885" rtl="0" algn="l">
              <a:spcBef>
                <a:spcPts val="2585"/>
              </a:spcBef>
              <a:spcAft>
                <a:spcPts val="0"/>
              </a:spcAft>
              <a:buNone/>
            </a:pPr>
            <a:r>
              <a:rPr lang="en-GB" sz="4000">
                <a:latin typeface="Arial"/>
                <a:ea typeface="Arial"/>
                <a:cs typeface="Arial"/>
                <a:sym typeface="Arial"/>
              </a:rPr>
              <a:t>· L'interface est moins polie et peut </a:t>
            </a:r>
            <a:r>
              <a:rPr lang="en-GB" sz="4000"/>
              <a:t>peut faire peur aux </a:t>
            </a:r>
            <a:r>
              <a:rPr lang="en-GB" sz="4000"/>
              <a:t>débutant</a:t>
            </a:r>
            <a:r>
              <a:rPr lang="en-GB" sz="4000"/>
              <a:t>(e)s</a:t>
            </a:r>
            <a:endParaRPr sz="4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16"/>
          <p:cNvGrpSpPr/>
          <p:nvPr/>
        </p:nvGrpSpPr>
        <p:grpSpPr>
          <a:xfrm>
            <a:off x="0" y="0"/>
            <a:ext cx="20104621" cy="11309016"/>
            <a:chOff x="0" y="0"/>
            <a:chExt cx="20104621" cy="11309016"/>
          </a:xfrm>
        </p:grpSpPr>
        <p:pic>
          <p:nvPicPr>
            <p:cNvPr id="344" name="Google Shape;344;p1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45" name="Google Shape;345;p1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6" name="Google Shape;346;p1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47" name="Google Shape;347;p1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8" name="Google Shape;348;p1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49" name="Google Shape;349;p1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0" name="Google Shape;350;p1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51" name="Google Shape;351;p1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52" name="Google Shape;352;p1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3" name="Google Shape;353;p1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54" name="Google Shape;354;p1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55" name="Google Shape;355;p1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56" name="Google Shape;356;p16"/>
          <p:cNvSpPr txBox="1"/>
          <p:nvPr/>
        </p:nvSpPr>
        <p:spPr>
          <a:xfrm>
            <a:off x="2118168" y="4241012"/>
            <a:ext cx="16177500" cy="4073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Inkscape</a:t>
            </a:r>
            <a:endParaRPr b="1" sz="4000">
              <a:latin typeface="Arial"/>
              <a:ea typeface="Arial"/>
              <a:cs typeface="Arial"/>
              <a:sym typeface="Arial"/>
            </a:endParaRPr>
          </a:p>
          <a:p>
            <a:pPr indent="0" lvl="0" marL="349885" rtl="0" algn="l">
              <a:spcBef>
                <a:spcPts val="2585"/>
              </a:spcBef>
              <a:spcAft>
                <a:spcPts val="0"/>
              </a:spcAft>
              <a:buNone/>
            </a:pPr>
            <a:r>
              <a:rPr lang="en-GB" sz="4000">
                <a:latin typeface="Arial"/>
                <a:ea typeface="Arial"/>
                <a:cs typeface="Arial"/>
                <a:sym typeface="Arial"/>
              </a:rPr>
              <a:t>Conception vectorielle pour les illustrations, les logos et les graphiques.</a:t>
            </a:r>
            <a:endParaRPr sz="4000">
              <a:latin typeface="Arial"/>
              <a:ea typeface="Arial"/>
              <a:cs typeface="Arial"/>
              <a:sym typeface="Arial"/>
            </a:endParaRPr>
          </a:p>
          <a:p>
            <a:pPr indent="0" lvl="0" marL="349885" rtl="0" algn="l">
              <a:spcBef>
                <a:spcPts val="2585"/>
              </a:spcBef>
              <a:spcAft>
                <a:spcPts val="0"/>
              </a:spcAft>
              <a:buNone/>
            </a:pPr>
            <a:r>
              <a:rPr lang="en-GB" sz="4000">
                <a:solidFill>
                  <a:schemeClr val="dk1"/>
                </a:solidFill>
              </a:rPr>
              <a:t>Caractéristiques principales :</a:t>
            </a:r>
            <a:r>
              <a:rPr lang="en-GB" sz="4000">
                <a:latin typeface="Arial"/>
                <a:ea typeface="Arial"/>
                <a:cs typeface="Arial"/>
                <a:sym typeface="Arial"/>
              </a:rPr>
              <a:t> outils de dessin à main levée, </a:t>
            </a:r>
            <a:r>
              <a:rPr lang="en-GB" sz="4000"/>
              <a:t>traitement </a:t>
            </a:r>
            <a:r>
              <a:rPr lang="en-GB" sz="4000">
                <a:latin typeface="Arial"/>
                <a:ea typeface="Arial"/>
                <a:cs typeface="Arial"/>
                <a:sym typeface="Arial"/>
              </a:rPr>
              <a:t>de nœud et prise en charge SVG.</a:t>
            </a:r>
            <a:endParaRPr/>
          </a:p>
        </p:txBody>
      </p:sp>
      <p:sp>
        <p:nvSpPr>
          <p:cNvPr id="357" name="Google Shape;357;p16"/>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grpSp>
        <p:nvGrpSpPr>
          <p:cNvPr id="362" name="Google Shape;362;p17"/>
          <p:cNvGrpSpPr/>
          <p:nvPr/>
        </p:nvGrpSpPr>
        <p:grpSpPr>
          <a:xfrm>
            <a:off x="0" y="0"/>
            <a:ext cx="20104621" cy="11309016"/>
            <a:chOff x="0" y="0"/>
            <a:chExt cx="20104621" cy="11309016"/>
          </a:xfrm>
        </p:grpSpPr>
        <p:pic>
          <p:nvPicPr>
            <p:cNvPr id="363" name="Google Shape;363;p1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64" name="Google Shape;364;p1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5" name="Google Shape;365;p1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66" name="Google Shape;366;p1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7" name="Google Shape;367;p1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68" name="Google Shape;368;p1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9" name="Google Shape;369;p1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70" name="Google Shape;370;p1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71" name="Google Shape;371;p1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2" name="Google Shape;372;p1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73" name="Google Shape;373;p1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74" name="Google Shape;374;p1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75" name="Google Shape;375;p17"/>
          <p:cNvSpPr txBox="1"/>
          <p:nvPr/>
        </p:nvSpPr>
        <p:spPr>
          <a:xfrm>
            <a:off x="2118168" y="4241012"/>
            <a:ext cx="16177405" cy="947054"/>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Inkscape</a:t>
            </a:r>
            <a:endParaRPr/>
          </a:p>
        </p:txBody>
      </p:sp>
      <p:sp>
        <p:nvSpPr>
          <p:cNvPr id="376" name="Google Shape;376;p17"/>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
        <p:nvSpPr>
          <p:cNvPr id="377" name="Google Shape;377;p17"/>
          <p:cNvSpPr txBox="1"/>
          <p:nvPr/>
        </p:nvSpPr>
        <p:spPr>
          <a:xfrm>
            <a:off x="2323590" y="5469643"/>
            <a:ext cx="7705500" cy="32184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 Gratuit et open-source.</a:t>
            </a:r>
            <a:endParaRPr/>
          </a:p>
          <a:p>
            <a:pPr indent="0" lvl="0" marL="349885" rtl="0" algn="l">
              <a:spcBef>
                <a:spcPts val="2585"/>
              </a:spcBef>
              <a:spcAft>
                <a:spcPts val="0"/>
              </a:spcAft>
              <a:buNone/>
            </a:pPr>
            <a:r>
              <a:rPr lang="en-GB" sz="4000">
                <a:latin typeface="Arial"/>
                <a:ea typeface="Arial"/>
                <a:cs typeface="Arial"/>
                <a:sym typeface="Arial"/>
              </a:rPr>
              <a:t>· Convient à la plupart des tâches basées sur les vecteurs.</a:t>
            </a:r>
            <a:endParaRPr sz="4000"/>
          </a:p>
        </p:txBody>
      </p:sp>
      <p:sp>
        <p:nvSpPr>
          <p:cNvPr id="378" name="Google Shape;378;p17"/>
          <p:cNvSpPr txBox="1"/>
          <p:nvPr/>
        </p:nvSpPr>
        <p:spPr>
          <a:xfrm>
            <a:off x="10686025" y="5469650"/>
            <a:ext cx="8307900" cy="32184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 Performance inférieure à celle d’Illustrator.</a:t>
            </a:r>
            <a:endParaRPr sz="4000">
              <a:latin typeface="Arial"/>
              <a:ea typeface="Arial"/>
              <a:cs typeface="Arial"/>
              <a:sym typeface="Arial"/>
            </a:endParaRPr>
          </a:p>
          <a:p>
            <a:pPr indent="0" lvl="0" marL="349885" rtl="0" algn="l">
              <a:spcBef>
                <a:spcPts val="2585"/>
              </a:spcBef>
              <a:spcAft>
                <a:spcPts val="0"/>
              </a:spcAft>
              <a:buNone/>
            </a:pPr>
            <a:r>
              <a:rPr lang="en-GB" sz="4000">
                <a:latin typeface="Arial"/>
                <a:ea typeface="Arial"/>
                <a:cs typeface="Arial"/>
                <a:sym typeface="Arial"/>
              </a:rPr>
              <a:t>· Interface moins intuitive.</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pSp>
        <p:nvGrpSpPr>
          <p:cNvPr id="383" name="Google Shape;383;p18"/>
          <p:cNvGrpSpPr/>
          <p:nvPr/>
        </p:nvGrpSpPr>
        <p:grpSpPr>
          <a:xfrm>
            <a:off x="0" y="0"/>
            <a:ext cx="20104621" cy="11309016"/>
            <a:chOff x="0" y="0"/>
            <a:chExt cx="20104621" cy="11309016"/>
          </a:xfrm>
        </p:grpSpPr>
        <p:pic>
          <p:nvPicPr>
            <p:cNvPr id="384" name="Google Shape;384;p1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85" name="Google Shape;385;p1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6" name="Google Shape;386;p1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87" name="Google Shape;387;p1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8" name="Google Shape;388;p1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89" name="Google Shape;389;p1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0" name="Google Shape;390;p1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91" name="Google Shape;391;p1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2" name="Google Shape;392;p1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3" name="Google Shape;393;p1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94" name="Google Shape;394;p1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5" name="Google Shape;395;p1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96" name="Google Shape;396;p18"/>
          <p:cNvSpPr txBox="1"/>
          <p:nvPr/>
        </p:nvSpPr>
        <p:spPr>
          <a:xfrm>
            <a:off x="2118168" y="4241012"/>
            <a:ext cx="16177500" cy="46890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Gravit Designer</a:t>
            </a:r>
            <a:endParaRPr b="1" sz="4000"/>
          </a:p>
          <a:p>
            <a:pPr indent="0" lvl="0" marL="0" rtl="0" algn="l">
              <a:spcBef>
                <a:spcPts val="0"/>
              </a:spcBef>
              <a:spcAft>
                <a:spcPts val="0"/>
              </a:spcAft>
              <a:buNone/>
            </a:pPr>
            <a:r>
              <a:t/>
            </a:r>
            <a:endParaRPr b="1" sz="4000"/>
          </a:p>
          <a:p>
            <a:pPr indent="0" lvl="0" marL="349885" rtl="0" algn="l">
              <a:spcBef>
                <a:spcPts val="2585"/>
              </a:spcBef>
              <a:spcAft>
                <a:spcPts val="0"/>
              </a:spcAft>
              <a:buNone/>
            </a:pPr>
            <a:r>
              <a:rPr lang="en-GB" sz="4000">
                <a:latin typeface="Arial"/>
                <a:ea typeface="Arial"/>
                <a:cs typeface="Arial"/>
                <a:sym typeface="Arial"/>
              </a:rPr>
              <a:t>Graphismes vectoriels pour les illustrations, les logos et la conception de sites Web.</a:t>
            </a:r>
            <a:endParaRPr sz="4000">
              <a:latin typeface="Arial"/>
              <a:ea typeface="Arial"/>
              <a:cs typeface="Arial"/>
              <a:sym typeface="Arial"/>
            </a:endParaRPr>
          </a:p>
          <a:p>
            <a:pPr indent="0" lvl="0" marL="349885" rtl="0" algn="l">
              <a:spcBef>
                <a:spcPts val="2585"/>
              </a:spcBef>
              <a:spcAft>
                <a:spcPts val="0"/>
              </a:spcAft>
              <a:buNone/>
            </a:pPr>
            <a:r>
              <a:rPr lang="en-GB" sz="4000">
                <a:solidFill>
                  <a:schemeClr val="dk1"/>
                </a:solidFill>
              </a:rPr>
              <a:t>Caractéristiques principales : </a:t>
            </a:r>
            <a:r>
              <a:rPr lang="en-GB" sz="4000">
                <a:latin typeface="Arial"/>
                <a:ea typeface="Arial"/>
                <a:cs typeface="Arial"/>
                <a:sym typeface="Arial"/>
              </a:rPr>
              <a:t>outils d'édition vectorielle, prise en charge de texte et de calques, stockage dans le cloud.</a:t>
            </a:r>
            <a:endParaRPr/>
          </a:p>
        </p:txBody>
      </p:sp>
      <p:sp>
        <p:nvSpPr>
          <p:cNvPr id="397" name="Google Shape;397;p18"/>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grpSp>
        <p:nvGrpSpPr>
          <p:cNvPr id="402" name="Google Shape;402;p19"/>
          <p:cNvGrpSpPr/>
          <p:nvPr/>
        </p:nvGrpSpPr>
        <p:grpSpPr>
          <a:xfrm>
            <a:off x="0" y="0"/>
            <a:ext cx="20104621" cy="11309016"/>
            <a:chOff x="0" y="0"/>
            <a:chExt cx="20104621" cy="11309016"/>
          </a:xfrm>
        </p:grpSpPr>
        <p:pic>
          <p:nvPicPr>
            <p:cNvPr id="403" name="Google Shape;403;p1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04" name="Google Shape;404;p1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5" name="Google Shape;405;p1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06" name="Google Shape;406;p1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7" name="Google Shape;407;p1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08" name="Google Shape;408;p1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9" name="Google Shape;409;p1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10" name="Google Shape;410;p1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11" name="Google Shape;411;p1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2" name="Google Shape;412;p1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13" name="Google Shape;413;p1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14" name="Google Shape;414;p1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15" name="Google Shape;415;p19"/>
          <p:cNvSpPr txBox="1"/>
          <p:nvPr/>
        </p:nvSpPr>
        <p:spPr>
          <a:xfrm>
            <a:off x="2118168" y="4241012"/>
            <a:ext cx="16177500" cy="15630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Gravit Designer</a:t>
            </a:r>
            <a:endParaRPr b="1" sz="4000"/>
          </a:p>
          <a:p>
            <a:pPr indent="0" lvl="0" marL="349885" rtl="0" algn="l">
              <a:spcBef>
                <a:spcPts val="0"/>
              </a:spcBef>
              <a:spcAft>
                <a:spcPts val="0"/>
              </a:spcAft>
              <a:buNone/>
            </a:pPr>
            <a:r>
              <a:t/>
            </a:r>
            <a:endParaRPr b="1" sz="4000"/>
          </a:p>
        </p:txBody>
      </p:sp>
      <p:sp>
        <p:nvSpPr>
          <p:cNvPr id="416" name="Google Shape;416;p19"/>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
        <p:nvSpPr>
          <p:cNvPr id="417" name="Google Shape;417;p19"/>
          <p:cNvSpPr txBox="1"/>
          <p:nvPr/>
        </p:nvSpPr>
        <p:spPr>
          <a:xfrm>
            <a:off x="2118165" y="5666093"/>
            <a:ext cx="7705500" cy="38340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·La version gratuite comporte des fonctionnalités de base.</a:t>
            </a:r>
            <a:endParaRPr sz="4000">
              <a:latin typeface="Arial"/>
              <a:ea typeface="Arial"/>
              <a:cs typeface="Arial"/>
              <a:sym typeface="Arial"/>
            </a:endParaRPr>
          </a:p>
          <a:p>
            <a:pPr indent="0" lvl="0" marL="349885" rtl="0" algn="l">
              <a:spcBef>
                <a:spcPts val="2585"/>
              </a:spcBef>
              <a:spcAft>
                <a:spcPts val="0"/>
              </a:spcAft>
              <a:buNone/>
            </a:pPr>
            <a:r>
              <a:rPr lang="en-GB" sz="4000">
                <a:latin typeface="Arial"/>
                <a:ea typeface="Arial"/>
                <a:cs typeface="Arial"/>
                <a:sym typeface="Arial"/>
              </a:rPr>
              <a:t>· Multi-plateforme, il fonctionne sur les navigateurs web.</a:t>
            </a:r>
            <a:endParaRPr sz="4000"/>
          </a:p>
        </p:txBody>
      </p:sp>
      <p:sp>
        <p:nvSpPr>
          <p:cNvPr id="418" name="Google Shape;418;p19"/>
          <p:cNvSpPr txBox="1"/>
          <p:nvPr/>
        </p:nvSpPr>
        <p:spPr>
          <a:xfrm>
            <a:off x="10316850" y="5664625"/>
            <a:ext cx="8989200" cy="38340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 Fonctionnalités avancées limitées par rapport à Illustrator ou Figma.</a:t>
            </a:r>
            <a:endParaRPr/>
          </a:p>
          <a:p>
            <a:pPr indent="0" lvl="0" marL="349885" rtl="0" algn="l">
              <a:spcBef>
                <a:spcPts val="2585"/>
              </a:spcBef>
              <a:spcAft>
                <a:spcPts val="0"/>
              </a:spcAft>
              <a:buNone/>
            </a:pPr>
            <a:r>
              <a:rPr lang="en-GB" sz="4000">
                <a:latin typeface="Arial"/>
                <a:ea typeface="Arial"/>
                <a:cs typeface="Arial"/>
                <a:sym typeface="Arial"/>
              </a:rPr>
              <a:t>· Certaines fonctionnalités ne sont disponibles que dans la version Pro.</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grpSp>
        <p:nvGrpSpPr>
          <p:cNvPr id="67" name="Google Shape;67;p2"/>
          <p:cNvGrpSpPr/>
          <p:nvPr/>
        </p:nvGrpSpPr>
        <p:grpSpPr>
          <a:xfrm>
            <a:off x="0" y="0"/>
            <a:ext cx="20104621" cy="11309016"/>
            <a:chOff x="0" y="0"/>
            <a:chExt cx="20104621" cy="11309016"/>
          </a:xfrm>
        </p:grpSpPr>
        <p:pic>
          <p:nvPicPr>
            <p:cNvPr id="68" name="Google Shape;68;p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9" name="Google Shape;69;p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0" name="Google Shape;70;p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1" name="Google Shape;71;p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2" name="Google Shape;72;p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3" name="Google Shape;73;p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4" name="Google Shape;74;p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5" name="Google Shape;75;p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6" name="Google Shape;76;p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7" name="Google Shape;77;p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8" name="Google Shape;78;p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9" name="Google Shape;79;p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0" name="Google Shape;80;p2"/>
          <p:cNvSpPr txBox="1"/>
          <p:nvPr/>
        </p:nvSpPr>
        <p:spPr>
          <a:xfrm>
            <a:off x="2118168" y="4241012"/>
            <a:ext cx="16177500" cy="4641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Dans le monde de la conception numérique, qui évolue rapidement, divers outils et logiciels jouent un rôle clé dans la réussite d'un projet. Cette présentation explore le logiciel populaire utilisé dans l'industrie, y compris les alternatives haut de gamme et abordables. Nous discuterons de l'utilisation de chacun, des principales fonctionnalités, des avantages et des inconvénients, et des situations où un outil est préféré à un autre.</a:t>
            </a:r>
            <a:endParaRPr/>
          </a:p>
        </p:txBody>
      </p:sp>
      <p:sp>
        <p:nvSpPr>
          <p:cNvPr id="81" name="Google Shape;81;p2"/>
          <p:cNvSpPr txBox="1"/>
          <p:nvPr/>
        </p:nvSpPr>
        <p:spPr>
          <a:xfrm>
            <a:off x="2386545" y="1539875"/>
            <a:ext cx="7373700" cy="2333100"/>
          </a:xfrm>
          <a:prstGeom prst="rect">
            <a:avLst/>
          </a:prstGeom>
          <a:noFill/>
          <a:ln>
            <a:noFill/>
          </a:ln>
        </p:spPr>
        <p:txBody>
          <a:bodyPr anchorCtr="0" anchor="t" bIns="0" lIns="0" spcFirstLastPara="1" rIns="0" wrap="square" tIns="1411475">
            <a:spAutoFit/>
          </a:bodyPr>
          <a:lstStyle/>
          <a:p>
            <a:pPr indent="0" lvl="0" marL="61594" rtl="0" algn="l">
              <a:spcBef>
                <a:spcPts val="0"/>
              </a:spcBef>
              <a:spcAft>
                <a:spcPts val="0"/>
              </a:spcAft>
              <a:buNone/>
            </a:pPr>
            <a:r>
              <a:rPr b="1" i="0" lang="en-GB" sz="5900">
                <a:solidFill>
                  <a:schemeClr val="dk1"/>
                </a:solidFill>
                <a:latin typeface="Roboto"/>
                <a:ea typeface="Roboto"/>
                <a:cs typeface="Roboto"/>
                <a:sym typeface="Roboto"/>
              </a:rPr>
              <a:t>Introduction</a:t>
            </a:r>
            <a:endParaRPr b="0" i="0" sz="59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grpSp>
        <p:nvGrpSpPr>
          <p:cNvPr id="423" name="Google Shape;423;p20"/>
          <p:cNvGrpSpPr/>
          <p:nvPr/>
        </p:nvGrpSpPr>
        <p:grpSpPr>
          <a:xfrm>
            <a:off x="0" y="0"/>
            <a:ext cx="20104621" cy="11309016"/>
            <a:chOff x="0" y="0"/>
            <a:chExt cx="20104621" cy="11309016"/>
          </a:xfrm>
        </p:grpSpPr>
        <p:pic>
          <p:nvPicPr>
            <p:cNvPr id="424" name="Google Shape;424;p2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25" name="Google Shape;425;p2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6" name="Google Shape;426;p2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27" name="Google Shape;427;p2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8" name="Google Shape;428;p2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29" name="Google Shape;429;p2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0" name="Google Shape;430;p2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31" name="Google Shape;431;p2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32" name="Google Shape;432;p2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3" name="Google Shape;433;p2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34" name="Google Shape;434;p2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35" name="Google Shape;435;p2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36" name="Google Shape;436;p20"/>
          <p:cNvSpPr txBox="1"/>
          <p:nvPr/>
        </p:nvSpPr>
        <p:spPr>
          <a:xfrm>
            <a:off x="2118168" y="4241012"/>
            <a:ext cx="16177500" cy="65835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Affinity Designer</a:t>
            </a:r>
            <a:endParaRPr b="1" sz="4000"/>
          </a:p>
          <a:p>
            <a:pPr indent="0" lvl="0" marL="0" rtl="0" algn="l">
              <a:spcBef>
                <a:spcPts val="0"/>
              </a:spcBef>
              <a:spcAft>
                <a:spcPts val="0"/>
              </a:spcAft>
              <a:buNone/>
            </a:pPr>
            <a:r>
              <a:t/>
            </a:r>
            <a:endParaRPr b="1" sz="4000"/>
          </a:p>
          <a:p>
            <a:pPr indent="0" lvl="0" marL="349885" rtl="0" algn="l">
              <a:spcBef>
                <a:spcPts val="2585"/>
              </a:spcBef>
              <a:spcAft>
                <a:spcPts val="0"/>
              </a:spcAft>
              <a:buNone/>
            </a:pPr>
            <a:r>
              <a:rPr lang="en-GB" sz="4000">
                <a:latin typeface="Arial"/>
                <a:ea typeface="Arial"/>
                <a:cs typeface="Arial"/>
                <a:sym typeface="Arial"/>
              </a:rPr>
              <a:t>Conception vectorielle et </a:t>
            </a:r>
            <a:r>
              <a:rPr lang="en-GB" sz="4000"/>
              <a:t>raster </a:t>
            </a:r>
            <a:r>
              <a:rPr lang="en-GB" sz="4000">
                <a:latin typeface="Arial"/>
                <a:ea typeface="Arial"/>
                <a:cs typeface="Arial"/>
                <a:sym typeface="Arial"/>
              </a:rPr>
              <a:t>pour les illustrations, la conception de l'interface utilisateur (</a:t>
            </a:r>
            <a:r>
              <a:rPr lang="en-GB" sz="4000"/>
              <a:t>UI) </a:t>
            </a:r>
            <a:r>
              <a:rPr lang="en-GB" sz="4000">
                <a:latin typeface="Arial"/>
                <a:ea typeface="Arial"/>
                <a:cs typeface="Arial"/>
                <a:sym typeface="Arial"/>
              </a:rPr>
              <a:t>et les logos.</a:t>
            </a:r>
            <a:endParaRPr/>
          </a:p>
          <a:p>
            <a:pPr indent="0" lvl="0" marL="349885" rtl="0" algn="l">
              <a:spcBef>
                <a:spcPts val="2585"/>
              </a:spcBef>
              <a:spcAft>
                <a:spcPts val="0"/>
              </a:spcAft>
              <a:buNone/>
            </a:pPr>
            <a:r>
              <a:rPr lang="en-GB" sz="4000">
                <a:latin typeface="Arial"/>
                <a:ea typeface="Arial"/>
                <a:cs typeface="Arial"/>
                <a:sym typeface="Arial"/>
              </a:rPr>
              <a:t>Caractéristiques principales : </a:t>
            </a:r>
            <a:r>
              <a:rPr lang="en-GB" sz="4000"/>
              <a:t>traitement </a:t>
            </a:r>
            <a:r>
              <a:rPr lang="en-GB" sz="4000">
                <a:latin typeface="Arial"/>
                <a:ea typeface="Arial"/>
                <a:cs typeface="Arial"/>
                <a:sym typeface="Arial"/>
              </a:rPr>
              <a:t>vectoriel et raster haute performance. Aucun abonnement n'est requis.</a:t>
            </a:r>
            <a:endParaRPr/>
          </a:p>
          <a:p>
            <a:pPr indent="0" lvl="0" marL="349885" rtl="0" algn="l">
              <a:spcBef>
                <a:spcPts val="2585"/>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437" name="Google Shape;437;p20"/>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pSp>
        <p:nvGrpSpPr>
          <p:cNvPr id="442" name="Google Shape;442;p21"/>
          <p:cNvGrpSpPr/>
          <p:nvPr/>
        </p:nvGrpSpPr>
        <p:grpSpPr>
          <a:xfrm>
            <a:off x="0" y="0"/>
            <a:ext cx="20104621" cy="11309016"/>
            <a:chOff x="0" y="0"/>
            <a:chExt cx="20104621" cy="11309016"/>
          </a:xfrm>
        </p:grpSpPr>
        <p:pic>
          <p:nvPicPr>
            <p:cNvPr id="443" name="Google Shape;443;p2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44" name="Google Shape;444;p2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5" name="Google Shape;445;p2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46" name="Google Shape;446;p2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7" name="Google Shape;447;p2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48" name="Google Shape;448;p2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9" name="Google Shape;449;p2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50" name="Google Shape;450;p2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1" name="Google Shape;451;p2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2" name="Google Shape;452;p2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53" name="Google Shape;453;p2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4" name="Google Shape;454;p2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55" name="Google Shape;455;p21"/>
          <p:cNvSpPr txBox="1"/>
          <p:nvPr/>
        </p:nvSpPr>
        <p:spPr>
          <a:xfrm>
            <a:off x="2118168" y="4241012"/>
            <a:ext cx="16177500" cy="15630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Affinity Designer</a:t>
            </a:r>
            <a:endParaRPr b="1" sz="4000"/>
          </a:p>
          <a:p>
            <a:pPr indent="0" lvl="0" marL="349885" rtl="0" algn="l">
              <a:spcBef>
                <a:spcPts val="0"/>
              </a:spcBef>
              <a:spcAft>
                <a:spcPts val="0"/>
              </a:spcAft>
              <a:buNone/>
            </a:pPr>
            <a:r>
              <a:t/>
            </a:r>
            <a:endParaRPr b="1" sz="4000"/>
          </a:p>
        </p:txBody>
      </p:sp>
      <p:sp>
        <p:nvSpPr>
          <p:cNvPr id="456" name="Google Shape;456;p21"/>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Alternatives Open Source et Abordables</a:t>
            </a:r>
            <a:endParaRPr sz="5900">
              <a:latin typeface="Roboto"/>
              <a:ea typeface="Roboto"/>
              <a:cs typeface="Roboto"/>
              <a:sym typeface="Roboto"/>
            </a:endParaRPr>
          </a:p>
        </p:txBody>
      </p:sp>
      <p:sp>
        <p:nvSpPr>
          <p:cNvPr id="457" name="Google Shape;457;p21"/>
          <p:cNvSpPr txBox="1"/>
          <p:nvPr/>
        </p:nvSpPr>
        <p:spPr>
          <a:xfrm>
            <a:off x="10686091" y="5528143"/>
            <a:ext cx="8025900" cy="38340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 Aucun outil de collaboration directe comme Figma.</a:t>
            </a:r>
            <a:endParaRPr/>
          </a:p>
          <a:p>
            <a:pPr indent="0" lvl="0" marL="349885" rtl="0" algn="l">
              <a:spcBef>
                <a:spcPts val="2585"/>
              </a:spcBef>
              <a:spcAft>
                <a:spcPts val="0"/>
              </a:spcAft>
              <a:buNone/>
            </a:pPr>
            <a:r>
              <a:rPr lang="en-GB" sz="4000">
                <a:latin typeface="Arial"/>
                <a:ea typeface="Arial"/>
                <a:cs typeface="Arial"/>
                <a:sym typeface="Arial"/>
              </a:rPr>
              <a:t>· Petite communauté par rapport à Adobe.</a:t>
            </a:r>
            <a:endParaRPr sz="4000"/>
          </a:p>
        </p:txBody>
      </p:sp>
      <p:sp>
        <p:nvSpPr>
          <p:cNvPr id="458" name="Google Shape;458;p21"/>
          <p:cNvSpPr txBox="1"/>
          <p:nvPr/>
        </p:nvSpPr>
        <p:spPr>
          <a:xfrm>
            <a:off x="2323601" y="5528150"/>
            <a:ext cx="8362500" cy="50652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 Il s'agit d'un achat unique sans frais d'abonnement.</a:t>
            </a:r>
            <a:endParaRPr/>
          </a:p>
          <a:p>
            <a:pPr indent="0" lvl="0" marL="349885" rtl="0" algn="l">
              <a:spcBef>
                <a:spcPts val="2585"/>
              </a:spcBef>
              <a:spcAft>
                <a:spcPts val="0"/>
              </a:spcAft>
              <a:buNone/>
            </a:pPr>
            <a:r>
              <a:rPr lang="en-GB" sz="4000">
                <a:latin typeface="Arial"/>
                <a:ea typeface="Arial"/>
                <a:cs typeface="Arial"/>
                <a:sym typeface="Arial"/>
              </a:rPr>
              <a:t>· Fonctionnalités similaires à Illustrator, avec de meilleures performances dans certains domaines.</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p22"/>
          <p:cNvGrpSpPr/>
          <p:nvPr/>
        </p:nvGrpSpPr>
        <p:grpSpPr>
          <a:xfrm>
            <a:off x="0" y="0"/>
            <a:ext cx="20104621" cy="11309016"/>
            <a:chOff x="0" y="0"/>
            <a:chExt cx="20104621" cy="11309016"/>
          </a:xfrm>
        </p:grpSpPr>
        <p:pic>
          <p:nvPicPr>
            <p:cNvPr id="464" name="Google Shape;464;p2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65" name="Google Shape;465;p2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66" name="Google Shape;466;p2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67" name="Google Shape;467;p2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68" name="Google Shape;468;p2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69" name="Google Shape;469;p2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0" name="Google Shape;470;p2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71" name="Google Shape;471;p2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72" name="Google Shape;472;p2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3" name="Google Shape;473;p2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74" name="Google Shape;474;p2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75" name="Google Shape;475;p2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76" name="Google Shape;476;p22"/>
          <p:cNvSpPr txBox="1"/>
          <p:nvPr/>
        </p:nvSpPr>
        <p:spPr>
          <a:xfrm>
            <a:off x="2118175" y="4241000"/>
            <a:ext cx="16349100" cy="6252000"/>
          </a:xfrm>
          <a:prstGeom prst="rect">
            <a:avLst/>
          </a:prstGeom>
          <a:noFill/>
          <a:ln>
            <a:noFill/>
          </a:ln>
        </p:spPr>
        <p:txBody>
          <a:bodyPr anchorCtr="0" anchor="t" bIns="0" lIns="0" spcFirstLastPara="1" rIns="0" wrap="square" tIns="328275">
            <a:spAutoFit/>
          </a:bodyPr>
          <a:lstStyle/>
          <a:p>
            <a:pPr indent="-571500" lvl="0" marL="921385" rtl="0" algn="l">
              <a:spcBef>
                <a:spcPts val="0"/>
              </a:spcBef>
              <a:spcAft>
                <a:spcPts val="0"/>
              </a:spcAft>
              <a:buSzPts val="4000"/>
              <a:buFont typeface="Arial"/>
              <a:buChar char="•"/>
            </a:pPr>
            <a:r>
              <a:rPr lang="en-GB" sz="4000">
                <a:latin typeface="Arial"/>
                <a:ea typeface="Arial"/>
                <a:cs typeface="Arial"/>
                <a:sym typeface="Arial"/>
              </a:rPr>
              <a:t>Modification de </a:t>
            </a:r>
            <a:r>
              <a:rPr lang="en-GB" sz="4000"/>
              <a:t>C</a:t>
            </a:r>
            <a:r>
              <a:rPr lang="en-GB" sz="4000">
                <a:latin typeface="Arial"/>
                <a:ea typeface="Arial"/>
                <a:cs typeface="Arial"/>
                <a:sym typeface="Arial"/>
              </a:rPr>
              <a:t>alques : Photoshop, GIMP et Affinity Designer utilisent des calques pour des </a:t>
            </a:r>
            <a:r>
              <a:rPr lang="en-GB" sz="4000"/>
              <a:t>traitements </a:t>
            </a:r>
            <a:r>
              <a:rPr lang="en-GB" sz="4000">
                <a:latin typeface="Arial"/>
                <a:ea typeface="Arial"/>
                <a:cs typeface="Arial"/>
                <a:sym typeface="Arial"/>
              </a:rPr>
              <a:t>ciblés.</a:t>
            </a:r>
            <a:endParaRPr/>
          </a:p>
          <a:p>
            <a:pPr indent="-571500" lvl="0" marL="921385" rtl="0" algn="l">
              <a:spcBef>
                <a:spcPts val="2585"/>
              </a:spcBef>
              <a:spcAft>
                <a:spcPts val="0"/>
              </a:spcAft>
              <a:buSzPts val="4000"/>
              <a:buFont typeface="Arial"/>
              <a:buChar char="•"/>
            </a:pPr>
            <a:r>
              <a:rPr lang="en-GB" sz="4000">
                <a:latin typeface="Arial"/>
                <a:ea typeface="Arial"/>
                <a:cs typeface="Arial"/>
                <a:sym typeface="Arial"/>
              </a:rPr>
              <a:t>Modification </a:t>
            </a:r>
            <a:r>
              <a:rPr lang="en-GB" sz="4000"/>
              <a:t>V</a:t>
            </a:r>
            <a:r>
              <a:rPr lang="en-GB" sz="4000">
                <a:latin typeface="Arial"/>
                <a:ea typeface="Arial"/>
                <a:cs typeface="Arial"/>
                <a:sym typeface="Arial"/>
              </a:rPr>
              <a:t>ectorielle : Illustrator, Sketch, Inkscape et Affinity Designer disposent d'outils vectoriels évolutifs.</a:t>
            </a:r>
            <a:endParaRPr/>
          </a:p>
          <a:p>
            <a:pPr indent="-571500" lvl="0" marL="921385" rtl="0" algn="l">
              <a:spcBef>
                <a:spcPts val="2585"/>
              </a:spcBef>
              <a:spcAft>
                <a:spcPts val="0"/>
              </a:spcAft>
              <a:buSzPts val="4000"/>
              <a:buFont typeface="Arial"/>
              <a:buChar char="•"/>
            </a:pPr>
            <a:r>
              <a:rPr lang="en-GB" sz="4000">
                <a:latin typeface="Arial"/>
                <a:ea typeface="Arial"/>
                <a:cs typeface="Arial"/>
                <a:sym typeface="Arial"/>
              </a:rPr>
              <a:t>Collaboration </a:t>
            </a:r>
            <a:r>
              <a:rPr lang="en-GB" sz="4000"/>
              <a:t>dans le </a:t>
            </a:r>
            <a:r>
              <a:rPr lang="en-GB" sz="4000">
                <a:latin typeface="Arial"/>
                <a:ea typeface="Arial"/>
                <a:cs typeface="Arial"/>
                <a:sym typeface="Arial"/>
              </a:rPr>
              <a:t>Cloud : Figma et Canva offrent un stockage dans le Cloud et un travail d'équipe en temps réel.</a:t>
            </a:r>
            <a:endParaRPr/>
          </a:p>
          <a:p>
            <a:pPr indent="-571500" lvl="0" marL="921385" rtl="0" algn="l">
              <a:spcBef>
                <a:spcPts val="2585"/>
              </a:spcBef>
              <a:spcAft>
                <a:spcPts val="0"/>
              </a:spcAft>
              <a:buSzPts val="4000"/>
              <a:buFont typeface="Arial"/>
              <a:buChar char="•"/>
            </a:pPr>
            <a:r>
              <a:rPr lang="en-GB" sz="4000">
                <a:latin typeface="Arial"/>
                <a:ea typeface="Arial"/>
                <a:cs typeface="Arial"/>
                <a:sym typeface="Arial"/>
              </a:rPr>
              <a:t>Modèles : Canva et Gravit Designer fournissent des modèles préconçus pour une utilisation rapide.</a:t>
            </a:r>
            <a:endParaRPr b="1" sz="4000">
              <a:latin typeface="Arial"/>
              <a:ea typeface="Arial"/>
              <a:cs typeface="Arial"/>
              <a:sym typeface="Arial"/>
            </a:endParaRPr>
          </a:p>
        </p:txBody>
      </p:sp>
      <p:sp>
        <p:nvSpPr>
          <p:cNvPr id="477" name="Google Shape;477;p22"/>
          <p:cNvSpPr txBox="1"/>
          <p:nvPr>
            <p:ph type="title"/>
          </p:nvPr>
        </p:nvSpPr>
        <p:spPr>
          <a:xfrm>
            <a:off x="2377150" y="1330200"/>
            <a:ext cx="164802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Fonctionnalités Communes aux </a:t>
            </a:r>
            <a:r>
              <a:rPr b="1" lang="en-GB" sz="5900"/>
              <a:t>L</a:t>
            </a:r>
            <a:r>
              <a:rPr b="1" lang="en-GB" sz="5900">
                <a:latin typeface="Roboto"/>
                <a:ea typeface="Roboto"/>
                <a:cs typeface="Roboto"/>
                <a:sym typeface="Roboto"/>
              </a:rPr>
              <a:t>ogiciels de </a:t>
            </a:r>
            <a:r>
              <a:rPr b="1" lang="en-GB" sz="5900"/>
              <a:t>C</a:t>
            </a:r>
            <a:r>
              <a:rPr b="1" lang="en-GB" sz="5900">
                <a:latin typeface="Roboto"/>
                <a:ea typeface="Roboto"/>
                <a:cs typeface="Roboto"/>
                <a:sym typeface="Roboto"/>
              </a:rPr>
              <a:t>onception</a:t>
            </a:r>
            <a:endParaRPr sz="59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grpSp>
        <p:nvGrpSpPr>
          <p:cNvPr id="482" name="Google Shape;482;p23"/>
          <p:cNvGrpSpPr/>
          <p:nvPr/>
        </p:nvGrpSpPr>
        <p:grpSpPr>
          <a:xfrm>
            <a:off x="0" y="0"/>
            <a:ext cx="20104621" cy="11309016"/>
            <a:chOff x="0" y="0"/>
            <a:chExt cx="20104621" cy="11309016"/>
          </a:xfrm>
        </p:grpSpPr>
        <p:pic>
          <p:nvPicPr>
            <p:cNvPr id="483" name="Google Shape;483;p2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84" name="Google Shape;484;p2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85" name="Google Shape;485;p2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86" name="Google Shape;486;p2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87" name="Google Shape;487;p2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88" name="Google Shape;488;p2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89" name="Google Shape;489;p2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90" name="Google Shape;490;p2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1" name="Google Shape;491;p2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92" name="Google Shape;492;p2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93" name="Google Shape;493;p2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4" name="Google Shape;494;p2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95" name="Google Shape;495;p23"/>
          <p:cNvSpPr txBox="1"/>
          <p:nvPr/>
        </p:nvSpPr>
        <p:spPr>
          <a:xfrm>
            <a:off x="2118168" y="4241012"/>
            <a:ext cx="16177500" cy="34575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Adobe Creative Suite contre GIMP/Inkscape</a:t>
            </a:r>
            <a:endParaRPr/>
          </a:p>
          <a:p>
            <a:pPr indent="0" lvl="0" marL="349885" rtl="0" algn="l">
              <a:spcBef>
                <a:spcPts val="2585"/>
              </a:spcBef>
              <a:spcAft>
                <a:spcPts val="0"/>
              </a:spcAft>
              <a:buNone/>
            </a:pPr>
            <a:r>
              <a:rPr lang="en-GB" sz="4000">
                <a:latin typeface="Arial"/>
                <a:ea typeface="Arial"/>
                <a:cs typeface="Arial"/>
                <a:sym typeface="Arial"/>
              </a:rPr>
              <a:t>Scénario : Concepteur/trice professionnel(le) travaillant sur une campagne à gros budget pour une marque mondiale.</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p:txBody>
      </p:sp>
      <p:sp>
        <p:nvSpPr>
          <p:cNvPr id="496" name="Google Shape;496;p23"/>
          <p:cNvSpPr txBox="1"/>
          <p:nvPr>
            <p:ph type="title"/>
          </p:nvPr>
        </p:nvSpPr>
        <p:spPr>
          <a:xfrm>
            <a:off x="2323603" y="1539875"/>
            <a:ext cx="153498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Comparaison des Outils : Choisir le Bon Outil</a:t>
            </a:r>
            <a:endParaRPr sz="5900">
              <a:latin typeface="Roboto"/>
              <a:ea typeface="Roboto"/>
              <a:cs typeface="Roboto"/>
              <a:sym typeface="Roboto"/>
            </a:endParaRPr>
          </a:p>
        </p:txBody>
      </p:sp>
      <p:sp>
        <p:nvSpPr>
          <p:cNvPr id="497" name="Google Shape;497;p23"/>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498" name="Google Shape;498;p23"/>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1</a:t>
            </a:r>
            <a:endParaRPr b="1" sz="40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24"/>
          <p:cNvGrpSpPr/>
          <p:nvPr/>
        </p:nvGrpSpPr>
        <p:grpSpPr>
          <a:xfrm>
            <a:off x="0" y="0"/>
            <a:ext cx="20104621" cy="11309016"/>
            <a:chOff x="0" y="0"/>
            <a:chExt cx="20104621" cy="11309016"/>
          </a:xfrm>
        </p:grpSpPr>
        <p:pic>
          <p:nvPicPr>
            <p:cNvPr id="504" name="Google Shape;504;p2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05" name="Google Shape;505;p2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06" name="Google Shape;506;p2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07" name="Google Shape;507;p2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08" name="Google Shape;508;p2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09" name="Google Shape;509;p2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0" name="Google Shape;510;p2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11" name="Google Shape;511;p2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2" name="Google Shape;512;p2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3" name="Google Shape;513;p2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14" name="Google Shape;514;p2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5" name="Google Shape;515;p2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16" name="Google Shape;516;p24"/>
          <p:cNvSpPr txBox="1"/>
          <p:nvPr/>
        </p:nvSpPr>
        <p:spPr>
          <a:xfrm>
            <a:off x="2118175" y="4241000"/>
            <a:ext cx="17074500" cy="7260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Adobe Creative Suite contre GIMP/Inkscape</a:t>
            </a:r>
            <a:endParaRPr/>
          </a:p>
          <a:p>
            <a:pPr indent="0" lvl="0" marL="349885" rtl="0" algn="l">
              <a:spcBef>
                <a:spcPts val="2585"/>
              </a:spcBef>
              <a:spcAft>
                <a:spcPts val="0"/>
              </a:spcAft>
              <a:buNone/>
            </a:pPr>
            <a:r>
              <a:rPr lang="en-GB" sz="4000">
                <a:latin typeface="Arial"/>
                <a:ea typeface="Arial"/>
                <a:cs typeface="Arial"/>
                <a:sym typeface="Arial"/>
              </a:rPr>
              <a:t>Outil préféré : Adobe Creative Suite.</a:t>
            </a:r>
            <a:endParaRPr/>
          </a:p>
          <a:p>
            <a:pPr indent="0" lvl="0" marL="0" rtl="0" algn="l">
              <a:spcBef>
                <a:spcPts val="2585"/>
              </a:spcBef>
              <a:spcAft>
                <a:spcPts val="0"/>
              </a:spcAft>
              <a:buNone/>
            </a:pPr>
            <a:r>
              <a:rPr lang="en-GB" sz="4000"/>
              <a:t>Justification</a:t>
            </a:r>
            <a:r>
              <a:rPr lang="en-GB" sz="4000">
                <a:latin typeface="Arial"/>
                <a:ea typeface="Arial"/>
                <a:cs typeface="Arial"/>
                <a:sym typeface="Arial"/>
              </a:rPr>
              <a:t>: Les fonctionnalités avancées d'Adobe, son polissage professionnel et son intégration à plusieurs applications (Photoshop, Illustrator, After Effects) en font la norme de l'industrie en matière de conception haut de gamme.</a:t>
            </a:r>
            <a:endParaRPr/>
          </a:p>
          <a:p>
            <a:pPr indent="0" lvl="0" marL="0" rtl="0" algn="l">
              <a:spcBef>
                <a:spcPts val="2585"/>
              </a:spcBef>
              <a:spcAft>
                <a:spcPts val="0"/>
              </a:spcAft>
              <a:buNone/>
            </a:pPr>
            <a:r>
              <a:rPr lang="en-GB" sz="2800">
                <a:latin typeface="Arial"/>
                <a:ea typeface="Arial"/>
                <a:cs typeface="Arial"/>
                <a:sym typeface="Arial"/>
              </a:rPr>
              <a:t>Quand utiliser GIMP/Inkscape : Pour les concepteurs/trices indépendant(e)s ou les petits projets avec des contraintes budgétaires, GIMP et Inkscape offrent des capacités suffisantes pour l</a:t>
            </a:r>
            <a:r>
              <a:rPr lang="en-GB" sz="2800"/>
              <a:t>e traitement</a:t>
            </a:r>
            <a:r>
              <a:rPr lang="en-GB" sz="2800">
                <a:latin typeface="Arial"/>
                <a:ea typeface="Arial"/>
                <a:cs typeface="Arial"/>
                <a:sym typeface="Arial"/>
              </a:rPr>
              <a:t> d'images et la conception vectorielle, bien qu'ils manquent de fonctionnalités avancées d'Adobe.</a:t>
            </a:r>
            <a:endParaRPr/>
          </a:p>
          <a:p>
            <a:pPr indent="0" lvl="0" marL="349885" rtl="0" algn="l">
              <a:spcBef>
                <a:spcPts val="2585"/>
              </a:spcBef>
              <a:spcAft>
                <a:spcPts val="0"/>
              </a:spcAft>
              <a:buNone/>
            </a:pPr>
            <a:r>
              <a:t/>
            </a:r>
            <a:endParaRPr b="1" sz="4000">
              <a:latin typeface="Arial"/>
              <a:ea typeface="Arial"/>
              <a:cs typeface="Arial"/>
              <a:sym typeface="Arial"/>
            </a:endParaRPr>
          </a:p>
        </p:txBody>
      </p:sp>
      <p:sp>
        <p:nvSpPr>
          <p:cNvPr id="517" name="Google Shape;517;p24"/>
          <p:cNvSpPr txBox="1"/>
          <p:nvPr>
            <p:ph type="title"/>
          </p:nvPr>
        </p:nvSpPr>
        <p:spPr>
          <a:xfrm>
            <a:off x="2323603" y="1539875"/>
            <a:ext cx="153498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Comparaison des </a:t>
            </a:r>
            <a:r>
              <a:rPr b="1" lang="en-GB" sz="5900"/>
              <a:t>O</a:t>
            </a:r>
            <a:r>
              <a:rPr b="1" lang="en-GB" sz="5900">
                <a:latin typeface="Roboto"/>
                <a:ea typeface="Roboto"/>
                <a:cs typeface="Roboto"/>
                <a:sym typeface="Roboto"/>
              </a:rPr>
              <a:t>utils : </a:t>
            </a:r>
            <a:r>
              <a:rPr b="1" lang="en-GB" sz="5900"/>
              <a:t>C</a:t>
            </a:r>
            <a:r>
              <a:rPr b="1" lang="en-GB" sz="5900">
                <a:latin typeface="Roboto"/>
                <a:ea typeface="Roboto"/>
                <a:cs typeface="Roboto"/>
                <a:sym typeface="Roboto"/>
              </a:rPr>
              <a:t>hoisir le </a:t>
            </a:r>
            <a:r>
              <a:rPr b="1" lang="en-GB" sz="5900"/>
              <a:t>B</a:t>
            </a:r>
            <a:r>
              <a:rPr b="1" lang="en-GB" sz="5900">
                <a:latin typeface="Roboto"/>
                <a:ea typeface="Roboto"/>
                <a:cs typeface="Roboto"/>
                <a:sym typeface="Roboto"/>
              </a:rPr>
              <a:t>on </a:t>
            </a:r>
            <a:r>
              <a:rPr b="1" lang="en-GB" sz="5900"/>
              <a:t>O</a:t>
            </a:r>
            <a:r>
              <a:rPr b="1" lang="en-GB" sz="5900">
                <a:latin typeface="Roboto"/>
                <a:ea typeface="Roboto"/>
                <a:cs typeface="Roboto"/>
                <a:sym typeface="Roboto"/>
              </a:rPr>
              <a:t>util</a:t>
            </a:r>
            <a:endParaRPr sz="5900">
              <a:latin typeface="Roboto"/>
              <a:ea typeface="Roboto"/>
              <a:cs typeface="Roboto"/>
              <a:sym typeface="Roboto"/>
            </a:endParaRPr>
          </a:p>
        </p:txBody>
      </p:sp>
      <p:sp>
        <p:nvSpPr>
          <p:cNvPr id="518" name="Google Shape;518;p24"/>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519" name="Google Shape;519;p24"/>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1</a:t>
            </a:r>
            <a:endParaRPr b="1" sz="4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grpSp>
        <p:nvGrpSpPr>
          <p:cNvPr id="524" name="Google Shape;524;p25"/>
          <p:cNvGrpSpPr/>
          <p:nvPr/>
        </p:nvGrpSpPr>
        <p:grpSpPr>
          <a:xfrm>
            <a:off x="0" y="0"/>
            <a:ext cx="20104621" cy="11309016"/>
            <a:chOff x="0" y="0"/>
            <a:chExt cx="20104621" cy="11309016"/>
          </a:xfrm>
        </p:grpSpPr>
        <p:pic>
          <p:nvPicPr>
            <p:cNvPr id="525" name="Google Shape;525;p2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26" name="Google Shape;526;p2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27" name="Google Shape;527;p2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28" name="Google Shape;528;p2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29" name="Google Shape;529;p2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30" name="Google Shape;530;p2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1" name="Google Shape;531;p2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32" name="Google Shape;532;p2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3" name="Google Shape;533;p2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4" name="Google Shape;534;p2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35" name="Google Shape;535;p2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6" name="Google Shape;536;p2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37" name="Google Shape;537;p25"/>
          <p:cNvSpPr txBox="1"/>
          <p:nvPr/>
        </p:nvSpPr>
        <p:spPr>
          <a:xfrm>
            <a:off x="2118168" y="4241012"/>
            <a:ext cx="16177405" cy="3460563"/>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Figma vs. Sketch</a:t>
            </a:r>
            <a:endParaRPr/>
          </a:p>
          <a:p>
            <a:pPr indent="0" lvl="0" marL="349885" rtl="0" algn="l">
              <a:spcBef>
                <a:spcPts val="2585"/>
              </a:spcBef>
              <a:spcAft>
                <a:spcPts val="0"/>
              </a:spcAft>
              <a:buNone/>
            </a:pPr>
            <a:r>
              <a:rPr lang="en-GB" sz="4000">
                <a:latin typeface="Arial"/>
                <a:ea typeface="Arial"/>
                <a:cs typeface="Arial"/>
                <a:sym typeface="Arial"/>
              </a:rPr>
              <a:t>Scénario : Une équipe UI/UX travaillant sur une application web ou mobile avec des membres de l'équipe dans plusieurs régions.</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p:txBody>
      </p:sp>
      <p:sp>
        <p:nvSpPr>
          <p:cNvPr id="538" name="Google Shape;538;p25"/>
          <p:cNvSpPr txBox="1"/>
          <p:nvPr>
            <p:ph type="title"/>
          </p:nvPr>
        </p:nvSpPr>
        <p:spPr>
          <a:xfrm>
            <a:off x="2323603" y="1539875"/>
            <a:ext cx="15349800" cy="3241800"/>
          </a:xfrm>
          <a:prstGeom prst="rect">
            <a:avLst/>
          </a:prstGeom>
          <a:noFill/>
          <a:ln>
            <a:noFill/>
          </a:ln>
        </p:spPr>
        <p:txBody>
          <a:bodyPr anchorCtr="0" anchor="t" bIns="0" lIns="0" spcFirstLastPara="1" rIns="0" wrap="square" tIns="1411475">
            <a:spAutoFit/>
          </a:bodyPr>
          <a:lstStyle/>
          <a:p>
            <a:pPr indent="0" lvl="0" marL="61593" rtl="0" algn="l">
              <a:lnSpc>
                <a:spcPct val="100000"/>
              </a:lnSpc>
              <a:spcBef>
                <a:spcPts val="0"/>
              </a:spcBef>
              <a:spcAft>
                <a:spcPts val="0"/>
              </a:spcAft>
              <a:buNone/>
            </a:pPr>
            <a:r>
              <a:rPr b="1" lang="en-GB" sz="5900"/>
              <a:t>Comparaison des Outils : Choisir le Bon Outil</a:t>
            </a:r>
            <a:endParaRPr b="1" sz="5900"/>
          </a:p>
          <a:p>
            <a:pPr indent="0" lvl="0" marL="0" rtl="0" algn="l">
              <a:lnSpc>
                <a:spcPct val="100000"/>
              </a:lnSpc>
              <a:spcBef>
                <a:spcPts val="0"/>
              </a:spcBef>
              <a:spcAft>
                <a:spcPts val="0"/>
              </a:spcAft>
              <a:buNone/>
            </a:pPr>
            <a:r>
              <a:t/>
            </a:r>
            <a:endParaRPr b="1" sz="5900"/>
          </a:p>
        </p:txBody>
      </p:sp>
      <p:sp>
        <p:nvSpPr>
          <p:cNvPr id="539" name="Google Shape;539;p25"/>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540" name="Google Shape;540;p25"/>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2</a:t>
            </a:r>
            <a:endParaRPr b="1" sz="40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grpSp>
        <p:nvGrpSpPr>
          <p:cNvPr id="545" name="Google Shape;545;p26"/>
          <p:cNvGrpSpPr/>
          <p:nvPr/>
        </p:nvGrpSpPr>
        <p:grpSpPr>
          <a:xfrm>
            <a:off x="0" y="0"/>
            <a:ext cx="20104621" cy="11309016"/>
            <a:chOff x="0" y="0"/>
            <a:chExt cx="20104621" cy="11309016"/>
          </a:xfrm>
        </p:grpSpPr>
        <p:pic>
          <p:nvPicPr>
            <p:cNvPr id="546" name="Google Shape;546;p2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47" name="Google Shape;547;p2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48" name="Google Shape;548;p2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49" name="Google Shape;549;p2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0" name="Google Shape;550;p2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51" name="Google Shape;551;p2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2" name="Google Shape;552;p2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53" name="Google Shape;553;p2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4" name="Google Shape;554;p2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5" name="Google Shape;555;p2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56" name="Google Shape;556;p2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7" name="Google Shape;557;p2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58" name="Google Shape;558;p26"/>
          <p:cNvSpPr txBox="1"/>
          <p:nvPr/>
        </p:nvSpPr>
        <p:spPr>
          <a:xfrm>
            <a:off x="2118175" y="4241000"/>
            <a:ext cx="16719600" cy="5697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Figma vs. Sketch</a:t>
            </a:r>
            <a:endParaRPr/>
          </a:p>
          <a:p>
            <a:pPr indent="0" lvl="0" marL="349885" rtl="0" algn="l">
              <a:spcBef>
                <a:spcPts val="2585"/>
              </a:spcBef>
              <a:spcAft>
                <a:spcPts val="0"/>
              </a:spcAft>
              <a:buNone/>
            </a:pPr>
            <a:r>
              <a:rPr lang="en-GB" sz="4000">
                <a:latin typeface="Arial"/>
                <a:ea typeface="Arial"/>
                <a:cs typeface="Arial"/>
                <a:sym typeface="Arial"/>
              </a:rPr>
              <a:t>Outil préféré : Figma.</a:t>
            </a:r>
            <a:endParaRPr/>
          </a:p>
          <a:p>
            <a:pPr indent="0" lvl="0" marL="349885" rtl="0" algn="l">
              <a:spcBef>
                <a:spcPts val="2585"/>
              </a:spcBef>
              <a:spcAft>
                <a:spcPts val="0"/>
              </a:spcAft>
              <a:buNone/>
            </a:pPr>
            <a:r>
              <a:rPr lang="en-GB" sz="4000">
                <a:solidFill>
                  <a:schemeClr val="dk1"/>
                </a:solidFill>
              </a:rPr>
              <a:t>Justification:</a:t>
            </a:r>
            <a:r>
              <a:rPr lang="en-GB" sz="4000">
                <a:latin typeface="Arial"/>
                <a:ea typeface="Arial"/>
                <a:cs typeface="Arial"/>
                <a:sym typeface="Arial"/>
              </a:rPr>
              <a:t> Les fonctionnalités de collaboration en temps réel basées sur le cloud de Figma permettent un travail d'équipe transparent, ce qui en fait l'outil idéal pour les équipes géographiquement dispersées.</a:t>
            </a:r>
            <a:endParaRPr/>
          </a:p>
          <a:p>
            <a:pPr indent="0" lvl="0" marL="349885" rtl="0" algn="l">
              <a:spcBef>
                <a:spcPts val="2585"/>
              </a:spcBef>
              <a:spcAft>
                <a:spcPts val="0"/>
              </a:spcAft>
              <a:buNone/>
            </a:pPr>
            <a:r>
              <a:rPr lang="en-GB" sz="2800">
                <a:latin typeface="Arial"/>
                <a:ea typeface="Arial"/>
                <a:cs typeface="Arial"/>
                <a:sym typeface="Arial"/>
              </a:rPr>
              <a:t>Quand utiliser Sketch : Sketch est préférable pour les projets mono-concepteurs/trices ou les équipes utilisant Mac OS. Il offre une expérience de conception UI/UX légèrement plus rationalisée, mais il manque des capacités multi-plateformes de Figma.</a:t>
            </a:r>
            <a:endParaRPr b="1" sz="4000">
              <a:latin typeface="Arial"/>
              <a:ea typeface="Arial"/>
              <a:cs typeface="Arial"/>
              <a:sym typeface="Arial"/>
            </a:endParaRPr>
          </a:p>
        </p:txBody>
      </p:sp>
      <p:sp>
        <p:nvSpPr>
          <p:cNvPr id="559" name="Google Shape;559;p26"/>
          <p:cNvSpPr txBox="1"/>
          <p:nvPr>
            <p:ph type="title"/>
          </p:nvPr>
        </p:nvSpPr>
        <p:spPr>
          <a:xfrm>
            <a:off x="2323603" y="1539875"/>
            <a:ext cx="153498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None/>
            </a:pPr>
            <a:r>
              <a:rPr b="1" lang="en-GB" sz="5900"/>
              <a:t>Comparaison des Outils : Choisir le Bon Outil</a:t>
            </a:r>
            <a:endParaRPr b="1" sz="5900"/>
          </a:p>
        </p:txBody>
      </p:sp>
      <p:sp>
        <p:nvSpPr>
          <p:cNvPr id="560" name="Google Shape;560;p26"/>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561" name="Google Shape;561;p26"/>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2</a:t>
            </a:r>
            <a:endParaRPr b="1" sz="40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27"/>
          <p:cNvGrpSpPr/>
          <p:nvPr/>
        </p:nvGrpSpPr>
        <p:grpSpPr>
          <a:xfrm>
            <a:off x="0" y="0"/>
            <a:ext cx="20104621" cy="11309016"/>
            <a:chOff x="0" y="0"/>
            <a:chExt cx="20104621" cy="11309016"/>
          </a:xfrm>
        </p:grpSpPr>
        <p:pic>
          <p:nvPicPr>
            <p:cNvPr id="567" name="Google Shape;567;p2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68" name="Google Shape;568;p2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69" name="Google Shape;569;p2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70" name="Google Shape;570;p2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1" name="Google Shape;571;p2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72" name="Google Shape;572;p2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3" name="Google Shape;573;p2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74" name="Google Shape;574;p2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5" name="Google Shape;575;p2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6" name="Google Shape;576;p2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77" name="Google Shape;577;p2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8" name="Google Shape;578;p2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79" name="Google Shape;579;p27"/>
          <p:cNvSpPr txBox="1"/>
          <p:nvPr/>
        </p:nvSpPr>
        <p:spPr>
          <a:xfrm>
            <a:off x="2118168" y="4241012"/>
            <a:ext cx="16177500" cy="31260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Canva et Adobe Illustrator</a:t>
            </a:r>
            <a:endParaRPr/>
          </a:p>
          <a:p>
            <a:pPr indent="0" lvl="0" marL="349885" rtl="0" algn="l">
              <a:spcBef>
                <a:spcPts val="2585"/>
              </a:spcBef>
              <a:spcAft>
                <a:spcPts val="0"/>
              </a:spcAft>
              <a:buNone/>
            </a:pPr>
            <a:r>
              <a:rPr lang="en-GB" sz="4000">
                <a:latin typeface="Arial"/>
                <a:ea typeface="Arial"/>
                <a:cs typeface="Arial"/>
                <a:sym typeface="Arial"/>
              </a:rPr>
              <a:t>Scénario : Un(e) propriétaire de petite entreprise sans expérience de conception a besoin de graphiques rapides et simples sur les médias sociaux.</a:t>
            </a:r>
            <a:endParaRPr b="1" sz="4000">
              <a:latin typeface="Arial"/>
              <a:ea typeface="Arial"/>
              <a:cs typeface="Arial"/>
              <a:sym typeface="Arial"/>
            </a:endParaRPr>
          </a:p>
        </p:txBody>
      </p:sp>
      <p:sp>
        <p:nvSpPr>
          <p:cNvPr id="580" name="Google Shape;580;p27"/>
          <p:cNvSpPr txBox="1"/>
          <p:nvPr>
            <p:ph type="title"/>
          </p:nvPr>
        </p:nvSpPr>
        <p:spPr>
          <a:xfrm>
            <a:off x="2323603" y="1539875"/>
            <a:ext cx="15349800" cy="3241800"/>
          </a:xfrm>
          <a:prstGeom prst="rect">
            <a:avLst/>
          </a:prstGeom>
          <a:noFill/>
          <a:ln>
            <a:noFill/>
          </a:ln>
        </p:spPr>
        <p:txBody>
          <a:bodyPr anchorCtr="0" anchor="t" bIns="0" lIns="0" spcFirstLastPara="1" rIns="0" wrap="square" tIns="1411475">
            <a:spAutoFit/>
          </a:bodyPr>
          <a:lstStyle/>
          <a:p>
            <a:pPr indent="0" lvl="0" marL="61593" rtl="0" algn="l">
              <a:lnSpc>
                <a:spcPct val="100000"/>
              </a:lnSpc>
              <a:spcBef>
                <a:spcPts val="0"/>
              </a:spcBef>
              <a:spcAft>
                <a:spcPts val="0"/>
              </a:spcAft>
              <a:buNone/>
            </a:pPr>
            <a:r>
              <a:rPr b="1" lang="en-GB" sz="5900"/>
              <a:t>Comparaison des Outils : Choisir le Bon Outil</a:t>
            </a:r>
            <a:endParaRPr b="1" sz="5900"/>
          </a:p>
          <a:p>
            <a:pPr indent="0" lvl="0" marL="0" rtl="0" algn="l">
              <a:lnSpc>
                <a:spcPct val="100000"/>
              </a:lnSpc>
              <a:spcBef>
                <a:spcPts val="0"/>
              </a:spcBef>
              <a:spcAft>
                <a:spcPts val="0"/>
              </a:spcAft>
              <a:buNone/>
            </a:pPr>
            <a:r>
              <a:t/>
            </a:r>
            <a:endParaRPr b="1" sz="5900"/>
          </a:p>
        </p:txBody>
      </p:sp>
      <p:sp>
        <p:nvSpPr>
          <p:cNvPr id="581" name="Google Shape;581;p27"/>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582" name="Google Shape;582;p27"/>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3</a:t>
            </a:r>
            <a:endParaRPr b="1" sz="40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grpSp>
        <p:nvGrpSpPr>
          <p:cNvPr id="587" name="Google Shape;587;p28"/>
          <p:cNvGrpSpPr/>
          <p:nvPr/>
        </p:nvGrpSpPr>
        <p:grpSpPr>
          <a:xfrm>
            <a:off x="0" y="0"/>
            <a:ext cx="20104621" cy="11309016"/>
            <a:chOff x="0" y="0"/>
            <a:chExt cx="20104621" cy="11309016"/>
          </a:xfrm>
        </p:grpSpPr>
        <p:pic>
          <p:nvPicPr>
            <p:cNvPr id="588" name="Google Shape;588;p2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89" name="Google Shape;589;p2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0" name="Google Shape;590;p2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91" name="Google Shape;591;p2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2" name="Google Shape;592;p2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93" name="Google Shape;593;p2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4" name="Google Shape;594;p2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95" name="Google Shape;595;p2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6" name="Google Shape;596;p2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7" name="Google Shape;597;p2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98" name="Google Shape;598;p2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9" name="Google Shape;599;p2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00" name="Google Shape;600;p28"/>
          <p:cNvSpPr txBox="1"/>
          <p:nvPr/>
        </p:nvSpPr>
        <p:spPr>
          <a:xfrm>
            <a:off x="2118168" y="4241012"/>
            <a:ext cx="16177500" cy="5697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Canva et Adobe Illustrator</a:t>
            </a:r>
            <a:endParaRPr/>
          </a:p>
          <a:p>
            <a:pPr indent="0" lvl="0" marL="349885" rtl="0" algn="l">
              <a:spcBef>
                <a:spcPts val="2585"/>
              </a:spcBef>
              <a:spcAft>
                <a:spcPts val="0"/>
              </a:spcAft>
              <a:buNone/>
            </a:pPr>
            <a:r>
              <a:rPr lang="en-GB" sz="4000">
                <a:solidFill>
                  <a:schemeClr val="dk1"/>
                </a:solidFill>
              </a:rPr>
              <a:t>Justification: </a:t>
            </a:r>
            <a:r>
              <a:rPr lang="en-GB" sz="4000">
                <a:latin typeface="Arial"/>
                <a:ea typeface="Arial"/>
                <a:cs typeface="Arial"/>
                <a:sym typeface="Arial"/>
              </a:rPr>
              <a:t>L'interface glisser-déposer (drag-and-drop) de Canva et les modèles préconçus permettent aux non-concepteurs/trices de créer rapidement des visuels attrayants.</a:t>
            </a:r>
            <a:endParaRPr/>
          </a:p>
          <a:p>
            <a:pPr indent="0" lvl="0" marL="349885" rtl="0" algn="l">
              <a:spcBef>
                <a:spcPts val="2585"/>
              </a:spcBef>
              <a:spcAft>
                <a:spcPts val="0"/>
              </a:spcAft>
              <a:buNone/>
            </a:pPr>
            <a:r>
              <a:rPr lang="en-GB" sz="2800">
                <a:latin typeface="Arial"/>
                <a:ea typeface="Arial"/>
                <a:cs typeface="Arial"/>
                <a:sym typeface="Arial"/>
              </a:rPr>
              <a:t>Quand utiliser Illustrator : Pour les concepteurs/trices professionnel(le)s qui créent des illustrations vectorielles complexes et évolutives (par exemple, des logos), les fonctionnalités avancées d'édition vectorielle d'Illustrator sont préférées.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601" name="Google Shape;601;p28"/>
          <p:cNvSpPr txBox="1"/>
          <p:nvPr>
            <p:ph type="title"/>
          </p:nvPr>
        </p:nvSpPr>
        <p:spPr>
          <a:xfrm>
            <a:off x="2323603" y="1539875"/>
            <a:ext cx="15349800" cy="3241800"/>
          </a:xfrm>
          <a:prstGeom prst="rect">
            <a:avLst/>
          </a:prstGeom>
          <a:noFill/>
          <a:ln>
            <a:noFill/>
          </a:ln>
        </p:spPr>
        <p:txBody>
          <a:bodyPr anchorCtr="0" anchor="t" bIns="0" lIns="0" spcFirstLastPara="1" rIns="0" wrap="square" tIns="1411475">
            <a:spAutoFit/>
          </a:bodyPr>
          <a:lstStyle/>
          <a:p>
            <a:pPr indent="0" lvl="0" marL="61593" rtl="0" algn="l">
              <a:lnSpc>
                <a:spcPct val="100000"/>
              </a:lnSpc>
              <a:spcBef>
                <a:spcPts val="0"/>
              </a:spcBef>
              <a:spcAft>
                <a:spcPts val="0"/>
              </a:spcAft>
              <a:buNone/>
            </a:pPr>
            <a:r>
              <a:rPr b="1" lang="en-GB" sz="5900"/>
              <a:t>Comparaison des Outils : Choisir le Bon Outil</a:t>
            </a:r>
            <a:endParaRPr b="1" sz="5900"/>
          </a:p>
          <a:p>
            <a:pPr indent="0" lvl="0" marL="61594" rtl="0" algn="l">
              <a:lnSpc>
                <a:spcPct val="100000"/>
              </a:lnSpc>
              <a:spcBef>
                <a:spcPts val="0"/>
              </a:spcBef>
              <a:spcAft>
                <a:spcPts val="0"/>
              </a:spcAft>
              <a:buNone/>
            </a:pPr>
            <a:r>
              <a:t/>
            </a:r>
            <a:endParaRPr b="1" sz="5900"/>
          </a:p>
        </p:txBody>
      </p:sp>
      <p:sp>
        <p:nvSpPr>
          <p:cNvPr id="602" name="Google Shape;602;p28"/>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603" name="Google Shape;603;p28"/>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3</a:t>
            </a:r>
            <a:endParaRPr b="1" sz="40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pSp>
        <p:nvGrpSpPr>
          <p:cNvPr id="608" name="Google Shape;608;p29"/>
          <p:cNvGrpSpPr/>
          <p:nvPr/>
        </p:nvGrpSpPr>
        <p:grpSpPr>
          <a:xfrm>
            <a:off x="0" y="0"/>
            <a:ext cx="20104621" cy="11309016"/>
            <a:chOff x="0" y="0"/>
            <a:chExt cx="20104621" cy="11309016"/>
          </a:xfrm>
        </p:grpSpPr>
        <p:pic>
          <p:nvPicPr>
            <p:cNvPr id="609" name="Google Shape;609;p2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10" name="Google Shape;610;p2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1" name="Google Shape;611;p2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12" name="Google Shape;612;p2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3" name="Google Shape;613;p2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14" name="Google Shape;614;p2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5" name="Google Shape;615;p2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16" name="Google Shape;616;p2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7" name="Google Shape;617;p2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8" name="Google Shape;618;p2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19" name="Google Shape;619;p2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0" name="Google Shape;620;p2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21" name="Google Shape;621;p29"/>
          <p:cNvSpPr txBox="1"/>
          <p:nvPr/>
        </p:nvSpPr>
        <p:spPr>
          <a:xfrm>
            <a:off x="2118168" y="4241012"/>
            <a:ext cx="16177500" cy="31260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Affinity Designer </a:t>
            </a:r>
            <a:r>
              <a:rPr lang="en-GB" sz="4000"/>
              <a:t>vs</a:t>
            </a:r>
            <a:r>
              <a:rPr lang="en-GB" sz="4000">
                <a:latin typeface="Arial"/>
                <a:ea typeface="Arial"/>
                <a:cs typeface="Arial"/>
                <a:sym typeface="Arial"/>
              </a:rPr>
              <a:t> Adobe Illustrator</a:t>
            </a:r>
            <a:endParaRPr/>
          </a:p>
          <a:p>
            <a:pPr indent="0" lvl="0" marL="349885" rtl="0" algn="l">
              <a:spcBef>
                <a:spcPts val="2585"/>
              </a:spcBef>
              <a:spcAft>
                <a:spcPts val="0"/>
              </a:spcAft>
              <a:buNone/>
            </a:pPr>
            <a:r>
              <a:rPr lang="en-GB" sz="4000">
                <a:latin typeface="Arial"/>
                <a:ea typeface="Arial"/>
                <a:cs typeface="Arial"/>
                <a:sym typeface="Arial"/>
              </a:rPr>
              <a:t>Scénario : Un(e) concepteur/trice freelance travaillant sur la </a:t>
            </a:r>
            <a:r>
              <a:rPr lang="en-GB" sz="4000">
                <a:solidFill>
                  <a:schemeClr val="dk1"/>
                </a:solidFill>
              </a:rPr>
              <a:t>création de </a:t>
            </a:r>
            <a:r>
              <a:rPr lang="en-GB" sz="4000">
                <a:latin typeface="Arial"/>
                <a:ea typeface="Arial"/>
                <a:cs typeface="Arial"/>
                <a:sym typeface="Arial"/>
              </a:rPr>
              <a:t>marque et de logo a besoin d'un outil d'achat unique sans frais d'abonnement permanents.</a:t>
            </a:r>
            <a:endParaRPr b="1" sz="4000">
              <a:latin typeface="Arial"/>
              <a:ea typeface="Arial"/>
              <a:cs typeface="Arial"/>
              <a:sym typeface="Arial"/>
            </a:endParaRPr>
          </a:p>
        </p:txBody>
      </p:sp>
      <p:sp>
        <p:nvSpPr>
          <p:cNvPr id="622" name="Google Shape;622;p29"/>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Comparaison des outils : choisir le bon outil</a:t>
            </a:r>
            <a:endParaRPr sz="5900">
              <a:latin typeface="Roboto"/>
              <a:ea typeface="Roboto"/>
              <a:cs typeface="Roboto"/>
              <a:sym typeface="Roboto"/>
            </a:endParaRPr>
          </a:p>
        </p:txBody>
      </p:sp>
      <p:sp>
        <p:nvSpPr>
          <p:cNvPr id="623" name="Google Shape;623;p29"/>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624" name="Google Shape;624;p29"/>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4</a:t>
            </a:r>
            <a:endParaRPr b="1" sz="4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3"/>
          <p:cNvGrpSpPr/>
          <p:nvPr/>
        </p:nvGrpSpPr>
        <p:grpSpPr>
          <a:xfrm>
            <a:off x="0" y="0"/>
            <a:ext cx="20104621" cy="11309016"/>
            <a:chOff x="0" y="0"/>
            <a:chExt cx="20104621" cy="11309016"/>
          </a:xfrm>
        </p:grpSpPr>
        <p:pic>
          <p:nvPicPr>
            <p:cNvPr id="87" name="Google Shape;87;p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88" name="Google Shape;88;p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9" name="Google Shape;89;p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0" name="Google Shape;90;p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1" name="Google Shape;91;p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2" name="Google Shape;92;p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3" name="Google Shape;93;p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4" name="Google Shape;94;p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5" name="Google Shape;95;p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6" name="Google Shape;96;p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97" name="Google Shape;97;p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8" name="Google Shape;98;p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9" name="Google Shape;99;p3"/>
          <p:cNvSpPr txBox="1"/>
          <p:nvPr/>
        </p:nvSpPr>
        <p:spPr>
          <a:xfrm>
            <a:off x="2118168" y="4241012"/>
            <a:ext cx="16177500" cy="50205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Adobe Creative Suite (Photoshop, Illustrator, InDesign, After Effects)</a:t>
            </a:r>
            <a:endParaRPr/>
          </a:p>
          <a:p>
            <a:pPr indent="0" lvl="0" marL="349885" rtl="0" algn="l">
              <a:spcBef>
                <a:spcPts val="2585"/>
              </a:spcBef>
              <a:spcAft>
                <a:spcPts val="0"/>
              </a:spcAft>
              <a:buNone/>
            </a:pPr>
            <a:r>
              <a:rPr lang="en-GB" sz="4000">
                <a:latin typeface="Arial"/>
                <a:ea typeface="Arial"/>
                <a:cs typeface="Arial"/>
                <a:sym typeface="Arial"/>
              </a:rPr>
              <a:t>Photoshop : </a:t>
            </a:r>
            <a:r>
              <a:rPr lang="en-GB" sz="4000"/>
              <a:t>r</a:t>
            </a:r>
            <a:r>
              <a:rPr lang="en-GB" sz="4000">
                <a:latin typeface="Arial"/>
                <a:ea typeface="Arial"/>
                <a:cs typeface="Arial"/>
                <a:sym typeface="Arial"/>
              </a:rPr>
              <a:t>etouche d’images et </a:t>
            </a:r>
            <a:r>
              <a:rPr lang="en-GB" sz="4000"/>
              <a:t>conception basée sur raster.</a:t>
            </a:r>
            <a:endParaRPr/>
          </a:p>
          <a:p>
            <a:pPr indent="0" lvl="0" marL="349885" rtl="0" algn="l">
              <a:spcBef>
                <a:spcPts val="2585"/>
              </a:spcBef>
              <a:spcAft>
                <a:spcPts val="0"/>
              </a:spcAft>
              <a:buNone/>
            </a:pPr>
            <a:r>
              <a:rPr lang="en-GB" sz="4000">
                <a:solidFill>
                  <a:schemeClr val="dk1"/>
                </a:solidFill>
              </a:rPr>
              <a:t>Caractéristiques principales : </a:t>
            </a:r>
            <a:r>
              <a:rPr lang="en-GB" sz="4000"/>
              <a:t>traitement</a:t>
            </a:r>
            <a:r>
              <a:rPr lang="en-GB" sz="4000">
                <a:latin typeface="Arial"/>
                <a:ea typeface="Arial"/>
                <a:cs typeface="Arial"/>
                <a:sym typeface="Arial"/>
              </a:rPr>
              <a:t> basé sur les calques, </a:t>
            </a:r>
            <a:r>
              <a:rPr lang="en-GB" sz="4000"/>
              <a:t>traitement d’</a:t>
            </a:r>
            <a:r>
              <a:rPr lang="en-GB" sz="4000">
                <a:latin typeface="Arial"/>
                <a:ea typeface="Arial"/>
                <a:cs typeface="Arial"/>
                <a:sym typeface="Arial"/>
              </a:rPr>
              <a:t>image </a:t>
            </a:r>
            <a:r>
              <a:rPr lang="en-GB" sz="4000">
                <a:solidFill>
                  <a:schemeClr val="dk1"/>
                </a:solidFill>
              </a:rPr>
              <a:t>avancé </a:t>
            </a:r>
            <a:r>
              <a:rPr lang="en-GB" sz="4000">
                <a:latin typeface="Arial"/>
                <a:ea typeface="Arial"/>
                <a:cs typeface="Arial"/>
                <a:sym typeface="Arial"/>
              </a:rPr>
              <a:t>et filtres.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00" name="Google Shape;100;p3"/>
          <p:cNvSpPr txBox="1"/>
          <p:nvPr>
            <p:ph type="title"/>
          </p:nvPr>
        </p:nvSpPr>
        <p:spPr>
          <a:xfrm>
            <a:off x="2323604" y="1539875"/>
            <a:ext cx="11081100" cy="4149900"/>
          </a:xfrm>
          <a:prstGeom prst="rect">
            <a:avLst/>
          </a:prstGeom>
          <a:noFill/>
          <a:ln>
            <a:noFill/>
          </a:ln>
        </p:spPr>
        <p:txBody>
          <a:bodyPr anchorCtr="0" anchor="t" bIns="0" lIns="0" spcFirstLastPara="1" rIns="0" wrap="square" tIns="1411475">
            <a:spAutoFit/>
          </a:bodyPr>
          <a:lstStyle/>
          <a:p>
            <a:pPr indent="0" lvl="0" marL="61593" rtl="0" algn="l">
              <a:lnSpc>
                <a:spcPct val="100000"/>
              </a:lnSpc>
              <a:spcBef>
                <a:spcPts val="0"/>
              </a:spcBef>
              <a:spcAft>
                <a:spcPts val="0"/>
              </a:spcAft>
              <a:buNone/>
            </a:pPr>
            <a:r>
              <a:rPr b="1" lang="en-GB" sz="5900">
                <a:latin typeface="Roboto"/>
                <a:ea typeface="Roboto"/>
                <a:cs typeface="Roboto"/>
                <a:sym typeface="Roboto"/>
              </a:rPr>
              <a:t>Logiciel </a:t>
            </a:r>
            <a:r>
              <a:rPr b="1" lang="en-GB" sz="5900"/>
              <a:t>de Normes Industrielles</a:t>
            </a:r>
            <a:endParaRPr b="1" sz="5900"/>
          </a:p>
          <a:p>
            <a:pPr indent="0" lvl="0" marL="61593" rtl="0" algn="l">
              <a:lnSpc>
                <a:spcPct val="100000"/>
              </a:lnSpc>
              <a:spcBef>
                <a:spcPts val="0"/>
              </a:spcBef>
              <a:spcAft>
                <a:spcPts val="0"/>
              </a:spcAft>
              <a:buNone/>
            </a:pPr>
            <a:r>
              <a:t/>
            </a:r>
            <a:endParaRPr b="1" sz="5900"/>
          </a:p>
          <a:p>
            <a:pPr indent="0" lvl="0" marL="61594" rtl="0" algn="l">
              <a:lnSpc>
                <a:spcPct val="100000"/>
              </a:lnSpc>
              <a:spcBef>
                <a:spcPts val="0"/>
              </a:spcBef>
              <a:spcAft>
                <a:spcPts val="0"/>
              </a:spcAft>
              <a:buNone/>
            </a:pPr>
            <a:r>
              <a:t/>
            </a:r>
            <a:endParaRPr b="1" sz="5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grpSp>
        <p:nvGrpSpPr>
          <p:cNvPr id="629" name="Google Shape;629;p30"/>
          <p:cNvGrpSpPr/>
          <p:nvPr/>
        </p:nvGrpSpPr>
        <p:grpSpPr>
          <a:xfrm>
            <a:off x="0" y="0"/>
            <a:ext cx="20104621" cy="11309016"/>
            <a:chOff x="0" y="0"/>
            <a:chExt cx="20104621" cy="11309016"/>
          </a:xfrm>
        </p:grpSpPr>
        <p:pic>
          <p:nvPicPr>
            <p:cNvPr id="630" name="Google Shape;630;p3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31" name="Google Shape;631;p3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2" name="Google Shape;632;p3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33" name="Google Shape;633;p3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4" name="Google Shape;634;p3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35" name="Google Shape;635;p3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6" name="Google Shape;636;p3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37" name="Google Shape;637;p3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8" name="Google Shape;638;p3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9" name="Google Shape;639;p3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40" name="Google Shape;640;p3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41" name="Google Shape;641;p3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42" name="Google Shape;642;p30"/>
          <p:cNvSpPr txBox="1"/>
          <p:nvPr/>
        </p:nvSpPr>
        <p:spPr>
          <a:xfrm>
            <a:off x="2118168" y="4241012"/>
            <a:ext cx="16177500" cy="5266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Affinity Designer </a:t>
            </a:r>
            <a:r>
              <a:rPr lang="en-GB" sz="4000"/>
              <a:t>vs</a:t>
            </a:r>
            <a:r>
              <a:rPr lang="en-GB" sz="4000">
                <a:latin typeface="Arial"/>
                <a:ea typeface="Arial"/>
                <a:cs typeface="Arial"/>
                <a:sym typeface="Arial"/>
              </a:rPr>
              <a:t> Adobe Illustrator</a:t>
            </a:r>
            <a:endParaRPr/>
          </a:p>
          <a:p>
            <a:pPr indent="0" lvl="0" marL="349885" rtl="0" algn="l">
              <a:spcBef>
                <a:spcPts val="2585"/>
              </a:spcBef>
              <a:spcAft>
                <a:spcPts val="0"/>
              </a:spcAft>
              <a:buNone/>
            </a:pPr>
            <a:r>
              <a:rPr lang="en-GB" sz="4000"/>
              <a:t>Justification</a:t>
            </a:r>
            <a:r>
              <a:rPr lang="en-GB" sz="4000">
                <a:latin typeface="Arial"/>
                <a:ea typeface="Arial"/>
                <a:cs typeface="Arial"/>
                <a:sym typeface="Arial"/>
              </a:rPr>
              <a:t>: Affinity Designer offre presque toutes les fonctionnalités d'Illustrator, mais avec un modèle d'achat unique, ce qui le rend plus abordable à long terme.</a:t>
            </a:r>
            <a:endParaRPr/>
          </a:p>
          <a:p>
            <a:pPr indent="0" lvl="0" marL="349885" rtl="0" algn="l">
              <a:spcBef>
                <a:spcPts val="2585"/>
              </a:spcBef>
              <a:spcAft>
                <a:spcPts val="0"/>
              </a:spcAft>
              <a:buNone/>
            </a:pPr>
            <a:r>
              <a:rPr lang="en-GB" sz="2800">
                <a:latin typeface="Arial"/>
                <a:ea typeface="Arial"/>
                <a:cs typeface="Arial"/>
                <a:sym typeface="Arial"/>
              </a:rPr>
              <a:t>Quand utiliser Illustrator : Illustrator est préférable lorsque des mises à jour fréquentes, une intégration transparente avec les outils Adobe et des fonctionnalités standard sont requises.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643" name="Google Shape;643;p30"/>
          <p:cNvSpPr txBox="1"/>
          <p:nvPr>
            <p:ph type="title"/>
          </p:nvPr>
        </p:nvSpPr>
        <p:spPr>
          <a:xfrm>
            <a:off x="2323603" y="1539875"/>
            <a:ext cx="15349800" cy="3241800"/>
          </a:xfrm>
          <a:prstGeom prst="rect">
            <a:avLst/>
          </a:prstGeom>
          <a:noFill/>
          <a:ln>
            <a:noFill/>
          </a:ln>
        </p:spPr>
        <p:txBody>
          <a:bodyPr anchorCtr="0" anchor="t" bIns="0" lIns="0" spcFirstLastPara="1" rIns="0" wrap="square" tIns="1411475">
            <a:spAutoFit/>
          </a:bodyPr>
          <a:lstStyle/>
          <a:p>
            <a:pPr indent="0" lvl="0" marL="61593" rtl="0" algn="l">
              <a:lnSpc>
                <a:spcPct val="100000"/>
              </a:lnSpc>
              <a:spcBef>
                <a:spcPts val="0"/>
              </a:spcBef>
              <a:spcAft>
                <a:spcPts val="0"/>
              </a:spcAft>
              <a:buNone/>
            </a:pPr>
            <a:r>
              <a:rPr b="1" lang="en-GB" sz="5900"/>
              <a:t>Comparaison des Outils : Choisir le Bon Outil</a:t>
            </a:r>
            <a:endParaRPr b="1" sz="5900"/>
          </a:p>
          <a:p>
            <a:pPr indent="0" lvl="0" marL="61594" rtl="0" algn="l">
              <a:lnSpc>
                <a:spcPct val="100000"/>
              </a:lnSpc>
              <a:spcBef>
                <a:spcPts val="0"/>
              </a:spcBef>
              <a:spcAft>
                <a:spcPts val="0"/>
              </a:spcAft>
              <a:buNone/>
            </a:pPr>
            <a:r>
              <a:t/>
            </a:r>
            <a:endParaRPr b="1" sz="5900"/>
          </a:p>
        </p:txBody>
      </p:sp>
      <p:sp>
        <p:nvSpPr>
          <p:cNvPr id="644" name="Google Shape;644;p30"/>
          <p:cNvSpPr/>
          <p:nvPr/>
        </p:nvSpPr>
        <p:spPr>
          <a:xfrm>
            <a:off x="1465580" y="4481691"/>
            <a:ext cx="737870" cy="737870"/>
          </a:xfrm>
          <a:prstGeom prst="ellipse">
            <a:avLst/>
          </a:prstGeom>
          <a:solidFill>
            <a:srgbClr val="2330DB"/>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645" name="Google Shape;645;p30"/>
          <p:cNvSpPr txBox="1"/>
          <p:nvPr/>
        </p:nvSpPr>
        <p:spPr>
          <a:xfrm>
            <a:off x="1597951" y="4511675"/>
            <a:ext cx="453099"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GB" sz="4000">
                <a:solidFill>
                  <a:schemeClr val="lt1"/>
                </a:solidFill>
                <a:latin typeface="Arial"/>
                <a:ea typeface="Arial"/>
                <a:cs typeface="Arial"/>
                <a:sym typeface="Arial"/>
              </a:rPr>
              <a:t>4</a:t>
            </a:r>
            <a:endParaRPr b="1" sz="40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grpSp>
        <p:nvGrpSpPr>
          <p:cNvPr id="650" name="Google Shape;650;p31"/>
          <p:cNvGrpSpPr/>
          <p:nvPr/>
        </p:nvGrpSpPr>
        <p:grpSpPr>
          <a:xfrm>
            <a:off x="-53595" y="635"/>
            <a:ext cx="20104621" cy="11309016"/>
            <a:chOff x="0" y="0"/>
            <a:chExt cx="20104621" cy="11309016"/>
          </a:xfrm>
        </p:grpSpPr>
        <p:pic>
          <p:nvPicPr>
            <p:cNvPr id="651" name="Google Shape;651;p3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52" name="Google Shape;652;p3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3" name="Google Shape;653;p3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54" name="Google Shape;654;p3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5" name="Google Shape;655;p3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56" name="Google Shape;656;p3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7" name="Google Shape;657;p3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58" name="Google Shape;658;p3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59" name="Google Shape;659;p3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60" name="Google Shape;660;p3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61" name="Google Shape;661;p3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2" name="Google Shape;662;p3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63" name="Google Shape;663;p31"/>
          <p:cNvSpPr txBox="1"/>
          <p:nvPr/>
        </p:nvSpPr>
        <p:spPr>
          <a:xfrm>
            <a:off x="2323813" y="3108930"/>
            <a:ext cx="16177500" cy="8051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Le choix de l'outil de conception approprié dépend largement des exigences </a:t>
            </a:r>
            <a:r>
              <a:rPr lang="en-GB" sz="4000"/>
              <a:t>du projet</a:t>
            </a:r>
            <a:r>
              <a:rPr lang="en-GB" sz="4000">
                <a:latin typeface="Arial"/>
                <a:ea typeface="Arial"/>
                <a:cs typeface="Arial"/>
                <a:sym typeface="Arial"/>
              </a:rPr>
              <a:t>, du budget et des besoins de collaboration. Le logiciel standard comme Adobe Creative Suite offrent des fonctionnalités avancées pour les concepteurs/</a:t>
            </a:r>
            <a:r>
              <a:rPr lang="en-GB" sz="4000"/>
              <a:t>trices</a:t>
            </a:r>
            <a:r>
              <a:rPr lang="en-GB" sz="4000">
                <a:latin typeface="Arial"/>
                <a:ea typeface="Arial"/>
                <a:cs typeface="Arial"/>
                <a:sym typeface="Arial"/>
              </a:rPr>
              <a:t> professionnel(le)s, mais peuvent être coûteux et complexes. Des alternatives telles que Canva, GIMP et Figma offrent des options abordables et accessibles pour des tâches spécifiques et des groupes d'utilisateurs/trices. L</a:t>
            </a:r>
            <a:r>
              <a:rPr lang="en-GB" sz="4000"/>
              <a:t>a </a:t>
            </a:r>
            <a:r>
              <a:rPr lang="en-GB" sz="4000"/>
              <a:t>compréhension</a:t>
            </a:r>
            <a:r>
              <a:rPr lang="en-GB" sz="4000"/>
              <a:t> des </a:t>
            </a:r>
            <a:r>
              <a:rPr lang="en-GB" sz="4000">
                <a:latin typeface="Arial"/>
                <a:ea typeface="Arial"/>
                <a:cs typeface="Arial"/>
                <a:sym typeface="Arial"/>
              </a:rPr>
              <a:t>capacités et </a:t>
            </a:r>
            <a:r>
              <a:rPr lang="en-GB" sz="4000"/>
              <a:t>d</a:t>
            </a:r>
            <a:r>
              <a:rPr lang="en-GB" sz="4000">
                <a:latin typeface="Arial"/>
                <a:ea typeface="Arial"/>
                <a:cs typeface="Arial"/>
                <a:sym typeface="Arial"/>
              </a:rPr>
              <a:t>es limites des outils permet aux concepteurs/trices de choisir celui qui convient le mieux à leurs besoins, ce qui permet de</a:t>
            </a:r>
            <a:r>
              <a:rPr lang="en-GB" sz="4000"/>
              <a:t> simplifier </a:t>
            </a:r>
            <a:r>
              <a:rPr lang="en-GB" sz="4000">
                <a:latin typeface="Arial"/>
                <a:ea typeface="Arial"/>
                <a:cs typeface="Arial"/>
                <a:sym typeface="Arial"/>
              </a:rPr>
              <a:t>les </a:t>
            </a:r>
            <a:r>
              <a:rPr lang="en-GB" sz="4000"/>
              <a:t>flux de travail </a:t>
            </a:r>
            <a:r>
              <a:rPr lang="en-GB" sz="4000">
                <a:latin typeface="Arial"/>
                <a:ea typeface="Arial"/>
                <a:cs typeface="Arial"/>
                <a:sym typeface="Arial"/>
              </a:rPr>
              <a:t>et d'améliorer les résultats de la conception.</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p:txBody>
      </p:sp>
      <p:sp>
        <p:nvSpPr>
          <p:cNvPr id="664" name="Google Shape;664;p31"/>
          <p:cNvSpPr txBox="1"/>
          <p:nvPr>
            <p:ph type="title"/>
          </p:nvPr>
        </p:nvSpPr>
        <p:spPr>
          <a:xfrm>
            <a:off x="2737666" y="564125"/>
            <a:ext cx="15349800" cy="2333700"/>
          </a:xfrm>
          <a:prstGeom prst="rect">
            <a:avLst/>
          </a:prstGeom>
          <a:noFill/>
          <a:ln>
            <a:noFill/>
          </a:ln>
        </p:spPr>
        <p:txBody>
          <a:bodyPr anchorCtr="0" anchor="t" bIns="0" lIns="0" spcFirstLastPara="1" rIns="0" wrap="square" tIns="1411475">
            <a:spAutoFit/>
          </a:bodyPr>
          <a:lstStyle/>
          <a:p>
            <a:pPr indent="0" lvl="0" marL="0" rtl="0" algn="l">
              <a:lnSpc>
                <a:spcPct val="100000"/>
              </a:lnSpc>
              <a:spcBef>
                <a:spcPts val="0"/>
              </a:spcBef>
              <a:spcAft>
                <a:spcPts val="0"/>
              </a:spcAft>
              <a:buNone/>
            </a:pPr>
            <a:r>
              <a:rPr b="1" lang="en-GB" sz="5900">
                <a:latin typeface="Roboto"/>
                <a:ea typeface="Roboto"/>
                <a:cs typeface="Roboto"/>
                <a:sym typeface="Roboto"/>
              </a:rPr>
              <a:t>Sélection de l'</a:t>
            </a:r>
            <a:r>
              <a:rPr b="1" lang="en-GB" sz="5900"/>
              <a:t>O</a:t>
            </a:r>
            <a:r>
              <a:rPr b="1" lang="en-GB" sz="5900">
                <a:latin typeface="Roboto"/>
                <a:ea typeface="Roboto"/>
                <a:cs typeface="Roboto"/>
                <a:sym typeface="Roboto"/>
              </a:rPr>
              <a:t>util de </a:t>
            </a:r>
            <a:r>
              <a:rPr b="1" lang="en-GB" sz="5900"/>
              <a:t>C</a:t>
            </a:r>
            <a:r>
              <a:rPr b="1" lang="en-GB" sz="5900">
                <a:latin typeface="Roboto"/>
                <a:ea typeface="Roboto"/>
                <a:cs typeface="Roboto"/>
                <a:sym typeface="Roboto"/>
              </a:rPr>
              <a:t>onception </a:t>
            </a:r>
            <a:r>
              <a:rPr b="1" lang="en-GB" sz="5900"/>
              <a:t>I</a:t>
            </a:r>
            <a:r>
              <a:rPr b="1" lang="en-GB" sz="5900">
                <a:latin typeface="Roboto"/>
                <a:ea typeface="Roboto"/>
                <a:cs typeface="Roboto"/>
                <a:sym typeface="Roboto"/>
              </a:rPr>
              <a:t>déal</a:t>
            </a:r>
            <a:endParaRPr sz="5900">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grpSp>
        <p:nvGrpSpPr>
          <p:cNvPr id="669" name="Google Shape;669;p32"/>
          <p:cNvGrpSpPr/>
          <p:nvPr/>
        </p:nvGrpSpPr>
        <p:grpSpPr>
          <a:xfrm>
            <a:off x="0" y="0"/>
            <a:ext cx="20104621" cy="11309016"/>
            <a:chOff x="0" y="0"/>
            <a:chExt cx="20104621" cy="11309016"/>
          </a:xfrm>
        </p:grpSpPr>
        <p:pic>
          <p:nvPicPr>
            <p:cNvPr id="670" name="Google Shape;670;p3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71" name="Google Shape;671;p3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2" name="Google Shape;672;p3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73" name="Google Shape;673;p3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4" name="Google Shape;674;p3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75" name="Google Shape;675;p3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6" name="Google Shape;676;p3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77" name="Google Shape;677;p3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78" name="Google Shape;678;p3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9" name="Google Shape;679;p3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80" name="Google Shape;680;p3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1" name="Google Shape;681;p3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82" name="Google Shape;682;p32"/>
          <p:cNvSpPr txBox="1"/>
          <p:nvPr/>
        </p:nvSpPr>
        <p:spPr>
          <a:xfrm>
            <a:off x="2118175" y="4241000"/>
            <a:ext cx="15349800" cy="3410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L'industrie du logiciel de conception numérique s'est considérablement transformée au cours des 15 dernières années. Au début des années 2000, des acteurs clés comme Adobe dominaient le logiciel de conception, avec des produits souvent limités aux applications de bureau et des licences à coût élevé. </a:t>
            </a:r>
            <a:endParaRPr b="1" sz="4000">
              <a:latin typeface="Arial"/>
              <a:ea typeface="Arial"/>
              <a:cs typeface="Arial"/>
              <a:sym typeface="Arial"/>
            </a:endParaRPr>
          </a:p>
        </p:txBody>
      </p:sp>
      <p:sp>
        <p:nvSpPr>
          <p:cNvPr id="683" name="Google Shape;683;p32"/>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Conclusion</a:t>
            </a:r>
            <a:endParaRPr sz="59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grpSp>
        <p:nvGrpSpPr>
          <p:cNvPr id="688" name="Google Shape;688;p33"/>
          <p:cNvGrpSpPr/>
          <p:nvPr/>
        </p:nvGrpSpPr>
        <p:grpSpPr>
          <a:xfrm>
            <a:off x="0" y="0"/>
            <a:ext cx="20104621" cy="11309016"/>
            <a:chOff x="0" y="0"/>
            <a:chExt cx="20104621" cy="11309016"/>
          </a:xfrm>
        </p:grpSpPr>
        <p:pic>
          <p:nvPicPr>
            <p:cNvPr id="689" name="Google Shape;689;p3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90" name="Google Shape;690;p3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1" name="Google Shape;691;p3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92" name="Google Shape;692;p3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3" name="Google Shape;693;p3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94" name="Google Shape;694;p3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5" name="Google Shape;695;p3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96" name="Google Shape;696;p3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97" name="Google Shape;697;p3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8" name="Google Shape;698;p3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99" name="Google Shape;699;p3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00" name="Google Shape;700;p3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01" name="Google Shape;701;p33"/>
          <p:cNvSpPr txBox="1"/>
          <p:nvPr/>
        </p:nvSpPr>
        <p:spPr>
          <a:xfrm>
            <a:off x="2085575" y="3570625"/>
            <a:ext cx="16791300" cy="9046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Au fil du temps, plusieurs facteurs ont contribué à un changement dans l'industrie :</a:t>
            </a:r>
            <a:endParaRPr/>
          </a:p>
          <a:p>
            <a:pPr indent="0" lvl="0" marL="349885" rtl="0" algn="l">
              <a:spcBef>
                <a:spcPts val="2585"/>
              </a:spcBef>
              <a:spcAft>
                <a:spcPts val="0"/>
              </a:spcAft>
              <a:buNone/>
            </a:pPr>
            <a:r>
              <a:rPr lang="en-GB" sz="4000">
                <a:latin typeface="Arial"/>
                <a:ea typeface="Arial"/>
                <a:cs typeface="Arial"/>
                <a:sym typeface="Arial"/>
              </a:rPr>
              <a:t>1. Solutions</a:t>
            </a:r>
            <a:r>
              <a:rPr lang="en-GB" sz="4000">
                <a:solidFill>
                  <a:schemeClr val="dk1"/>
                </a:solidFill>
              </a:rPr>
              <a:t> basé</a:t>
            </a:r>
            <a:r>
              <a:rPr lang="en-GB" sz="4000"/>
              <a:t>es sur le Cloud</a:t>
            </a:r>
            <a:r>
              <a:rPr lang="en-GB" sz="4000">
                <a:latin typeface="Arial"/>
                <a:ea typeface="Arial"/>
                <a:cs typeface="Arial"/>
                <a:sym typeface="Arial"/>
              </a:rPr>
              <a:t> et </a:t>
            </a:r>
            <a:r>
              <a:rPr lang="en-GB" sz="4000"/>
              <a:t>C</a:t>
            </a:r>
            <a:r>
              <a:rPr lang="en-GB" sz="4000">
                <a:latin typeface="Arial"/>
                <a:ea typeface="Arial"/>
                <a:cs typeface="Arial"/>
                <a:sym typeface="Arial"/>
              </a:rPr>
              <a:t>ollaboration :</a:t>
            </a:r>
            <a:endParaRPr/>
          </a:p>
          <a:p>
            <a:pPr indent="0" lvl="0" marL="349885" rtl="0" algn="l">
              <a:spcBef>
                <a:spcPts val="2585"/>
              </a:spcBef>
              <a:spcAft>
                <a:spcPts val="0"/>
              </a:spcAft>
              <a:buNone/>
            </a:pPr>
            <a:r>
              <a:rPr lang="en-GB" sz="4000">
                <a:latin typeface="Arial"/>
                <a:ea typeface="Arial"/>
                <a:cs typeface="Arial"/>
                <a:sym typeface="Arial"/>
              </a:rPr>
              <a:t>L'un des plus grands changements de ces dernières années est l'évolution vers un logiciel de conception basé sur le cloud, permettant une collaboration en temps réel entre les équipes. Des outils comme Figma ont révolutionné la façon dont les concepteurs/</a:t>
            </a:r>
            <a:r>
              <a:rPr lang="en-GB" sz="4000"/>
              <a:t>trices</a:t>
            </a:r>
            <a:r>
              <a:rPr lang="en-GB" sz="4000">
                <a:latin typeface="Arial"/>
                <a:ea typeface="Arial"/>
                <a:cs typeface="Arial"/>
                <a:sym typeface="Arial"/>
              </a:rPr>
              <a:t> travaillent, rendant la collaboration à distance transparente et efficace. Il y a quinze ans, une telle conception collaborative en temps réel n'était pas réalisable.</a:t>
            </a:r>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p:txBody>
      </p:sp>
      <p:sp>
        <p:nvSpPr>
          <p:cNvPr id="702" name="Google Shape;702;p33"/>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Conclusion</a:t>
            </a:r>
            <a:endParaRPr sz="59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grpSp>
        <p:nvGrpSpPr>
          <p:cNvPr id="707" name="Google Shape;707;p34"/>
          <p:cNvGrpSpPr/>
          <p:nvPr/>
        </p:nvGrpSpPr>
        <p:grpSpPr>
          <a:xfrm>
            <a:off x="0" y="0"/>
            <a:ext cx="20104621" cy="11309016"/>
            <a:chOff x="0" y="0"/>
            <a:chExt cx="20104621" cy="11309016"/>
          </a:xfrm>
        </p:grpSpPr>
        <p:pic>
          <p:nvPicPr>
            <p:cNvPr id="708" name="Google Shape;708;p3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09" name="Google Shape;709;p3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0" name="Google Shape;710;p3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11" name="Google Shape;711;p3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2" name="Google Shape;712;p3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13" name="Google Shape;713;p3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4" name="Google Shape;714;p3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15" name="Google Shape;715;p3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16" name="Google Shape;716;p3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7" name="Google Shape;717;p3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18" name="Google Shape;718;p3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19" name="Google Shape;719;p3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20" name="Google Shape;720;p34"/>
          <p:cNvSpPr txBox="1"/>
          <p:nvPr/>
        </p:nvSpPr>
        <p:spPr>
          <a:xfrm>
            <a:off x="2094325" y="3990050"/>
            <a:ext cx="16860600" cy="6536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Au fil du temps, plusieurs facteurs ont contribué à un changement dans l'industrie :</a:t>
            </a:r>
            <a:endParaRPr/>
          </a:p>
          <a:p>
            <a:pPr indent="0" lvl="0" marL="349885" rtl="0" algn="l">
              <a:spcBef>
                <a:spcPts val="2585"/>
              </a:spcBef>
              <a:spcAft>
                <a:spcPts val="0"/>
              </a:spcAft>
              <a:buNone/>
            </a:pPr>
            <a:r>
              <a:rPr lang="en-GB" sz="4000">
                <a:latin typeface="Arial"/>
                <a:ea typeface="Arial"/>
                <a:cs typeface="Arial"/>
                <a:sym typeface="Arial"/>
              </a:rPr>
              <a:t>2. Émergence de </a:t>
            </a:r>
            <a:r>
              <a:rPr lang="en-GB" sz="4000"/>
              <a:t>M</a:t>
            </a:r>
            <a:r>
              <a:rPr lang="en-GB" sz="4000">
                <a:latin typeface="Arial"/>
                <a:ea typeface="Arial"/>
                <a:cs typeface="Arial"/>
                <a:sym typeface="Arial"/>
              </a:rPr>
              <a:t>odèles Open Source et Freemium :</a:t>
            </a:r>
            <a:endParaRPr/>
          </a:p>
          <a:p>
            <a:pPr indent="0" lvl="0" marL="349885" rtl="0" algn="l">
              <a:spcBef>
                <a:spcPts val="2585"/>
              </a:spcBef>
              <a:spcAft>
                <a:spcPts val="0"/>
              </a:spcAft>
              <a:buNone/>
            </a:pPr>
            <a:r>
              <a:rPr lang="en-GB" sz="4000">
                <a:latin typeface="Arial"/>
                <a:ea typeface="Arial"/>
                <a:cs typeface="Arial"/>
                <a:sym typeface="Arial"/>
              </a:rPr>
              <a:t>Auparavant, le logiciel de conception numérique étaient souvent coûteux, ce qui limitait l'accès aux professionnel(le)s ou aux grandes entreprises. Aujourd'hui, des alternatives gratuites ou open-source comme GIMP et Inkscape, ainsi que des outils abordables comme Canva, ont rendu le design plus accessible aux particuliers, aux petites entreprises et aux designers indépendant(e)s.</a:t>
            </a:r>
            <a:endParaRPr b="1" sz="4000">
              <a:latin typeface="Arial"/>
              <a:ea typeface="Arial"/>
              <a:cs typeface="Arial"/>
              <a:sym typeface="Arial"/>
            </a:endParaRPr>
          </a:p>
        </p:txBody>
      </p:sp>
      <p:sp>
        <p:nvSpPr>
          <p:cNvPr id="721" name="Google Shape;721;p34"/>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Conclusion</a:t>
            </a:r>
            <a:endParaRPr sz="59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grpSp>
        <p:nvGrpSpPr>
          <p:cNvPr id="726" name="Google Shape;726;p35"/>
          <p:cNvGrpSpPr/>
          <p:nvPr/>
        </p:nvGrpSpPr>
        <p:grpSpPr>
          <a:xfrm>
            <a:off x="0" y="0"/>
            <a:ext cx="20104621" cy="11309016"/>
            <a:chOff x="0" y="0"/>
            <a:chExt cx="20104621" cy="11309016"/>
          </a:xfrm>
        </p:grpSpPr>
        <p:pic>
          <p:nvPicPr>
            <p:cNvPr id="727" name="Google Shape;727;p3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28" name="Google Shape;728;p3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29" name="Google Shape;729;p3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30" name="Google Shape;730;p3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31" name="Google Shape;731;p3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32" name="Google Shape;732;p3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33" name="Google Shape;733;p3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34" name="Google Shape;734;p3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35" name="Google Shape;735;p3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36" name="Google Shape;736;p3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37" name="Google Shape;737;p3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38" name="Google Shape;738;p3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39" name="Google Shape;739;p35"/>
          <p:cNvSpPr txBox="1"/>
          <p:nvPr/>
        </p:nvSpPr>
        <p:spPr>
          <a:xfrm>
            <a:off x="1890725" y="2993800"/>
            <a:ext cx="16927500" cy="7767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Au fil du temps, plusieurs facteurs ont contribué à un changement dans l'industrie :</a:t>
            </a:r>
            <a:endParaRPr/>
          </a:p>
          <a:p>
            <a:pPr indent="0" lvl="0" marL="349885" rtl="0" algn="l">
              <a:spcBef>
                <a:spcPts val="2585"/>
              </a:spcBef>
              <a:spcAft>
                <a:spcPts val="0"/>
              </a:spcAft>
              <a:buNone/>
            </a:pPr>
            <a:r>
              <a:rPr lang="en-GB" sz="4000">
                <a:latin typeface="Arial"/>
                <a:ea typeface="Arial"/>
                <a:cs typeface="Arial"/>
                <a:sym typeface="Arial"/>
              </a:rPr>
              <a:t>3. L'IA et l'</a:t>
            </a:r>
            <a:r>
              <a:rPr lang="en-GB" sz="4000"/>
              <a:t>A</a:t>
            </a:r>
            <a:r>
              <a:rPr lang="en-GB" sz="4000">
                <a:latin typeface="Arial"/>
                <a:ea typeface="Arial"/>
                <a:cs typeface="Arial"/>
                <a:sym typeface="Arial"/>
              </a:rPr>
              <a:t>utomatisation dans la </a:t>
            </a:r>
            <a:r>
              <a:rPr lang="en-GB" sz="4000"/>
              <a:t>C</a:t>
            </a:r>
            <a:r>
              <a:rPr lang="en-GB" sz="4000">
                <a:latin typeface="Arial"/>
                <a:ea typeface="Arial"/>
                <a:cs typeface="Arial"/>
                <a:sym typeface="Arial"/>
              </a:rPr>
              <a:t>onception :</a:t>
            </a:r>
            <a:endParaRPr/>
          </a:p>
          <a:p>
            <a:pPr indent="0" lvl="0" marL="349885" rtl="0" algn="l">
              <a:spcBef>
                <a:spcPts val="2585"/>
              </a:spcBef>
              <a:spcAft>
                <a:spcPts val="0"/>
              </a:spcAft>
              <a:buNone/>
            </a:pPr>
            <a:r>
              <a:rPr lang="en-GB" sz="4000">
                <a:latin typeface="Arial"/>
                <a:ea typeface="Arial"/>
                <a:cs typeface="Arial"/>
                <a:sym typeface="Arial"/>
              </a:rPr>
              <a:t>Un autre changement majeur a été l'intégration des outils de l'IA dans les logiciels de conception, </a:t>
            </a:r>
            <a:r>
              <a:rPr lang="en-GB" sz="4000"/>
              <a:t>en automatisant les tâches répétitives et en introduisant de nouvelles possibilités créatives.</a:t>
            </a:r>
            <a:r>
              <a:rPr lang="en-GB" sz="4000">
                <a:latin typeface="Arial"/>
                <a:ea typeface="Arial"/>
                <a:cs typeface="Arial"/>
                <a:sym typeface="Arial"/>
              </a:rPr>
              <a:t> Il y a quinze ans, l'IA était à ses balbutiements et l'automatisation n'était pas largement disponible dans les outils de conception. Aujourd'hui, les plates-formes telles que RunwayML ou les fonctionnalités d'Adobe basées sur l'IA améliorent les flux de travail en accélérant les tâches de correction des couleurs ou de génération de mise en page.</a:t>
            </a:r>
            <a:endParaRPr b="1" sz="4000">
              <a:latin typeface="Arial"/>
              <a:ea typeface="Arial"/>
              <a:cs typeface="Arial"/>
              <a:sym typeface="Arial"/>
            </a:endParaRPr>
          </a:p>
        </p:txBody>
      </p:sp>
      <p:sp>
        <p:nvSpPr>
          <p:cNvPr id="740" name="Google Shape;740;p35"/>
          <p:cNvSpPr txBox="1"/>
          <p:nvPr>
            <p:ph type="title"/>
          </p:nvPr>
        </p:nvSpPr>
        <p:spPr>
          <a:xfrm>
            <a:off x="2094797" y="857871"/>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Conclusion</a:t>
            </a:r>
            <a:endParaRPr sz="59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grpSp>
        <p:nvGrpSpPr>
          <p:cNvPr id="745" name="Google Shape;745;p36"/>
          <p:cNvGrpSpPr/>
          <p:nvPr/>
        </p:nvGrpSpPr>
        <p:grpSpPr>
          <a:xfrm>
            <a:off x="0" y="0"/>
            <a:ext cx="20104621" cy="11309016"/>
            <a:chOff x="0" y="0"/>
            <a:chExt cx="20104621" cy="11309016"/>
          </a:xfrm>
        </p:grpSpPr>
        <p:pic>
          <p:nvPicPr>
            <p:cNvPr id="746" name="Google Shape;746;p3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47" name="Google Shape;747;p3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48" name="Google Shape;748;p3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49" name="Google Shape;749;p3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0" name="Google Shape;750;p3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51" name="Google Shape;751;p3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2" name="Google Shape;752;p3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53" name="Google Shape;753;p3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54" name="Google Shape;754;p3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5" name="Google Shape;755;p3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56" name="Google Shape;756;p3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57" name="Google Shape;757;p3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58" name="Google Shape;758;p36"/>
          <p:cNvSpPr txBox="1"/>
          <p:nvPr/>
        </p:nvSpPr>
        <p:spPr>
          <a:xfrm>
            <a:off x="2118168" y="4241012"/>
            <a:ext cx="16177500" cy="6536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Compte tenu de ces changements rapides, il est essentiel de se tenir au courant des derniers outils et des dernières tendances pour maintenir la compétitivité de l'industrie du design. De nouveaux outils améliorent non seulement l'efficacité, mais offrent également des solutions créatives qui n'étaient pas possibles auparavant. </a:t>
            </a:r>
            <a:r>
              <a:rPr lang="en-GB" sz="4000"/>
              <a:t>La </a:t>
            </a:r>
            <a:r>
              <a:rPr lang="en-GB" sz="4000"/>
              <a:t>connaissance</a:t>
            </a:r>
            <a:r>
              <a:rPr lang="en-GB" sz="4000"/>
              <a:t> des </a:t>
            </a:r>
            <a:r>
              <a:rPr lang="en-GB" sz="4000">
                <a:latin typeface="Arial"/>
                <a:ea typeface="Arial"/>
                <a:cs typeface="Arial"/>
                <a:sym typeface="Arial"/>
              </a:rPr>
              <a:t>nouvelles options de logiciels ou d'applications aide les concepteurs/trices à :</a:t>
            </a:r>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p:txBody>
      </p:sp>
      <p:sp>
        <p:nvSpPr>
          <p:cNvPr id="759" name="Google Shape;759;p36"/>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Conclusion</a:t>
            </a:r>
            <a:endParaRPr sz="590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grpSp>
        <p:nvGrpSpPr>
          <p:cNvPr id="764" name="Google Shape;764;p37"/>
          <p:cNvGrpSpPr/>
          <p:nvPr/>
        </p:nvGrpSpPr>
        <p:grpSpPr>
          <a:xfrm>
            <a:off x="-262" y="163"/>
            <a:ext cx="20104621" cy="11309016"/>
            <a:chOff x="0" y="0"/>
            <a:chExt cx="20104621" cy="11309016"/>
          </a:xfrm>
        </p:grpSpPr>
        <p:pic>
          <p:nvPicPr>
            <p:cNvPr id="765" name="Google Shape;765;p3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66" name="Google Shape;766;p3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67" name="Google Shape;767;p3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68" name="Google Shape;768;p3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69" name="Google Shape;769;p3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70" name="Google Shape;770;p3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71" name="Google Shape;771;p3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72" name="Google Shape;772;p3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73" name="Google Shape;773;p3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74" name="Google Shape;774;p3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75" name="Google Shape;775;p3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76" name="Google Shape;776;p3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77" name="Google Shape;777;p37"/>
          <p:cNvSpPr txBox="1"/>
          <p:nvPr/>
        </p:nvSpPr>
        <p:spPr>
          <a:xfrm>
            <a:off x="1788050" y="2699450"/>
            <a:ext cx="5300100" cy="6820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Amélior</a:t>
            </a:r>
            <a:r>
              <a:rPr lang="en-GB" sz="4000"/>
              <a:t>er</a:t>
            </a:r>
            <a:r>
              <a:rPr lang="en-GB" sz="4000">
                <a:latin typeface="Arial"/>
                <a:ea typeface="Arial"/>
                <a:cs typeface="Arial"/>
                <a:sym typeface="Arial"/>
              </a:rPr>
              <a:t> </a:t>
            </a:r>
            <a:r>
              <a:rPr lang="en-GB" sz="4000"/>
              <a:t>le</a:t>
            </a:r>
            <a:r>
              <a:rPr lang="en-GB" sz="4000">
                <a:latin typeface="Arial"/>
                <a:ea typeface="Arial"/>
                <a:cs typeface="Arial"/>
                <a:sym typeface="Arial"/>
              </a:rPr>
              <a:t> flux </a:t>
            </a:r>
            <a:endParaRPr sz="4000">
              <a:latin typeface="Arial"/>
              <a:ea typeface="Arial"/>
              <a:cs typeface="Arial"/>
              <a:sym typeface="Arial"/>
            </a:endParaRPr>
          </a:p>
          <a:p>
            <a:pPr indent="0" lvl="0" marL="349885" rtl="0" algn="l">
              <a:spcBef>
                <a:spcPts val="0"/>
              </a:spcBef>
              <a:spcAft>
                <a:spcPts val="0"/>
              </a:spcAft>
              <a:buNone/>
            </a:pPr>
            <a:r>
              <a:rPr lang="en-GB" sz="4000">
                <a:latin typeface="Arial"/>
                <a:ea typeface="Arial"/>
                <a:cs typeface="Arial"/>
                <a:sym typeface="Arial"/>
              </a:rPr>
              <a:t>d</a:t>
            </a:r>
            <a:r>
              <a:rPr lang="en-GB" sz="4000"/>
              <a:t>e</a:t>
            </a:r>
            <a:r>
              <a:rPr lang="en-GB" sz="4000">
                <a:latin typeface="Arial"/>
                <a:ea typeface="Arial"/>
                <a:cs typeface="Arial"/>
                <a:sym typeface="Arial"/>
              </a:rPr>
              <a:t> travail: </a:t>
            </a:r>
            <a:endParaRPr/>
          </a:p>
          <a:p>
            <a:pPr indent="0" lvl="0" marL="349885" rtl="0" algn="l">
              <a:spcBef>
                <a:spcPts val="2585"/>
              </a:spcBef>
              <a:spcAft>
                <a:spcPts val="0"/>
              </a:spcAft>
              <a:buNone/>
            </a:pPr>
            <a:r>
              <a:rPr lang="en-GB" sz="4000">
                <a:latin typeface="Arial"/>
                <a:ea typeface="Arial"/>
                <a:cs typeface="Arial"/>
                <a:sym typeface="Arial"/>
              </a:rPr>
              <a:t>Les nouveaux outils fournissent souvent des </a:t>
            </a:r>
            <a:r>
              <a:rPr lang="en-GB" sz="4000"/>
              <a:t>flux de travail </a:t>
            </a:r>
            <a:r>
              <a:rPr lang="en-GB" sz="4000">
                <a:latin typeface="Arial"/>
                <a:ea typeface="Arial"/>
                <a:cs typeface="Arial"/>
                <a:sym typeface="Arial"/>
              </a:rPr>
              <a:t>plus rationalisés, automatisant des tâches qui étaient manuelles et qui prenaient du temps.</a:t>
            </a:r>
            <a:endParaRPr/>
          </a:p>
        </p:txBody>
      </p:sp>
      <p:sp>
        <p:nvSpPr>
          <p:cNvPr id="778" name="Google Shape;778;p37"/>
          <p:cNvSpPr txBox="1"/>
          <p:nvPr>
            <p:ph type="title"/>
          </p:nvPr>
        </p:nvSpPr>
        <p:spPr>
          <a:xfrm>
            <a:off x="2226128" y="506425"/>
            <a:ext cx="153498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Conclusion</a:t>
            </a:r>
            <a:endParaRPr sz="5900">
              <a:latin typeface="Roboto"/>
              <a:ea typeface="Roboto"/>
              <a:cs typeface="Roboto"/>
              <a:sym typeface="Roboto"/>
            </a:endParaRPr>
          </a:p>
        </p:txBody>
      </p:sp>
      <p:sp>
        <p:nvSpPr>
          <p:cNvPr id="779" name="Google Shape;779;p37"/>
          <p:cNvSpPr txBox="1"/>
          <p:nvPr/>
        </p:nvSpPr>
        <p:spPr>
          <a:xfrm>
            <a:off x="7738550" y="2699450"/>
            <a:ext cx="5645700" cy="8051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t>Élargir leurs horizons créatifs:</a:t>
            </a:r>
            <a:endParaRPr/>
          </a:p>
          <a:p>
            <a:pPr indent="0" lvl="0" marL="349885" rtl="0" algn="l">
              <a:spcBef>
                <a:spcPts val="2585"/>
              </a:spcBef>
              <a:spcAft>
                <a:spcPts val="0"/>
              </a:spcAft>
              <a:buNone/>
            </a:pPr>
            <a:r>
              <a:rPr lang="en-GB" sz="4000">
                <a:latin typeface="Arial"/>
                <a:ea typeface="Arial"/>
                <a:cs typeface="Arial"/>
                <a:sym typeface="Arial"/>
              </a:rPr>
              <a:t>Horizons : Des innovations comme l'IA et la réalité augmentée offrent des façons entièrement nouvelles d'aborder le design, ce qui permet des campagnes plus interactives et immersives.</a:t>
            </a:r>
            <a:endParaRPr/>
          </a:p>
        </p:txBody>
      </p:sp>
      <p:sp>
        <p:nvSpPr>
          <p:cNvPr id="780" name="Google Shape;780;p37"/>
          <p:cNvSpPr txBox="1"/>
          <p:nvPr/>
        </p:nvSpPr>
        <p:spPr>
          <a:xfrm>
            <a:off x="13384249" y="2699450"/>
            <a:ext cx="5882700" cy="6820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Reste</a:t>
            </a:r>
            <a:r>
              <a:rPr lang="en-GB" sz="4000"/>
              <a:t>r</a:t>
            </a:r>
            <a:r>
              <a:rPr lang="en-GB" sz="4000">
                <a:latin typeface="Arial"/>
                <a:ea typeface="Arial"/>
                <a:cs typeface="Arial"/>
                <a:sym typeface="Arial"/>
              </a:rPr>
              <a:t> compétitifs/ves:</a:t>
            </a:r>
            <a:endParaRPr/>
          </a:p>
          <a:p>
            <a:pPr indent="0" lvl="0" marL="349885" rtl="0" algn="l">
              <a:spcBef>
                <a:spcPts val="2585"/>
              </a:spcBef>
              <a:spcAft>
                <a:spcPts val="0"/>
              </a:spcAft>
              <a:buNone/>
            </a:pPr>
            <a:r>
              <a:rPr lang="en-GB" sz="4000">
                <a:latin typeface="Arial"/>
                <a:ea typeface="Arial"/>
                <a:cs typeface="Arial"/>
                <a:sym typeface="Arial"/>
              </a:rPr>
              <a:t>À mesure que l'industrie du design continue d'évoluer, ceux qui se tiennent au courant des outils et des techniques les plus récents auront un avantage concurrentiel sur ceux qui ne le font pas.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pSp>
        <p:nvGrpSpPr>
          <p:cNvPr id="785" name="Google Shape;785;p38"/>
          <p:cNvGrpSpPr/>
          <p:nvPr/>
        </p:nvGrpSpPr>
        <p:grpSpPr>
          <a:xfrm>
            <a:off x="0" y="0"/>
            <a:ext cx="20104621" cy="11309016"/>
            <a:chOff x="0" y="0"/>
            <a:chExt cx="20104621" cy="11309016"/>
          </a:xfrm>
        </p:grpSpPr>
        <p:pic>
          <p:nvPicPr>
            <p:cNvPr id="786" name="Google Shape;786;p3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87" name="Google Shape;787;p3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88" name="Google Shape;788;p3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89" name="Google Shape;789;p3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0" name="Google Shape;790;p3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91" name="Google Shape;791;p3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2" name="Google Shape;792;p3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93" name="Google Shape;793;p3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94" name="Google Shape;794;p3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5" name="Google Shape;795;p3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96" name="Google Shape;796;p3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97" name="Google Shape;797;p3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98" name="Google Shape;798;p38"/>
          <p:cNvSpPr txBox="1"/>
          <p:nvPr/>
        </p:nvSpPr>
        <p:spPr>
          <a:xfrm>
            <a:off x="2118175" y="4241000"/>
            <a:ext cx="15062400" cy="7530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En conclusion, le paysage de la conception numérique est en constante évolution et il est essentiel de suivre ces changements pour rester pertinent et efficace dans l'industrie à évolution rapide d'aujourd'hui.</a:t>
            </a:r>
            <a:endParaRPr/>
          </a:p>
          <a:p>
            <a:pPr indent="0" lvl="0" marL="349885" rtl="0" algn="l">
              <a:spcBef>
                <a:spcPts val="2585"/>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p:txBody>
      </p:sp>
      <p:sp>
        <p:nvSpPr>
          <p:cNvPr id="799" name="Google Shape;799;p38"/>
          <p:cNvSpPr txBox="1"/>
          <p:nvPr>
            <p:ph type="title"/>
          </p:nvPr>
        </p:nvSpPr>
        <p:spPr>
          <a:xfrm>
            <a:off x="2323603" y="1539875"/>
            <a:ext cx="1534970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Conclusion</a:t>
            </a:r>
            <a:endParaRPr sz="59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pSp>
        <p:nvGrpSpPr>
          <p:cNvPr id="804" name="Google Shape;804;p40"/>
          <p:cNvGrpSpPr/>
          <p:nvPr/>
        </p:nvGrpSpPr>
        <p:grpSpPr>
          <a:xfrm>
            <a:off x="0" y="0"/>
            <a:ext cx="20104145" cy="11308969"/>
            <a:chOff x="0" y="0"/>
            <a:chExt cx="20104145" cy="11308969"/>
          </a:xfrm>
        </p:grpSpPr>
        <p:pic>
          <p:nvPicPr>
            <p:cNvPr id="805" name="Google Shape;805;p40"/>
            <p:cNvPicPr preferRelativeResize="0"/>
            <p:nvPr/>
          </p:nvPicPr>
          <p:blipFill rotWithShape="1">
            <a:blip r:embed="rId3">
              <a:alphaModFix/>
            </a:blip>
            <a:srcRect b="0" l="0" r="0" t="0"/>
            <a:stretch/>
          </p:blipFill>
          <p:spPr>
            <a:xfrm>
              <a:off x="7212314" y="9984617"/>
              <a:ext cx="11416613" cy="1323938"/>
            </a:xfrm>
            <a:prstGeom prst="rect">
              <a:avLst/>
            </a:prstGeom>
            <a:noFill/>
            <a:ln>
              <a:noFill/>
            </a:ln>
          </p:spPr>
        </p:pic>
        <p:sp>
          <p:nvSpPr>
            <p:cNvPr id="806" name="Google Shape;806;p40"/>
            <p:cNvSpPr/>
            <p:nvPr/>
          </p:nvSpPr>
          <p:spPr>
            <a:xfrm>
              <a:off x="7526649" y="10299319"/>
              <a:ext cx="7900034" cy="1009650"/>
            </a:xfrm>
            <a:custGeom>
              <a:rect b="b" l="l" r="r" t="t"/>
              <a:pathLst>
                <a:path extrusionOk="0" h="1009650" w="7900034">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07" name="Google Shape;807;p40"/>
            <p:cNvPicPr preferRelativeResize="0"/>
            <p:nvPr/>
          </p:nvPicPr>
          <p:blipFill rotWithShape="1">
            <a:blip r:embed="rId4">
              <a:alphaModFix/>
            </a:blip>
            <a:srcRect b="0" l="0" r="0" t="0"/>
            <a:stretch/>
          </p:blipFill>
          <p:spPr>
            <a:xfrm>
              <a:off x="12230831" y="7657568"/>
              <a:ext cx="6546363" cy="3650988"/>
            </a:xfrm>
            <a:prstGeom prst="rect">
              <a:avLst/>
            </a:prstGeom>
            <a:noFill/>
            <a:ln>
              <a:noFill/>
            </a:ln>
          </p:spPr>
        </p:pic>
        <p:sp>
          <p:nvSpPr>
            <p:cNvPr id="808" name="Google Shape;808;p40"/>
            <p:cNvSpPr/>
            <p:nvPr/>
          </p:nvSpPr>
          <p:spPr>
            <a:xfrm>
              <a:off x="14174711" y="7972345"/>
              <a:ext cx="3973829" cy="3336290"/>
            </a:xfrm>
            <a:custGeom>
              <a:rect b="b" l="l" r="r" t="t"/>
              <a:pathLst>
                <a:path extrusionOk="0" h="3336290" w="3973830">
                  <a:moveTo>
                    <a:pt x="3973650" y="0"/>
                  </a:moveTo>
                  <a:lnTo>
                    <a:pt x="1774010" y="0"/>
                  </a:lnTo>
                  <a:lnTo>
                    <a:pt x="0" y="3336210"/>
                  </a:lnTo>
                  <a:lnTo>
                    <a:pt x="2223834" y="3336210"/>
                  </a:lnTo>
                  <a:lnTo>
                    <a:pt x="3973650"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09" name="Google Shape;809;p40"/>
            <p:cNvPicPr preferRelativeResize="0"/>
            <p:nvPr/>
          </p:nvPicPr>
          <p:blipFill rotWithShape="1">
            <a:blip r:embed="rId5">
              <a:alphaModFix/>
            </a:blip>
            <a:srcRect b="0" l="0" r="0" t="0"/>
            <a:stretch/>
          </p:blipFill>
          <p:spPr>
            <a:xfrm>
              <a:off x="0" y="0"/>
              <a:ext cx="11102456" cy="8439108"/>
            </a:xfrm>
            <a:prstGeom prst="rect">
              <a:avLst/>
            </a:prstGeom>
            <a:noFill/>
            <a:ln>
              <a:noFill/>
            </a:ln>
          </p:spPr>
        </p:pic>
        <p:sp>
          <p:nvSpPr>
            <p:cNvPr id="810" name="Google Shape;810;p40"/>
            <p:cNvSpPr/>
            <p:nvPr/>
          </p:nvSpPr>
          <p:spPr>
            <a:xfrm>
              <a:off x="3" y="0"/>
              <a:ext cx="10473690" cy="7810500"/>
            </a:xfrm>
            <a:custGeom>
              <a:rect b="b" l="l" r="r" t="t"/>
              <a:pathLst>
                <a:path extrusionOk="0" h="7810500" w="1047369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11" name="Google Shape;811;p40"/>
            <p:cNvPicPr preferRelativeResize="0"/>
            <p:nvPr/>
          </p:nvPicPr>
          <p:blipFill rotWithShape="1">
            <a:blip r:embed="rId6">
              <a:alphaModFix/>
            </a:blip>
            <a:srcRect b="0" l="0" r="0" t="0"/>
            <a:stretch/>
          </p:blipFill>
          <p:spPr>
            <a:xfrm>
              <a:off x="1261500" y="2259617"/>
              <a:ext cx="7400819" cy="8323091"/>
            </a:xfrm>
            <a:prstGeom prst="rect">
              <a:avLst/>
            </a:prstGeom>
            <a:noFill/>
            <a:ln>
              <a:noFill/>
            </a:ln>
          </p:spPr>
        </p:pic>
        <p:sp>
          <p:nvSpPr>
            <p:cNvPr id="812" name="Google Shape;812;p40"/>
            <p:cNvSpPr/>
            <p:nvPr/>
          </p:nvSpPr>
          <p:spPr>
            <a:xfrm>
              <a:off x="1576289" y="2576128"/>
              <a:ext cx="6457950" cy="7376795"/>
            </a:xfrm>
            <a:custGeom>
              <a:rect b="b" l="l" r="r" t="t"/>
              <a:pathLst>
                <a:path extrusionOk="0" h="7376795" w="6457950">
                  <a:moveTo>
                    <a:pt x="6457593" y="0"/>
                  </a:moveTo>
                  <a:lnTo>
                    <a:pt x="3922519" y="0"/>
                  </a:lnTo>
                  <a:lnTo>
                    <a:pt x="0" y="7376665"/>
                  </a:lnTo>
                  <a:lnTo>
                    <a:pt x="2588591" y="7376665"/>
                  </a:lnTo>
                  <a:lnTo>
                    <a:pt x="6457593"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3" name="Google Shape;813;p40"/>
            <p:cNvSpPr/>
            <p:nvPr/>
          </p:nvSpPr>
          <p:spPr>
            <a:xfrm>
              <a:off x="1626628" y="5"/>
              <a:ext cx="7494905" cy="11308715"/>
            </a:xfrm>
            <a:custGeom>
              <a:rect b="b" l="l" r="r" t="t"/>
              <a:pathLst>
                <a:path extrusionOk="0" h="11308715" w="7494905">
                  <a:moveTo>
                    <a:pt x="1475727" y="0"/>
                  </a:moveTo>
                  <a:lnTo>
                    <a:pt x="1277670" y="0"/>
                  </a:lnTo>
                  <a:lnTo>
                    <a:pt x="514908" y="1408823"/>
                  </a:lnTo>
                  <a:lnTo>
                    <a:pt x="726236" y="1408772"/>
                  </a:lnTo>
                  <a:lnTo>
                    <a:pt x="1475727" y="0"/>
                  </a:lnTo>
                  <a:close/>
                </a:path>
                <a:path extrusionOk="0" h="11308715" w="7494905">
                  <a:moveTo>
                    <a:pt x="1818373" y="217487"/>
                  </a:moveTo>
                  <a:lnTo>
                    <a:pt x="1633664" y="220814"/>
                  </a:lnTo>
                  <a:lnTo>
                    <a:pt x="0" y="3238208"/>
                  </a:lnTo>
                  <a:lnTo>
                    <a:pt x="211328" y="3238157"/>
                  </a:lnTo>
                  <a:lnTo>
                    <a:pt x="1818373" y="217487"/>
                  </a:lnTo>
                  <a:close/>
                </a:path>
                <a:path extrusionOk="0" h="11308715" w="7494905">
                  <a:moveTo>
                    <a:pt x="2031796" y="8515058"/>
                  </a:moveTo>
                  <a:lnTo>
                    <a:pt x="1847088" y="8518385"/>
                  </a:lnTo>
                  <a:lnTo>
                    <a:pt x="336448" y="11308550"/>
                  </a:lnTo>
                  <a:lnTo>
                    <a:pt x="545604" y="11308550"/>
                  </a:lnTo>
                  <a:lnTo>
                    <a:pt x="2031796" y="8515058"/>
                  </a:lnTo>
                  <a:close/>
                </a:path>
                <a:path extrusionOk="0" h="11308715" w="7494905">
                  <a:moveTo>
                    <a:pt x="2546705" y="6685674"/>
                  </a:moveTo>
                  <a:lnTo>
                    <a:pt x="2361996" y="6689001"/>
                  </a:lnTo>
                  <a:lnTo>
                    <a:pt x="728332" y="9706394"/>
                  </a:lnTo>
                  <a:lnTo>
                    <a:pt x="939673" y="9706331"/>
                  </a:lnTo>
                  <a:lnTo>
                    <a:pt x="2546705" y="6685674"/>
                  </a:lnTo>
                  <a:close/>
                </a:path>
                <a:path extrusionOk="0" h="11308715" w="7494905">
                  <a:moveTo>
                    <a:pt x="7494765" y="0"/>
                  </a:moveTo>
                  <a:lnTo>
                    <a:pt x="7293635" y="0"/>
                  </a:lnTo>
                  <a:lnTo>
                    <a:pt x="6707733" y="1082154"/>
                  </a:lnTo>
                  <a:lnTo>
                    <a:pt x="6919074" y="1082090"/>
                  </a:lnTo>
                  <a:lnTo>
                    <a:pt x="749476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14" name="Google Shape;814;p40"/>
            <p:cNvPicPr preferRelativeResize="0"/>
            <p:nvPr/>
          </p:nvPicPr>
          <p:blipFill rotWithShape="1">
            <a:blip r:embed="rId7">
              <a:alphaModFix/>
            </a:blip>
            <a:srcRect b="0" l="0" r="0" t="0"/>
            <a:stretch/>
          </p:blipFill>
          <p:spPr>
            <a:xfrm>
              <a:off x="17236752" y="580924"/>
              <a:ext cx="2867347" cy="4988324"/>
            </a:xfrm>
            <a:prstGeom prst="rect">
              <a:avLst/>
            </a:prstGeom>
            <a:noFill/>
            <a:ln>
              <a:noFill/>
            </a:ln>
          </p:spPr>
        </p:pic>
        <p:sp>
          <p:nvSpPr>
            <p:cNvPr id="815" name="Google Shape;815;p40"/>
            <p:cNvSpPr/>
            <p:nvPr/>
          </p:nvSpPr>
          <p:spPr>
            <a:xfrm>
              <a:off x="17552080" y="898805"/>
              <a:ext cx="2552065" cy="4042410"/>
            </a:xfrm>
            <a:custGeom>
              <a:rect b="b" l="l" r="r" t="t"/>
              <a:pathLst>
                <a:path extrusionOk="0" h="4042410" w="2552065">
                  <a:moveTo>
                    <a:pt x="2552018" y="0"/>
                  </a:moveTo>
                  <a:lnTo>
                    <a:pt x="2259732" y="295"/>
                  </a:lnTo>
                  <a:lnTo>
                    <a:pt x="0" y="4040936"/>
                  </a:lnTo>
                  <a:lnTo>
                    <a:pt x="1629175" y="4042151"/>
                  </a:lnTo>
                  <a:lnTo>
                    <a:pt x="2552018" y="2351602"/>
                  </a:lnTo>
                  <a:lnTo>
                    <a:pt x="255201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4"/>
          <p:cNvGrpSpPr/>
          <p:nvPr/>
        </p:nvGrpSpPr>
        <p:grpSpPr>
          <a:xfrm>
            <a:off x="0" y="0"/>
            <a:ext cx="20104621" cy="11309016"/>
            <a:chOff x="0" y="0"/>
            <a:chExt cx="20104621" cy="11309016"/>
          </a:xfrm>
        </p:grpSpPr>
        <p:pic>
          <p:nvPicPr>
            <p:cNvPr id="106" name="Google Shape;106;p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07" name="Google Shape;107;p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8" name="Google Shape;108;p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09" name="Google Shape;109;p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0" name="Google Shape;110;p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1" name="Google Shape;111;p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2" name="Google Shape;112;p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3" name="Google Shape;113;p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4" name="Google Shape;114;p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5" name="Google Shape;115;p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16" name="Google Shape;116;p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7" name="Google Shape;117;p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8" name="Google Shape;118;p4"/>
          <p:cNvSpPr txBox="1"/>
          <p:nvPr/>
        </p:nvSpPr>
        <p:spPr>
          <a:xfrm>
            <a:off x="2118168" y="4241012"/>
            <a:ext cx="16177405" cy="440954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Adobe Creative Suite (Photoshop, Illustrator, InDesign, After Effects)</a:t>
            </a:r>
            <a:endParaRPr/>
          </a:p>
          <a:p>
            <a:pPr indent="0" lvl="0" marL="349885" rtl="0" algn="l">
              <a:spcBef>
                <a:spcPts val="2585"/>
              </a:spcBef>
              <a:spcAft>
                <a:spcPts val="0"/>
              </a:spcAft>
              <a:buNone/>
            </a:pPr>
            <a:r>
              <a:rPr lang="en-GB" sz="4000">
                <a:latin typeface="Arial"/>
                <a:ea typeface="Arial"/>
                <a:cs typeface="Arial"/>
                <a:sym typeface="Arial"/>
              </a:rPr>
              <a:t>Illustrator : graphiques vectoriels, logos et illustrations.</a:t>
            </a:r>
            <a:endParaRPr/>
          </a:p>
          <a:p>
            <a:pPr indent="0" lvl="0" marL="349885" rtl="0" algn="l">
              <a:spcBef>
                <a:spcPts val="2585"/>
              </a:spcBef>
              <a:spcAft>
                <a:spcPts val="0"/>
              </a:spcAft>
              <a:buNone/>
            </a:pPr>
            <a:r>
              <a:rPr lang="en-GB" sz="4000">
                <a:latin typeface="Arial"/>
                <a:ea typeface="Arial"/>
                <a:cs typeface="Arial"/>
                <a:sym typeface="Arial"/>
              </a:rPr>
              <a:t>Caractéristiques principales : graphiques vectoriels évolutifs, outils de typographie et création d'icônes.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19" name="Google Shape;119;p4"/>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5"/>
          <p:cNvGrpSpPr/>
          <p:nvPr/>
        </p:nvGrpSpPr>
        <p:grpSpPr>
          <a:xfrm>
            <a:off x="0" y="0"/>
            <a:ext cx="20104621" cy="11309016"/>
            <a:chOff x="0" y="0"/>
            <a:chExt cx="20104621" cy="11309016"/>
          </a:xfrm>
        </p:grpSpPr>
        <p:pic>
          <p:nvPicPr>
            <p:cNvPr id="125" name="Google Shape;125;p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26" name="Google Shape;126;p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7" name="Google Shape;127;p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28" name="Google Shape;128;p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9" name="Google Shape;129;p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30" name="Google Shape;130;p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1" name="Google Shape;131;p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32" name="Google Shape;132;p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3" name="Google Shape;133;p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4" name="Google Shape;134;p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35" name="Google Shape;135;p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6" name="Google Shape;136;p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37" name="Google Shape;137;p5"/>
          <p:cNvSpPr txBox="1"/>
          <p:nvPr/>
        </p:nvSpPr>
        <p:spPr>
          <a:xfrm>
            <a:off x="2118168" y="4241012"/>
            <a:ext cx="16177500" cy="5636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Adobe Creative Suite (Photoshop, Illustrator, InDesign, After Effects)</a:t>
            </a:r>
            <a:endParaRPr/>
          </a:p>
          <a:p>
            <a:pPr indent="0" lvl="0" marL="349885" rtl="0" algn="l">
              <a:spcBef>
                <a:spcPts val="2585"/>
              </a:spcBef>
              <a:spcAft>
                <a:spcPts val="0"/>
              </a:spcAft>
              <a:buNone/>
            </a:pPr>
            <a:r>
              <a:rPr lang="en-GB" sz="4000">
                <a:latin typeface="Arial"/>
                <a:ea typeface="Arial"/>
                <a:cs typeface="Arial"/>
                <a:sym typeface="Arial"/>
              </a:rPr>
              <a:t>InDesign : mises en page d’impression, brochures et compositions numériques.</a:t>
            </a:r>
            <a:endParaRPr/>
          </a:p>
          <a:p>
            <a:pPr indent="0" lvl="0" marL="349885" rtl="0" algn="l">
              <a:spcBef>
                <a:spcPts val="2585"/>
              </a:spcBef>
              <a:spcAft>
                <a:spcPts val="0"/>
              </a:spcAft>
              <a:buNone/>
            </a:pPr>
            <a:r>
              <a:rPr lang="en-GB" sz="4000">
                <a:solidFill>
                  <a:schemeClr val="dk1"/>
                </a:solidFill>
              </a:rPr>
              <a:t>Caractéristiques principales : </a:t>
            </a:r>
            <a:r>
              <a:rPr lang="en-GB" sz="4000">
                <a:latin typeface="Arial"/>
                <a:ea typeface="Arial"/>
                <a:cs typeface="Arial"/>
                <a:sym typeface="Arial"/>
              </a:rPr>
              <a:t>conception de la mise en page, gestion du texte et des images, et PDF prêts à imprimer.</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38" name="Google Shape;138;p5"/>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6"/>
          <p:cNvGrpSpPr/>
          <p:nvPr/>
        </p:nvGrpSpPr>
        <p:grpSpPr>
          <a:xfrm>
            <a:off x="0" y="0"/>
            <a:ext cx="20104621" cy="11309016"/>
            <a:chOff x="0" y="0"/>
            <a:chExt cx="20104621" cy="11309016"/>
          </a:xfrm>
        </p:grpSpPr>
        <p:pic>
          <p:nvPicPr>
            <p:cNvPr id="144" name="Google Shape;144;p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45" name="Google Shape;145;p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46" name="Google Shape;146;p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47" name="Google Shape;147;p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48" name="Google Shape;148;p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49" name="Google Shape;149;p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0" name="Google Shape;150;p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51" name="Google Shape;151;p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2" name="Google Shape;152;p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3" name="Google Shape;153;p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54" name="Google Shape;154;p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5" name="Google Shape;155;p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56" name="Google Shape;156;p6"/>
          <p:cNvSpPr txBox="1"/>
          <p:nvPr/>
        </p:nvSpPr>
        <p:spPr>
          <a:xfrm>
            <a:off x="2118168" y="4241012"/>
            <a:ext cx="16177500" cy="50205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Adobe Creative Suite (Photoshop, Illustrator, InDesign, After Effects)</a:t>
            </a:r>
            <a:endParaRPr/>
          </a:p>
          <a:p>
            <a:pPr indent="0" lvl="0" marL="349885" rtl="0" algn="l">
              <a:spcBef>
                <a:spcPts val="2585"/>
              </a:spcBef>
              <a:spcAft>
                <a:spcPts val="0"/>
              </a:spcAft>
              <a:buNone/>
            </a:pPr>
            <a:r>
              <a:rPr lang="en-GB" sz="4000">
                <a:latin typeface="Arial"/>
                <a:ea typeface="Arial"/>
                <a:cs typeface="Arial"/>
                <a:sym typeface="Arial"/>
              </a:rPr>
              <a:t>After Effects : graphiques animés, montage vidéo et effets visuels.</a:t>
            </a:r>
            <a:endParaRPr/>
          </a:p>
          <a:p>
            <a:pPr indent="0" lvl="0" marL="349885" rtl="0" algn="l">
              <a:spcBef>
                <a:spcPts val="2585"/>
              </a:spcBef>
              <a:spcAft>
                <a:spcPts val="0"/>
              </a:spcAft>
              <a:buNone/>
            </a:pPr>
            <a:r>
              <a:rPr lang="en-GB" sz="4000">
                <a:solidFill>
                  <a:schemeClr val="dk1"/>
                </a:solidFill>
              </a:rPr>
              <a:t>Caractéristiques principales :</a:t>
            </a:r>
            <a:r>
              <a:rPr lang="en-GB" sz="4000">
                <a:latin typeface="Arial"/>
                <a:ea typeface="Arial"/>
                <a:cs typeface="Arial"/>
                <a:sym typeface="Arial"/>
              </a:rPr>
              <a:t> graphiques animés, montage vidéo et effets visuels.</a:t>
            </a:r>
            <a:endParaRPr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57" name="Google Shape;157;p6"/>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7"/>
          <p:cNvGrpSpPr/>
          <p:nvPr/>
        </p:nvGrpSpPr>
        <p:grpSpPr>
          <a:xfrm>
            <a:off x="0" y="0"/>
            <a:ext cx="20104621" cy="11309016"/>
            <a:chOff x="0" y="0"/>
            <a:chExt cx="20104621" cy="11309016"/>
          </a:xfrm>
        </p:grpSpPr>
        <p:pic>
          <p:nvPicPr>
            <p:cNvPr id="163" name="Google Shape;163;p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64" name="Google Shape;164;p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5" name="Google Shape;165;p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66" name="Google Shape;166;p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7" name="Google Shape;167;p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68" name="Google Shape;168;p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9" name="Google Shape;169;p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70" name="Google Shape;170;p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1" name="Google Shape;171;p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2" name="Google Shape;172;p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73" name="Google Shape;173;p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4" name="Google Shape;174;p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75" name="Google Shape;175;p7"/>
          <p:cNvSpPr txBox="1"/>
          <p:nvPr/>
        </p:nvSpPr>
        <p:spPr>
          <a:xfrm>
            <a:off x="1755854" y="3282262"/>
            <a:ext cx="16177405" cy="947054"/>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Adobe Creative Suite (Photoshop, Illustrator, InDesign, After Effects)</a:t>
            </a:r>
            <a:endParaRPr/>
          </a:p>
        </p:txBody>
      </p:sp>
      <p:sp>
        <p:nvSpPr>
          <p:cNvPr id="176" name="Google Shape;176;p7"/>
          <p:cNvSpPr txBox="1"/>
          <p:nvPr>
            <p:ph type="title"/>
          </p:nvPr>
        </p:nvSpPr>
        <p:spPr>
          <a:xfrm>
            <a:off x="2118168" y="772774"/>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
        <p:nvSpPr>
          <p:cNvPr id="177" name="Google Shape;177;p7"/>
          <p:cNvSpPr txBox="1"/>
          <p:nvPr/>
        </p:nvSpPr>
        <p:spPr>
          <a:xfrm>
            <a:off x="1659350" y="4979850"/>
            <a:ext cx="8484600" cy="60126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 Un ensemble complet d'outils pour les professionnels.</a:t>
            </a:r>
            <a:endParaRPr/>
          </a:p>
          <a:p>
            <a:pPr indent="0" lvl="0" marL="349885" rtl="0" algn="l">
              <a:spcBef>
                <a:spcPts val="2585"/>
              </a:spcBef>
              <a:spcAft>
                <a:spcPts val="0"/>
              </a:spcAft>
              <a:buNone/>
            </a:pPr>
            <a:r>
              <a:rPr lang="en-GB" sz="4000">
                <a:latin typeface="Arial"/>
                <a:ea typeface="Arial"/>
                <a:cs typeface="Arial"/>
                <a:sym typeface="Arial"/>
              </a:rPr>
              <a:t>· Intégration transparente entre les applications Adobe.</a:t>
            </a:r>
            <a:endParaRPr/>
          </a:p>
          <a:p>
            <a:pPr indent="0" lvl="0" marL="349885" rtl="0" algn="l">
              <a:spcBef>
                <a:spcPts val="2585"/>
              </a:spcBef>
              <a:spcAft>
                <a:spcPts val="0"/>
              </a:spcAft>
              <a:buNone/>
            </a:pPr>
            <a:r>
              <a:rPr lang="en-GB" sz="4000">
                <a:latin typeface="Arial"/>
                <a:ea typeface="Arial"/>
                <a:cs typeface="Arial"/>
                <a:sym typeface="Arial"/>
              </a:rPr>
              <a:t>· Norme de l'industrie pour de nombreux secteurs de conception.</a:t>
            </a:r>
            <a:endParaRPr/>
          </a:p>
          <a:p>
            <a:pPr indent="0" lvl="0" marL="0" rtl="0" algn="l">
              <a:spcBef>
                <a:spcPts val="0"/>
              </a:spcBef>
              <a:spcAft>
                <a:spcPts val="0"/>
              </a:spcAft>
              <a:buNone/>
            </a:pPr>
            <a:r>
              <a:t/>
            </a:r>
            <a:endParaRPr sz="4000"/>
          </a:p>
        </p:txBody>
      </p:sp>
      <p:sp>
        <p:nvSpPr>
          <p:cNvPr id="178" name="Google Shape;178;p7"/>
          <p:cNvSpPr txBox="1"/>
          <p:nvPr/>
        </p:nvSpPr>
        <p:spPr>
          <a:xfrm>
            <a:off x="10487792" y="4979859"/>
            <a:ext cx="8025900" cy="38340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a:t>
            </a:r>
            <a:r>
              <a:rPr lang="en-GB" sz="4000"/>
              <a:t>M</a:t>
            </a:r>
            <a:r>
              <a:rPr lang="en-GB" sz="4000">
                <a:latin typeface="Arial"/>
                <a:ea typeface="Arial"/>
                <a:cs typeface="Arial"/>
                <a:sym typeface="Arial"/>
              </a:rPr>
              <a:t>odèle d'abonnement coûteux.</a:t>
            </a:r>
            <a:endParaRPr/>
          </a:p>
          <a:p>
            <a:pPr indent="0" lvl="0" marL="349885" rtl="0" algn="l">
              <a:spcBef>
                <a:spcPts val="2585"/>
              </a:spcBef>
              <a:spcAft>
                <a:spcPts val="0"/>
              </a:spcAft>
              <a:buNone/>
            </a:pPr>
            <a:r>
              <a:rPr lang="en-GB" sz="4000">
                <a:latin typeface="Arial"/>
                <a:ea typeface="Arial"/>
                <a:cs typeface="Arial"/>
                <a:sym typeface="Arial"/>
              </a:rPr>
              <a:t>· </a:t>
            </a:r>
            <a:r>
              <a:rPr lang="en-GB" sz="4000"/>
              <a:t>Grande c</a:t>
            </a:r>
            <a:r>
              <a:rPr lang="en-GB" sz="4000">
                <a:latin typeface="Arial"/>
                <a:ea typeface="Arial"/>
                <a:cs typeface="Arial"/>
                <a:sym typeface="Arial"/>
              </a:rPr>
              <a:t>ourbe d'apprentissage pour les débutant(</a:t>
            </a:r>
            <a:r>
              <a:rPr lang="en-GB" sz="4000"/>
              <a:t>e)</a:t>
            </a:r>
            <a:r>
              <a:rPr lang="en-GB" sz="4000">
                <a:latin typeface="Arial"/>
                <a:ea typeface="Arial"/>
                <a:cs typeface="Arial"/>
                <a:sym typeface="Arial"/>
              </a:rPr>
              <a:t>s.</a:t>
            </a:r>
            <a:endParaRPr/>
          </a:p>
          <a:p>
            <a:pPr indent="0" lvl="0" marL="0" rtl="0" algn="l">
              <a:spcBef>
                <a:spcPts val="0"/>
              </a:spcBef>
              <a:spcAft>
                <a:spcPts val="0"/>
              </a:spcAft>
              <a:buNone/>
            </a:pPr>
            <a:r>
              <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8"/>
          <p:cNvGrpSpPr/>
          <p:nvPr/>
        </p:nvGrpSpPr>
        <p:grpSpPr>
          <a:xfrm>
            <a:off x="0" y="0"/>
            <a:ext cx="20104621" cy="11309016"/>
            <a:chOff x="0" y="0"/>
            <a:chExt cx="20104621" cy="11309016"/>
          </a:xfrm>
        </p:grpSpPr>
        <p:pic>
          <p:nvPicPr>
            <p:cNvPr id="184" name="Google Shape;184;p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85" name="Google Shape;185;p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6" name="Google Shape;186;p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87" name="Google Shape;187;p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8" name="Google Shape;188;p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89" name="Google Shape;189;p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0" name="Google Shape;190;p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91" name="Google Shape;191;p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2" name="Google Shape;192;p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3" name="Google Shape;193;p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94" name="Google Shape;194;p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5" name="Google Shape;195;p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96" name="Google Shape;196;p8"/>
          <p:cNvSpPr txBox="1"/>
          <p:nvPr/>
        </p:nvSpPr>
        <p:spPr>
          <a:xfrm>
            <a:off x="2118168" y="4241012"/>
            <a:ext cx="16177500" cy="34575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Figma </a:t>
            </a:r>
            <a:endParaRPr/>
          </a:p>
          <a:p>
            <a:pPr indent="0" lvl="0" marL="349885" rtl="0" algn="l">
              <a:spcBef>
                <a:spcPts val="2585"/>
              </a:spcBef>
              <a:spcAft>
                <a:spcPts val="0"/>
              </a:spcAft>
              <a:buNone/>
            </a:pPr>
            <a:r>
              <a:rPr lang="en-GB" sz="4000">
                <a:latin typeface="Arial"/>
                <a:ea typeface="Arial"/>
                <a:cs typeface="Arial"/>
                <a:sym typeface="Arial"/>
              </a:rPr>
              <a:t>Conception UI/UX, prototypage web et app.</a:t>
            </a:r>
            <a:endParaRPr/>
          </a:p>
          <a:p>
            <a:pPr indent="0" lvl="0" marL="349885" rtl="0" algn="l">
              <a:spcBef>
                <a:spcPts val="2585"/>
              </a:spcBef>
              <a:spcAft>
                <a:spcPts val="0"/>
              </a:spcAft>
              <a:buNone/>
            </a:pPr>
            <a:r>
              <a:rPr lang="en-GB" sz="4000">
                <a:solidFill>
                  <a:schemeClr val="dk1"/>
                </a:solidFill>
              </a:rPr>
              <a:t>Caractéristiques principales : </a:t>
            </a:r>
            <a:r>
              <a:rPr lang="en-GB" sz="4000">
                <a:latin typeface="Arial"/>
                <a:ea typeface="Arial"/>
                <a:cs typeface="Arial"/>
                <a:sym typeface="Arial"/>
              </a:rPr>
              <a:t>collaboration en temps réel, réseaux vectoriels et flux de travail basé sur le cloud.</a:t>
            </a:r>
            <a:endParaRPr/>
          </a:p>
        </p:txBody>
      </p:sp>
      <p:sp>
        <p:nvSpPr>
          <p:cNvPr id="197" name="Google Shape;197;p8"/>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9"/>
          <p:cNvGrpSpPr/>
          <p:nvPr/>
        </p:nvGrpSpPr>
        <p:grpSpPr>
          <a:xfrm>
            <a:off x="0" y="0"/>
            <a:ext cx="20104621" cy="11309016"/>
            <a:chOff x="0" y="0"/>
            <a:chExt cx="20104621" cy="11309016"/>
          </a:xfrm>
        </p:grpSpPr>
        <p:pic>
          <p:nvPicPr>
            <p:cNvPr id="203" name="Google Shape;203;p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04" name="Google Shape;204;p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5" name="Google Shape;205;p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06" name="Google Shape;206;p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7" name="Google Shape;207;p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08" name="Google Shape;208;p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9" name="Google Shape;209;p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10" name="Google Shape;210;p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1" name="Google Shape;211;p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2" name="Google Shape;212;p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13" name="Google Shape;213;p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4" name="Google Shape;214;p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15" name="Google Shape;215;p9"/>
          <p:cNvSpPr txBox="1"/>
          <p:nvPr/>
        </p:nvSpPr>
        <p:spPr>
          <a:xfrm>
            <a:off x="2118168" y="4241012"/>
            <a:ext cx="16177405" cy="947054"/>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Figma</a:t>
            </a:r>
            <a:endParaRPr/>
          </a:p>
        </p:txBody>
      </p:sp>
      <p:sp>
        <p:nvSpPr>
          <p:cNvPr id="216" name="Google Shape;216;p9"/>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Logiciel de Normes Industrielles</a:t>
            </a:r>
            <a:endParaRPr sz="5900">
              <a:latin typeface="Roboto"/>
              <a:ea typeface="Roboto"/>
              <a:cs typeface="Roboto"/>
              <a:sym typeface="Roboto"/>
            </a:endParaRPr>
          </a:p>
        </p:txBody>
      </p:sp>
      <p:sp>
        <p:nvSpPr>
          <p:cNvPr id="217" name="Google Shape;217;p9"/>
          <p:cNvSpPr txBox="1"/>
          <p:nvPr/>
        </p:nvSpPr>
        <p:spPr>
          <a:xfrm>
            <a:off x="2001176" y="5352650"/>
            <a:ext cx="8218200" cy="53970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Avantages :</a:t>
            </a:r>
            <a:endParaRPr/>
          </a:p>
          <a:p>
            <a:pPr indent="0" lvl="0" marL="349885" rtl="0" algn="l">
              <a:spcBef>
                <a:spcPts val="2585"/>
              </a:spcBef>
              <a:spcAft>
                <a:spcPts val="0"/>
              </a:spcAft>
              <a:buNone/>
            </a:pPr>
            <a:r>
              <a:rPr lang="en-GB" sz="4000">
                <a:latin typeface="Arial"/>
                <a:ea typeface="Arial"/>
                <a:cs typeface="Arial"/>
                <a:sym typeface="Arial"/>
              </a:rPr>
              <a:t>·Idéal pour les projets en équipe avec collaboration en direct.</a:t>
            </a:r>
            <a:endParaRPr/>
          </a:p>
          <a:p>
            <a:pPr indent="0" lvl="0" marL="349885" rtl="0" algn="l">
              <a:spcBef>
                <a:spcPts val="2585"/>
              </a:spcBef>
              <a:spcAft>
                <a:spcPts val="0"/>
              </a:spcAft>
              <a:buNone/>
            </a:pPr>
            <a:r>
              <a:rPr lang="en-GB" sz="4000">
                <a:latin typeface="Arial"/>
                <a:ea typeface="Arial"/>
                <a:cs typeface="Arial"/>
                <a:sym typeface="Arial"/>
              </a:rPr>
              <a:t>· Accessibilité multiplateforme via un navigateur Web.</a:t>
            </a:r>
            <a:endParaRPr/>
          </a:p>
          <a:p>
            <a:pPr indent="0" lvl="0" marL="349885" rtl="0" algn="l">
              <a:spcBef>
                <a:spcPts val="2585"/>
              </a:spcBef>
              <a:spcAft>
                <a:spcPts val="0"/>
              </a:spcAft>
              <a:buNone/>
            </a:pPr>
            <a:r>
              <a:t/>
            </a:r>
            <a:endParaRPr sz="4000">
              <a:latin typeface="Arial"/>
              <a:ea typeface="Arial"/>
              <a:cs typeface="Arial"/>
              <a:sym typeface="Arial"/>
            </a:endParaRPr>
          </a:p>
          <a:p>
            <a:pPr indent="0" lvl="0" marL="0" rtl="0" algn="l">
              <a:spcBef>
                <a:spcPts val="0"/>
              </a:spcBef>
              <a:spcAft>
                <a:spcPts val="0"/>
              </a:spcAft>
              <a:buNone/>
            </a:pPr>
            <a:r>
              <a:t/>
            </a:r>
            <a:endParaRPr sz="4000"/>
          </a:p>
        </p:txBody>
      </p:sp>
      <p:sp>
        <p:nvSpPr>
          <p:cNvPr id="218" name="Google Shape;218;p9"/>
          <p:cNvSpPr txBox="1"/>
          <p:nvPr/>
        </p:nvSpPr>
        <p:spPr>
          <a:xfrm>
            <a:off x="10686025" y="5352650"/>
            <a:ext cx="8580900" cy="6012600"/>
          </a:xfrm>
          <a:prstGeom prst="rect">
            <a:avLst/>
          </a:prstGeom>
          <a:noFill/>
          <a:ln>
            <a:noFill/>
          </a:ln>
        </p:spPr>
        <p:txBody>
          <a:bodyPr anchorCtr="0" anchor="t" bIns="45700" lIns="91425" spcFirstLastPara="1" rIns="91425" wrap="square" tIns="45700">
            <a:spAutoFit/>
          </a:bodyPr>
          <a:lstStyle/>
          <a:p>
            <a:pPr indent="0" lvl="0" marL="349885" rtl="0" algn="l">
              <a:spcBef>
                <a:spcPts val="0"/>
              </a:spcBef>
              <a:spcAft>
                <a:spcPts val="0"/>
              </a:spcAft>
              <a:buNone/>
            </a:pPr>
            <a:r>
              <a:rPr lang="en-GB" sz="4000">
                <a:latin typeface="Arial"/>
                <a:ea typeface="Arial"/>
                <a:cs typeface="Arial"/>
                <a:sym typeface="Arial"/>
              </a:rPr>
              <a:t>Inconvénients :</a:t>
            </a:r>
            <a:endParaRPr/>
          </a:p>
          <a:p>
            <a:pPr indent="0" lvl="0" marL="349885" rtl="0" algn="l">
              <a:spcBef>
                <a:spcPts val="2585"/>
              </a:spcBef>
              <a:spcAft>
                <a:spcPts val="0"/>
              </a:spcAft>
              <a:buNone/>
            </a:pPr>
            <a:r>
              <a:rPr lang="en-GB" sz="4000">
                <a:latin typeface="Arial"/>
                <a:ea typeface="Arial"/>
                <a:cs typeface="Arial"/>
                <a:sym typeface="Arial"/>
              </a:rPr>
              <a:t>· </a:t>
            </a:r>
            <a:r>
              <a:rPr lang="en-GB" sz="4000"/>
              <a:t>Possibilités</a:t>
            </a:r>
            <a:r>
              <a:rPr lang="en-GB" sz="4000">
                <a:latin typeface="Arial"/>
                <a:ea typeface="Arial"/>
                <a:cs typeface="Arial"/>
                <a:sym typeface="Arial"/>
              </a:rPr>
              <a:t> limitées pour la conception graphique ou de mouvement complexe.</a:t>
            </a:r>
            <a:endParaRPr/>
          </a:p>
          <a:p>
            <a:pPr indent="0" lvl="0" marL="349885" rtl="0" algn="l">
              <a:spcBef>
                <a:spcPts val="2585"/>
              </a:spcBef>
              <a:spcAft>
                <a:spcPts val="0"/>
              </a:spcAft>
              <a:buNone/>
            </a:pPr>
            <a:r>
              <a:rPr lang="en-GB" sz="4000">
                <a:latin typeface="Arial"/>
                <a:ea typeface="Arial"/>
                <a:cs typeface="Arial"/>
                <a:sym typeface="Arial"/>
              </a:rPr>
              <a:t>· Les outils Web peuvent nécessiter une connexion Internet </a:t>
            </a:r>
            <a:r>
              <a:rPr lang="en-GB" sz="4000"/>
              <a:t>forte</a:t>
            </a:r>
            <a:r>
              <a:rPr lang="en-GB" sz="4000">
                <a:latin typeface="Arial"/>
                <a:ea typeface="Arial"/>
                <a:cs typeface="Arial"/>
                <a:sym typeface="Arial"/>
              </a:rPr>
              <a:t>.</a:t>
            </a:r>
            <a:endParaRPr/>
          </a:p>
          <a:p>
            <a:pPr indent="0" lvl="0" marL="349885" rtl="0" algn="l">
              <a:spcBef>
                <a:spcPts val="2585"/>
              </a:spcBef>
              <a:spcAft>
                <a:spcPts val="0"/>
              </a:spcAft>
              <a:buNone/>
            </a:pPr>
            <a:r>
              <a:t/>
            </a:r>
            <a:endParaRPr sz="4000">
              <a:latin typeface="Arial"/>
              <a:ea typeface="Arial"/>
              <a:cs typeface="Arial"/>
              <a:sym typeface="Arial"/>
            </a:endParaRPr>
          </a:p>
          <a:p>
            <a:pPr indent="0" lvl="0" marL="0" rtl="0" algn="l">
              <a:spcBef>
                <a:spcPts val="0"/>
              </a:spcBef>
              <a:spcAft>
                <a:spcPts val="0"/>
              </a:spcAft>
              <a:buNone/>
            </a:pPr>
            <a:r>
              <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2024-10-02T15:30:20Z</dcterms:created>
  <dc:creator>Eftychia Kechri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