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11309350" cx="20104100"/>
  <p:notesSz cx="20104100" cy="11309350"/>
  <p:embeddedFontLst>
    <p:embeddedFont>
      <p:font typeface="Roboto"/>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78" roundtripDataSignature="AMtx7mhFr6SnAyzmDprNY9u6FGge0QiP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Roboto-bold.fntdata"/><Relationship Id="rId30" Type="http://schemas.openxmlformats.org/officeDocument/2006/relationships/slide" Target="slides/slide25.xml"/><Relationship Id="rId74" Type="http://schemas.openxmlformats.org/officeDocument/2006/relationships/font" Target="fonts/Roboto-regular.fntdata"/><Relationship Id="rId33" Type="http://schemas.openxmlformats.org/officeDocument/2006/relationships/slide" Target="slides/slide28.xml"/><Relationship Id="rId77" Type="http://schemas.openxmlformats.org/officeDocument/2006/relationships/font" Target="fonts/Roboto-boldItalic.fntdata"/><Relationship Id="rId32" Type="http://schemas.openxmlformats.org/officeDocument/2006/relationships/slide" Target="slides/slide27.xml"/><Relationship Id="rId76" Type="http://schemas.openxmlformats.org/officeDocument/2006/relationships/font" Target="fonts/Roboto-italic.fntdata"/><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3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3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3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3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3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3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3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3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3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4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4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4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4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4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4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4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4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4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4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4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9" name="Google Shape;859;p4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4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4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4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4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5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5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5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5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5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5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2" name="Google Shape;992;p5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5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 name="Google Shape;1011;p5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5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5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5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p5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5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5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5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6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6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6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6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6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1" name="Google Shape;1131;p6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6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9" name="Google Shape;1149;p6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6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8" name="Google Shape;1168;p6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6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6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6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6" name="Google Shape;1206;p6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6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5" name="Google Shape;1225;p6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6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4" name="Google Shape;1244;p6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6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3" name="Google Shape;1263;p6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6" name="Shape 16"/>
        <p:cNvGrpSpPr/>
        <p:nvPr/>
      </p:nvGrpSpPr>
      <p:grpSpPr>
        <a:xfrm>
          <a:off x="0" y="0"/>
          <a:ext cx="0" cy="0"/>
          <a:chOff x="0" y="0"/>
          <a:chExt cx="0" cy="0"/>
        </a:xfrm>
      </p:grpSpPr>
      <p:sp>
        <p:nvSpPr>
          <p:cNvPr id="17" name="Google Shape;17;p71"/>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 name="Google Shape;18;p71"/>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19" name="Google Shape;19;p7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 name="Google Shape;20;p71"/>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21" name="Google Shape;21;p7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 name="Google Shape;22;p71"/>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23" name="Google Shape;23;p7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 name="Google Shape;24;p71"/>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25" name="Google Shape;25;p7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 name="Google Shape;26;p7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 name="Google Shape;27;p71"/>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28" name="Google Shape;28;p7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 name="Google Shape;29;p7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 name="Google Shape;30;p71"/>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1"/>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1"/>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1"/>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3562">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7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72"/>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1" name="Shape 41"/>
        <p:cNvGrpSpPr/>
        <p:nvPr/>
      </p:nvGrpSpPr>
      <p:grpSpPr>
        <a:xfrm>
          <a:off x="0" y="0"/>
          <a:ext cx="0" cy="0"/>
          <a:chOff x="0" y="0"/>
          <a:chExt cx="0" cy="0"/>
        </a:xfrm>
      </p:grpSpPr>
      <p:sp>
        <p:nvSpPr>
          <p:cNvPr id="42" name="Google Shape;42;p73"/>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74"/>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4"/>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74"/>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74"/>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4"/>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75"/>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5"/>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5"/>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0"/>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70"/>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70"/>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70"/>
          <p:cNvSpPr txBox="1"/>
          <p:nvPr>
            <p:ph idx="11" type="ftr"/>
          </p:nvPr>
        </p:nvSpPr>
        <p:spPr>
          <a:xfrm>
            <a:off x="12974933" y="10517696"/>
            <a:ext cx="6433312"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7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70"/>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png"/><Relationship Id="rId11" Type="http://schemas.openxmlformats.org/officeDocument/2006/relationships/image" Target="../media/image19.jpg"/><Relationship Id="rId10" Type="http://schemas.openxmlformats.org/officeDocument/2006/relationships/image" Target="../media/image32.jpg"/><Relationship Id="rId9" Type="http://schemas.openxmlformats.org/officeDocument/2006/relationships/image" Target="../media/image18.jp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2.png"/><Relationship Id="rId11" Type="http://schemas.openxmlformats.org/officeDocument/2006/relationships/hyperlink" Target="https://www.gettyimages.co.uk/photos/coca-colas-share-a-coke-campaign" TargetMode="External"/><Relationship Id="rId10" Type="http://schemas.openxmlformats.org/officeDocument/2006/relationships/hyperlink" Target="https://smithbrothersmedia.com.au/get-smarter/case-study-coca-colas-share-a-coke-campaign" TargetMode="External"/><Relationship Id="rId12" Type="http://schemas.openxmlformats.org/officeDocument/2006/relationships/hyperlink" Target="https://www.gettyimages.co.uk/videos/coca-colas-share-a-coke-campaign" TargetMode="External"/><Relationship Id="rId9" Type="http://schemas.openxmlformats.org/officeDocument/2006/relationships/hyperlink" Target="https://www.coca-cola.com/au/en/media-center/share-a-coke-how-the-groundbreaking-campaign-got-its-start-down-under?" TargetMode="External"/><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hyperlink" Target="https://www.coca-cola.com/au/en/media-center/share-a-coke-how-the-groundbreaking-campaign-got-its-start-down-und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 Id="rId10" Type="http://schemas.openxmlformats.org/officeDocument/2006/relationships/hyperlink" Target="https://www.brickfanatics.com/lego-ideas-21309-92176-nasa-apollo-saturn-v-review" TargetMode="External"/><Relationship Id="rId9" Type="http://schemas.openxmlformats.org/officeDocument/2006/relationships/hyperlink" Target="https://ideas.lego.com/" TargetMode="External"/><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hyperlink" Target="https://www.coca-cola.com/au/en/media-center/share-a-coke-how-the-groundbreaking-campaign-got-its-start-down-und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12.png"/><Relationship Id="rId10" Type="http://schemas.openxmlformats.org/officeDocument/2006/relationships/hyperlink" Target="https://www.huffpost.com/entry/buzzfeed-quiz-how-do-they-work_n_4810992" TargetMode="External"/><Relationship Id="rId9" Type="http://schemas.openxmlformats.org/officeDocument/2006/relationships/hyperlink" Target="https://www.buzzfeed.com/quizzes" TargetMode="External"/><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hyperlink" Target="https://www.coca-cola.com/au/en/media-center/share-a-coke-how-the-groundbreaking-campaign-got-its-start-down-und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12.png"/><Relationship Id="rId10" Type="http://schemas.openxmlformats.org/officeDocument/2006/relationships/hyperlink" Target="https://medium.com/aimonks/how-to-create-user-generated-content-complete-guide-9e86c544af50" TargetMode="External"/><Relationship Id="rId9" Type="http://schemas.openxmlformats.org/officeDocument/2006/relationships/hyperlink" Target="https://gopro.com/en/us/awards" TargetMode="External"/><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hyperlink" Target="https://www.coca-cola.com/au/en/media-center/share-a-coke-how-the-groundbreaking-campaign-got-its-start-down-und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https://campaignsoftheworld.com/tv/the-dove-code/" TargetMode="External"/><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hyperlink" Target="https://www.dove.com/uk/stories/campaign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ctrTitle"/>
          </p:nvPr>
        </p:nvSpPr>
        <p:spPr>
          <a:xfrm>
            <a:off x="2324786" y="2737420"/>
            <a:ext cx="15957000" cy="40077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solidFill>
                  <a:srgbClr val="2330DB"/>
                </a:solidFill>
              </a:rPr>
              <a:t>Concevoir des Campagnes Publicitaires Numériques Attrayantes</a:t>
            </a:r>
            <a:endParaRPr b="1" sz="8650">
              <a:solidFill>
                <a:srgbClr val="2330DB"/>
              </a:solidFill>
            </a:endParaRPr>
          </a:p>
        </p:txBody>
      </p:sp>
      <p:sp>
        <p:nvSpPr>
          <p:cNvPr id="62" name="Google Shape;62;p1"/>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Designed.</a:t>
            </a:r>
            <a:endParaRPr sz="5900">
              <a:latin typeface="Roboto"/>
              <a:ea typeface="Roboto"/>
              <a:cs typeface="Roboto"/>
              <a:sym typeface="Roboto"/>
            </a:endParaRPr>
          </a:p>
        </p:txBody>
      </p:sp>
      <p:sp>
        <p:nvSpPr>
          <p:cNvPr id="63" name="Google Shape;63;p1"/>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pic>
        <p:nvPicPr>
          <p:cNvPr descr="A blue text on a black background&#10;&#10;Description automatically generated" id="64" name="Google Shape;64;p1"/>
          <p:cNvPicPr preferRelativeResize="0"/>
          <p:nvPr/>
        </p:nvPicPr>
        <p:blipFill rotWithShape="1">
          <a:blip r:embed="rId3">
            <a:alphaModFix/>
          </a:blip>
          <a:srcRect b="0" l="0" r="0" t="0"/>
          <a:stretch/>
        </p:blipFill>
        <p:spPr>
          <a:xfrm>
            <a:off x="15646400" y="9077978"/>
            <a:ext cx="3651250" cy="1330829"/>
          </a:xfrm>
          <a:prstGeom prst="rect">
            <a:avLst/>
          </a:prstGeom>
          <a:noFill/>
          <a:ln>
            <a:noFill/>
          </a:ln>
        </p:spPr>
      </p:pic>
      <p:pic>
        <p:nvPicPr>
          <p:cNvPr descr="A sign with a person and a euro symbol&#10;&#10;Description automatically generated" id="65" name="Google Shape;65;p1"/>
          <p:cNvPicPr preferRelativeResize="0"/>
          <p:nvPr/>
        </p:nvPicPr>
        <p:blipFill rotWithShape="1">
          <a:blip r:embed="rId4">
            <a:alphaModFix/>
          </a:blip>
          <a:srcRect b="0" l="0" r="0" t="0"/>
          <a:stretch/>
        </p:blipFill>
        <p:spPr>
          <a:xfrm>
            <a:off x="8226425" y="9107993"/>
            <a:ext cx="3651250" cy="1300814"/>
          </a:xfrm>
          <a:prstGeom prst="rect">
            <a:avLst/>
          </a:prstGeom>
          <a:noFill/>
          <a:ln>
            <a:noFill/>
          </a:ln>
        </p:spPr>
      </p:pic>
      <p:pic>
        <p:nvPicPr>
          <p:cNvPr descr="Blue text on a black background&#10;&#10;Description automatically generated" id="66" name="Google Shape;66;p1"/>
          <p:cNvPicPr preferRelativeResize="0"/>
          <p:nvPr/>
        </p:nvPicPr>
        <p:blipFill rotWithShape="1">
          <a:blip r:embed="rId5">
            <a:alphaModFix/>
          </a:blip>
          <a:srcRect b="0" l="0" r="0" t="0"/>
          <a:stretch/>
        </p:blipFill>
        <p:spPr>
          <a:xfrm>
            <a:off x="908050" y="9373739"/>
            <a:ext cx="4648397" cy="10350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0"/>
          <p:cNvGrpSpPr/>
          <p:nvPr/>
        </p:nvGrpSpPr>
        <p:grpSpPr>
          <a:xfrm>
            <a:off x="0" y="0"/>
            <a:ext cx="20104621" cy="11309016"/>
            <a:chOff x="0" y="0"/>
            <a:chExt cx="20104621" cy="11309016"/>
          </a:xfrm>
        </p:grpSpPr>
        <p:pic>
          <p:nvPicPr>
            <p:cNvPr id="213" name="Google Shape;213;p1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14" name="Google Shape;214;p1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5" name="Google Shape;215;p1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16" name="Google Shape;216;p1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7" name="Google Shape;217;p1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18" name="Google Shape;218;p1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19" name="Google Shape;219;p1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20" name="Google Shape;220;p1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1" name="Google Shape;221;p1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22" name="Google Shape;222;p1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23" name="Google Shape;223;p1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4" name="Google Shape;224;p1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25" name="Google Shape;225;p10"/>
          <p:cNvSpPr txBox="1"/>
          <p:nvPr/>
        </p:nvSpPr>
        <p:spPr>
          <a:xfrm>
            <a:off x="2118175" y="4241000"/>
            <a:ext cx="17119500" cy="6488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campagne « Share a Coke » de Coca-Cola est un excellent exemple de publicité interactive. En personnalisant des bouteilles avec des noms et en encourageant les gens à partager des photos d'eux-mêmes en train de profiter du produit, Coca-Cola a créé une expérience interactive qui est devenue virale. Les consommateurs/trices ne se contentaient plus d'acheter un Coca-Cola ; ils interagissaient avec la marque, partageaient leurs expériences personnelles et engageaient des conversations sur les médias sociaux. Cette interaction bidirectionnelle a permis à la marque d'atteindre plus de 150 pays et de stimuler les ventes de manière significative.</a:t>
            </a:r>
            <a:endParaRPr/>
          </a:p>
        </p:txBody>
      </p:sp>
      <p:sp>
        <p:nvSpPr>
          <p:cNvPr id="226" name="Google Shape;226;p10"/>
          <p:cNvSpPr txBox="1"/>
          <p:nvPr>
            <p:ph type="title"/>
          </p:nvPr>
        </p:nvSpPr>
        <p:spPr>
          <a:xfrm>
            <a:off x="2414744" y="883737"/>
            <a:ext cx="16822800" cy="41499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La Publicité Interactive et la Conversation Bidirectionnelle</a:t>
            </a:r>
            <a:endParaRPr sz="5900"/>
          </a:p>
          <a:p>
            <a:pPr indent="0" lvl="0" marL="0" rtl="0" algn="l">
              <a:lnSpc>
                <a:spcPct val="100000"/>
              </a:lnSpc>
              <a:spcBef>
                <a:spcPts val="0"/>
              </a:spcBef>
              <a:spcAft>
                <a:spcPts val="0"/>
              </a:spcAft>
              <a:buNone/>
            </a:pPr>
            <a:r>
              <a:t/>
            </a:r>
            <a:endParaRPr b="1" sz="5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11"/>
          <p:cNvGrpSpPr/>
          <p:nvPr/>
        </p:nvGrpSpPr>
        <p:grpSpPr>
          <a:xfrm>
            <a:off x="0" y="0"/>
            <a:ext cx="20104621" cy="11309016"/>
            <a:chOff x="0" y="0"/>
            <a:chExt cx="20104621" cy="11309016"/>
          </a:xfrm>
        </p:grpSpPr>
        <p:pic>
          <p:nvPicPr>
            <p:cNvPr id="232" name="Google Shape;232;p1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33" name="Google Shape;233;p1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4" name="Google Shape;234;p1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35" name="Google Shape;235;p1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6" name="Google Shape;236;p1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37" name="Google Shape;237;p1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38" name="Google Shape;238;p1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39" name="Google Shape;239;p1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0" name="Google Shape;240;p1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41" name="Google Shape;241;p1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42" name="Google Shape;242;p1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3" name="Google Shape;243;p1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descr="A group of soda bottles&#10;&#10;Description automatically generated" id="244" name="Google Shape;244;p11"/>
          <p:cNvPicPr preferRelativeResize="0"/>
          <p:nvPr/>
        </p:nvPicPr>
        <p:blipFill rotWithShape="1">
          <a:blip r:embed="rId8">
            <a:alphaModFix/>
          </a:blip>
          <a:srcRect b="0" l="0" r="0" t="0"/>
          <a:stretch/>
        </p:blipFill>
        <p:spPr>
          <a:xfrm>
            <a:off x="8338533" y="1314158"/>
            <a:ext cx="5747670" cy="3010684"/>
          </a:xfrm>
          <a:prstGeom prst="rect">
            <a:avLst/>
          </a:prstGeom>
          <a:noFill/>
          <a:ln>
            <a:noFill/>
          </a:ln>
        </p:spPr>
      </p:pic>
      <p:pic>
        <p:nvPicPr>
          <p:cNvPr descr="A bottle of soda with a red label&#10;&#10;Description automatically generated" id="245" name="Google Shape;245;p11"/>
          <p:cNvPicPr preferRelativeResize="0"/>
          <p:nvPr/>
        </p:nvPicPr>
        <p:blipFill rotWithShape="1">
          <a:blip r:embed="rId9">
            <a:alphaModFix/>
          </a:blip>
          <a:srcRect b="0" l="0" r="0" t="0"/>
          <a:stretch/>
        </p:blipFill>
        <p:spPr>
          <a:xfrm>
            <a:off x="14414016" y="1314158"/>
            <a:ext cx="4806017" cy="8901785"/>
          </a:xfrm>
          <a:prstGeom prst="rect">
            <a:avLst/>
          </a:prstGeom>
          <a:noFill/>
          <a:ln>
            <a:noFill/>
          </a:ln>
        </p:spPr>
      </p:pic>
      <p:pic>
        <p:nvPicPr>
          <p:cNvPr descr="A soda bottles and a can&#10;&#10;Description automatically generated" id="246" name="Google Shape;246;p11"/>
          <p:cNvPicPr preferRelativeResize="0"/>
          <p:nvPr/>
        </p:nvPicPr>
        <p:blipFill rotWithShape="1">
          <a:blip r:embed="rId10">
            <a:alphaModFix/>
          </a:blip>
          <a:srcRect b="0" l="0" r="0" t="0"/>
          <a:stretch/>
        </p:blipFill>
        <p:spPr>
          <a:xfrm>
            <a:off x="803186" y="936162"/>
            <a:ext cx="7343864" cy="9279782"/>
          </a:xfrm>
          <a:prstGeom prst="rect">
            <a:avLst/>
          </a:prstGeom>
          <a:noFill/>
          <a:ln>
            <a:noFill/>
          </a:ln>
        </p:spPr>
      </p:pic>
      <p:pic>
        <p:nvPicPr>
          <p:cNvPr descr="A large red billboard with white text&#10;&#10;Description automatically generated" id="247" name="Google Shape;247;p11"/>
          <p:cNvPicPr preferRelativeResize="0"/>
          <p:nvPr/>
        </p:nvPicPr>
        <p:blipFill rotWithShape="1">
          <a:blip r:embed="rId11">
            <a:alphaModFix/>
          </a:blip>
          <a:srcRect b="0" l="0" r="0" t="0"/>
          <a:stretch/>
        </p:blipFill>
        <p:spPr>
          <a:xfrm>
            <a:off x="8459432" y="6552233"/>
            <a:ext cx="5542126" cy="36659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12"/>
          <p:cNvGrpSpPr/>
          <p:nvPr/>
        </p:nvGrpSpPr>
        <p:grpSpPr>
          <a:xfrm>
            <a:off x="0" y="0"/>
            <a:ext cx="20104621" cy="11309016"/>
            <a:chOff x="0" y="0"/>
            <a:chExt cx="20104621" cy="11309016"/>
          </a:xfrm>
        </p:grpSpPr>
        <p:pic>
          <p:nvPicPr>
            <p:cNvPr id="253" name="Google Shape;253;p1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54" name="Google Shape;254;p1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5" name="Google Shape;255;p1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56" name="Google Shape;256;p1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7" name="Google Shape;257;p1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58" name="Google Shape;258;p1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59" name="Google Shape;259;p1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60" name="Google Shape;260;p1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1" name="Google Shape;261;p1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62" name="Google Shape;262;p1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63" name="Google Shape;263;p1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64" name="Google Shape;264;p1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65" name="Google Shape;265;p12"/>
          <p:cNvSpPr txBox="1"/>
          <p:nvPr>
            <p:ph type="title"/>
          </p:nvPr>
        </p:nvSpPr>
        <p:spPr>
          <a:xfrm>
            <a:off x="2323604" y="1539875"/>
            <a:ext cx="16822800" cy="41499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Liens pour des Lectures et des Visuels Supplémentaires</a:t>
            </a:r>
            <a:endParaRPr sz="5900"/>
          </a:p>
          <a:p>
            <a:pPr indent="0" lvl="0" marL="61594" rtl="0" algn="l">
              <a:lnSpc>
                <a:spcPct val="100000"/>
              </a:lnSpc>
              <a:spcBef>
                <a:spcPts val="0"/>
              </a:spcBef>
              <a:spcAft>
                <a:spcPts val="0"/>
              </a:spcAft>
              <a:buNone/>
            </a:pPr>
            <a:r>
              <a:t/>
            </a:r>
            <a:endParaRPr b="1" sz="5900"/>
          </a:p>
        </p:txBody>
      </p:sp>
      <p:sp>
        <p:nvSpPr>
          <p:cNvPr id="266" name="Google Shape;266;p12"/>
          <p:cNvSpPr txBox="1"/>
          <p:nvPr/>
        </p:nvSpPr>
        <p:spPr>
          <a:xfrm>
            <a:off x="2118168" y="4241012"/>
            <a:ext cx="16177405" cy="744114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u="sng">
              <a:solidFill>
                <a:schemeClr val="hlink"/>
              </a:solidFill>
              <a:latin typeface="Arial"/>
              <a:ea typeface="Arial"/>
              <a:cs typeface="Arial"/>
              <a:sym typeface="Arial"/>
              <a:hlinkClick r:id="rId8"/>
            </a:endParaRPr>
          </a:p>
          <a:p>
            <a:pPr indent="0" lvl="0" marL="324000" rtl="0" algn="l">
              <a:spcBef>
                <a:spcPts val="2550"/>
              </a:spcBef>
              <a:spcAft>
                <a:spcPts val="0"/>
              </a:spcAft>
              <a:buNone/>
            </a:pPr>
            <a:r>
              <a:rPr lang="en-GB" sz="3600" u="sng">
                <a:solidFill>
                  <a:schemeClr val="hlink"/>
                </a:solidFill>
                <a:latin typeface="Arial"/>
                <a:ea typeface="Arial"/>
                <a:cs typeface="Arial"/>
                <a:sym typeface="Arial"/>
                <a:hlinkClick r:id="rId9"/>
              </a:rPr>
              <a:t>https://www.coca-cola.com/au/en/media-center/share-a-coke-how-the-groundbreaking-campaign-got-its-start-down-under ?</a:t>
            </a:r>
            <a:endParaRPr sz="3600">
              <a:latin typeface="Arial"/>
              <a:ea typeface="Arial"/>
              <a:cs typeface="Arial"/>
              <a:sym typeface="Arial"/>
            </a:endParaRPr>
          </a:p>
          <a:p>
            <a:pPr indent="0" lvl="0" marL="324000" rtl="0" algn="l">
              <a:spcBef>
                <a:spcPts val="2550"/>
              </a:spcBef>
              <a:spcAft>
                <a:spcPts val="0"/>
              </a:spcAft>
              <a:buNone/>
            </a:pPr>
            <a:r>
              <a:rPr lang="en-GB" sz="3600" u="sng">
                <a:solidFill>
                  <a:schemeClr val="hlink"/>
                </a:solidFill>
                <a:latin typeface="Arial"/>
                <a:ea typeface="Arial"/>
                <a:cs typeface="Arial"/>
                <a:sym typeface="Arial"/>
                <a:hlinkClick r:id="rId10"/>
              </a:rPr>
              <a:t>https://smithbrothersmedia.com.au/get-smarter/case-study-coca-colas-share-a-coke-campaign</a:t>
            </a:r>
            <a:endParaRPr sz="3600">
              <a:latin typeface="Arial"/>
              <a:ea typeface="Arial"/>
              <a:cs typeface="Arial"/>
              <a:sym typeface="Arial"/>
            </a:endParaRPr>
          </a:p>
          <a:p>
            <a:pPr indent="0" lvl="0" marL="324000" rtl="0" algn="l">
              <a:spcBef>
                <a:spcPts val="2550"/>
              </a:spcBef>
              <a:spcAft>
                <a:spcPts val="0"/>
              </a:spcAft>
              <a:buNone/>
            </a:pPr>
            <a:r>
              <a:rPr lang="en-GB" sz="3600" u="sng">
                <a:solidFill>
                  <a:schemeClr val="hlink"/>
                </a:solidFill>
                <a:latin typeface="Arial"/>
                <a:ea typeface="Arial"/>
                <a:cs typeface="Arial"/>
                <a:sym typeface="Arial"/>
                <a:hlinkClick r:id="rId11"/>
              </a:rPr>
              <a:t>https://www.gettyimages.co.uk/photos/coca-colas-share-a-coke-campaign</a:t>
            </a:r>
            <a:endParaRPr sz="3600">
              <a:latin typeface="Arial"/>
              <a:ea typeface="Arial"/>
              <a:cs typeface="Arial"/>
              <a:sym typeface="Arial"/>
            </a:endParaRPr>
          </a:p>
          <a:p>
            <a:pPr indent="0" lvl="0" marL="324000" rtl="0" algn="l">
              <a:spcBef>
                <a:spcPts val="2550"/>
              </a:spcBef>
              <a:spcAft>
                <a:spcPts val="0"/>
              </a:spcAft>
              <a:buNone/>
            </a:pPr>
            <a:r>
              <a:rPr lang="en-GB" sz="3600" u="sng">
                <a:solidFill>
                  <a:schemeClr val="hlink"/>
                </a:solidFill>
                <a:latin typeface="Arial"/>
                <a:ea typeface="Arial"/>
                <a:cs typeface="Arial"/>
                <a:sym typeface="Arial"/>
                <a:hlinkClick r:id="rId12"/>
              </a:rPr>
              <a:t>https://www.gettyimages.co.uk/videos/coca-colas-share-a-coke-campaign</a:t>
            </a:r>
            <a:endParaRPr sz="3600">
              <a:latin typeface="Arial"/>
              <a:ea typeface="Arial"/>
              <a:cs typeface="Arial"/>
              <a:sym typeface="Arial"/>
            </a:endParaRPr>
          </a:p>
          <a:p>
            <a:pPr indent="0" lvl="0" marL="324000" rtl="0" algn="l">
              <a:spcBef>
                <a:spcPts val="2585"/>
              </a:spcBef>
              <a:spcAft>
                <a:spcPts val="0"/>
              </a:spcAft>
              <a:buNone/>
            </a:pPr>
            <a:r>
              <a:t/>
            </a:r>
            <a:endParaRPr sz="36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13"/>
          <p:cNvGrpSpPr/>
          <p:nvPr/>
        </p:nvGrpSpPr>
        <p:grpSpPr>
          <a:xfrm>
            <a:off x="0" y="0"/>
            <a:ext cx="20104621" cy="11309016"/>
            <a:chOff x="0" y="0"/>
            <a:chExt cx="20104621" cy="11309016"/>
          </a:xfrm>
        </p:grpSpPr>
        <p:pic>
          <p:nvPicPr>
            <p:cNvPr id="272" name="Google Shape;272;p1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73" name="Google Shape;273;p1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4" name="Google Shape;274;p1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75" name="Google Shape;275;p1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6" name="Google Shape;276;p1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77" name="Google Shape;277;p1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78" name="Google Shape;278;p1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79" name="Google Shape;279;p1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0" name="Google Shape;280;p1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1" name="Google Shape;281;p1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82" name="Google Shape;282;p1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3" name="Google Shape;283;p1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84" name="Google Shape;284;p13"/>
          <p:cNvSpPr txBox="1"/>
          <p:nvPr/>
        </p:nvSpPr>
        <p:spPr>
          <a:xfrm>
            <a:off x="1963605" y="3686887"/>
            <a:ext cx="16177500" cy="7104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conception collaborative est un processus dans lequel de multiples parties prenantes, y compris des client(e)s, des spécialistes du marketing, des concepteurs/trices et parfois même des consommateurs/trices, travaillent ensemble pour façonner le résultat d'une campagne. Cette approche permet de s'assurer que la campagne publicitaire correspond non seulement aux objectifs de la marque, mais qu'elle trouve également un écho auprès du public cible. Les processus de conception collaborative encouragent la diversité des commentaires, ce qui mène à des solutions plus créatives et à des campagnes mieux conçues qui peuvent s'adapter aux différents marchés et aux préférences des consommateurs/trices.</a:t>
            </a:r>
            <a:endParaRPr/>
          </a:p>
        </p:txBody>
      </p:sp>
      <p:sp>
        <p:nvSpPr>
          <p:cNvPr id="285" name="Google Shape;285;p13"/>
          <p:cNvSpPr txBox="1"/>
          <p:nvPr>
            <p:ph type="title"/>
          </p:nvPr>
        </p:nvSpPr>
        <p:spPr>
          <a:xfrm>
            <a:off x="2329069" y="445078"/>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Campagnes </a:t>
            </a:r>
            <a:r>
              <a:rPr b="1" lang="en-GB" sz="5900"/>
              <a:t>P</a:t>
            </a:r>
            <a:r>
              <a:rPr b="1" lang="en-GB" sz="5900">
                <a:latin typeface="Roboto"/>
                <a:ea typeface="Roboto"/>
                <a:cs typeface="Roboto"/>
                <a:sym typeface="Roboto"/>
              </a:rPr>
              <a:t>ublicitaires de </a:t>
            </a:r>
            <a:r>
              <a:rPr b="1" lang="en-GB" sz="5900"/>
              <a:t>C</a:t>
            </a:r>
            <a:r>
              <a:rPr b="1" lang="en-GB" sz="5900">
                <a:latin typeface="Roboto"/>
                <a:ea typeface="Roboto"/>
                <a:cs typeface="Roboto"/>
                <a:sym typeface="Roboto"/>
              </a:rPr>
              <a:t>onception </a:t>
            </a:r>
            <a:r>
              <a:rPr b="1" lang="en-GB" sz="5900"/>
              <a:t>C</a:t>
            </a:r>
            <a:r>
              <a:rPr b="1" lang="en-GB" sz="5900">
                <a:latin typeface="Roboto"/>
                <a:ea typeface="Roboto"/>
                <a:cs typeface="Roboto"/>
                <a:sym typeface="Roboto"/>
              </a:rPr>
              <a:t>ollaborative</a:t>
            </a:r>
            <a:endParaRPr sz="59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4"/>
          <p:cNvGrpSpPr/>
          <p:nvPr/>
        </p:nvGrpSpPr>
        <p:grpSpPr>
          <a:xfrm>
            <a:off x="0" y="0"/>
            <a:ext cx="20104621" cy="11309016"/>
            <a:chOff x="0" y="0"/>
            <a:chExt cx="20104621" cy="11309016"/>
          </a:xfrm>
        </p:grpSpPr>
        <p:pic>
          <p:nvPicPr>
            <p:cNvPr id="291" name="Google Shape;291;p1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292" name="Google Shape;292;p1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3" name="Google Shape;293;p1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294" name="Google Shape;294;p1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5" name="Google Shape;295;p1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296" name="Google Shape;296;p1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97" name="Google Shape;297;p1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98" name="Google Shape;298;p1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99" name="Google Shape;299;p1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0" name="Google Shape;300;p1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01" name="Google Shape;301;p1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2" name="Google Shape;302;p1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03" name="Google Shape;303;p14"/>
          <p:cNvSpPr txBox="1"/>
          <p:nvPr/>
        </p:nvSpPr>
        <p:spPr>
          <a:xfrm>
            <a:off x="2118168" y="4241012"/>
            <a:ext cx="16177500" cy="6204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rPr lang="en-GB" sz="4000">
                <a:latin typeface="Arial"/>
                <a:ea typeface="Arial"/>
                <a:cs typeface="Arial"/>
                <a:sym typeface="Arial"/>
              </a:rPr>
              <a:t>LEGO Ideas est un exemple de design collaboratif réussi en permettant aux fans de soumettre des idées pour de nouveaux décors. Si une soumission obtient un soutien suffisant, LEGO peut la produire. Cette collaboration a donné lieu à des lancements populaires, comme des décors basés sur Friends et la fusée Saturn V de la NASA Apollo, favorisant la fidélité à la marque et garantissant que les produits finis trouvent un écho auprès des consommateurs/trices.</a:t>
            </a:r>
            <a:endParaRPr/>
          </a:p>
        </p:txBody>
      </p:sp>
      <p:sp>
        <p:nvSpPr>
          <p:cNvPr id="304" name="Google Shape;304;p14"/>
          <p:cNvSpPr txBox="1"/>
          <p:nvPr>
            <p:ph type="title"/>
          </p:nvPr>
        </p:nvSpPr>
        <p:spPr>
          <a:xfrm>
            <a:off x="2323604" y="1539875"/>
            <a:ext cx="16822800" cy="32418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None/>
            </a:pPr>
            <a:r>
              <a:rPr b="1" lang="en-GB" sz="5900"/>
              <a:t>Campagnes Publicitaires de Conception Collaborative</a:t>
            </a:r>
            <a:endParaRPr b="1" sz="5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15"/>
          <p:cNvGrpSpPr/>
          <p:nvPr/>
        </p:nvGrpSpPr>
        <p:grpSpPr>
          <a:xfrm>
            <a:off x="0" y="0"/>
            <a:ext cx="20104621" cy="11309016"/>
            <a:chOff x="0" y="0"/>
            <a:chExt cx="20104621" cy="11309016"/>
          </a:xfrm>
        </p:grpSpPr>
        <p:pic>
          <p:nvPicPr>
            <p:cNvPr id="310" name="Google Shape;310;p1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11" name="Google Shape;311;p1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2" name="Google Shape;312;p1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13" name="Google Shape;313;p1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4" name="Google Shape;314;p1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15" name="Google Shape;315;p1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6" name="Google Shape;316;p1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17" name="Google Shape;317;p1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8" name="Google Shape;318;p1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19" name="Google Shape;319;p1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20" name="Google Shape;320;p1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21" name="Google Shape;321;p1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descr="A box of lego friends tv show building blocks&#10;&#10;Description automatically generated" id="322" name="Google Shape;322;p15"/>
          <p:cNvPicPr preferRelativeResize="0"/>
          <p:nvPr/>
        </p:nvPicPr>
        <p:blipFill rotWithShape="1">
          <a:blip r:embed="rId8">
            <a:alphaModFix/>
          </a:blip>
          <a:srcRect b="0" l="0" r="0" t="0"/>
          <a:stretch/>
        </p:blipFill>
        <p:spPr>
          <a:xfrm>
            <a:off x="5225711" y="1359509"/>
            <a:ext cx="9135831" cy="91358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16"/>
          <p:cNvGrpSpPr/>
          <p:nvPr/>
        </p:nvGrpSpPr>
        <p:grpSpPr>
          <a:xfrm>
            <a:off x="0" y="0"/>
            <a:ext cx="20104621" cy="11309016"/>
            <a:chOff x="0" y="0"/>
            <a:chExt cx="20104621" cy="11309016"/>
          </a:xfrm>
        </p:grpSpPr>
        <p:pic>
          <p:nvPicPr>
            <p:cNvPr id="328" name="Google Shape;328;p1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29" name="Google Shape;329;p1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0" name="Google Shape;330;p1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31" name="Google Shape;331;p1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2" name="Google Shape;332;p1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33" name="Google Shape;333;p1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4" name="Google Shape;334;p1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35" name="Google Shape;335;p1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6" name="Google Shape;336;p1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37" name="Google Shape;337;p1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38" name="Google Shape;338;p1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39" name="Google Shape;339;p1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40" name="Google Shape;340;p16"/>
          <p:cNvSpPr txBox="1"/>
          <p:nvPr>
            <p:ph type="title"/>
          </p:nvPr>
        </p:nvSpPr>
        <p:spPr>
          <a:xfrm>
            <a:off x="2323604" y="1539875"/>
            <a:ext cx="16822800" cy="41499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Liens pour des Lectures et des Visuels Supplémentaires</a:t>
            </a:r>
            <a:endParaRPr sz="5900"/>
          </a:p>
          <a:p>
            <a:pPr indent="0" lvl="0" marL="61594" rtl="0" algn="l">
              <a:lnSpc>
                <a:spcPct val="100000"/>
              </a:lnSpc>
              <a:spcBef>
                <a:spcPts val="0"/>
              </a:spcBef>
              <a:spcAft>
                <a:spcPts val="0"/>
              </a:spcAft>
              <a:buNone/>
            </a:pPr>
            <a:r>
              <a:t/>
            </a:r>
            <a:endParaRPr b="1" sz="5900"/>
          </a:p>
        </p:txBody>
      </p:sp>
      <p:sp>
        <p:nvSpPr>
          <p:cNvPr id="341" name="Google Shape;341;p16"/>
          <p:cNvSpPr txBox="1"/>
          <p:nvPr/>
        </p:nvSpPr>
        <p:spPr>
          <a:xfrm>
            <a:off x="2118168" y="4241012"/>
            <a:ext cx="16177405" cy="5112297"/>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u="sng">
              <a:solidFill>
                <a:schemeClr val="hlink"/>
              </a:solidFill>
              <a:latin typeface="Arial"/>
              <a:ea typeface="Arial"/>
              <a:cs typeface="Arial"/>
              <a:sym typeface="Arial"/>
              <a:hlinkClick r:id="rId8"/>
            </a:endParaRPr>
          </a:p>
          <a:p>
            <a:pPr indent="0" lvl="0" marL="324000" rtl="0" algn="l">
              <a:spcBef>
                <a:spcPts val="2585"/>
              </a:spcBef>
              <a:spcAft>
                <a:spcPts val="0"/>
              </a:spcAft>
              <a:buNone/>
            </a:pPr>
            <a:r>
              <a:rPr lang="en-GB" sz="3600" u="sng">
                <a:solidFill>
                  <a:schemeClr val="hlink"/>
                </a:solidFill>
                <a:latin typeface="Arial"/>
                <a:ea typeface="Arial"/>
                <a:cs typeface="Arial"/>
                <a:sym typeface="Arial"/>
                <a:hlinkClick r:id="rId9"/>
              </a:rPr>
              <a:t>https://ideas.lego.com</a:t>
            </a:r>
            <a:endParaRPr sz="3600">
              <a:latin typeface="Arial"/>
              <a:ea typeface="Arial"/>
              <a:cs typeface="Arial"/>
              <a:sym typeface="Arial"/>
            </a:endParaRPr>
          </a:p>
          <a:p>
            <a:pPr indent="0" lvl="0" marL="324000" rtl="0" algn="l">
              <a:spcBef>
                <a:spcPts val="2585"/>
              </a:spcBef>
              <a:spcAft>
                <a:spcPts val="0"/>
              </a:spcAft>
              <a:buNone/>
            </a:pPr>
            <a:r>
              <a:rPr lang="en-GB" sz="3600" u="sng">
                <a:solidFill>
                  <a:schemeClr val="hlink"/>
                </a:solidFill>
                <a:latin typeface="Arial"/>
                <a:ea typeface="Arial"/>
                <a:cs typeface="Arial"/>
                <a:sym typeface="Arial"/>
                <a:hlinkClick r:id="rId10"/>
              </a:rPr>
              <a:t>https://www.brickfanatics.com/lego-ideas-21309-92176-nasa-apollo-saturn-v-review</a:t>
            </a:r>
            <a:endParaRPr sz="3600">
              <a:latin typeface="Arial"/>
              <a:ea typeface="Arial"/>
              <a:cs typeface="Arial"/>
              <a:sym typeface="Arial"/>
            </a:endParaRPr>
          </a:p>
          <a:p>
            <a:pPr indent="0" lvl="0" marL="324000" rtl="0" algn="l">
              <a:spcBef>
                <a:spcPts val="2585"/>
              </a:spcBef>
              <a:spcAft>
                <a:spcPts val="0"/>
              </a:spcAft>
              <a:buNone/>
            </a:pPr>
            <a:r>
              <a:t/>
            </a:r>
            <a:endParaRPr sz="36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7"/>
          <p:cNvSpPr txBox="1"/>
          <p:nvPr>
            <p:ph type="ctrTitle"/>
          </p:nvPr>
        </p:nvSpPr>
        <p:spPr>
          <a:xfrm>
            <a:off x="2324786" y="2737420"/>
            <a:ext cx="15957000" cy="53391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latin typeface="Roboto"/>
                <a:ea typeface="Roboto"/>
                <a:cs typeface="Roboto"/>
                <a:sym typeface="Roboto"/>
              </a:rPr>
              <a:t>Section 2 : Processus de </a:t>
            </a:r>
            <a:r>
              <a:rPr b="1" lang="en-GB" sz="8650"/>
              <a:t>C</a:t>
            </a:r>
            <a:r>
              <a:rPr b="1" lang="en-GB" sz="8650">
                <a:latin typeface="Roboto"/>
                <a:ea typeface="Roboto"/>
                <a:cs typeface="Roboto"/>
                <a:sym typeface="Roboto"/>
              </a:rPr>
              <a:t>onception </a:t>
            </a:r>
            <a:r>
              <a:rPr b="1" lang="en-GB" sz="8650"/>
              <a:t>C</a:t>
            </a:r>
            <a:r>
              <a:rPr b="1" lang="en-GB" sz="8650">
                <a:latin typeface="Roboto"/>
                <a:ea typeface="Roboto"/>
                <a:cs typeface="Roboto"/>
                <a:sym typeface="Roboto"/>
              </a:rPr>
              <a:t>ollaborative et </a:t>
            </a:r>
            <a:r>
              <a:rPr b="1" lang="en-GB" sz="8650"/>
              <a:t>E</a:t>
            </a:r>
            <a:r>
              <a:rPr b="1" lang="en-GB" sz="8650">
                <a:latin typeface="Roboto"/>
                <a:ea typeface="Roboto"/>
                <a:cs typeface="Roboto"/>
                <a:sym typeface="Roboto"/>
              </a:rPr>
              <a:t>ngagement des </a:t>
            </a:r>
            <a:r>
              <a:rPr b="1" lang="en-GB" sz="8650"/>
              <a:t>P</a:t>
            </a:r>
            <a:r>
              <a:rPr b="1" lang="en-GB" sz="8650">
                <a:latin typeface="Roboto"/>
                <a:ea typeface="Roboto"/>
                <a:cs typeface="Roboto"/>
                <a:sym typeface="Roboto"/>
              </a:rPr>
              <a:t>arties </a:t>
            </a:r>
            <a:r>
              <a:rPr b="1" lang="en-GB" sz="8650"/>
              <a:t>P</a:t>
            </a:r>
            <a:r>
              <a:rPr b="1" lang="en-GB" sz="8650">
                <a:latin typeface="Roboto"/>
                <a:ea typeface="Roboto"/>
                <a:cs typeface="Roboto"/>
                <a:sym typeface="Roboto"/>
              </a:rPr>
              <a:t>renantes</a:t>
            </a:r>
            <a:endParaRPr sz="8650">
              <a:latin typeface="Roboto"/>
              <a:ea typeface="Roboto"/>
              <a:cs typeface="Roboto"/>
              <a:sym typeface="Roboto"/>
            </a:endParaRPr>
          </a:p>
        </p:txBody>
      </p:sp>
      <p:sp>
        <p:nvSpPr>
          <p:cNvPr id="347" name="Google Shape;347;p17"/>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Conçus.</a:t>
            </a:r>
            <a:endParaRPr sz="5900">
              <a:latin typeface="Roboto"/>
              <a:ea typeface="Roboto"/>
              <a:cs typeface="Roboto"/>
              <a:sym typeface="Roboto"/>
            </a:endParaRPr>
          </a:p>
        </p:txBody>
      </p:sp>
      <p:sp>
        <p:nvSpPr>
          <p:cNvPr id="348" name="Google Shape;348;p17"/>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18"/>
          <p:cNvGrpSpPr/>
          <p:nvPr/>
        </p:nvGrpSpPr>
        <p:grpSpPr>
          <a:xfrm>
            <a:off x="0" y="0"/>
            <a:ext cx="20104621" cy="11309016"/>
            <a:chOff x="0" y="0"/>
            <a:chExt cx="20104621" cy="11309016"/>
          </a:xfrm>
        </p:grpSpPr>
        <p:pic>
          <p:nvPicPr>
            <p:cNvPr id="354" name="Google Shape;354;p1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55" name="Google Shape;355;p1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6" name="Google Shape;356;p1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57" name="Google Shape;357;p1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58" name="Google Shape;358;p1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59" name="Google Shape;359;p1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0" name="Google Shape;360;p1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61" name="Google Shape;361;p1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2" name="Google Shape;362;p1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63" name="Google Shape;363;p1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64" name="Google Shape;364;p1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5" name="Google Shape;365;p1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66" name="Google Shape;366;p18"/>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Les processus de conception collaborative </a:t>
            </a:r>
            <a:r>
              <a:rPr lang="en-GB" sz="4000"/>
              <a:t>comprend</a:t>
            </a:r>
            <a:r>
              <a:rPr lang="en-GB" sz="4000">
                <a:latin typeface="Arial"/>
                <a:ea typeface="Arial"/>
                <a:cs typeface="Arial"/>
                <a:sym typeface="Arial"/>
              </a:rPr>
              <a:t> la participation active des client(e)s, des concepteurs/trices et des équipes marketing pour s'assurer que le résultat s'aligne sur les objectifs de toutes les parties concernées. Contrairement aux méthodes de conception traditionnelles où les décisions sont prises unilatéralement, la conception collaborative met l'accent sur les boucles de rétroaction et les raffinements itératifs. Dans l'espace publicitaire numérique, cette approche favorise la créativité et fait en sorte que la campagne trouve écho auprès du public cible et des objectifs commerciaux.</a:t>
            </a:r>
            <a:endParaRPr/>
          </a:p>
        </p:txBody>
      </p:sp>
      <p:sp>
        <p:nvSpPr>
          <p:cNvPr id="367" name="Google Shape;367;p18"/>
          <p:cNvSpPr txBox="1"/>
          <p:nvPr>
            <p:ph type="title"/>
          </p:nvPr>
        </p:nvSpPr>
        <p:spPr>
          <a:xfrm>
            <a:off x="2323598" y="1539875"/>
            <a:ext cx="165153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Processus de </a:t>
            </a:r>
            <a:r>
              <a:rPr b="1" lang="en-GB" sz="5900"/>
              <a:t>C</a:t>
            </a:r>
            <a:r>
              <a:rPr b="1" lang="en-GB" sz="5900">
                <a:latin typeface="Roboto"/>
                <a:ea typeface="Roboto"/>
                <a:cs typeface="Roboto"/>
                <a:sym typeface="Roboto"/>
              </a:rPr>
              <a:t>onception </a:t>
            </a:r>
            <a:r>
              <a:rPr b="1" lang="en-GB" sz="5900"/>
              <a:t>C</a:t>
            </a:r>
            <a:r>
              <a:rPr b="1" lang="en-GB" sz="5900">
                <a:latin typeface="Roboto"/>
                <a:ea typeface="Roboto"/>
                <a:cs typeface="Roboto"/>
                <a:sym typeface="Roboto"/>
              </a:rPr>
              <a:t>ollaborative</a:t>
            </a:r>
            <a:endParaRPr sz="59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19"/>
          <p:cNvGrpSpPr/>
          <p:nvPr/>
        </p:nvGrpSpPr>
        <p:grpSpPr>
          <a:xfrm>
            <a:off x="0" y="0"/>
            <a:ext cx="20104621" cy="11309016"/>
            <a:chOff x="0" y="0"/>
            <a:chExt cx="20104621" cy="11309016"/>
          </a:xfrm>
        </p:grpSpPr>
        <p:pic>
          <p:nvPicPr>
            <p:cNvPr id="373" name="Google Shape;373;p1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74" name="Google Shape;374;p1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5" name="Google Shape;375;p1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76" name="Google Shape;376;p1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7" name="Google Shape;377;p1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78" name="Google Shape;378;p1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9" name="Google Shape;379;p1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80" name="Google Shape;380;p1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81" name="Google Shape;381;p1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82" name="Google Shape;382;p1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383" name="Google Shape;383;p1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84" name="Google Shape;384;p1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385" name="Google Shape;385;p19"/>
          <p:cNvSpPr txBox="1"/>
          <p:nvPr/>
        </p:nvSpPr>
        <p:spPr>
          <a:xfrm>
            <a:off x="2116892" y="3471727"/>
            <a:ext cx="16177405" cy="7153881"/>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a:t>
            </a:r>
            <a:r>
              <a:rPr b="1" lang="en-GB" sz="4000">
                <a:latin typeface="Arial"/>
                <a:ea typeface="Arial"/>
                <a:cs typeface="Arial"/>
                <a:sym typeface="Arial"/>
              </a:rPr>
              <a:t> Itération et rétroaction : </a:t>
            </a:r>
            <a:r>
              <a:rPr lang="en-GB" sz="4000">
                <a:latin typeface="Arial"/>
                <a:ea typeface="Arial"/>
                <a:cs typeface="Arial"/>
                <a:sym typeface="Arial"/>
              </a:rPr>
              <a:t>Le processus de conception commence généralement par un concept initial qui subit plusieurs itérations. Chaque partie prenante examine le produit et fournit des commentaires à différentes étapes, ce qui permet de l'améliorer avant la livraison du produit final.</a:t>
            </a:r>
            <a:endParaRPr/>
          </a:p>
          <a:p>
            <a:pPr indent="0" lvl="0" marL="349885" rtl="0" algn="l">
              <a:spcBef>
                <a:spcPts val="2585"/>
              </a:spcBef>
              <a:spcAft>
                <a:spcPts val="0"/>
              </a:spcAft>
              <a:buNone/>
            </a:pPr>
            <a:r>
              <a:rPr lang="en-GB" sz="4000">
                <a:latin typeface="Arial"/>
                <a:ea typeface="Arial"/>
                <a:cs typeface="Arial"/>
                <a:sym typeface="Arial"/>
              </a:rPr>
              <a:t>·</a:t>
            </a:r>
            <a:r>
              <a:rPr b="1" lang="en-GB" sz="4000">
                <a:latin typeface="Arial"/>
                <a:ea typeface="Arial"/>
                <a:cs typeface="Arial"/>
                <a:sym typeface="Arial"/>
              </a:rPr>
              <a:t> Outils de collaboration : </a:t>
            </a:r>
            <a:r>
              <a:rPr lang="en-GB" sz="4000">
                <a:latin typeface="Arial"/>
                <a:ea typeface="Arial"/>
                <a:cs typeface="Arial"/>
                <a:sym typeface="Arial"/>
              </a:rPr>
              <a:t>Des outils comme Figma, Slack et Miro facilitent le feedback en temps réel, permettant aux équipes de travailler ensemble, quel que soit l'emplacement. Ces plates-formes permettent des travaux de conception simultanés, ce qui facilite l'intégration rapide et efficace des contributions des différentes parties prenantes.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386" name="Google Shape;386;p19"/>
          <p:cNvSpPr txBox="1"/>
          <p:nvPr>
            <p:ph type="title"/>
          </p:nvPr>
        </p:nvSpPr>
        <p:spPr>
          <a:xfrm>
            <a:off x="2507679" y="1163629"/>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Fonctionnement :</a:t>
            </a:r>
            <a:endParaRPr sz="59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2324786" y="2737420"/>
            <a:ext cx="15957000" cy="40077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latin typeface="Roboto"/>
                <a:ea typeface="Roboto"/>
                <a:cs typeface="Roboto"/>
                <a:sym typeface="Roboto"/>
              </a:rPr>
              <a:t>Section 1 : Introduction à la </a:t>
            </a:r>
            <a:r>
              <a:rPr b="1" lang="en-GB" sz="8650"/>
              <a:t>P</a:t>
            </a:r>
            <a:r>
              <a:rPr b="1" lang="en-GB" sz="8650">
                <a:latin typeface="Roboto"/>
                <a:ea typeface="Roboto"/>
                <a:cs typeface="Roboto"/>
                <a:sym typeface="Roboto"/>
              </a:rPr>
              <a:t>ublicité </a:t>
            </a:r>
            <a:r>
              <a:rPr b="1" lang="en-GB" sz="8650"/>
              <a:t>N</a:t>
            </a:r>
            <a:r>
              <a:rPr b="1" lang="en-GB" sz="8650">
                <a:latin typeface="Roboto"/>
                <a:ea typeface="Roboto"/>
                <a:cs typeface="Roboto"/>
                <a:sym typeface="Roboto"/>
              </a:rPr>
              <a:t>umérique Attrayante</a:t>
            </a:r>
            <a:endParaRPr b="1" sz="8650">
              <a:latin typeface="Roboto"/>
              <a:ea typeface="Roboto"/>
              <a:cs typeface="Roboto"/>
              <a:sym typeface="Roboto"/>
            </a:endParaRPr>
          </a:p>
          <a:p>
            <a:pPr indent="0" lvl="0" marL="12700" marR="5080" rtl="0" algn="l">
              <a:lnSpc>
                <a:spcPct val="100000"/>
              </a:lnSpc>
              <a:spcBef>
                <a:spcPts val="0"/>
              </a:spcBef>
              <a:spcAft>
                <a:spcPts val="0"/>
              </a:spcAft>
              <a:buNone/>
            </a:pPr>
            <a:r>
              <a:rPr b="1" lang="en-GB" sz="8650">
                <a:latin typeface="Roboto"/>
                <a:ea typeface="Roboto"/>
                <a:cs typeface="Roboto"/>
                <a:sym typeface="Roboto"/>
              </a:rPr>
              <a:t> </a:t>
            </a:r>
            <a:endParaRPr sz="8650">
              <a:latin typeface="Roboto"/>
              <a:ea typeface="Roboto"/>
              <a:cs typeface="Roboto"/>
              <a:sym typeface="Roboto"/>
            </a:endParaRPr>
          </a:p>
        </p:txBody>
      </p:sp>
      <p:sp>
        <p:nvSpPr>
          <p:cNvPr id="72" name="Google Shape;72;p2"/>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Designed.</a:t>
            </a:r>
            <a:endParaRPr sz="5900">
              <a:latin typeface="Roboto"/>
              <a:ea typeface="Roboto"/>
              <a:cs typeface="Roboto"/>
              <a:sym typeface="Roboto"/>
            </a:endParaRPr>
          </a:p>
        </p:txBody>
      </p:sp>
      <p:sp>
        <p:nvSpPr>
          <p:cNvPr id="73" name="Google Shape;73;p2"/>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pSp>
        <p:nvGrpSpPr>
          <p:cNvPr id="391" name="Google Shape;391;p20"/>
          <p:cNvGrpSpPr/>
          <p:nvPr/>
        </p:nvGrpSpPr>
        <p:grpSpPr>
          <a:xfrm>
            <a:off x="0" y="0"/>
            <a:ext cx="20104621" cy="11309016"/>
            <a:chOff x="0" y="0"/>
            <a:chExt cx="20104621" cy="11309016"/>
          </a:xfrm>
        </p:grpSpPr>
        <p:pic>
          <p:nvPicPr>
            <p:cNvPr id="392" name="Google Shape;392;p2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393" name="Google Shape;393;p2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4" name="Google Shape;394;p2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395" name="Google Shape;395;p2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6" name="Google Shape;396;p2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397" name="Google Shape;397;p2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98" name="Google Shape;398;p2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399" name="Google Shape;399;p2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0" name="Google Shape;400;p2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1" name="Google Shape;401;p2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02" name="Google Shape;402;p2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3" name="Google Shape;403;p2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04" name="Google Shape;404;p20"/>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Spotify a utilisé un processus de conception collaboratif pour développer son interface utilisateur. Les concepteurs/trices ont travaillé en étroite collaboration avec les équipes marketing et données pour s'assurer que l'interface était non seulement attrayante, mais également alignée sur le comportement et les préférences de l'utilisateur. En recueillant des commentaires tout au long du processus de développement, Spotify a réussi à créer une expérience intuitive et attrayante </a:t>
            </a:r>
            <a:r>
              <a:rPr lang="en-GB" sz="4000">
                <a:solidFill>
                  <a:schemeClr val="dk1"/>
                </a:solidFill>
              </a:rPr>
              <a:t>pour l’utilisateur/trice </a:t>
            </a:r>
            <a:r>
              <a:rPr lang="en-GB" sz="4000">
                <a:latin typeface="Arial"/>
                <a:ea typeface="Arial"/>
                <a:cs typeface="Arial"/>
                <a:sym typeface="Arial"/>
              </a:rPr>
              <a:t>qui continue d'évoluer en fonction des commentaires des consommateurs/trices.</a:t>
            </a:r>
            <a:endParaRPr/>
          </a:p>
        </p:txBody>
      </p:sp>
      <p:sp>
        <p:nvSpPr>
          <p:cNvPr id="405" name="Google Shape;405;p20"/>
          <p:cNvSpPr txBox="1"/>
          <p:nvPr>
            <p:ph type="title"/>
          </p:nvPr>
        </p:nvSpPr>
        <p:spPr>
          <a:xfrm>
            <a:off x="2323598" y="1539875"/>
            <a:ext cx="15643200" cy="32418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Processus de Conception Collaborative</a:t>
            </a:r>
            <a:endParaRPr sz="5900"/>
          </a:p>
          <a:p>
            <a:pPr indent="0" lvl="0" marL="0" rtl="0" algn="l">
              <a:lnSpc>
                <a:spcPct val="100000"/>
              </a:lnSpc>
              <a:spcBef>
                <a:spcPts val="0"/>
              </a:spcBef>
              <a:spcAft>
                <a:spcPts val="0"/>
              </a:spcAft>
              <a:buNone/>
            </a:pPr>
            <a:r>
              <a:t/>
            </a:r>
            <a:endParaRPr b="1" sz="5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grpSp>
        <p:nvGrpSpPr>
          <p:cNvPr id="410" name="Google Shape;410;p21"/>
          <p:cNvGrpSpPr/>
          <p:nvPr/>
        </p:nvGrpSpPr>
        <p:grpSpPr>
          <a:xfrm>
            <a:off x="0" y="0"/>
            <a:ext cx="20104621" cy="11309016"/>
            <a:chOff x="0" y="0"/>
            <a:chExt cx="20104621" cy="11309016"/>
          </a:xfrm>
        </p:grpSpPr>
        <p:pic>
          <p:nvPicPr>
            <p:cNvPr id="411" name="Google Shape;411;p2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12" name="Google Shape;412;p2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3" name="Google Shape;413;p2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14" name="Google Shape;414;p2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5" name="Google Shape;415;p2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16" name="Google Shape;416;p2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17" name="Google Shape;417;p2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18" name="Google Shape;418;p2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19" name="Google Shape;419;p2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0" name="Google Shape;420;p2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21" name="Google Shape;421;p2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22" name="Google Shape;422;p2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23" name="Google Shape;423;p21"/>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L'engagement des intervenant(e)s fait référence au processus de participation de personnes ou de groupes clés qui ont un intérêt dans le succès de la campagne. Ces intervenant(e)s peuvent inclure l'équipe de marketing, les client(e)s, la haute direction ou même des collaborateurs/trices externes comme des influenceurs/euses. Une participation efficace des parties prenantes garantit que les points de vue de chacun sont pris en compte et que la campagne répond à la fois aux objectifs commerciaux et aux attentes des consommateurs/trices.</a:t>
            </a:r>
            <a:endParaRPr/>
          </a:p>
        </p:txBody>
      </p:sp>
      <p:sp>
        <p:nvSpPr>
          <p:cNvPr id="424" name="Google Shape;424;p21"/>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Mobilisation des </a:t>
            </a:r>
            <a:r>
              <a:rPr b="1" lang="en-GB" sz="5900"/>
              <a:t>I</a:t>
            </a:r>
            <a:r>
              <a:rPr b="1" lang="en-GB" sz="5900">
                <a:latin typeface="Roboto"/>
                <a:ea typeface="Roboto"/>
                <a:cs typeface="Roboto"/>
                <a:sym typeface="Roboto"/>
              </a:rPr>
              <a:t>ntervenants</a:t>
            </a:r>
            <a:endParaRPr sz="59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pSp>
        <p:nvGrpSpPr>
          <p:cNvPr id="429" name="Google Shape;429;p22"/>
          <p:cNvGrpSpPr/>
          <p:nvPr/>
        </p:nvGrpSpPr>
        <p:grpSpPr>
          <a:xfrm>
            <a:off x="0" y="0"/>
            <a:ext cx="20104621" cy="11309016"/>
            <a:chOff x="0" y="0"/>
            <a:chExt cx="20104621" cy="11309016"/>
          </a:xfrm>
        </p:grpSpPr>
        <p:pic>
          <p:nvPicPr>
            <p:cNvPr id="430" name="Google Shape;430;p2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31" name="Google Shape;431;p2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2" name="Google Shape;432;p2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33" name="Google Shape;433;p2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4" name="Google Shape;434;p2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35" name="Google Shape;435;p2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6" name="Google Shape;436;p2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37" name="Google Shape;437;p2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38" name="Google Shape;438;p2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39" name="Google Shape;439;p2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40" name="Google Shape;440;p2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41" name="Google Shape;441;p2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42" name="Google Shape;442;p22"/>
          <p:cNvSpPr txBox="1"/>
          <p:nvPr/>
        </p:nvSpPr>
        <p:spPr>
          <a:xfrm>
            <a:off x="2116901" y="3713600"/>
            <a:ext cx="17237700" cy="7814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Identification des principaux/les intervenant(e)s</a:t>
            </a:r>
            <a:r>
              <a:rPr lang="en-GB" sz="4000">
                <a:latin typeface="Arial"/>
                <a:ea typeface="Arial"/>
                <a:cs typeface="Arial"/>
                <a:sym typeface="Arial"/>
              </a:rPr>
              <a:t> : Il est essentiel d'identifier les principaux/les intervenant(e)s dès le début du processus de conception.</a:t>
            </a:r>
            <a:r>
              <a:rPr b="1" lang="en-GB" sz="4000">
                <a:latin typeface="Arial"/>
                <a:ea typeface="Arial"/>
                <a:cs typeface="Arial"/>
                <a:sym typeface="Arial"/>
              </a:rPr>
              <a:t> Il pourrait s'agir :</a:t>
            </a:r>
            <a:endParaRPr/>
          </a:p>
          <a:p>
            <a:pPr indent="0" lvl="0" marL="349885" rtl="0" algn="l">
              <a:spcBef>
                <a:spcPts val="2585"/>
              </a:spcBef>
              <a:spcAft>
                <a:spcPts val="0"/>
              </a:spcAft>
              <a:buNone/>
            </a:pPr>
            <a:r>
              <a:rPr lang="en-GB" sz="4000">
                <a:latin typeface="Arial"/>
                <a:ea typeface="Arial"/>
                <a:cs typeface="Arial"/>
                <a:sym typeface="Arial"/>
              </a:rPr>
              <a:t>· Équipes internes : services de marketing, de création et de vente qui ont un intérêt direct dans le succès de la campagne.</a:t>
            </a:r>
            <a:endParaRPr/>
          </a:p>
          <a:p>
            <a:pPr indent="0" lvl="0" marL="349885" rtl="0" algn="l">
              <a:spcBef>
                <a:spcPts val="2585"/>
              </a:spcBef>
              <a:spcAft>
                <a:spcPts val="0"/>
              </a:spcAft>
              <a:buNone/>
            </a:pPr>
            <a:r>
              <a:rPr lang="en-GB" sz="4000">
                <a:latin typeface="Arial"/>
                <a:ea typeface="Arial"/>
                <a:cs typeface="Arial"/>
                <a:sym typeface="Arial"/>
              </a:rPr>
              <a:t>· Client(e)s : l'entreprise ou l'organisation qui commande la campagne.</a:t>
            </a:r>
            <a:endParaRPr/>
          </a:p>
          <a:p>
            <a:pPr indent="0" lvl="0" marL="349885" rtl="0" algn="l">
              <a:spcBef>
                <a:spcPts val="2585"/>
              </a:spcBef>
              <a:spcAft>
                <a:spcPts val="0"/>
              </a:spcAft>
              <a:buNone/>
            </a:pPr>
            <a:r>
              <a:rPr lang="en-GB" sz="4000">
                <a:latin typeface="Arial"/>
                <a:ea typeface="Arial"/>
                <a:cs typeface="Arial"/>
                <a:sym typeface="Arial"/>
              </a:rPr>
              <a:t>· Consommateurs/</a:t>
            </a:r>
            <a:r>
              <a:rPr lang="en-GB" sz="4000"/>
              <a:t>trices</a:t>
            </a:r>
            <a:r>
              <a:rPr lang="en-GB" sz="4000">
                <a:latin typeface="Arial"/>
                <a:ea typeface="Arial"/>
                <a:cs typeface="Arial"/>
                <a:sym typeface="Arial"/>
              </a:rPr>
              <a:t> : en particulier dans les campagnes de co-création ou de crowdsourcing, les consommateurs/trices peuvent agir en tant que parties prenantes en fournissant des commentaires directs.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443" name="Google Shape;443;p22"/>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Mobilisation des </a:t>
            </a:r>
            <a:r>
              <a:rPr b="1" lang="en-GB" sz="5900"/>
              <a:t>I</a:t>
            </a:r>
            <a:r>
              <a:rPr b="1" lang="en-GB" sz="5900">
                <a:latin typeface="Roboto"/>
                <a:ea typeface="Roboto"/>
                <a:cs typeface="Roboto"/>
                <a:sym typeface="Roboto"/>
              </a:rPr>
              <a:t>ntervenants</a:t>
            </a:r>
            <a:endParaRPr sz="59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grpSp>
        <p:nvGrpSpPr>
          <p:cNvPr id="448" name="Google Shape;448;p23"/>
          <p:cNvGrpSpPr/>
          <p:nvPr/>
        </p:nvGrpSpPr>
        <p:grpSpPr>
          <a:xfrm>
            <a:off x="0" y="0"/>
            <a:ext cx="20104621" cy="11309016"/>
            <a:chOff x="0" y="0"/>
            <a:chExt cx="20104621" cy="11309016"/>
          </a:xfrm>
        </p:grpSpPr>
        <p:pic>
          <p:nvPicPr>
            <p:cNvPr id="449" name="Google Shape;449;p2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50" name="Google Shape;450;p2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1" name="Google Shape;451;p2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52" name="Google Shape;452;p2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3" name="Google Shape;453;p2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54" name="Google Shape;454;p2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5" name="Google Shape;455;p2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56" name="Google Shape;456;p2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57" name="Google Shape;457;p2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58" name="Google Shape;458;p2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59" name="Google Shape;459;p2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60" name="Google Shape;460;p2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61" name="Google Shape;461;p23"/>
          <p:cNvSpPr txBox="1"/>
          <p:nvPr/>
        </p:nvSpPr>
        <p:spPr>
          <a:xfrm>
            <a:off x="2118168" y="4241012"/>
            <a:ext cx="16177500" cy="84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LEGO Ideas </a:t>
            </a:r>
            <a:r>
              <a:rPr lang="en-GB" sz="4000">
                <a:latin typeface="Arial"/>
                <a:ea typeface="Arial"/>
                <a:cs typeface="Arial"/>
                <a:sym typeface="Arial"/>
              </a:rPr>
              <a:t>illustre la participation réussie des parties prenantes. Grâce à sa plateforme, LEGO s'engage directement auprès des consommateurs/trices, leur permettant de soumettre des idées de nouveaux produits. Ce niveau élevé d'implication des consommateurs/trices garantit que le produit final reflète ce que leur marché cible souhaite, tout en favorisant la fidélité et l'engagement de la marque.</a:t>
            </a:r>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462" name="Google Shape;462;p23"/>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Mobilisation des </a:t>
            </a:r>
            <a:r>
              <a:rPr b="1" lang="en-GB" sz="5900"/>
              <a:t>I</a:t>
            </a:r>
            <a:r>
              <a:rPr b="1" lang="en-GB" sz="5900">
                <a:latin typeface="Roboto"/>
                <a:ea typeface="Roboto"/>
                <a:cs typeface="Roboto"/>
                <a:sym typeface="Roboto"/>
              </a:rPr>
              <a:t>ntervenants</a:t>
            </a:r>
            <a:endParaRPr sz="59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24"/>
          <p:cNvGrpSpPr/>
          <p:nvPr/>
        </p:nvGrpSpPr>
        <p:grpSpPr>
          <a:xfrm>
            <a:off x="0" y="0"/>
            <a:ext cx="20104621" cy="11309016"/>
            <a:chOff x="0" y="0"/>
            <a:chExt cx="20104621" cy="11309016"/>
          </a:xfrm>
        </p:grpSpPr>
        <p:pic>
          <p:nvPicPr>
            <p:cNvPr id="468" name="Google Shape;468;p2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69" name="Google Shape;469;p2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0" name="Google Shape;470;p2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71" name="Google Shape;471;p2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2" name="Google Shape;472;p2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73" name="Google Shape;473;p2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4" name="Google Shape;474;p2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75" name="Google Shape;475;p2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76" name="Google Shape;476;p2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77" name="Google Shape;477;p2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78" name="Google Shape;478;p2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79" name="Google Shape;479;p2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80" name="Google Shape;480;p24"/>
          <p:cNvSpPr txBox="1"/>
          <p:nvPr/>
        </p:nvSpPr>
        <p:spPr>
          <a:xfrm>
            <a:off x="1963347" y="4563120"/>
            <a:ext cx="16177500" cy="4641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co-création consiste à impliquer activement les consommateurs/trices dans le développement d'une campagne, soit en sollicitant des commentaires, en recueillant des idées, soit en leur permettant de contribuer directement à la création de contenu. En impliquant les consommateurs/trices, les marques peuvent favoriser une connexion plus profonde et faire en sorte que la campagne trouve un écho personnel auprès du public.</a:t>
            </a:r>
            <a:endParaRPr/>
          </a:p>
        </p:txBody>
      </p:sp>
      <p:sp>
        <p:nvSpPr>
          <p:cNvPr id="481" name="Google Shape;481;p24"/>
          <p:cNvSpPr txBox="1"/>
          <p:nvPr>
            <p:ph type="title"/>
          </p:nvPr>
        </p:nvSpPr>
        <p:spPr>
          <a:xfrm>
            <a:off x="2323598" y="1539875"/>
            <a:ext cx="158172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Co-création avec les </a:t>
            </a:r>
            <a:r>
              <a:rPr b="1" lang="en-GB" sz="5900"/>
              <a:t>C</a:t>
            </a:r>
            <a:r>
              <a:rPr b="1" lang="en-GB" sz="5900">
                <a:latin typeface="Roboto"/>
                <a:ea typeface="Roboto"/>
                <a:cs typeface="Roboto"/>
                <a:sym typeface="Roboto"/>
              </a:rPr>
              <a:t>onsommateurs/trices</a:t>
            </a:r>
            <a:endParaRPr sz="59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25"/>
          <p:cNvGrpSpPr/>
          <p:nvPr/>
        </p:nvGrpSpPr>
        <p:grpSpPr>
          <a:xfrm>
            <a:off x="0" y="0"/>
            <a:ext cx="20104621" cy="11309016"/>
            <a:chOff x="0" y="0"/>
            <a:chExt cx="20104621" cy="11309016"/>
          </a:xfrm>
        </p:grpSpPr>
        <p:pic>
          <p:nvPicPr>
            <p:cNvPr id="487" name="Google Shape;487;p2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488" name="Google Shape;488;p2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89" name="Google Shape;489;p2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490" name="Google Shape;490;p2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1" name="Google Shape;491;p2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492" name="Google Shape;492;p2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3" name="Google Shape;493;p2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494" name="Google Shape;494;p2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5" name="Google Shape;495;p2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96" name="Google Shape;496;p2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497" name="Google Shape;497;p2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98" name="Google Shape;498;p2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499" name="Google Shape;499;p25"/>
          <p:cNvSpPr txBox="1"/>
          <p:nvPr/>
        </p:nvSpPr>
        <p:spPr>
          <a:xfrm>
            <a:off x="2118168" y="4241012"/>
            <a:ext cx="16177500" cy="5257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Idées de crowdsourcing : Les marques utilisent souvent le crowdsourcing pour recueillir les idées des consommateurs/trices. Par exemple, la campagne « Share a Coke » de Coca-Cola a demandé aux consommateurs/trices de suggérer des noms pour leurs bouteilles, ce qui a aidé la marque à créer un produit plus personnalisé et plus attrayant. Cet effort de collaboration a permis d'accroître l'adhésion des consommateurs/trices et l'engagement dans les médias sociaux.</a:t>
            </a:r>
            <a:endParaRPr/>
          </a:p>
        </p:txBody>
      </p:sp>
      <p:sp>
        <p:nvSpPr>
          <p:cNvPr id="500" name="Google Shape;500;p25"/>
          <p:cNvSpPr txBox="1"/>
          <p:nvPr>
            <p:ph type="title"/>
          </p:nvPr>
        </p:nvSpPr>
        <p:spPr>
          <a:xfrm>
            <a:off x="2323599" y="1539875"/>
            <a:ext cx="159720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Co-création avec les </a:t>
            </a:r>
            <a:r>
              <a:rPr b="1" lang="en-GB" sz="5900"/>
              <a:t>C</a:t>
            </a:r>
            <a:r>
              <a:rPr b="1" lang="en-GB" sz="5900">
                <a:latin typeface="Roboto"/>
                <a:ea typeface="Roboto"/>
                <a:cs typeface="Roboto"/>
                <a:sym typeface="Roboto"/>
              </a:rPr>
              <a:t>onsommateur</a:t>
            </a:r>
            <a:r>
              <a:rPr b="1" lang="en-GB" sz="5900"/>
              <a:t>s/trices</a:t>
            </a:r>
            <a:endParaRPr sz="59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pSp>
        <p:nvGrpSpPr>
          <p:cNvPr id="505" name="Google Shape;505;p26"/>
          <p:cNvGrpSpPr/>
          <p:nvPr/>
        </p:nvGrpSpPr>
        <p:grpSpPr>
          <a:xfrm>
            <a:off x="0" y="0"/>
            <a:ext cx="20104621" cy="11309016"/>
            <a:chOff x="0" y="0"/>
            <a:chExt cx="20104621" cy="11309016"/>
          </a:xfrm>
        </p:grpSpPr>
        <p:pic>
          <p:nvPicPr>
            <p:cNvPr id="506" name="Google Shape;506;p2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07" name="Google Shape;507;p2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08" name="Google Shape;508;p2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09" name="Google Shape;509;p2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0" name="Google Shape;510;p2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11" name="Google Shape;511;p2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2" name="Google Shape;512;p2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13" name="Google Shape;513;p2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4" name="Google Shape;514;p2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15" name="Google Shape;515;p2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16" name="Google Shape;516;p2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17" name="Google Shape;517;p2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18" name="Google Shape;518;p26"/>
          <p:cNvSpPr txBox="1"/>
          <p:nvPr/>
        </p:nvSpPr>
        <p:spPr>
          <a:xfrm>
            <a:off x="2118168" y="4241012"/>
            <a:ext cx="16177500" cy="5257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En 2020, Doritos a lancé la campagne « Crash the Super Bowl », invitant les consommateurs/trices à soumettre leurs propres publicités vidéo. Les meilleures participations ont été présentées pendant le Super Bowl, ce qui a non seulement augmenté l'engagement des utilisateurs/trices, mais a également réduit considérablement les coûts de production de la publicité de la marque. Cette campagne illustre comment la co-création peut renforcer la participation de la communauté tout en fournissant un contenu percutant à moindre coût.</a:t>
            </a:r>
            <a:endParaRPr/>
          </a:p>
        </p:txBody>
      </p:sp>
      <p:sp>
        <p:nvSpPr>
          <p:cNvPr id="519" name="Google Shape;519;p26"/>
          <p:cNvSpPr txBox="1"/>
          <p:nvPr>
            <p:ph type="title"/>
          </p:nvPr>
        </p:nvSpPr>
        <p:spPr>
          <a:xfrm>
            <a:off x="2323600" y="1539875"/>
            <a:ext cx="15524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Co-création avec les </a:t>
            </a:r>
            <a:r>
              <a:rPr b="1" lang="en-GB" sz="5900"/>
              <a:t>C</a:t>
            </a:r>
            <a:r>
              <a:rPr b="1" lang="en-GB" sz="5900">
                <a:latin typeface="Roboto"/>
                <a:ea typeface="Roboto"/>
                <a:cs typeface="Roboto"/>
                <a:sym typeface="Roboto"/>
              </a:rPr>
              <a:t>onsommateurs/trices</a:t>
            </a:r>
            <a:endParaRPr sz="59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7"/>
          <p:cNvSpPr txBox="1"/>
          <p:nvPr>
            <p:ph type="ctrTitle"/>
          </p:nvPr>
        </p:nvSpPr>
        <p:spPr>
          <a:xfrm>
            <a:off x="2324786" y="2737420"/>
            <a:ext cx="15957000" cy="26763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latin typeface="Roboto"/>
                <a:ea typeface="Roboto"/>
                <a:cs typeface="Roboto"/>
                <a:sym typeface="Roboto"/>
              </a:rPr>
              <a:t>Section 3 : Éléments </a:t>
            </a:r>
            <a:r>
              <a:rPr b="1" lang="en-GB" sz="8650"/>
              <a:t>I</a:t>
            </a:r>
            <a:r>
              <a:rPr b="1" lang="en-GB" sz="8650">
                <a:latin typeface="Roboto"/>
                <a:ea typeface="Roboto"/>
                <a:cs typeface="Roboto"/>
                <a:sym typeface="Roboto"/>
              </a:rPr>
              <a:t>nteractifs dans la </a:t>
            </a:r>
            <a:r>
              <a:rPr b="1" lang="en-GB" sz="8650"/>
              <a:t>P</a:t>
            </a:r>
            <a:r>
              <a:rPr b="1" lang="en-GB" sz="8650">
                <a:latin typeface="Roboto"/>
                <a:ea typeface="Roboto"/>
                <a:cs typeface="Roboto"/>
                <a:sym typeface="Roboto"/>
              </a:rPr>
              <a:t>ublicité </a:t>
            </a:r>
            <a:r>
              <a:rPr b="1" lang="en-GB" sz="8650"/>
              <a:t>N</a:t>
            </a:r>
            <a:r>
              <a:rPr b="1" lang="en-GB" sz="8650">
                <a:latin typeface="Roboto"/>
                <a:ea typeface="Roboto"/>
                <a:cs typeface="Roboto"/>
                <a:sym typeface="Roboto"/>
              </a:rPr>
              <a:t>umérique</a:t>
            </a:r>
            <a:endParaRPr sz="8650">
              <a:latin typeface="Roboto"/>
              <a:ea typeface="Roboto"/>
              <a:cs typeface="Roboto"/>
              <a:sym typeface="Roboto"/>
            </a:endParaRPr>
          </a:p>
        </p:txBody>
      </p:sp>
      <p:sp>
        <p:nvSpPr>
          <p:cNvPr id="525" name="Google Shape;525;p27"/>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Conçus.</a:t>
            </a:r>
            <a:endParaRPr sz="5900">
              <a:latin typeface="Roboto"/>
              <a:ea typeface="Roboto"/>
              <a:cs typeface="Roboto"/>
              <a:sym typeface="Roboto"/>
            </a:endParaRPr>
          </a:p>
        </p:txBody>
      </p:sp>
      <p:sp>
        <p:nvSpPr>
          <p:cNvPr id="526" name="Google Shape;526;p27"/>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grpSp>
        <p:nvGrpSpPr>
          <p:cNvPr id="531" name="Google Shape;531;p28"/>
          <p:cNvGrpSpPr/>
          <p:nvPr/>
        </p:nvGrpSpPr>
        <p:grpSpPr>
          <a:xfrm>
            <a:off x="0" y="0"/>
            <a:ext cx="20104621" cy="11309016"/>
            <a:chOff x="0" y="0"/>
            <a:chExt cx="20104621" cy="11309016"/>
          </a:xfrm>
        </p:grpSpPr>
        <p:pic>
          <p:nvPicPr>
            <p:cNvPr id="532" name="Google Shape;532;p2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33" name="Google Shape;533;p2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4" name="Google Shape;534;p2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35" name="Google Shape;535;p2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6" name="Google Shape;536;p2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37" name="Google Shape;537;p2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38" name="Google Shape;538;p2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39" name="Google Shape;539;p2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0" name="Google Shape;540;p2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41" name="Google Shape;541;p2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42" name="Google Shape;542;p2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43" name="Google Shape;543;p2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44" name="Google Shape;544;p28"/>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Les concours et les défis en publicité numérique sont conçus pour encourager la participation des utilisateurs/</a:t>
            </a:r>
            <a:r>
              <a:rPr lang="en-GB" sz="4000"/>
              <a:t>trices</a:t>
            </a:r>
            <a:r>
              <a:rPr lang="en-GB" sz="4000">
                <a:latin typeface="Arial"/>
                <a:ea typeface="Arial"/>
                <a:cs typeface="Arial"/>
                <a:sym typeface="Arial"/>
              </a:rPr>
              <a:t> par le biais de récompenses, de reconnaissance ou d'éléments concurrentiels. Non seulement ces stratégies renforcent l'engagement, mais elles fournissent également aux marques du contenu et des données utiles générés par les utilisateurs/</a:t>
            </a:r>
            <a:r>
              <a:rPr lang="en-GB" sz="4000">
                <a:solidFill>
                  <a:schemeClr val="dk1"/>
                </a:solidFill>
              </a:rPr>
              <a:t>trices</a:t>
            </a:r>
            <a:r>
              <a:rPr lang="en-GB" sz="4000">
                <a:latin typeface="Arial"/>
                <a:ea typeface="Arial"/>
                <a:cs typeface="Arial"/>
                <a:sym typeface="Arial"/>
              </a:rPr>
              <a:t>. La réussite d'un concours exige une planification minutieuse, des objectifs clairs et une incitation convaincante qui encourage les utilisateurs</a:t>
            </a:r>
            <a:r>
              <a:rPr lang="en-GB" sz="4000">
                <a:solidFill>
                  <a:schemeClr val="dk1"/>
                </a:solidFill>
              </a:rPr>
              <a:t>/trices</a:t>
            </a:r>
            <a:r>
              <a:rPr lang="en-GB" sz="4000">
                <a:latin typeface="Arial"/>
                <a:ea typeface="Arial"/>
                <a:cs typeface="Arial"/>
                <a:sym typeface="Arial"/>
              </a:rPr>
              <a:t> à participer activement.</a:t>
            </a:r>
            <a:endParaRPr/>
          </a:p>
        </p:txBody>
      </p:sp>
      <p:sp>
        <p:nvSpPr>
          <p:cNvPr id="545" name="Google Shape;545;p28"/>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None/>
            </a:pPr>
            <a:r>
              <a:rPr b="1" lang="en-GB" sz="5900"/>
              <a:t>Concours et Défis</a:t>
            </a:r>
            <a:endParaRPr b="1" sz="5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29"/>
          <p:cNvGrpSpPr/>
          <p:nvPr/>
        </p:nvGrpSpPr>
        <p:grpSpPr>
          <a:xfrm>
            <a:off x="-30413" y="635"/>
            <a:ext cx="20104621" cy="11309016"/>
            <a:chOff x="0" y="0"/>
            <a:chExt cx="20104621" cy="11309016"/>
          </a:xfrm>
        </p:grpSpPr>
        <p:pic>
          <p:nvPicPr>
            <p:cNvPr id="551" name="Google Shape;551;p2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52" name="Google Shape;552;p2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3" name="Google Shape;553;p2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54" name="Google Shape;554;p2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5" name="Google Shape;555;p2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56" name="Google Shape;556;p2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57" name="Google Shape;557;p2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58" name="Google Shape;558;p2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59" name="Google Shape;559;p2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60" name="Google Shape;560;p2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61" name="Google Shape;561;p2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62" name="Google Shape;562;p2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63" name="Google Shape;563;p29"/>
          <p:cNvSpPr txBox="1"/>
          <p:nvPr/>
        </p:nvSpPr>
        <p:spPr>
          <a:xfrm>
            <a:off x="2157151" y="3239992"/>
            <a:ext cx="16177500" cy="84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Fonctionnement :</a:t>
            </a:r>
            <a:endParaRPr/>
          </a:p>
          <a:p>
            <a:pPr indent="0" lvl="0" marL="349885" rtl="0" algn="l">
              <a:spcBef>
                <a:spcPts val="2585"/>
              </a:spcBef>
              <a:spcAft>
                <a:spcPts val="0"/>
              </a:spcAft>
              <a:buNone/>
            </a:pPr>
            <a:r>
              <a:rPr lang="en-GB" sz="4000">
                <a:latin typeface="Arial"/>
                <a:ea typeface="Arial"/>
                <a:cs typeface="Arial"/>
                <a:sym typeface="Arial"/>
              </a:rPr>
              <a:t>· Établissement des objectifs : Défini</a:t>
            </a:r>
            <a:r>
              <a:rPr lang="en-GB" sz="4000"/>
              <a:t>ssez</a:t>
            </a:r>
            <a:r>
              <a:rPr lang="en-GB" sz="4000">
                <a:latin typeface="Arial"/>
                <a:ea typeface="Arial"/>
                <a:cs typeface="Arial"/>
                <a:sym typeface="Arial"/>
              </a:rPr>
              <a:t> </a:t>
            </a:r>
            <a:r>
              <a:rPr lang="en-GB" sz="4000"/>
              <a:t>l</a:t>
            </a:r>
            <a:r>
              <a:rPr lang="en-GB" sz="4000">
                <a:latin typeface="Arial"/>
                <a:ea typeface="Arial"/>
                <a:cs typeface="Arial"/>
                <a:sym typeface="Arial"/>
              </a:rPr>
              <a:t>es objectifs clairs pour le concours, comme accroître l'engagement, conduire la circulation ou générer des pistes.</a:t>
            </a:r>
            <a:endParaRPr/>
          </a:p>
          <a:p>
            <a:pPr indent="0" lvl="0" marL="349885" rtl="0" algn="l">
              <a:spcBef>
                <a:spcPts val="2585"/>
              </a:spcBef>
              <a:spcAft>
                <a:spcPts val="0"/>
              </a:spcAft>
              <a:buNone/>
            </a:pPr>
            <a:r>
              <a:rPr lang="en-GB" sz="4000">
                <a:latin typeface="Arial"/>
                <a:ea typeface="Arial"/>
                <a:cs typeface="Arial"/>
                <a:sym typeface="Arial"/>
              </a:rPr>
              <a:t>· Incitation : Of</a:t>
            </a:r>
            <a:r>
              <a:rPr lang="en-GB" sz="4000"/>
              <a:t>frez</a:t>
            </a:r>
            <a:r>
              <a:rPr lang="en-GB" sz="4000">
                <a:latin typeface="Arial"/>
                <a:ea typeface="Arial"/>
                <a:cs typeface="Arial"/>
                <a:sym typeface="Arial"/>
              </a:rPr>
              <a:t> des récompenses souhaitables comme des rabais, des produits gratuits ou des expériences exclusives pour encourager la participation.</a:t>
            </a:r>
            <a:endParaRPr/>
          </a:p>
          <a:p>
            <a:pPr indent="0" lvl="0" marL="349885" rtl="0" algn="l">
              <a:spcBef>
                <a:spcPts val="2585"/>
              </a:spcBef>
              <a:spcAft>
                <a:spcPts val="0"/>
              </a:spcAft>
              <a:buNone/>
            </a:pPr>
            <a:r>
              <a:rPr lang="en-GB" sz="4000">
                <a:latin typeface="Arial"/>
                <a:ea typeface="Arial"/>
                <a:cs typeface="Arial"/>
                <a:sym typeface="Arial"/>
              </a:rPr>
              <a:t>·Appel à l’action : Assurez-vous que le concours a un appel à l’action clair, qu’il s’agisse de partager un message, de soumettre une vidéo ou de relever un défi.</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564" name="Google Shape;564;p29"/>
          <p:cNvSpPr txBox="1"/>
          <p:nvPr>
            <p:ph type="title"/>
          </p:nvPr>
        </p:nvSpPr>
        <p:spPr>
          <a:xfrm>
            <a:off x="2377563" y="992640"/>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Concours et </a:t>
            </a:r>
            <a:r>
              <a:rPr b="1" lang="en-GB" sz="5900"/>
              <a:t>D</a:t>
            </a:r>
            <a:r>
              <a:rPr b="1" lang="en-GB" sz="5900">
                <a:latin typeface="Roboto"/>
                <a:ea typeface="Roboto"/>
                <a:cs typeface="Roboto"/>
                <a:sym typeface="Roboto"/>
              </a:rPr>
              <a:t>éfis</a:t>
            </a:r>
            <a:endParaRPr sz="59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pSp>
        <p:nvGrpSpPr>
          <p:cNvPr id="79" name="Google Shape;79;p3"/>
          <p:cNvGrpSpPr/>
          <p:nvPr/>
        </p:nvGrpSpPr>
        <p:grpSpPr>
          <a:xfrm>
            <a:off x="0" y="0"/>
            <a:ext cx="20104621" cy="11309016"/>
            <a:chOff x="0" y="0"/>
            <a:chExt cx="20104621" cy="11309016"/>
          </a:xfrm>
        </p:grpSpPr>
        <p:pic>
          <p:nvPicPr>
            <p:cNvPr id="80" name="Google Shape;80;p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1" name="Google Shape;81;p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2" name="Google Shape;82;p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3" name="Google Shape;83;p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4" name="Google Shape;84;p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5" name="Google Shape;85;p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6" name="Google Shape;86;p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7" name="Google Shape;87;p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8" name="Google Shape;88;p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9" name="Google Shape;89;p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0" name="Google Shape;90;p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1" name="Google Shape;91;p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2" name="Google Shape;92;p3"/>
          <p:cNvSpPr txBox="1"/>
          <p:nvPr/>
        </p:nvSpPr>
        <p:spPr>
          <a:xfrm>
            <a:off x="2118168" y="4241012"/>
            <a:ext cx="16177500" cy="4073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Comprendre l'importance de l'engagement des utilisateurs/</a:t>
            </a:r>
            <a:r>
              <a:rPr lang="en-GB" sz="4000"/>
              <a:t>trices</a:t>
            </a:r>
            <a:r>
              <a:rPr lang="en-GB" sz="4000">
                <a:latin typeface="Arial"/>
                <a:ea typeface="Arial"/>
                <a:cs typeface="Arial"/>
                <a:sym typeface="Arial"/>
              </a:rPr>
              <a:t> dans la publicité numérique.</a:t>
            </a:r>
            <a:endParaRPr/>
          </a:p>
          <a:p>
            <a:pPr indent="0" lvl="0" marL="349885" rtl="0" algn="l">
              <a:spcBef>
                <a:spcPts val="2585"/>
              </a:spcBef>
              <a:spcAft>
                <a:spcPts val="0"/>
              </a:spcAft>
              <a:buNone/>
            </a:pPr>
            <a:r>
              <a:rPr lang="en-GB" sz="4000">
                <a:latin typeface="Arial"/>
                <a:ea typeface="Arial"/>
                <a:cs typeface="Arial"/>
                <a:sym typeface="Arial"/>
              </a:rPr>
              <a:t>Appren</a:t>
            </a:r>
            <a:r>
              <a:rPr lang="en-GB" sz="4000"/>
              <a:t>dre</a:t>
            </a:r>
            <a:r>
              <a:rPr lang="en-GB" sz="4000">
                <a:latin typeface="Arial"/>
                <a:ea typeface="Arial"/>
                <a:cs typeface="Arial"/>
                <a:sym typeface="Arial"/>
              </a:rPr>
              <a:t> </a:t>
            </a:r>
            <a:r>
              <a:rPr lang="en-GB" sz="4000"/>
              <a:t>l</a:t>
            </a:r>
            <a:r>
              <a:rPr lang="en-GB" sz="4000">
                <a:latin typeface="Arial"/>
                <a:ea typeface="Arial"/>
                <a:cs typeface="Arial"/>
                <a:sym typeface="Arial"/>
              </a:rPr>
              <a:t>es principes de base de la conception interactive et collaborative des campagnes.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93" name="Google Shape;93;p3"/>
          <p:cNvSpPr txBox="1"/>
          <p:nvPr/>
        </p:nvSpPr>
        <p:spPr>
          <a:xfrm>
            <a:off x="2386545" y="1539875"/>
            <a:ext cx="9500100" cy="2333700"/>
          </a:xfrm>
          <a:prstGeom prst="rect">
            <a:avLst/>
          </a:prstGeom>
          <a:noFill/>
          <a:ln>
            <a:noFill/>
          </a:ln>
        </p:spPr>
        <p:txBody>
          <a:bodyPr anchorCtr="0" anchor="t" bIns="0" lIns="0" spcFirstLastPara="1" rIns="0" wrap="square" tIns="1411475">
            <a:spAutoFit/>
          </a:bodyPr>
          <a:lstStyle/>
          <a:p>
            <a:pPr indent="0" lvl="0" marL="61594" rtl="0" algn="l">
              <a:spcBef>
                <a:spcPts val="0"/>
              </a:spcBef>
              <a:spcAft>
                <a:spcPts val="0"/>
              </a:spcAft>
              <a:buNone/>
            </a:pPr>
            <a:r>
              <a:rPr b="1" i="0" lang="en-GB" sz="5900">
                <a:solidFill>
                  <a:schemeClr val="dk1"/>
                </a:solidFill>
                <a:latin typeface="Roboto"/>
                <a:ea typeface="Roboto"/>
                <a:cs typeface="Roboto"/>
                <a:sym typeface="Roboto"/>
              </a:rPr>
              <a:t>Objectifs d'</a:t>
            </a:r>
            <a:r>
              <a:rPr b="1" lang="en-GB" sz="5900">
                <a:solidFill>
                  <a:schemeClr val="dk1"/>
                </a:solidFill>
                <a:latin typeface="Roboto"/>
                <a:ea typeface="Roboto"/>
                <a:cs typeface="Roboto"/>
                <a:sym typeface="Roboto"/>
              </a:rPr>
              <a:t>A</a:t>
            </a:r>
            <a:r>
              <a:rPr b="1" i="0" lang="en-GB" sz="5900">
                <a:solidFill>
                  <a:schemeClr val="dk1"/>
                </a:solidFill>
                <a:latin typeface="Roboto"/>
                <a:ea typeface="Roboto"/>
                <a:cs typeface="Roboto"/>
                <a:sym typeface="Roboto"/>
              </a:rPr>
              <a:t>pprentissage</a:t>
            </a:r>
            <a:endParaRPr b="0" i="0" sz="5900">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30"/>
          <p:cNvGrpSpPr/>
          <p:nvPr/>
        </p:nvGrpSpPr>
        <p:grpSpPr>
          <a:xfrm>
            <a:off x="0" y="0"/>
            <a:ext cx="20104621" cy="11309016"/>
            <a:chOff x="0" y="0"/>
            <a:chExt cx="20104621" cy="11309016"/>
          </a:xfrm>
        </p:grpSpPr>
        <p:pic>
          <p:nvPicPr>
            <p:cNvPr id="570" name="Google Shape;570;p3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71" name="Google Shape;571;p3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2" name="Google Shape;572;p3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73" name="Google Shape;573;p3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4" name="Google Shape;574;p3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75" name="Google Shape;575;p3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6" name="Google Shape;576;p3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77" name="Google Shape;577;p3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78" name="Google Shape;578;p3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79" name="Google Shape;579;p3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80" name="Google Shape;580;p3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81" name="Google Shape;581;p3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82" name="Google Shape;582;p30"/>
          <p:cNvSpPr txBox="1"/>
          <p:nvPr/>
        </p:nvSpPr>
        <p:spPr>
          <a:xfrm>
            <a:off x="2118168" y="4241012"/>
            <a:ext cx="16177500" cy="6488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L'application « Run Club » de Nike </a:t>
            </a:r>
            <a:r>
              <a:rPr lang="en-GB" sz="4000">
                <a:latin typeface="Arial"/>
                <a:ea typeface="Arial"/>
                <a:cs typeface="Arial"/>
                <a:sym typeface="Arial"/>
              </a:rPr>
              <a:t>organise fréquemment des défis de course, où les utilisateurs/trices rivalisent avec leurs ami(e)s ou la communauté au sens large. Les participant(e)s suivent leurs miles à travers l'application, dans le but d'atteindre des objectifs définis ou battre leurs records personnels. Nike utilise ces défis pour accroître l'engagement et bâtir une communauté autour du fitness tout en faisant la promotion de sa marque et de ses produits. L'élément concurrentiel encourage l'interaction continue avec la marque, tandis que les récompenses (p. ex., des badges ou des rabais) fournissent une motivation.</a:t>
            </a:r>
            <a:endParaRPr/>
          </a:p>
        </p:txBody>
      </p:sp>
      <p:sp>
        <p:nvSpPr>
          <p:cNvPr id="583" name="Google Shape;583;p30"/>
          <p:cNvSpPr txBox="1"/>
          <p:nvPr>
            <p:ph type="title"/>
          </p:nvPr>
        </p:nvSpPr>
        <p:spPr>
          <a:xfrm>
            <a:off x="2323604" y="1539875"/>
            <a:ext cx="11081100" cy="32418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Concours et Défis</a:t>
            </a:r>
            <a:endParaRPr sz="5900"/>
          </a:p>
          <a:p>
            <a:pPr indent="0" lvl="0" marL="61594" rtl="0" algn="l">
              <a:lnSpc>
                <a:spcPct val="100000"/>
              </a:lnSpc>
              <a:spcBef>
                <a:spcPts val="0"/>
              </a:spcBef>
              <a:spcAft>
                <a:spcPts val="0"/>
              </a:spcAft>
              <a:buNone/>
            </a:pPr>
            <a:r>
              <a:t/>
            </a:r>
            <a:endParaRPr b="1" sz="5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grpSp>
        <p:nvGrpSpPr>
          <p:cNvPr id="588" name="Google Shape;588;p31"/>
          <p:cNvGrpSpPr/>
          <p:nvPr/>
        </p:nvGrpSpPr>
        <p:grpSpPr>
          <a:xfrm>
            <a:off x="0" y="0"/>
            <a:ext cx="20104621" cy="11309016"/>
            <a:chOff x="0" y="0"/>
            <a:chExt cx="20104621" cy="11309016"/>
          </a:xfrm>
        </p:grpSpPr>
        <p:pic>
          <p:nvPicPr>
            <p:cNvPr id="589" name="Google Shape;589;p3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590" name="Google Shape;590;p3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1" name="Google Shape;591;p3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592" name="Google Shape;592;p3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3" name="Google Shape;593;p3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594" name="Google Shape;594;p3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5" name="Google Shape;595;p3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596" name="Google Shape;596;p3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97" name="Google Shape;597;p3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598" name="Google Shape;598;p3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599" name="Google Shape;599;p3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00" name="Google Shape;600;p3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01" name="Google Shape;601;p31"/>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personnalisation dans la publicité numérique implique d'adapter le contenu aux préférences, aux comportements et aux données démographiques spécifiques des utilisateurs/trices individuel(le)s. En utilisant les données recueillies lors d'interactions passées, telles que les habitudes de navigation ou l'historique des achats, les marques peuvent créer des publicités personnalisées qui trouvent un écho plus efficace auprès de leur public. La personnalisation augmente la pertinence, ce qui rend les consommateurs/trices plus enclin(e)s à s'engager avec le contenu.</a:t>
            </a:r>
            <a:endParaRPr/>
          </a:p>
        </p:txBody>
      </p:sp>
      <p:sp>
        <p:nvSpPr>
          <p:cNvPr id="602" name="Google Shape;602;p31"/>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Personnalisation</a:t>
            </a:r>
            <a:endParaRPr sz="59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grpSp>
        <p:nvGrpSpPr>
          <p:cNvPr id="607" name="Google Shape;607;p32"/>
          <p:cNvGrpSpPr/>
          <p:nvPr/>
        </p:nvGrpSpPr>
        <p:grpSpPr>
          <a:xfrm>
            <a:off x="0" y="0"/>
            <a:ext cx="20104621" cy="11309016"/>
            <a:chOff x="0" y="0"/>
            <a:chExt cx="20104621" cy="11309016"/>
          </a:xfrm>
        </p:grpSpPr>
        <p:pic>
          <p:nvPicPr>
            <p:cNvPr id="608" name="Google Shape;608;p3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09" name="Google Shape;609;p3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0" name="Google Shape;610;p3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11" name="Google Shape;611;p3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2" name="Google Shape;612;p3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13" name="Google Shape;613;p3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4" name="Google Shape;614;p3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15" name="Google Shape;615;p3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6" name="Google Shape;616;p3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17" name="Google Shape;617;p3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18" name="Google Shape;618;p3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19" name="Google Shape;619;p3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20" name="Google Shape;620;p32"/>
          <p:cNvSpPr txBox="1"/>
          <p:nvPr/>
        </p:nvSpPr>
        <p:spPr>
          <a:xfrm>
            <a:off x="2168893" y="2669861"/>
            <a:ext cx="16177500" cy="9046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Fonctionnement :</a:t>
            </a:r>
            <a:endParaRPr/>
          </a:p>
          <a:p>
            <a:pPr indent="0" lvl="0" marL="349885" rtl="0" algn="l">
              <a:spcBef>
                <a:spcPts val="2585"/>
              </a:spcBef>
              <a:spcAft>
                <a:spcPts val="0"/>
              </a:spcAft>
              <a:buNone/>
            </a:pPr>
            <a:r>
              <a:rPr lang="en-GB" sz="4000">
                <a:latin typeface="Arial"/>
                <a:ea typeface="Arial"/>
                <a:cs typeface="Arial"/>
                <a:sym typeface="Arial"/>
              </a:rPr>
              <a:t>Collecte de données : Les marques collectent des données sur le comportement, les préférences et les interactions des utilisateurs/trices via les cookies, l'engagement sur les médias sociaux ou l'historique des achats.</a:t>
            </a:r>
            <a:endParaRPr/>
          </a:p>
          <a:p>
            <a:pPr indent="0" lvl="0" marL="349885" rtl="0" algn="l">
              <a:spcBef>
                <a:spcPts val="2585"/>
              </a:spcBef>
              <a:spcAft>
                <a:spcPts val="0"/>
              </a:spcAft>
              <a:buNone/>
            </a:pPr>
            <a:r>
              <a:rPr lang="en-GB" sz="4000">
                <a:latin typeface="Arial"/>
                <a:ea typeface="Arial"/>
                <a:cs typeface="Arial"/>
                <a:sym typeface="Arial"/>
              </a:rPr>
              <a:t>Ciblage : En utilisant ces données, les marques créent des publicités personnalisées qui correspondent aux préférences de l'utilisateur/trice, assurant une plus grande pertinence et engagement.</a:t>
            </a:r>
            <a:endParaRPr/>
          </a:p>
          <a:p>
            <a:pPr indent="0" lvl="0" marL="349885" rtl="0" algn="l">
              <a:spcBef>
                <a:spcPts val="2585"/>
              </a:spcBef>
              <a:spcAft>
                <a:spcPts val="0"/>
              </a:spcAft>
              <a:buNone/>
            </a:pPr>
            <a:r>
              <a:rPr lang="en-GB" sz="4000">
                <a:latin typeface="Arial"/>
                <a:ea typeface="Arial"/>
                <a:cs typeface="Arial"/>
                <a:sym typeface="Arial"/>
              </a:rPr>
              <a:t>·Contenu dynamique : Certaines publicités utilisent même du contenu dynamique, ajustant automatiquement en fonction des données de l'utilisateur/trice.</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621" name="Google Shape;621;p32"/>
          <p:cNvSpPr txBox="1"/>
          <p:nvPr>
            <p:ph type="title"/>
          </p:nvPr>
        </p:nvSpPr>
        <p:spPr>
          <a:xfrm>
            <a:off x="2460186" y="180936"/>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Personnalisation</a:t>
            </a:r>
            <a:endParaRPr sz="59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grpSp>
        <p:nvGrpSpPr>
          <p:cNvPr id="626" name="Google Shape;626;p33"/>
          <p:cNvGrpSpPr/>
          <p:nvPr/>
        </p:nvGrpSpPr>
        <p:grpSpPr>
          <a:xfrm>
            <a:off x="0" y="0"/>
            <a:ext cx="20104621" cy="11309016"/>
            <a:chOff x="0" y="0"/>
            <a:chExt cx="20104621" cy="11309016"/>
          </a:xfrm>
        </p:grpSpPr>
        <p:pic>
          <p:nvPicPr>
            <p:cNvPr id="627" name="Google Shape;627;p3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28" name="Google Shape;628;p3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29" name="Google Shape;629;p3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30" name="Google Shape;630;p3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1" name="Google Shape;631;p3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32" name="Google Shape;632;p3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3" name="Google Shape;633;p3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34" name="Google Shape;634;p3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5" name="Google Shape;635;p3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36" name="Google Shape;636;p3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37" name="Google Shape;637;p3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38" name="Google Shape;638;p3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39" name="Google Shape;639;p33"/>
          <p:cNvSpPr txBox="1"/>
          <p:nvPr/>
        </p:nvSpPr>
        <p:spPr>
          <a:xfrm>
            <a:off x="2118168" y="4241012"/>
            <a:ext cx="16177500" cy="6488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Playlists personnalisées et publicités de Spotify</a:t>
            </a:r>
            <a:endParaRPr b="1" sz="4000"/>
          </a:p>
          <a:p>
            <a:pPr indent="0" lvl="0" marL="349885" rtl="0" algn="l">
              <a:spcBef>
                <a:spcPts val="0"/>
              </a:spcBef>
              <a:spcAft>
                <a:spcPts val="0"/>
              </a:spcAft>
              <a:buNone/>
            </a:pPr>
            <a:r>
              <a:rPr lang="en-GB" sz="4000">
                <a:latin typeface="Arial"/>
                <a:ea typeface="Arial"/>
                <a:cs typeface="Arial"/>
                <a:sym typeface="Arial"/>
              </a:rPr>
              <a:t>Spotify a perfectionné l</a:t>
            </a:r>
            <a:r>
              <a:rPr b="1" lang="en-GB" sz="4000">
                <a:latin typeface="Arial"/>
                <a:ea typeface="Arial"/>
                <a:cs typeface="Arial"/>
                <a:sym typeface="Arial"/>
              </a:rPr>
              <a:t>'</a:t>
            </a:r>
            <a:r>
              <a:rPr lang="en-GB" sz="4000">
                <a:latin typeface="Arial"/>
                <a:ea typeface="Arial"/>
                <a:cs typeface="Arial"/>
                <a:sym typeface="Arial"/>
              </a:rPr>
              <a:t>art de la personnalisation avec des fonctionnalités telles que Discover Weekly et Daily Mix, qui créent des listes de lecture personnalisées pour chaque utilisateur/trice en fonction de ses habitudes d'écoute. De plus, Spotify utilise les données des utilisateurs</a:t>
            </a:r>
            <a:r>
              <a:rPr lang="en-GB" sz="4000"/>
              <a:t>/trices </a:t>
            </a:r>
            <a:r>
              <a:rPr lang="en-GB" sz="4000">
                <a:latin typeface="Arial"/>
                <a:ea typeface="Arial"/>
                <a:cs typeface="Arial"/>
                <a:sym typeface="Arial"/>
              </a:rPr>
              <a:t>pour diffuser des publicités personnalisées à ses utilisateurs/trices de niveau libre, ce qui augmente la pertinence et l'engagement des publicités. Ce niveau de personnalisation a été un facteur clé du succès de Spotify, en faisant en sorte que la plateforme soit adaptée à chaque utilisateur/trice.</a:t>
            </a:r>
            <a:endParaRPr/>
          </a:p>
        </p:txBody>
      </p:sp>
      <p:sp>
        <p:nvSpPr>
          <p:cNvPr id="640" name="Google Shape;640;p33"/>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Personnalisation</a:t>
            </a:r>
            <a:endParaRPr sz="59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pSp>
        <p:nvGrpSpPr>
          <p:cNvPr id="645" name="Google Shape;645;p34"/>
          <p:cNvGrpSpPr/>
          <p:nvPr/>
        </p:nvGrpSpPr>
        <p:grpSpPr>
          <a:xfrm>
            <a:off x="0" y="0"/>
            <a:ext cx="20104621" cy="11309016"/>
            <a:chOff x="0" y="0"/>
            <a:chExt cx="20104621" cy="11309016"/>
          </a:xfrm>
        </p:grpSpPr>
        <p:pic>
          <p:nvPicPr>
            <p:cNvPr id="646" name="Google Shape;646;p3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47" name="Google Shape;647;p3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48" name="Google Shape;648;p3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49" name="Google Shape;649;p3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0" name="Google Shape;650;p3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51" name="Google Shape;651;p3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2" name="Google Shape;652;p3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53" name="Google Shape;653;p3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4" name="Google Shape;654;p3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55" name="Google Shape;655;p3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56" name="Google Shape;656;p3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57" name="Google Shape;657;p3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58" name="Google Shape;658;p34"/>
          <p:cNvSpPr txBox="1"/>
          <p:nvPr/>
        </p:nvSpPr>
        <p:spPr>
          <a:xfrm>
            <a:off x="2118168" y="4241012"/>
            <a:ext cx="16177500" cy="5257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Les sondages et </a:t>
            </a:r>
            <a:r>
              <a:rPr lang="en-GB" sz="4000">
                <a:latin typeface="Arial"/>
                <a:ea typeface="Arial"/>
                <a:cs typeface="Arial"/>
                <a:sym typeface="Arial"/>
              </a:rPr>
              <a:t>les</a:t>
            </a:r>
            <a:r>
              <a:rPr b="1" lang="en-GB" sz="4000">
                <a:latin typeface="Arial"/>
                <a:ea typeface="Arial"/>
                <a:cs typeface="Arial"/>
                <a:sym typeface="Arial"/>
              </a:rPr>
              <a:t> quiz</a:t>
            </a:r>
            <a:r>
              <a:rPr lang="en-GB" sz="4000">
                <a:latin typeface="Arial"/>
                <a:ea typeface="Arial"/>
                <a:cs typeface="Arial"/>
                <a:sym typeface="Arial"/>
              </a:rPr>
              <a:t> sont des outils interactifs qui incitent les utilisateurs/trices à donner leur avis ou à participer à une activité amusante. Ces éléments sont non seulement efficaces pour collecter des données précieuses sur les utilisateurs/trices, mais offrent également un moyen d'accroître l'engagement et le temps passé à interagir avec la marque. Des quiz ou des sondages bien conçus peuvent améliorer l'expérience de l'utilisateur/trice tout en fournissant un aperçu des préférences des consommateurs/trices.</a:t>
            </a:r>
            <a:endParaRPr/>
          </a:p>
        </p:txBody>
      </p:sp>
      <p:sp>
        <p:nvSpPr>
          <p:cNvPr id="659" name="Google Shape;659;p3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Sondages et </a:t>
            </a:r>
            <a:r>
              <a:rPr b="1" lang="en-GB" sz="5900"/>
              <a:t>Q</a:t>
            </a:r>
            <a:r>
              <a:rPr b="1" lang="en-GB" sz="5900">
                <a:latin typeface="Roboto"/>
                <a:ea typeface="Roboto"/>
                <a:cs typeface="Roboto"/>
                <a:sym typeface="Roboto"/>
              </a:rPr>
              <a:t>uestionnaires</a:t>
            </a:r>
            <a:endParaRPr sz="59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grpSp>
        <p:nvGrpSpPr>
          <p:cNvPr id="664" name="Google Shape;664;p35"/>
          <p:cNvGrpSpPr/>
          <p:nvPr/>
        </p:nvGrpSpPr>
        <p:grpSpPr>
          <a:xfrm>
            <a:off x="0" y="0"/>
            <a:ext cx="20104621" cy="11309016"/>
            <a:chOff x="0" y="0"/>
            <a:chExt cx="20104621" cy="11309016"/>
          </a:xfrm>
        </p:grpSpPr>
        <p:pic>
          <p:nvPicPr>
            <p:cNvPr id="665" name="Google Shape;665;p3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66" name="Google Shape;666;p3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67" name="Google Shape;667;p3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68" name="Google Shape;668;p3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69" name="Google Shape;669;p3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70" name="Google Shape;670;p3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1" name="Google Shape;671;p3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72" name="Google Shape;672;p3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73" name="Google Shape;673;p3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74" name="Google Shape;674;p3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75" name="Google Shape;675;p3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76" name="Google Shape;676;p3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77" name="Google Shape;677;p35"/>
          <p:cNvSpPr txBox="1"/>
          <p:nvPr/>
        </p:nvSpPr>
        <p:spPr>
          <a:xfrm>
            <a:off x="2118175" y="4241000"/>
            <a:ext cx="17157000" cy="5920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Fonctionnement :</a:t>
            </a:r>
            <a:endParaRPr/>
          </a:p>
          <a:p>
            <a:pPr indent="0" lvl="0" marL="349885" rtl="0" algn="l">
              <a:spcBef>
                <a:spcPts val="2585"/>
              </a:spcBef>
              <a:spcAft>
                <a:spcPts val="0"/>
              </a:spcAft>
              <a:buNone/>
            </a:pPr>
            <a:r>
              <a:rPr lang="en-GB" sz="4000">
                <a:latin typeface="Arial"/>
                <a:ea typeface="Arial"/>
                <a:cs typeface="Arial"/>
                <a:sym typeface="Arial"/>
              </a:rPr>
              <a:t>· Sondages : Les marques utilisent les sondages pour recueillir des commentaires rapides sur les opinions ou les préférences des consommateurs/trices, comme les choix de produits ou les offres futures.</a:t>
            </a:r>
            <a:endParaRPr/>
          </a:p>
          <a:p>
            <a:pPr indent="0" lvl="0" marL="349885" rtl="0" algn="l">
              <a:spcBef>
                <a:spcPts val="2585"/>
              </a:spcBef>
              <a:spcAft>
                <a:spcPts val="0"/>
              </a:spcAft>
              <a:buNone/>
            </a:pPr>
            <a:r>
              <a:rPr lang="en-GB" sz="4000">
                <a:latin typeface="Arial"/>
                <a:ea typeface="Arial"/>
                <a:cs typeface="Arial"/>
                <a:sym typeface="Arial"/>
              </a:rPr>
              <a:t>· Quiz : Les quiz peuvent être éducatifs ou divertissants et sont souvent partagés sur les médias sociaux pour une exposition virale. Les utilisateurs/trices complètent une série de questions, qui peuvent conduire à des recommandations ou à des informations personnalisées.</a:t>
            </a:r>
            <a:endParaRPr/>
          </a:p>
        </p:txBody>
      </p:sp>
      <p:sp>
        <p:nvSpPr>
          <p:cNvPr id="678" name="Google Shape;678;p35"/>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Sondages et </a:t>
            </a:r>
            <a:r>
              <a:rPr b="1" lang="en-GB" sz="5900"/>
              <a:t>Q</a:t>
            </a:r>
            <a:r>
              <a:rPr b="1" lang="en-GB" sz="5900">
                <a:latin typeface="Roboto"/>
                <a:ea typeface="Roboto"/>
                <a:cs typeface="Roboto"/>
                <a:sym typeface="Roboto"/>
              </a:rPr>
              <a:t>uestionnaires</a:t>
            </a:r>
            <a:endParaRPr sz="59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grpSp>
        <p:nvGrpSpPr>
          <p:cNvPr id="683" name="Google Shape;683;p36"/>
          <p:cNvGrpSpPr/>
          <p:nvPr/>
        </p:nvGrpSpPr>
        <p:grpSpPr>
          <a:xfrm>
            <a:off x="0" y="0"/>
            <a:ext cx="20104621" cy="11309016"/>
            <a:chOff x="0" y="0"/>
            <a:chExt cx="20104621" cy="11309016"/>
          </a:xfrm>
        </p:grpSpPr>
        <p:pic>
          <p:nvPicPr>
            <p:cNvPr id="684" name="Google Shape;684;p3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685" name="Google Shape;685;p3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86" name="Google Shape;686;p3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687" name="Google Shape;687;p3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88" name="Google Shape;688;p3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689" name="Google Shape;689;p3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0" name="Google Shape;690;p3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691" name="Google Shape;691;p3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92" name="Google Shape;692;p3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93" name="Google Shape;693;p3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694" name="Google Shape;694;p3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95" name="Google Shape;695;p3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696" name="Google Shape;696;p36"/>
          <p:cNvSpPr txBox="1"/>
          <p:nvPr/>
        </p:nvSpPr>
        <p:spPr>
          <a:xfrm>
            <a:off x="2118175" y="4241000"/>
            <a:ext cx="17117400" cy="6204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Quiz BuzzFeed</a:t>
            </a:r>
            <a:endParaRPr/>
          </a:p>
          <a:p>
            <a:pPr indent="0" lvl="0" marL="349885" rtl="0" algn="l">
              <a:spcBef>
                <a:spcPts val="2585"/>
              </a:spcBef>
              <a:spcAft>
                <a:spcPts val="0"/>
              </a:spcAft>
              <a:buNone/>
            </a:pPr>
            <a:r>
              <a:rPr lang="en-GB" sz="4000">
                <a:latin typeface="Arial"/>
                <a:ea typeface="Arial"/>
                <a:cs typeface="Arial"/>
                <a:sym typeface="Arial"/>
              </a:rPr>
              <a:t>BuzzFeed a maîtrisé l'utilisation de quiz pour engager les utilisateurs/trices. Leurs quiz vont de l'évaluation de la personnalité à des anecdotes et sont conçus pour être partagés, créant ainsi une boucle virale (</a:t>
            </a:r>
            <a:r>
              <a:rPr lang="en-GB" sz="4000"/>
              <a:t>viral loop)</a:t>
            </a:r>
            <a:r>
              <a:rPr lang="en-GB" sz="4000">
                <a:latin typeface="Arial"/>
                <a:ea typeface="Arial"/>
                <a:cs typeface="Arial"/>
                <a:sym typeface="Arial"/>
              </a:rPr>
              <a:t>. Non seulement les utilisateurs</a:t>
            </a:r>
            <a:r>
              <a:rPr lang="en-GB" sz="4000"/>
              <a:t>/trices</a:t>
            </a:r>
            <a:r>
              <a:rPr lang="en-GB" sz="4000">
                <a:latin typeface="Arial"/>
                <a:ea typeface="Arial"/>
                <a:cs typeface="Arial"/>
                <a:sym typeface="Arial"/>
              </a:rPr>
              <a:t> passent du temps à participer au quiz, mais ils sont susceptibles de partager leurs résultats sur les médias sociaux, ce qui augmente la portée de la marque. Les marques peuvent utiliser une approche similaire pour recueillir des données sur les consommateurs/trices tout en divertissant leur public.</a:t>
            </a:r>
            <a:endParaRPr/>
          </a:p>
        </p:txBody>
      </p:sp>
      <p:sp>
        <p:nvSpPr>
          <p:cNvPr id="697" name="Google Shape;697;p36"/>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Sondages et </a:t>
            </a:r>
            <a:r>
              <a:rPr b="1" lang="en-GB" sz="5900"/>
              <a:t>Q</a:t>
            </a:r>
            <a:r>
              <a:rPr b="1" lang="en-GB" sz="5900">
                <a:latin typeface="Roboto"/>
                <a:ea typeface="Roboto"/>
                <a:cs typeface="Roboto"/>
                <a:sym typeface="Roboto"/>
              </a:rPr>
              <a:t>uestionnaires</a:t>
            </a:r>
            <a:endParaRPr sz="59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grpSp>
        <p:nvGrpSpPr>
          <p:cNvPr id="702" name="Google Shape;702;p37"/>
          <p:cNvGrpSpPr/>
          <p:nvPr/>
        </p:nvGrpSpPr>
        <p:grpSpPr>
          <a:xfrm>
            <a:off x="0" y="0"/>
            <a:ext cx="20104621" cy="11309016"/>
            <a:chOff x="0" y="0"/>
            <a:chExt cx="20104621" cy="11309016"/>
          </a:xfrm>
        </p:grpSpPr>
        <p:pic>
          <p:nvPicPr>
            <p:cNvPr id="703" name="Google Shape;703;p3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04" name="Google Shape;704;p3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5" name="Google Shape;705;p3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06" name="Google Shape;706;p3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7" name="Google Shape;707;p3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08" name="Google Shape;708;p3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09" name="Google Shape;709;p3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10" name="Google Shape;710;p3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11" name="Google Shape;711;p3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2" name="Google Shape;712;p3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13" name="Google Shape;713;p3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14" name="Google Shape;714;p3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15" name="Google Shape;715;p37"/>
          <p:cNvSpPr txBox="1"/>
          <p:nvPr>
            <p:ph type="title"/>
          </p:nvPr>
        </p:nvSpPr>
        <p:spPr>
          <a:xfrm>
            <a:off x="2323604" y="1539875"/>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Liens pour des </a:t>
            </a:r>
            <a:r>
              <a:rPr b="1" lang="en-GB" sz="5900"/>
              <a:t>L</a:t>
            </a:r>
            <a:r>
              <a:rPr b="1" lang="en-GB" sz="5900">
                <a:latin typeface="Roboto"/>
                <a:ea typeface="Roboto"/>
                <a:cs typeface="Roboto"/>
                <a:sym typeface="Roboto"/>
              </a:rPr>
              <a:t>ectures et des </a:t>
            </a:r>
            <a:r>
              <a:rPr b="1" lang="en-GB" sz="5900"/>
              <a:t>V</a:t>
            </a:r>
            <a:r>
              <a:rPr b="1" lang="en-GB" sz="5900">
                <a:latin typeface="Roboto"/>
                <a:ea typeface="Roboto"/>
                <a:cs typeface="Roboto"/>
                <a:sym typeface="Roboto"/>
              </a:rPr>
              <a:t>isuels </a:t>
            </a:r>
            <a:r>
              <a:rPr b="1" lang="en-GB" sz="5900"/>
              <a:t>S</a:t>
            </a:r>
            <a:r>
              <a:rPr b="1" lang="en-GB" sz="5900">
                <a:latin typeface="Roboto"/>
                <a:ea typeface="Roboto"/>
                <a:cs typeface="Roboto"/>
                <a:sym typeface="Roboto"/>
              </a:rPr>
              <a:t>upplémentaires</a:t>
            </a:r>
            <a:endParaRPr sz="5900">
              <a:latin typeface="Roboto"/>
              <a:ea typeface="Roboto"/>
              <a:cs typeface="Roboto"/>
              <a:sym typeface="Roboto"/>
            </a:endParaRPr>
          </a:p>
        </p:txBody>
      </p:sp>
      <p:sp>
        <p:nvSpPr>
          <p:cNvPr id="716" name="Google Shape;716;p37"/>
          <p:cNvSpPr txBox="1"/>
          <p:nvPr/>
        </p:nvSpPr>
        <p:spPr>
          <a:xfrm>
            <a:off x="2118168" y="4241012"/>
            <a:ext cx="16177405" cy="3670877"/>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u="sng">
              <a:solidFill>
                <a:schemeClr val="hlink"/>
              </a:solidFill>
              <a:latin typeface="Arial"/>
              <a:ea typeface="Arial"/>
              <a:cs typeface="Arial"/>
              <a:sym typeface="Arial"/>
              <a:hlinkClick r:id="rId8"/>
            </a:endParaRPr>
          </a:p>
          <a:p>
            <a:pPr indent="0" lvl="0" marL="324000" rtl="0" algn="l">
              <a:spcBef>
                <a:spcPts val="2585"/>
              </a:spcBef>
              <a:spcAft>
                <a:spcPts val="0"/>
              </a:spcAft>
              <a:buNone/>
            </a:pPr>
            <a:r>
              <a:rPr lang="en-GB" sz="3600" u="sng">
                <a:solidFill>
                  <a:schemeClr val="hlink"/>
                </a:solidFill>
                <a:latin typeface="Arial"/>
                <a:ea typeface="Arial"/>
                <a:cs typeface="Arial"/>
                <a:sym typeface="Arial"/>
                <a:hlinkClick r:id="rId9"/>
              </a:rPr>
              <a:t>https://www.buzzfeed.com/quizzes</a:t>
            </a:r>
            <a:endParaRPr sz="3600">
              <a:latin typeface="Arial"/>
              <a:ea typeface="Arial"/>
              <a:cs typeface="Arial"/>
              <a:sym typeface="Arial"/>
            </a:endParaRPr>
          </a:p>
          <a:p>
            <a:pPr indent="0" lvl="0" marL="349885" rtl="0" algn="l">
              <a:spcBef>
                <a:spcPts val="2585"/>
              </a:spcBef>
              <a:spcAft>
                <a:spcPts val="0"/>
              </a:spcAft>
              <a:buNone/>
            </a:pPr>
            <a:r>
              <a:rPr lang="en-GB" sz="3600" u="sng">
                <a:solidFill>
                  <a:schemeClr val="hlink"/>
                </a:solidFill>
                <a:latin typeface="Arial"/>
                <a:ea typeface="Arial"/>
                <a:cs typeface="Arial"/>
                <a:sym typeface="Arial"/>
                <a:hlinkClick r:id="rId10"/>
              </a:rPr>
              <a:t>https://www.huffpost.com/entry/buzzfeed-quiz-how-do-they-work_n_4810992</a:t>
            </a:r>
            <a:endParaRPr sz="36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pSp>
        <p:nvGrpSpPr>
          <p:cNvPr id="721" name="Google Shape;721;p38"/>
          <p:cNvGrpSpPr/>
          <p:nvPr/>
        </p:nvGrpSpPr>
        <p:grpSpPr>
          <a:xfrm>
            <a:off x="0" y="0"/>
            <a:ext cx="20104621" cy="11309016"/>
            <a:chOff x="0" y="0"/>
            <a:chExt cx="20104621" cy="11309016"/>
          </a:xfrm>
        </p:grpSpPr>
        <p:pic>
          <p:nvPicPr>
            <p:cNvPr id="722" name="Google Shape;722;p3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23" name="Google Shape;723;p3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4" name="Google Shape;724;p3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25" name="Google Shape;725;p3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6" name="Google Shape;726;p3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27" name="Google Shape;727;p3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28" name="Google Shape;728;p3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29" name="Google Shape;729;p3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30" name="Google Shape;730;p3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31" name="Google Shape;731;p3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32" name="Google Shape;732;p3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33" name="Google Shape;733;p3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34" name="Google Shape;734;p38"/>
          <p:cNvSpPr txBox="1"/>
          <p:nvPr/>
        </p:nvSpPr>
        <p:spPr>
          <a:xfrm>
            <a:off x="2118168" y="4241012"/>
            <a:ext cx="16177500" cy="5257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ludification consiste à appliquer des éléments semblables à ceux d'un jeu, comme le pointage, les badges, les classements et les défis, dans des contextes autres que le jeu, afin d'accroître l'engagement. Dans la publicité numérique, la ludification encourage les utilisateurs/trices à interagir avec le contenu d'une manière amusante et compétitive, souvent en offrant des récompenses ou des incitations à la participation. Cette stratégie exploite le désir naturel des gens pour</a:t>
            </a:r>
            <a:r>
              <a:rPr lang="en-GB" sz="4000"/>
              <a:t> la </a:t>
            </a:r>
            <a:r>
              <a:rPr lang="en-GB" sz="4000">
                <a:latin typeface="Arial"/>
                <a:ea typeface="Arial"/>
                <a:cs typeface="Arial"/>
                <a:sym typeface="Arial"/>
              </a:rPr>
              <a:t>réussite et la concurrence. </a:t>
            </a:r>
            <a:endParaRPr/>
          </a:p>
        </p:txBody>
      </p:sp>
      <p:sp>
        <p:nvSpPr>
          <p:cNvPr id="735" name="Google Shape;735;p38"/>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Gamification</a:t>
            </a:r>
            <a:endParaRPr sz="59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pSp>
        <p:nvGrpSpPr>
          <p:cNvPr id="740" name="Google Shape;740;p39"/>
          <p:cNvGrpSpPr/>
          <p:nvPr/>
        </p:nvGrpSpPr>
        <p:grpSpPr>
          <a:xfrm>
            <a:off x="-18297" y="-769200"/>
            <a:ext cx="20104621" cy="11309016"/>
            <a:chOff x="0" y="0"/>
            <a:chExt cx="20104621" cy="11309016"/>
          </a:xfrm>
        </p:grpSpPr>
        <p:pic>
          <p:nvPicPr>
            <p:cNvPr id="741" name="Google Shape;741;p3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42" name="Google Shape;742;p3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3" name="Google Shape;743;p3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44" name="Google Shape;744;p3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5" name="Google Shape;745;p3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46" name="Google Shape;746;p3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47" name="Google Shape;747;p3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48" name="Google Shape;748;p3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49" name="Google Shape;749;p3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50" name="Google Shape;750;p3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51" name="Google Shape;751;p3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52" name="Google Shape;752;p3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53" name="Google Shape;753;p39"/>
          <p:cNvSpPr txBox="1"/>
          <p:nvPr/>
        </p:nvSpPr>
        <p:spPr>
          <a:xfrm>
            <a:off x="2181824" y="2505125"/>
            <a:ext cx="17410500" cy="84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Fonctionnement :</a:t>
            </a:r>
            <a:endParaRPr/>
          </a:p>
          <a:p>
            <a:pPr indent="0" lvl="0" marL="349885" rtl="0" algn="l">
              <a:spcBef>
                <a:spcPts val="2585"/>
              </a:spcBef>
              <a:spcAft>
                <a:spcPts val="0"/>
              </a:spcAft>
              <a:buNone/>
            </a:pPr>
            <a:r>
              <a:rPr b="1" lang="en-GB" sz="4000">
                <a:latin typeface="Arial"/>
                <a:ea typeface="Arial"/>
                <a:cs typeface="Arial"/>
                <a:sym typeface="Arial"/>
              </a:rPr>
              <a:t>Classements : </a:t>
            </a:r>
            <a:r>
              <a:rPr lang="en-GB" sz="4000">
                <a:latin typeface="Arial"/>
                <a:ea typeface="Arial"/>
                <a:cs typeface="Arial"/>
                <a:sym typeface="Arial"/>
              </a:rPr>
              <a:t>Les utilisateurs/trices peuvent se concurrencer, en voyant comment ils se classent par rapport aux autres, ce qui </a:t>
            </a:r>
            <a:r>
              <a:rPr lang="en-GB" sz="4000"/>
              <a:t>améliore</a:t>
            </a:r>
            <a:r>
              <a:rPr lang="en-GB" sz="4000">
                <a:latin typeface="Arial"/>
                <a:ea typeface="Arial"/>
                <a:cs typeface="Arial"/>
                <a:sym typeface="Arial"/>
              </a:rPr>
              <a:t> l'engagement concurrentiel.</a:t>
            </a:r>
            <a:endParaRPr/>
          </a:p>
          <a:p>
            <a:pPr indent="0" lvl="0" marL="349885" rtl="0" algn="l">
              <a:spcBef>
                <a:spcPts val="2585"/>
              </a:spcBef>
              <a:spcAft>
                <a:spcPts val="0"/>
              </a:spcAft>
              <a:buNone/>
            </a:pPr>
            <a:r>
              <a:rPr b="1" lang="en-GB" sz="4000">
                <a:latin typeface="Arial"/>
                <a:ea typeface="Arial"/>
                <a:cs typeface="Arial"/>
                <a:sym typeface="Arial"/>
              </a:rPr>
              <a:t>Badges et récompenses : </a:t>
            </a:r>
            <a:r>
              <a:rPr lang="en-GB" sz="4000"/>
              <a:t>Les utilisateurs/</a:t>
            </a:r>
            <a:r>
              <a:rPr lang="en-GB" sz="4000"/>
              <a:t>trices</a:t>
            </a:r>
            <a:r>
              <a:rPr lang="en-GB" sz="4000"/>
              <a:t> sont encouragé(e)s à participer plus souvent </a:t>
            </a:r>
            <a:r>
              <a:rPr lang="en-GB" sz="4000"/>
              <a:t>lorsqu'on</a:t>
            </a:r>
            <a:r>
              <a:rPr lang="en-GB" sz="4000"/>
              <a:t> leur offre </a:t>
            </a:r>
            <a:r>
              <a:rPr lang="en-GB" sz="4000">
                <a:latin typeface="Arial"/>
                <a:ea typeface="Arial"/>
                <a:cs typeface="Arial"/>
                <a:sym typeface="Arial"/>
              </a:rPr>
              <a:t>des badges ou d'autres récompenses pour accomplir des tâches ou relever des défis. </a:t>
            </a:r>
            <a:endParaRPr sz="4000"/>
          </a:p>
          <a:p>
            <a:pPr indent="0" lvl="0" marL="349885" rtl="0" algn="l">
              <a:spcBef>
                <a:spcPts val="2585"/>
              </a:spcBef>
              <a:spcAft>
                <a:spcPts val="0"/>
              </a:spcAft>
              <a:buNone/>
            </a:pPr>
            <a:r>
              <a:rPr b="1" lang="en-GB" sz="4000">
                <a:latin typeface="Arial"/>
                <a:ea typeface="Arial"/>
                <a:cs typeface="Arial"/>
                <a:sym typeface="Arial"/>
              </a:rPr>
              <a:t>Suivi des progrès : </a:t>
            </a:r>
            <a:r>
              <a:rPr lang="en-GB" sz="4000"/>
              <a:t>L</a:t>
            </a:r>
            <a:r>
              <a:rPr lang="en-GB" sz="4000"/>
              <a:t>es </a:t>
            </a:r>
            <a:r>
              <a:rPr lang="en-GB" sz="4000">
                <a:latin typeface="Arial"/>
                <a:ea typeface="Arial"/>
                <a:cs typeface="Arial"/>
                <a:sym typeface="Arial"/>
              </a:rPr>
              <a:t>éléments de ludification tels que les barres de progression encouragent les utilisateurs/trices à effectuer des tâches ou des campagnes, en les récompensant </a:t>
            </a:r>
            <a:r>
              <a:rPr lang="en-GB" sz="4000"/>
              <a:t>pour chaque étape qu’ils atteignent.</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754" name="Google Shape;754;p39"/>
          <p:cNvSpPr txBox="1"/>
          <p:nvPr>
            <p:ph type="title"/>
          </p:nvPr>
        </p:nvSpPr>
        <p:spPr>
          <a:xfrm>
            <a:off x="2441889" y="162982"/>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Gamification</a:t>
            </a:r>
            <a:endParaRPr sz="59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4"/>
          <p:cNvGrpSpPr/>
          <p:nvPr/>
        </p:nvGrpSpPr>
        <p:grpSpPr>
          <a:xfrm>
            <a:off x="0" y="0"/>
            <a:ext cx="20104621" cy="11309016"/>
            <a:chOff x="0" y="0"/>
            <a:chExt cx="20104621" cy="11309016"/>
          </a:xfrm>
        </p:grpSpPr>
        <p:pic>
          <p:nvPicPr>
            <p:cNvPr id="99" name="Google Shape;99;p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0" name="Google Shape;100;p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1" name="Google Shape;101;p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2" name="Google Shape;102;p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3" name="Google Shape;103;p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4" name="Google Shape;104;p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5" name="Google Shape;105;p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6" name="Google Shape;106;p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7" name="Google Shape;107;p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8" name="Google Shape;108;p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9" name="Google Shape;109;p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0" name="Google Shape;110;p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1" name="Google Shape;111;p4"/>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publicité numérique a évolué pour mettre l'accent sur l'engagement plutôt que sur la consommation passive. Les campagnes visent désormais à créer des expériences immersives et interactives qui encouragent les utilisateurs/</a:t>
            </a:r>
            <a:r>
              <a:rPr lang="en-GB" sz="4000"/>
              <a:t>trices</a:t>
            </a:r>
            <a:r>
              <a:rPr lang="en-GB" sz="4000">
                <a:latin typeface="Arial"/>
                <a:ea typeface="Arial"/>
                <a:cs typeface="Arial"/>
                <a:sym typeface="Arial"/>
              </a:rPr>
              <a:t> à interagir avec la marque, en offrant des possibilités de connexions plus profondes et d'expériences personnalisées. </a:t>
            </a:r>
            <a:endParaRPr sz="4000">
              <a:latin typeface="Arial"/>
              <a:ea typeface="Arial"/>
              <a:cs typeface="Arial"/>
              <a:sym typeface="Arial"/>
            </a:endParaRPr>
          </a:p>
          <a:p>
            <a:pPr indent="0" lvl="0" marL="349885" rtl="0" algn="l">
              <a:spcBef>
                <a:spcPts val="0"/>
              </a:spcBef>
              <a:spcAft>
                <a:spcPts val="0"/>
              </a:spcAft>
              <a:buNone/>
            </a:pPr>
            <a:r>
              <a:rPr lang="en-GB" sz="4000">
                <a:latin typeface="Arial"/>
                <a:ea typeface="Arial"/>
                <a:cs typeface="Arial"/>
                <a:sym typeface="Arial"/>
              </a:rPr>
              <a:t>Cette section présente l'importance fondamentale de l'engagement dans la publicité numérique et met en évidence les principales méthodes pour y parvenir.</a:t>
            </a:r>
            <a:endParaRPr/>
          </a:p>
        </p:txBody>
      </p:sp>
      <p:sp>
        <p:nvSpPr>
          <p:cNvPr id="112" name="Google Shape;112;p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t>Aperçu</a:t>
            </a:r>
            <a:endParaRPr sz="5900">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grpSp>
        <p:nvGrpSpPr>
          <p:cNvPr id="759" name="Google Shape;759;p40"/>
          <p:cNvGrpSpPr/>
          <p:nvPr/>
        </p:nvGrpSpPr>
        <p:grpSpPr>
          <a:xfrm>
            <a:off x="0" y="0"/>
            <a:ext cx="20104621" cy="11309016"/>
            <a:chOff x="0" y="0"/>
            <a:chExt cx="20104621" cy="11309016"/>
          </a:xfrm>
        </p:grpSpPr>
        <p:pic>
          <p:nvPicPr>
            <p:cNvPr id="760" name="Google Shape;760;p4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61" name="Google Shape;761;p4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2" name="Google Shape;762;p4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63" name="Google Shape;763;p4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4" name="Google Shape;764;p4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65" name="Google Shape;765;p4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6" name="Google Shape;766;p4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67" name="Google Shape;767;p4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68" name="Google Shape;768;p4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69" name="Google Shape;769;p4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70" name="Google Shape;770;p4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71" name="Google Shape;771;p4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72" name="Google Shape;772;p40"/>
          <p:cNvSpPr txBox="1"/>
          <p:nvPr/>
        </p:nvSpPr>
        <p:spPr>
          <a:xfrm>
            <a:off x="2118168" y="4241012"/>
            <a:ext cx="16177500" cy="5257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t>Programme de récompenses Starbucks.</a:t>
            </a:r>
            <a:endParaRPr b="1" sz="4000"/>
          </a:p>
          <a:p>
            <a:pPr indent="0" lvl="0" marL="349885" rtl="0" algn="l">
              <a:spcBef>
                <a:spcPts val="0"/>
              </a:spcBef>
              <a:spcAft>
                <a:spcPts val="0"/>
              </a:spcAft>
              <a:buNone/>
            </a:pPr>
            <a:r>
              <a:rPr lang="en-GB" sz="4000">
                <a:latin typeface="Arial"/>
                <a:ea typeface="Arial"/>
                <a:cs typeface="Arial"/>
                <a:sym typeface="Arial"/>
              </a:rPr>
              <a:t>Starbucks utilise la </a:t>
            </a:r>
            <a:r>
              <a:rPr lang="en-GB" sz="4000"/>
              <a:t>gamification </a:t>
            </a:r>
            <a:r>
              <a:rPr lang="en-GB" sz="4000">
                <a:latin typeface="Arial"/>
                <a:ea typeface="Arial"/>
                <a:cs typeface="Arial"/>
                <a:sym typeface="Arial"/>
              </a:rPr>
              <a:t>dans son programme de fidélité en offrant des points (étoiles) pour chaque achat, que les utilisateurs/trices peuvent échanger contre des produits gratuits. La conception ludique de l'application comprend le suivi des progrès et des défis qui motivent les utilisateurs/trices à acheter plus fréquemment. Cette approche a réussi à augmenter l'engagement des utilisateurs/trices et la fidélisation des client(e)s.</a:t>
            </a:r>
            <a:endParaRPr/>
          </a:p>
        </p:txBody>
      </p:sp>
      <p:sp>
        <p:nvSpPr>
          <p:cNvPr id="773" name="Google Shape;773;p40"/>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Gamification</a:t>
            </a:r>
            <a:endParaRPr sz="59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41"/>
          <p:cNvSpPr txBox="1"/>
          <p:nvPr>
            <p:ph type="ctrTitle"/>
          </p:nvPr>
        </p:nvSpPr>
        <p:spPr>
          <a:xfrm>
            <a:off x="2324786" y="2737420"/>
            <a:ext cx="15957000" cy="40077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latin typeface="Roboto"/>
                <a:ea typeface="Roboto"/>
                <a:cs typeface="Roboto"/>
                <a:sym typeface="Roboto"/>
              </a:rPr>
              <a:t>Section </a:t>
            </a:r>
            <a:r>
              <a:rPr b="1" lang="en-GB" sz="8650"/>
              <a:t>4</a:t>
            </a:r>
            <a:r>
              <a:rPr b="1" lang="en-GB" sz="8650">
                <a:latin typeface="Roboto"/>
                <a:ea typeface="Roboto"/>
                <a:cs typeface="Roboto"/>
                <a:sym typeface="Roboto"/>
              </a:rPr>
              <a:t> : </a:t>
            </a:r>
            <a:r>
              <a:rPr b="1" lang="en-GB" sz="8650"/>
              <a:t>Contenu Généré par les Utilisateurs/trices </a:t>
            </a:r>
            <a:r>
              <a:rPr b="1" lang="en-GB" sz="8650"/>
              <a:t>(User-Generated Content-UGC)</a:t>
            </a:r>
            <a:endParaRPr sz="8650">
              <a:latin typeface="Roboto"/>
              <a:ea typeface="Roboto"/>
              <a:cs typeface="Roboto"/>
              <a:sym typeface="Roboto"/>
            </a:endParaRPr>
          </a:p>
        </p:txBody>
      </p:sp>
      <p:sp>
        <p:nvSpPr>
          <p:cNvPr id="779" name="Google Shape;779;p41"/>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Conçus.</a:t>
            </a:r>
            <a:endParaRPr sz="5900">
              <a:latin typeface="Roboto"/>
              <a:ea typeface="Roboto"/>
              <a:cs typeface="Roboto"/>
              <a:sym typeface="Roboto"/>
            </a:endParaRPr>
          </a:p>
        </p:txBody>
      </p:sp>
      <p:sp>
        <p:nvSpPr>
          <p:cNvPr id="780" name="Google Shape;780;p41"/>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42"/>
          <p:cNvGrpSpPr/>
          <p:nvPr/>
        </p:nvGrpSpPr>
        <p:grpSpPr>
          <a:xfrm>
            <a:off x="0" y="0"/>
            <a:ext cx="20104621" cy="11309016"/>
            <a:chOff x="0" y="0"/>
            <a:chExt cx="20104621" cy="11309016"/>
          </a:xfrm>
        </p:grpSpPr>
        <p:pic>
          <p:nvPicPr>
            <p:cNvPr id="786" name="Google Shape;786;p4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787" name="Google Shape;787;p4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88" name="Google Shape;788;p4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789" name="Google Shape;789;p4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0" name="Google Shape;790;p4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791" name="Google Shape;791;p4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2" name="Google Shape;792;p4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793" name="Google Shape;793;p4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94" name="Google Shape;794;p4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95" name="Google Shape;795;p4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796" name="Google Shape;796;p4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97" name="Google Shape;797;p4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98" name="Google Shape;798;p42"/>
          <p:cNvSpPr txBox="1"/>
          <p:nvPr/>
        </p:nvSpPr>
        <p:spPr>
          <a:xfrm>
            <a:off x="2118168" y="4241012"/>
            <a:ext cx="16177500" cy="58728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 contenu généré par les utilisateurs/trices (UGC) désigne tout contenu (photos, vidéos, critiques ou publications sur les médias sociaux) créé par les utilisateurs/trices plutôt que par les marques. L'utilisation de l'UGC dans la publicité numérique permet aux marques d'engager leur public, de tirer parti de leur créativité et d'accroître l'authenticité de leur marque. Le </a:t>
            </a:r>
            <a:r>
              <a:rPr lang="en-GB" sz="4000"/>
              <a:t>UGC </a:t>
            </a:r>
            <a:r>
              <a:rPr lang="en-GB" sz="4000">
                <a:latin typeface="Arial"/>
                <a:ea typeface="Arial"/>
                <a:cs typeface="Arial"/>
                <a:sym typeface="Arial"/>
              </a:rPr>
              <a:t>est généralement plus </a:t>
            </a:r>
            <a:r>
              <a:rPr lang="en-GB" sz="4000"/>
              <a:t>pertinent et fiable</a:t>
            </a:r>
            <a:r>
              <a:rPr lang="en-GB" sz="4000">
                <a:latin typeface="Arial"/>
                <a:ea typeface="Arial"/>
                <a:cs typeface="Arial"/>
                <a:sym typeface="Arial"/>
              </a:rPr>
              <a:t> pour les consommateurs/trices que les publicités produites par des professionnels, car il reflète des expériences réelles avec les produits ou services d'une marque.</a:t>
            </a:r>
            <a:endParaRPr/>
          </a:p>
        </p:txBody>
      </p:sp>
      <p:sp>
        <p:nvSpPr>
          <p:cNvPr id="799" name="Google Shape;799;p42"/>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Exploitation du </a:t>
            </a:r>
            <a:r>
              <a:rPr b="1" lang="en-GB" sz="5900"/>
              <a:t>UGC</a:t>
            </a:r>
            <a:endParaRPr sz="59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43"/>
          <p:cNvGrpSpPr/>
          <p:nvPr/>
        </p:nvGrpSpPr>
        <p:grpSpPr>
          <a:xfrm>
            <a:off x="0" y="0"/>
            <a:ext cx="20104621" cy="11309016"/>
            <a:chOff x="0" y="0"/>
            <a:chExt cx="20104621" cy="11309016"/>
          </a:xfrm>
        </p:grpSpPr>
        <p:pic>
          <p:nvPicPr>
            <p:cNvPr id="805" name="Google Shape;805;p4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06" name="Google Shape;806;p4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07" name="Google Shape;807;p4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08" name="Google Shape;808;p4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09" name="Google Shape;809;p4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10" name="Google Shape;810;p4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11" name="Google Shape;811;p4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12" name="Google Shape;812;p4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3" name="Google Shape;813;p4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14" name="Google Shape;814;p4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15" name="Google Shape;815;p4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6" name="Google Shape;816;p4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17" name="Google Shape;817;p43"/>
          <p:cNvSpPr txBox="1"/>
          <p:nvPr/>
        </p:nvSpPr>
        <p:spPr>
          <a:xfrm>
            <a:off x="2176497" y="3372231"/>
            <a:ext cx="16177500" cy="7151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Concours et défis : </a:t>
            </a:r>
            <a:r>
              <a:rPr lang="en-GB" sz="4000">
                <a:latin typeface="Arial"/>
                <a:ea typeface="Arial"/>
                <a:cs typeface="Arial"/>
                <a:sym typeface="Arial"/>
              </a:rPr>
              <a:t>Les marques peuvent organiser des concours de photos ou de vidéos, encourageant les utilisateurs/trices à soumettre du contenu mettant en vedette leurs produits. Des incitations comme les rabais stimulent la participation. </a:t>
            </a:r>
            <a:endParaRPr/>
          </a:p>
          <a:p>
            <a:pPr indent="0" lvl="0" marL="349885" rtl="0" algn="l">
              <a:spcBef>
                <a:spcPts val="2585"/>
              </a:spcBef>
              <a:spcAft>
                <a:spcPts val="0"/>
              </a:spcAft>
              <a:buNone/>
            </a:pPr>
            <a:r>
              <a:rPr b="1" lang="en-GB" sz="4000">
                <a:latin typeface="Arial"/>
                <a:ea typeface="Arial"/>
                <a:cs typeface="Arial"/>
                <a:sym typeface="Arial"/>
              </a:rPr>
              <a:t>Avis sur les produits : </a:t>
            </a:r>
            <a:r>
              <a:rPr lang="en-GB" sz="4000">
                <a:latin typeface="Arial"/>
                <a:ea typeface="Arial"/>
                <a:cs typeface="Arial"/>
                <a:sym typeface="Arial"/>
              </a:rPr>
              <a:t>Encouragez les client(e)s à laisser des avis sur votre site Web ou sur les médias sociaux pour générer du contenu authentique plus fiable que les publicités.</a:t>
            </a:r>
            <a:endParaRPr/>
          </a:p>
          <a:p>
            <a:pPr indent="0" lvl="0" marL="349885" rtl="0" algn="l">
              <a:spcBef>
                <a:spcPts val="2585"/>
              </a:spcBef>
              <a:spcAft>
                <a:spcPts val="0"/>
              </a:spcAft>
              <a:buNone/>
            </a:pPr>
            <a:r>
              <a:rPr b="1" lang="en-GB" sz="4000">
                <a:latin typeface="Arial"/>
                <a:ea typeface="Arial"/>
                <a:cs typeface="Arial"/>
                <a:sym typeface="Arial"/>
              </a:rPr>
              <a:t>Hashtags de médias sociaux : </a:t>
            </a:r>
            <a:r>
              <a:rPr lang="en-GB" sz="4000">
                <a:latin typeface="Arial"/>
                <a:ea typeface="Arial"/>
                <a:cs typeface="Arial"/>
                <a:sym typeface="Arial"/>
              </a:rPr>
              <a:t>Créez un hashtag de campagne unique pour consolider le contenu généré par les utilisateurs/trices sous un thème unique.</a:t>
            </a:r>
            <a:endParaRPr/>
          </a:p>
        </p:txBody>
      </p:sp>
      <p:sp>
        <p:nvSpPr>
          <p:cNvPr id="818" name="Google Shape;818;p43"/>
          <p:cNvSpPr txBox="1"/>
          <p:nvPr>
            <p:ph type="title"/>
          </p:nvPr>
        </p:nvSpPr>
        <p:spPr>
          <a:xfrm>
            <a:off x="2460186" y="885628"/>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Comment </a:t>
            </a:r>
            <a:r>
              <a:rPr b="1" lang="en-GB" sz="5900"/>
              <a:t>E</a:t>
            </a:r>
            <a:r>
              <a:rPr b="1" lang="en-GB" sz="5900">
                <a:latin typeface="Roboto"/>
                <a:ea typeface="Roboto"/>
                <a:cs typeface="Roboto"/>
                <a:sym typeface="Roboto"/>
              </a:rPr>
              <a:t>ncourager le </a:t>
            </a:r>
            <a:r>
              <a:rPr b="1" lang="en-GB" sz="5900"/>
              <a:t>UGC</a:t>
            </a:r>
            <a:r>
              <a:rPr b="1" lang="en-GB" sz="5900">
                <a:latin typeface="Roboto"/>
                <a:ea typeface="Roboto"/>
                <a:cs typeface="Roboto"/>
                <a:sym typeface="Roboto"/>
              </a:rPr>
              <a:t> :</a:t>
            </a:r>
            <a:endParaRPr sz="59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grpSp>
        <p:nvGrpSpPr>
          <p:cNvPr id="823" name="Google Shape;823;p44"/>
          <p:cNvGrpSpPr/>
          <p:nvPr/>
        </p:nvGrpSpPr>
        <p:grpSpPr>
          <a:xfrm>
            <a:off x="0" y="0"/>
            <a:ext cx="20104621" cy="11309016"/>
            <a:chOff x="0" y="0"/>
            <a:chExt cx="20104621" cy="11309016"/>
          </a:xfrm>
        </p:grpSpPr>
        <p:pic>
          <p:nvPicPr>
            <p:cNvPr id="824" name="Google Shape;824;p4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25" name="Google Shape;825;p4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26" name="Google Shape;826;p4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27" name="Google Shape;827;p4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28" name="Google Shape;828;p4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29" name="Google Shape;829;p4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30" name="Google Shape;830;p4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31" name="Google Shape;831;p4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32" name="Google Shape;832;p4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33" name="Google Shape;833;p4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34" name="Google Shape;834;p4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35" name="Google Shape;835;p4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36" name="Google Shape;836;p44"/>
          <p:cNvSpPr txBox="1"/>
          <p:nvPr/>
        </p:nvSpPr>
        <p:spPr>
          <a:xfrm>
            <a:off x="2118168" y="4241012"/>
            <a:ext cx="16177500" cy="6488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GoPro est un excellent exemple d'une marque qui exploite efficacement UGC. Dans le cadre de son programme «GoPro Awards», les utilisateurs/trices sont encouragé(</a:t>
            </a:r>
            <a:r>
              <a:rPr lang="en-GB" sz="4000"/>
              <a:t>e)</a:t>
            </a:r>
            <a:r>
              <a:rPr lang="en-GB" sz="4000">
                <a:latin typeface="Arial"/>
                <a:ea typeface="Arial"/>
                <a:cs typeface="Arial"/>
                <a:sym typeface="Arial"/>
              </a:rPr>
              <a:t>s à soumettre leurs meilleurs clichés d'action et vidéos capturés avec des caméras GoPro. Ces soumissions sont ensuite présentées dans les campagnes promotionnelles de la marque. En encourageant les soumissions des utilisateurs/trices, GoPro exploite la créativité de sa communauté, ce qui se traduit par des milliers d'éléments de contenu attrayants et de haute qualité qui trouvent écho auprès de client(e)s potentiel(le)s.</a:t>
            </a:r>
            <a:endParaRPr/>
          </a:p>
        </p:txBody>
      </p:sp>
      <p:sp>
        <p:nvSpPr>
          <p:cNvPr id="837" name="Google Shape;837;p4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Exploitation du </a:t>
            </a:r>
            <a:r>
              <a:rPr b="1" lang="en-GB" sz="5900"/>
              <a:t>UGC</a:t>
            </a:r>
            <a:endParaRPr sz="59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pSp>
        <p:nvGrpSpPr>
          <p:cNvPr id="842" name="Google Shape;842;p45"/>
          <p:cNvGrpSpPr/>
          <p:nvPr/>
        </p:nvGrpSpPr>
        <p:grpSpPr>
          <a:xfrm>
            <a:off x="0" y="0"/>
            <a:ext cx="20104621" cy="11309016"/>
            <a:chOff x="0" y="0"/>
            <a:chExt cx="20104621" cy="11309016"/>
          </a:xfrm>
        </p:grpSpPr>
        <p:pic>
          <p:nvPicPr>
            <p:cNvPr id="843" name="Google Shape;843;p4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44" name="Google Shape;844;p4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45" name="Google Shape;845;p4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46" name="Google Shape;846;p4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47" name="Google Shape;847;p4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48" name="Google Shape;848;p4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49" name="Google Shape;849;p4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50" name="Google Shape;850;p4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51" name="Google Shape;851;p4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52" name="Google Shape;852;p4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53" name="Google Shape;853;p4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54" name="Google Shape;854;p4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55" name="Google Shape;855;p45"/>
          <p:cNvSpPr txBox="1"/>
          <p:nvPr>
            <p:ph type="title"/>
          </p:nvPr>
        </p:nvSpPr>
        <p:spPr>
          <a:xfrm>
            <a:off x="2323604" y="1539875"/>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Liens pour des </a:t>
            </a:r>
            <a:r>
              <a:rPr b="1" lang="en-GB" sz="5900"/>
              <a:t>L</a:t>
            </a:r>
            <a:r>
              <a:rPr b="1" lang="en-GB" sz="5900">
                <a:latin typeface="Roboto"/>
                <a:ea typeface="Roboto"/>
                <a:cs typeface="Roboto"/>
                <a:sym typeface="Roboto"/>
              </a:rPr>
              <a:t>ectures et des </a:t>
            </a:r>
            <a:r>
              <a:rPr b="1" lang="en-GB" sz="5900"/>
              <a:t>V</a:t>
            </a:r>
            <a:r>
              <a:rPr b="1" lang="en-GB" sz="5900">
                <a:latin typeface="Roboto"/>
                <a:ea typeface="Roboto"/>
                <a:cs typeface="Roboto"/>
                <a:sym typeface="Roboto"/>
              </a:rPr>
              <a:t>isuels </a:t>
            </a:r>
            <a:r>
              <a:rPr b="1" lang="en-GB" sz="5900"/>
              <a:t>Su</a:t>
            </a:r>
            <a:r>
              <a:rPr b="1" lang="en-GB" sz="5900">
                <a:latin typeface="Roboto"/>
                <a:ea typeface="Roboto"/>
                <a:cs typeface="Roboto"/>
                <a:sym typeface="Roboto"/>
              </a:rPr>
              <a:t>pplémentaires</a:t>
            </a:r>
            <a:endParaRPr sz="5900">
              <a:latin typeface="Roboto"/>
              <a:ea typeface="Roboto"/>
              <a:cs typeface="Roboto"/>
              <a:sym typeface="Roboto"/>
            </a:endParaRPr>
          </a:p>
        </p:txBody>
      </p:sp>
      <p:sp>
        <p:nvSpPr>
          <p:cNvPr id="856" name="Google Shape;856;p45"/>
          <p:cNvSpPr txBox="1"/>
          <p:nvPr/>
        </p:nvSpPr>
        <p:spPr>
          <a:xfrm>
            <a:off x="2118168" y="4241012"/>
            <a:ext cx="16177405" cy="4224875"/>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u="sng">
              <a:solidFill>
                <a:schemeClr val="hlink"/>
              </a:solidFill>
              <a:latin typeface="Arial"/>
              <a:ea typeface="Arial"/>
              <a:cs typeface="Arial"/>
              <a:sym typeface="Arial"/>
              <a:hlinkClick r:id="rId8"/>
            </a:endParaRPr>
          </a:p>
          <a:p>
            <a:pPr indent="0" lvl="0" marL="324000" rtl="0" algn="l">
              <a:spcBef>
                <a:spcPts val="2585"/>
              </a:spcBef>
              <a:spcAft>
                <a:spcPts val="0"/>
              </a:spcAft>
              <a:buNone/>
            </a:pPr>
            <a:r>
              <a:rPr lang="en-GB" sz="3600" u="sng">
                <a:solidFill>
                  <a:schemeClr val="hlink"/>
                </a:solidFill>
                <a:latin typeface="Arial"/>
                <a:ea typeface="Arial"/>
                <a:cs typeface="Arial"/>
                <a:sym typeface="Arial"/>
                <a:hlinkClick r:id="rId9"/>
              </a:rPr>
              <a:t>https://gopro.com/en/us/awards</a:t>
            </a:r>
            <a:endParaRPr sz="3600">
              <a:latin typeface="Arial"/>
              <a:ea typeface="Arial"/>
              <a:cs typeface="Arial"/>
              <a:sym typeface="Arial"/>
            </a:endParaRPr>
          </a:p>
          <a:p>
            <a:pPr indent="0" lvl="0" marL="324000" rtl="0" algn="l">
              <a:spcBef>
                <a:spcPts val="2585"/>
              </a:spcBef>
              <a:spcAft>
                <a:spcPts val="0"/>
              </a:spcAft>
              <a:buNone/>
            </a:pPr>
            <a:r>
              <a:rPr lang="en-GB" sz="3600" u="sng">
                <a:solidFill>
                  <a:schemeClr val="hlink"/>
                </a:solidFill>
                <a:latin typeface="Arial"/>
                <a:ea typeface="Arial"/>
                <a:cs typeface="Arial"/>
                <a:sym typeface="Arial"/>
                <a:hlinkClick r:id="rId10"/>
              </a:rPr>
              <a:t>https://medium.com/aimonks/how-to-create-user-generated-content-complete-guide-9e86c544af50</a:t>
            </a:r>
            <a:endParaRPr sz="36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grpSp>
        <p:nvGrpSpPr>
          <p:cNvPr id="861" name="Google Shape;861;p46"/>
          <p:cNvGrpSpPr/>
          <p:nvPr/>
        </p:nvGrpSpPr>
        <p:grpSpPr>
          <a:xfrm>
            <a:off x="0" y="0"/>
            <a:ext cx="20104621" cy="11309016"/>
            <a:chOff x="0" y="0"/>
            <a:chExt cx="20104621" cy="11309016"/>
          </a:xfrm>
        </p:grpSpPr>
        <p:pic>
          <p:nvPicPr>
            <p:cNvPr id="862" name="Google Shape;862;p4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63" name="Google Shape;863;p4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64" name="Google Shape;864;p4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65" name="Google Shape;865;p4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66" name="Google Shape;866;p4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67" name="Google Shape;867;p4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68" name="Google Shape;868;p4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69" name="Google Shape;869;p4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70" name="Google Shape;870;p4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71" name="Google Shape;871;p4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72" name="Google Shape;872;p4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73" name="Google Shape;873;p4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74" name="Google Shape;874;p46"/>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UGC apporte de multiples avantages aux campagnes de publicité numérique, de l'augmentation de l'authenticité à la promotion d'un sentiment de communauté et de croissance organique de la marque. UGC humanise une marque en permettant à de vrai(e)s client(e)s de faire partie de son histoire.</a:t>
            </a:r>
            <a:endParaRPr/>
          </a:p>
        </p:txBody>
      </p:sp>
      <p:sp>
        <p:nvSpPr>
          <p:cNvPr id="875" name="Google Shape;875;p46"/>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Avantages de l'</a:t>
            </a:r>
            <a:r>
              <a:rPr b="1" lang="en-GB" sz="5900"/>
              <a:t>UGC</a:t>
            </a:r>
            <a:endParaRPr sz="59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47"/>
          <p:cNvGrpSpPr/>
          <p:nvPr/>
        </p:nvGrpSpPr>
        <p:grpSpPr>
          <a:xfrm>
            <a:off x="0" y="0"/>
            <a:ext cx="20104621" cy="11309016"/>
            <a:chOff x="0" y="0"/>
            <a:chExt cx="20104621" cy="11309016"/>
          </a:xfrm>
        </p:grpSpPr>
        <p:pic>
          <p:nvPicPr>
            <p:cNvPr id="881" name="Google Shape;881;p4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882" name="Google Shape;882;p4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83" name="Google Shape;883;p4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884" name="Google Shape;884;p4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85" name="Google Shape;885;p4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886" name="Google Shape;886;p4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87" name="Google Shape;887;p4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888" name="Google Shape;888;p4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89" name="Google Shape;889;p4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890" name="Google Shape;890;p4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891" name="Google Shape;891;p4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92" name="Google Shape;892;p4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93" name="Google Shape;893;p47"/>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Authenticité : </a:t>
            </a:r>
            <a:r>
              <a:rPr lang="en-GB" sz="4000">
                <a:latin typeface="Arial"/>
                <a:ea typeface="Arial"/>
                <a:cs typeface="Arial"/>
                <a:sym typeface="Arial"/>
              </a:rPr>
              <a:t>UGC est perçu comme plus authentique car il provient de vrai(e)s utilisateurs/trices qui n'ont aucun intérêt à promouvoir la marque autre que le partage de leurs expériences. Ce niveau d'authenticité aide à établir la confiance avec les nouveaux/</a:t>
            </a:r>
            <a:r>
              <a:rPr lang="en-GB" sz="4000"/>
              <a:t>lles</a:t>
            </a:r>
            <a:r>
              <a:rPr lang="en-GB" sz="4000">
                <a:latin typeface="Arial"/>
                <a:ea typeface="Arial"/>
                <a:cs typeface="Arial"/>
                <a:sym typeface="Arial"/>
              </a:rPr>
              <a:t> client(e)s.</a:t>
            </a:r>
            <a:endParaRPr/>
          </a:p>
        </p:txBody>
      </p:sp>
      <p:sp>
        <p:nvSpPr>
          <p:cNvPr id="894" name="Google Shape;894;p47"/>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Avantages de l'UGC</a:t>
            </a:r>
            <a:endParaRPr sz="59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grpSp>
        <p:nvGrpSpPr>
          <p:cNvPr id="899" name="Google Shape;899;p48"/>
          <p:cNvGrpSpPr/>
          <p:nvPr/>
        </p:nvGrpSpPr>
        <p:grpSpPr>
          <a:xfrm>
            <a:off x="0" y="0"/>
            <a:ext cx="20104621" cy="11309016"/>
            <a:chOff x="0" y="0"/>
            <a:chExt cx="20104621" cy="11309016"/>
          </a:xfrm>
        </p:grpSpPr>
        <p:pic>
          <p:nvPicPr>
            <p:cNvPr id="900" name="Google Shape;900;p4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01" name="Google Shape;901;p4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02" name="Google Shape;902;p4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03" name="Google Shape;903;p4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04" name="Google Shape;904;p4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05" name="Google Shape;905;p4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06" name="Google Shape;906;p4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07" name="Google Shape;907;p4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08" name="Google Shape;908;p4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09" name="Google Shape;909;p4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10" name="Google Shape;910;p4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11" name="Google Shape;911;p4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12" name="Google Shape;912;p48"/>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Développement communautaire : </a:t>
            </a:r>
            <a:r>
              <a:rPr lang="en-GB" sz="4000">
                <a:latin typeface="Arial"/>
                <a:ea typeface="Arial"/>
                <a:cs typeface="Arial"/>
                <a:sym typeface="Arial"/>
              </a:rPr>
              <a:t>Lorsque les utilisateurs/trices contribuent au contenu, ils s'impliquent davantage dans la marque, se sentant comme des membres actifs/ves d'une communauté. Cela favorise un sentiment d'appartenance et de loyauté, ce qui les rend plus susceptibles de continuer à soutenir la marque.</a:t>
            </a:r>
            <a:endParaRPr/>
          </a:p>
        </p:txBody>
      </p:sp>
      <p:sp>
        <p:nvSpPr>
          <p:cNvPr id="913" name="Google Shape;913;p48"/>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Avantages de l'UGC</a:t>
            </a:r>
            <a:endParaRPr sz="59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grpSp>
        <p:nvGrpSpPr>
          <p:cNvPr id="918" name="Google Shape;918;p49"/>
          <p:cNvGrpSpPr/>
          <p:nvPr/>
        </p:nvGrpSpPr>
        <p:grpSpPr>
          <a:xfrm>
            <a:off x="0" y="0"/>
            <a:ext cx="20104621" cy="11309016"/>
            <a:chOff x="0" y="0"/>
            <a:chExt cx="20104621" cy="11309016"/>
          </a:xfrm>
        </p:grpSpPr>
        <p:pic>
          <p:nvPicPr>
            <p:cNvPr id="919" name="Google Shape;919;p4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20" name="Google Shape;920;p4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21" name="Google Shape;921;p4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22" name="Google Shape;922;p4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23" name="Google Shape;923;p4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24" name="Google Shape;924;p4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25" name="Google Shape;925;p4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26" name="Google Shape;926;p4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27" name="Google Shape;927;p4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28" name="Google Shape;928;p4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29" name="Google Shape;929;p4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30" name="Google Shape;930;p4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31" name="Google Shape;931;p49"/>
          <p:cNvSpPr txBox="1"/>
          <p:nvPr/>
        </p:nvSpPr>
        <p:spPr>
          <a:xfrm>
            <a:off x="2118168" y="4241012"/>
            <a:ext cx="16177500" cy="5588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Croissance organique : </a:t>
            </a:r>
            <a:r>
              <a:rPr lang="en-GB" sz="4000">
                <a:latin typeface="Arial"/>
                <a:ea typeface="Arial"/>
                <a:cs typeface="Arial"/>
                <a:sym typeface="Arial"/>
              </a:rPr>
              <a:t>UGC conduit souvent à la croissance organique de la marque. Lorsque les utilisateurs/trices publient du contenu sur une marque, ils présentent cette marque à de nouveaux publics d'une manière authentique. À mesure que les utilisateurs/trices partagent leur contenu, la portée de la marque s'accroît sans qu'il soit nécessaire de recourir à des publicités payantes supplémentaires.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932" name="Google Shape;932;p49"/>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Avantages de l'UGC</a:t>
            </a:r>
            <a:endParaRPr sz="59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5"/>
          <p:cNvGrpSpPr/>
          <p:nvPr/>
        </p:nvGrpSpPr>
        <p:grpSpPr>
          <a:xfrm>
            <a:off x="0" y="635"/>
            <a:ext cx="20104621" cy="11309016"/>
            <a:chOff x="0" y="0"/>
            <a:chExt cx="20104621" cy="11309016"/>
          </a:xfrm>
        </p:grpSpPr>
        <p:pic>
          <p:nvPicPr>
            <p:cNvPr id="118" name="Google Shape;118;p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9" name="Google Shape;119;p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0" name="Google Shape;120;p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21" name="Google Shape;121;p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2" name="Google Shape;122;p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23" name="Google Shape;123;p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4" name="Google Shape;124;p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25" name="Google Shape;125;p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6" name="Google Shape;126;p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7" name="Google Shape;127;p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8" name="Google Shape;128;p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9" name="Google Shape;129;p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30" name="Google Shape;130;p5"/>
          <p:cNvSpPr txBox="1"/>
          <p:nvPr/>
        </p:nvSpPr>
        <p:spPr>
          <a:xfrm>
            <a:off x="2157818" y="3738237"/>
            <a:ext cx="16177500" cy="7104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Dans le paysage publicitaire numérique d'aujourd'hui, l'engagement est devenu la pierre angulaire de stratégies marketing efficaces. Traditionnellement, le succès publicitaire se mesurait principalement par la portée et l'exposition, c'est-à-dire le nombre de personnes qui voyaient la publicité. Cependant, avec l'essor des plateformes numériques et des médias sociaux, les mesures d'engagement, comme les likes, les commentaires, les partages et les taux de clics, ont occupé le devant de la scène. L'engagement reflète le degré d'interaction d'un(e) utilisateur/</a:t>
            </a:r>
            <a:r>
              <a:rPr lang="en-GB" sz="4000"/>
              <a:t>trice</a:t>
            </a:r>
            <a:r>
              <a:rPr lang="en-GB" sz="4000">
                <a:latin typeface="Arial"/>
                <a:ea typeface="Arial"/>
                <a:cs typeface="Arial"/>
                <a:sym typeface="Arial"/>
              </a:rPr>
              <a:t> avec le contenu, ce qui est un indicateur beaucoup plus fort du succès de la campagne que de simples impressions.</a:t>
            </a:r>
            <a:endParaRPr/>
          </a:p>
        </p:txBody>
      </p:sp>
      <p:sp>
        <p:nvSpPr>
          <p:cNvPr id="131" name="Google Shape;131;p5"/>
          <p:cNvSpPr txBox="1"/>
          <p:nvPr>
            <p:ph type="title"/>
          </p:nvPr>
        </p:nvSpPr>
        <p:spPr>
          <a:xfrm>
            <a:off x="2330868" y="496424"/>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Importance de </a:t>
            </a:r>
            <a:r>
              <a:rPr b="1" lang="en-GB" sz="5900"/>
              <a:t>l'Engagement</a:t>
            </a:r>
            <a:r>
              <a:rPr b="1" lang="en-GB" sz="5900">
                <a:latin typeface="Roboto"/>
                <a:ea typeface="Roboto"/>
                <a:cs typeface="Roboto"/>
                <a:sym typeface="Roboto"/>
              </a:rPr>
              <a:t> dans la </a:t>
            </a:r>
            <a:r>
              <a:rPr b="1" lang="en-GB" sz="5900"/>
              <a:t>P</a:t>
            </a:r>
            <a:r>
              <a:rPr b="1" lang="en-GB" sz="5900">
                <a:latin typeface="Roboto"/>
                <a:ea typeface="Roboto"/>
                <a:cs typeface="Roboto"/>
                <a:sym typeface="Roboto"/>
              </a:rPr>
              <a:t>ublicité </a:t>
            </a:r>
            <a:r>
              <a:rPr b="1" lang="en-GB" sz="5900"/>
              <a:t>N</a:t>
            </a:r>
            <a:r>
              <a:rPr b="1" lang="en-GB" sz="5900">
                <a:latin typeface="Roboto"/>
                <a:ea typeface="Roboto"/>
                <a:cs typeface="Roboto"/>
                <a:sym typeface="Roboto"/>
              </a:rPr>
              <a:t>umérique</a:t>
            </a:r>
            <a:endParaRPr sz="5900">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pSp>
        <p:nvGrpSpPr>
          <p:cNvPr id="937" name="Google Shape;937;p50"/>
          <p:cNvGrpSpPr/>
          <p:nvPr/>
        </p:nvGrpSpPr>
        <p:grpSpPr>
          <a:xfrm>
            <a:off x="0" y="0"/>
            <a:ext cx="20104621" cy="11309016"/>
            <a:chOff x="0" y="0"/>
            <a:chExt cx="20104621" cy="11309016"/>
          </a:xfrm>
        </p:grpSpPr>
        <p:pic>
          <p:nvPicPr>
            <p:cNvPr id="938" name="Google Shape;938;p5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39" name="Google Shape;939;p5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0" name="Google Shape;940;p5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41" name="Google Shape;941;p5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2" name="Google Shape;942;p5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43" name="Google Shape;943;p5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4" name="Google Shape;944;p5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45" name="Google Shape;945;p5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46" name="Google Shape;946;p5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47" name="Google Shape;947;p5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48" name="Google Shape;948;p5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49" name="Google Shape;949;p5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50" name="Google Shape;950;p50"/>
          <p:cNvSpPr txBox="1"/>
          <p:nvPr/>
        </p:nvSpPr>
        <p:spPr>
          <a:xfrm>
            <a:off x="2118168" y="4241012"/>
            <a:ext cx="16177500" cy="4641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Starbucks a effectivement utilisé UGC avec son concours </a:t>
            </a:r>
            <a:r>
              <a:rPr lang="en-GB" sz="4000"/>
              <a:t>“Red Cup Contest’</a:t>
            </a:r>
            <a:r>
              <a:rPr lang="en-GB" sz="4000">
                <a:latin typeface="Arial"/>
                <a:ea typeface="Arial"/>
                <a:cs typeface="Arial"/>
                <a:sym typeface="Arial"/>
              </a:rPr>
              <a:t>, où les client(e)s ont été encouragé</a:t>
            </a:r>
            <a:r>
              <a:rPr lang="en-GB" sz="4000"/>
              <a:t>(e)</a:t>
            </a:r>
            <a:r>
              <a:rPr lang="en-GB" sz="4000">
                <a:latin typeface="Arial"/>
                <a:ea typeface="Arial"/>
                <a:cs typeface="Arial"/>
                <a:sym typeface="Arial"/>
              </a:rPr>
              <a:t>s à publier des photos de leurs coupes Starbucks sur le thème de</a:t>
            </a:r>
            <a:r>
              <a:rPr lang="en-GB" sz="4000"/>
              <a:t> leurs vacances </a:t>
            </a:r>
            <a:r>
              <a:rPr lang="en-GB" sz="4000">
                <a:latin typeface="Arial"/>
                <a:ea typeface="Arial"/>
                <a:cs typeface="Arial"/>
                <a:sym typeface="Arial"/>
              </a:rPr>
              <a:t>en utilisant un hashtag spécifique. Le concours a recueilli des milliers de soumissions et a aidé Starbucks à bâtir une communauté autour de son image de marque</a:t>
            </a:r>
            <a:r>
              <a:rPr lang="en-GB" sz="4000"/>
              <a:t>, </a:t>
            </a:r>
            <a:r>
              <a:rPr lang="en-GB" sz="4000">
                <a:latin typeface="Arial"/>
                <a:ea typeface="Arial"/>
                <a:cs typeface="Arial"/>
                <a:sym typeface="Arial"/>
              </a:rPr>
              <a:t>tout en augmentant sa visibilité et son engagement sur les médias sociaux.</a:t>
            </a:r>
            <a:endParaRPr/>
          </a:p>
        </p:txBody>
      </p:sp>
      <p:sp>
        <p:nvSpPr>
          <p:cNvPr id="951" name="Google Shape;951;p50"/>
          <p:cNvSpPr txBox="1"/>
          <p:nvPr>
            <p:ph type="title"/>
          </p:nvPr>
        </p:nvSpPr>
        <p:spPr>
          <a:xfrm>
            <a:off x="2323604" y="1539875"/>
            <a:ext cx="11081245" cy="2333215"/>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Avantages de l'UGC</a:t>
            </a:r>
            <a:endParaRPr sz="59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grpSp>
        <p:nvGrpSpPr>
          <p:cNvPr id="956" name="Google Shape;956;p51"/>
          <p:cNvGrpSpPr/>
          <p:nvPr/>
        </p:nvGrpSpPr>
        <p:grpSpPr>
          <a:xfrm>
            <a:off x="0" y="0"/>
            <a:ext cx="20104621" cy="11309016"/>
            <a:chOff x="0" y="0"/>
            <a:chExt cx="20104621" cy="11309016"/>
          </a:xfrm>
        </p:grpSpPr>
        <p:pic>
          <p:nvPicPr>
            <p:cNvPr id="957" name="Google Shape;957;p5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58" name="Google Shape;958;p5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59" name="Google Shape;959;p5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60" name="Google Shape;960;p5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1" name="Google Shape;961;p5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62" name="Google Shape;962;p5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3" name="Google Shape;963;p5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64" name="Google Shape;964;p5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65" name="Google Shape;965;p5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66" name="Google Shape;966;p5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67" name="Google Shape;967;p5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68" name="Google Shape;968;p5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69" name="Google Shape;969;p51"/>
          <p:cNvSpPr txBox="1"/>
          <p:nvPr/>
        </p:nvSpPr>
        <p:spPr>
          <a:xfrm>
            <a:off x="2118168" y="4241012"/>
            <a:ext cx="16177500" cy="4025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Bien que l'UGC offre une multitude d'avantages, elle soulève également des préoccupations éthiques auxquelles les marques doivent répondre pour éviter de nuire à leur réputation. Les considérations éthiques comprennent la garantie d'un consentement approprié, la prévention de l'exploitation des utilisateurs/trices et la représentation de voix diverses dans les campagnes du </a:t>
            </a:r>
            <a:r>
              <a:rPr lang="en-GB" sz="4000"/>
              <a:t>UGC</a:t>
            </a:r>
            <a:r>
              <a:rPr lang="en-GB" sz="4000">
                <a:latin typeface="Arial"/>
                <a:ea typeface="Arial"/>
                <a:cs typeface="Arial"/>
                <a:sym typeface="Arial"/>
              </a:rPr>
              <a:t>.</a:t>
            </a:r>
            <a:endParaRPr/>
          </a:p>
        </p:txBody>
      </p:sp>
      <p:sp>
        <p:nvSpPr>
          <p:cNvPr id="970" name="Google Shape;970;p51"/>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Considérations </a:t>
            </a:r>
            <a:r>
              <a:rPr b="1" lang="en-GB" sz="5900"/>
              <a:t>É</a:t>
            </a:r>
            <a:r>
              <a:rPr b="1" lang="en-GB" sz="5900">
                <a:latin typeface="Roboto"/>
                <a:ea typeface="Roboto"/>
                <a:cs typeface="Roboto"/>
                <a:sym typeface="Roboto"/>
              </a:rPr>
              <a:t>thiques</a:t>
            </a:r>
            <a:endParaRPr sz="59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grpSp>
        <p:nvGrpSpPr>
          <p:cNvPr id="975" name="Google Shape;975;p52"/>
          <p:cNvGrpSpPr/>
          <p:nvPr/>
        </p:nvGrpSpPr>
        <p:grpSpPr>
          <a:xfrm>
            <a:off x="0" y="0"/>
            <a:ext cx="20104621" cy="11309016"/>
            <a:chOff x="0" y="0"/>
            <a:chExt cx="20104621" cy="11309016"/>
          </a:xfrm>
        </p:grpSpPr>
        <p:pic>
          <p:nvPicPr>
            <p:cNvPr id="976" name="Google Shape;976;p5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77" name="Google Shape;977;p5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78" name="Google Shape;978;p5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79" name="Google Shape;979;p5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80" name="Google Shape;980;p5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981" name="Google Shape;981;p5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82" name="Google Shape;982;p5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983" name="Google Shape;983;p5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84" name="Google Shape;984;p5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85" name="Google Shape;985;p5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986" name="Google Shape;986;p5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87" name="Google Shape;987;p5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988" name="Google Shape;988;p52"/>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Consentement approprié : </a:t>
            </a:r>
            <a:r>
              <a:rPr lang="en-GB" sz="4000">
                <a:latin typeface="Arial"/>
                <a:ea typeface="Arial"/>
                <a:cs typeface="Arial"/>
                <a:sym typeface="Arial"/>
              </a:rPr>
              <a:t>Les marques doivent s'assurer que les utilisateurs/trices comprennent comment leur contenu sera utilisé et ont accepté son utilisation. Cela implique d'obtenir la permission explicite de partager ou de réutiliser le matériel généré par les utilisateurs/trices dans des campagnes promotionnelles.</a:t>
            </a:r>
            <a:endParaRPr/>
          </a:p>
        </p:txBody>
      </p:sp>
      <p:sp>
        <p:nvSpPr>
          <p:cNvPr id="989" name="Google Shape;989;p52"/>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Considérations </a:t>
            </a:r>
            <a:r>
              <a:rPr b="1" lang="en-GB" sz="5900"/>
              <a:t>É</a:t>
            </a:r>
            <a:r>
              <a:rPr b="1" lang="en-GB" sz="5900">
                <a:latin typeface="Roboto"/>
                <a:ea typeface="Roboto"/>
                <a:cs typeface="Roboto"/>
                <a:sym typeface="Roboto"/>
              </a:rPr>
              <a:t>thiques</a:t>
            </a:r>
            <a:endParaRPr sz="59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grpSp>
        <p:nvGrpSpPr>
          <p:cNvPr id="994" name="Google Shape;994;p53"/>
          <p:cNvGrpSpPr/>
          <p:nvPr/>
        </p:nvGrpSpPr>
        <p:grpSpPr>
          <a:xfrm>
            <a:off x="0" y="0"/>
            <a:ext cx="20104621" cy="11309016"/>
            <a:chOff x="0" y="0"/>
            <a:chExt cx="20104621" cy="11309016"/>
          </a:xfrm>
        </p:grpSpPr>
        <p:pic>
          <p:nvPicPr>
            <p:cNvPr id="995" name="Google Shape;995;p5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996" name="Google Shape;996;p5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97" name="Google Shape;997;p5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998" name="Google Shape;998;p5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999" name="Google Shape;999;p5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00" name="Google Shape;1000;p5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01" name="Google Shape;1001;p5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02" name="Google Shape;1002;p5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03" name="Google Shape;1003;p5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04" name="Google Shape;1004;p5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05" name="Google Shape;1005;p5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06" name="Google Shape;1006;p5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07" name="Google Shape;1007;p53"/>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Éviter l'exploitation</a:t>
            </a:r>
            <a:r>
              <a:rPr lang="en-GB" sz="4000">
                <a:latin typeface="Arial"/>
                <a:ea typeface="Arial"/>
                <a:cs typeface="Arial"/>
                <a:sym typeface="Arial"/>
              </a:rPr>
              <a:t> : Bien qu'il soit courant d'encourager l'UGC par le biais de concours ou de reconnaissance, les marques doivent éviter de trop promettre des récompenses ou de créer des situations où les utilisateurs/trices se sentent exploité(e)s. Des conditions équitables et transparentes sont essentielles.</a:t>
            </a:r>
            <a:endParaRPr/>
          </a:p>
        </p:txBody>
      </p:sp>
      <p:sp>
        <p:nvSpPr>
          <p:cNvPr id="1008" name="Google Shape;1008;p53"/>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Considérations </a:t>
            </a:r>
            <a:r>
              <a:rPr b="1" lang="en-GB" sz="5900"/>
              <a:t>É</a:t>
            </a:r>
            <a:r>
              <a:rPr b="1" lang="en-GB" sz="5900">
                <a:latin typeface="Roboto"/>
                <a:ea typeface="Roboto"/>
                <a:cs typeface="Roboto"/>
                <a:sym typeface="Roboto"/>
              </a:rPr>
              <a:t>thiques</a:t>
            </a:r>
            <a:endParaRPr sz="59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grpSp>
        <p:nvGrpSpPr>
          <p:cNvPr id="1013" name="Google Shape;1013;p54"/>
          <p:cNvGrpSpPr/>
          <p:nvPr/>
        </p:nvGrpSpPr>
        <p:grpSpPr>
          <a:xfrm>
            <a:off x="0" y="0"/>
            <a:ext cx="20104621" cy="11309016"/>
            <a:chOff x="0" y="0"/>
            <a:chExt cx="20104621" cy="11309016"/>
          </a:xfrm>
        </p:grpSpPr>
        <p:pic>
          <p:nvPicPr>
            <p:cNvPr id="1014" name="Google Shape;1014;p5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15" name="Google Shape;1015;p5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16" name="Google Shape;1016;p5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17" name="Google Shape;1017;p5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18" name="Google Shape;1018;p5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19" name="Google Shape;1019;p5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20" name="Google Shape;1020;p5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21" name="Google Shape;1021;p5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22" name="Google Shape;1022;p5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23" name="Google Shape;1023;p5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24" name="Google Shape;1024;p5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25" name="Google Shape;1025;p5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26" name="Google Shape;1026;p54"/>
          <p:cNvSpPr txBox="1"/>
          <p:nvPr/>
        </p:nvSpPr>
        <p:spPr>
          <a:xfrm>
            <a:off x="2118168" y="4241012"/>
            <a:ext cx="16177405" cy="2793714"/>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Représentation diversifiée</a:t>
            </a:r>
            <a:r>
              <a:rPr lang="en-GB" sz="4000">
                <a:latin typeface="Arial"/>
                <a:ea typeface="Arial"/>
                <a:cs typeface="Arial"/>
                <a:sym typeface="Arial"/>
              </a:rPr>
              <a:t> : UGC doit refléter la diversité du public d'une marque. Il est important pour les marques de s’assurer que leurs campagnes n’excluent pas ou ne sous-représentent pas certains groupes par inadvertance, ce qui pourrait entraîner une perception négative du public ou des réactions négatives.</a:t>
            </a:r>
            <a:endParaRPr/>
          </a:p>
        </p:txBody>
      </p:sp>
      <p:sp>
        <p:nvSpPr>
          <p:cNvPr id="1027" name="Google Shape;1027;p5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Considérations </a:t>
            </a:r>
            <a:r>
              <a:rPr b="1" lang="en-GB" sz="5900"/>
              <a:t>É</a:t>
            </a:r>
            <a:r>
              <a:rPr b="1" lang="en-GB" sz="5900">
                <a:latin typeface="Roboto"/>
                <a:ea typeface="Roboto"/>
                <a:cs typeface="Roboto"/>
                <a:sym typeface="Roboto"/>
              </a:rPr>
              <a:t>thiques</a:t>
            </a:r>
            <a:endParaRPr sz="5900">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grpSp>
        <p:nvGrpSpPr>
          <p:cNvPr id="1032" name="Google Shape;1032;p55"/>
          <p:cNvGrpSpPr/>
          <p:nvPr/>
        </p:nvGrpSpPr>
        <p:grpSpPr>
          <a:xfrm>
            <a:off x="0" y="0"/>
            <a:ext cx="20104621" cy="11309016"/>
            <a:chOff x="0" y="0"/>
            <a:chExt cx="20104621" cy="11309016"/>
          </a:xfrm>
        </p:grpSpPr>
        <p:pic>
          <p:nvPicPr>
            <p:cNvPr id="1033" name="Google Shape;1033;p5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34" name="Google Shape;1034;p5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35" name="Google Shape;1035;p5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36" name="Google Shape;1036;p5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37" name="Google Shape;1037;p5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38" name="Google Shape;1038;p5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39" name="Google Shape;1039;p5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40" name="Google Shape;1040;p5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1" name="Google Shape;1041;p5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42" name="Google Shape;1042;p5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43" name="Google Shape;1043;p5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44" name="Google Shape;1044;p5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45" name="Google Shape;1045;p55"/>
          <p:cNvSpPr txBox="1"/>
          <p:nvPr/>
        </p:nvSpPr>
        <p:spPr>
          <a:xfrm>
            <a:off x="2118175" y="4241000"/>
            <a:ext cx="16797600" cy="4641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La campagne Real Beauty de Dove </a:t>
            </a:r>
            <a:r>
              <a:rPr lang="en-GB" sz="4000">
                <a:latin typeface="Arial"/>
                <a:ea typeface="Arial"/>
                <a:cs typeface="Arial"/>
                <a:sym typeface="Arial"/>
              </a:rPr>
              <a:t>a été saluée pour son utilisation de vraies femmes dans sa publicité, les encourageant à partager leurs histoires. Cependant, Dove s'est assurée d'un consentement approprié et a présenté un éventail diversifié de voix, ce qui a aidé à établir la confiance et le respect pour la marque. Cette approche éthique a contribué au succès de la campagne, positionnant Dove comme une marque qui se soucie de l'inclusion et des expériences réelles.</a:t>
            </a:r>
            <a:endParaRPr/>
          </a:p>
        </p:txBody>
      </p:sp>
      <p:sp>
        <p:nvSpPr>
          <p:cNvPr id="1046" name="Google Shape;1046;p55"/>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Considérations </a:t>
            </a:r>
            <a:r>
              <a:rPr b="1" lang="en-GB" sz="5900"/>
              <a:t>É</a:t>
            </a:r>
            <a:r>
              <a:rPr b="1" lang="en-GB" sz="5900">
                <a:latin typeface="Roboto"/>
                <a:ea typeface="Roboto"/>
                <a:cs typeface="Roboto"/>
                <a:sym typeface="Roboto"/>
              </a:rPr>
              <a:t>thiques</a:t>
            </a:r>
            <a:endParaRPr sz="5900">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grpSp>
        <p:nvGrpSpPr>
          <p:cNvPr id="1051" name="Google Shape;1051;p56"/>
          <p:cNvGrpSpPr/>
          <p:nvPr/>
        </p:nvGrpSpPr>
        <p:grpSpPr>
          <a:xfrm>
            <a:off x="0" y="0"/>
            <a:ext cx="20104621" cy="11309016"/>
            <a:chOff x="0" y="0"/>
            <a:chExt cx="20104621" cy="11309016"/>
          </a:xfrm>
        </p:grpSpPr>
        <p:pic>
          <p:nvPicPr>
            <p:cNvPr id="1052" name="Google Shape;1052;p5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53" name="Google Shape;1053;p5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54" name="Google Shape;1054;p5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55" name="Google Shape;1055;p5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56" name="Google Shape;1056;p5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57" name="Google Shape;1057;p5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58" name="Google Shape;1058;p5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59" name="Google Shape;1059;p5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60" name="Google Shape;1060;p5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61" name="Google Shape;1061;p5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62" name="Google Shape;1062;p5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63" name="Google Shape;1063;p5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064" name="Google Shape;1064;p56"/>
          <p:cNvPicPr preferRelativeResize="0"/>
          <p:nvPr/>
        </p:nvPicPr>
        <p:blipFill rotWithShape="1">
          <a:blip r:embed="rId8">
            <a:alphaModFix/>
          </a:blip>
          <a:srcRect b="0" l="0" r="0" t="0"/>
          <a:stretch/>
        </p:blipFill>
        <p:spPr>
          <a:xfrm>
            <a:off x="1317019" y="489759"/>
            <a:ext cx="17470063" cy="1025467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57"/>
          <p:cNvSpPr txBox="1"/>
          <p:nvPr>
            <p:ph type="ctrTitle"/>
          </p:nvPr>
        </p:nvSpPr>
        <p:spPr>
          <a:xfrm>
            <a:off x="2324786" y="2737420"/>
            <a:ext cx="15957000" cy="400770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en-GB" sz="8650">
                <a:latin typeface="Roboto"/>
                <a:ea typeface="Roboto"/>
                <a:cs typeface="Roboto"/>
                <a:sym typeface="Roboto"/>
              </a:rPr>
              <a:t>Section 5 : </a:t>
            </a:r>
            <a:r>
              <a:rPr b="1" lang="en-GB" sz="8650"/>
              <a:t>Considérations </a:t>
            </a:r>
            <a:r>
              <a:rPr b="1" lang="en-GB" sz="8650"/>
              <a:t>Éthiques</a:t>
            </a:r>
            <a:r>
              <a:rPr b="1" lang="en-GB" sz="8650"/>
              <a:t> dans la Participation aux Campagnes </a:t>
            </a:r>
            <a:endParaRPr sz="8650">
              <a:latin typeface="Roboto"/>
              <a:ea typeface="Roboto"/>
              <a:cs typeface="Roboto"/>
              <a:sym typeface="Roboto"/>
            </a:endParaRPr>
          </a:p>
        </p:txBody>
      </p:sp>
      <p:sp>
        <p:nvSpPr>
          <p:cNvPr id="1070" name="Google Shape;1070;p57"/>
          <p:cNvSpPr txBox="1"/>
          <p:nvPr/>
        </p:nvSpPr>
        <p:spPr>
          <a:xfrm>
            <a:off x="2324786" y="1524000"/>
            <a:ext cx="6171565" cy="930275"/>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b="1" lang="en-GB" sz="5900">
                <a:solidFill>
                  <a:srgbClr val="2431DB"/>
                </a:solidFill>
                <a:latin typeface="Roboto"/>
                <a:ea typeface="Roboto"/>
                <a:cs typeface="Roboto"/>
                <a:sym typeface="Roboto"/>
              </a:rPr>
              <a:t>Futures Conçus.</a:t>
            </a:r>
            <a:endParaRPr sz="5900">
              <a:latin typeface="Roboto"/>
              <a:ea typeface="Roboto"/>
              <a:cs typeface="Roboto"/>
              <a:sym typeface="Roboto"/>
            </a:endParaRPr>
          </a:p>
        </p:txBody>
      </p:sp>
      <p:sp>
        <p:nvSpPr>
          <p:cNvPr id="1071" name="Google Shape;1071;p57"/>
          <p:cNvSpPr txBox="1"/>
          <p:nvPr/>
        </p:nvSpPr>
        <p:spPr>
          <a:xfrm>
            <a:off x="12024598" y="1524000"/>
            <a:ext cx="6171565" cy="925253"/>
          </a:xfrm>
          <a:prstGeom prst="rect">
            <a:avLst/>
          </a:prstGeom>
          <a:noFill/>
          <a:ln>
            <a:noFill/>
          </a:ln>
        </p:spPr>
        <p:txBody>
          <a:bodyPr anchorCtr="0" anchor="t" bIns="0" lIns="0" spcFirstLastPara="1" rIns="0" wrap="square" tIns="17125">
            <a:spAutoFit/>
          </a:bodyPr>
          <a:lstStyle/>
          <a:p>
            <a:pPr indent="0" lvl="0" marL="12700" rtl="0" algn="r">
              <a:lnSpc>
                <a:spcPct val="100000"/>
              </a:lnSpc>
              <a:spcBef>
                <a:spcPts val="0"/>
              </a:spcBef>
              <a:spcAft>
                <a:spcPts val="0"/>
              </a:spcAft>
              <a:buNone/>
            </a:pPr>
            <a:r>
              <a:rPr b="1" lang="en-GB" sz="5900">
                <a:solidFill>
                  <a:srgbClr val="FF0000"/>
                </a:solidFill>
                <a:latin typeface="Roboto"/>
                <a:ea typeface="Roboto"/>
                <a:cs typeface="Roboto"/>
                <a:sym typeface="Roboto"/>
              </a:rPr>
              <a:t>Module 4</a:t>
            </a:r>
            <a:endParaRPr sz="5900">
              <a:solidFill>
                <a:srgbClr val="FF0000"/>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grpSp>
        <p:nvGrpSpPr>
          <p:cNvPr id="1076" name="Google Shape;1076;p58"/>
          <p:cNvGrpSpPr/>
          <p:nvPr/>
        </p:nvGrpSpPr>
        <p:grpSpPr>
          <a:xfrm>
            <a:off x="-18382" y="635"/>
            <a:ext cx="20104621" cy="11309016"/>
            <a:chOff x="0" y="0"/>
            <a:chExt cx="20104621" cy="11309016"/>
          </a:xfrm>
        </p:grpSpPr>
        <p:pic>
          <p:nvPicPr>
            <p:cNvPr id="1077" name="Google Shape;1077;p5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78" name="Google Shape;1078;p5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79" name="Google Shape;1079;p5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80" name="Google Shape;1080;p5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81" name="Google Shape;1081;p5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082" name="Google Shape;1082;p5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83" name="Google Shape;1083;p5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084" name="Google Shape;1084;p5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85" name="Google Shape;1085;p5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86" name="Google Shape;1086;p5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087" name="Google Shape;1087;p5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088" name="Google Shape;1088;p5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089" name="Google Shape;1089;p58"/>
          <p:cNvSpPr txBox="1"/>
          <p:nvPr/>
        </p:nvSpPr>
        <p:spPr>
          <a:xfrm>
            <a:off x="2099775" y="3608175"/>
            <a:ext cx="16699200" cy="7104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personnalisation dans la publicité améliore l'expérience des utilisateurs/</a:t>
            </a:r>
            <a:r>
              <a:rPr lang="en-GB" sz="4000"/>
              <a:t>trices</a:t>
            </a:r>
            <a:r>
              <a:rPr lang="en-GB" sz="4000">
                <a:latin typeface="Arial"/>
                <a:ea typeface="Arial"/>
                <a:cs typeface="Arial"/>
                <a:sym typeface="Arial"/>
              </a:rPr>
              <a:t> en adaptant les publicités en fonction des préférences, des comportements et des interactions passées de chacun. Toutefois, la collecte et l'utilisation de données personnelles à des fins de publicité ciblée soulèvent d'importantes préoccupations en matière de vie privée. Il est essentiel d'équilibrer la publicité personnalisée avec le respect de la vie privée des utilisateurs/trices et le respect des réglementations en matière de protection des données, telles que le Règlement </a:t>
            </a:r>
            <a:r>
              <a:rPr lang="en-GB" sz="4000"/>
              <a:t>G</a:t>
            </a:r>
            <a:r>
              <a:rPr lang="en-GB" sz="4000">
                <a:latin typeface="Arial"/>
                <a:ea typeface="Arial"/>
                <a:cs typeface="Arial"/>
                <a:sym typeface="Arial"/>
              </a:rPr>
              <a:t>énéral sur la </a:t>
            </a:r>
            <a:r>
              <a:rPr lang="en-GB" sz="4000"/>
              <a:t>P</a:t>
            </a:r>
            <a:r>
              <a:rPr lang="en-GB" sz="4000">
                <a:latin typeface="Arial"/>
                <a:ea typeface="Arial"/>
                <a:cs typeface="Arial"/>
                <a:sym typeface="Arial"/>
              </a:rPr>
              <a:t>rotection des </a:t>
            </a:r>
            <a:r>
              <a:rPr lang="en-GB" sz="4000"/>
              <a:t>D</a:t>
            </a:r>
            <a:r>
              <a:rPr lang="en-GB" sz="4000">
                <a:latin typeface="Arial"/>
                <a:ea typeface="Arial"/>
                <a:cs typeface="Arial"/>
                <a:sym typeface="Arial"/>
              </a:rPr>
              <a:t>onnées (RGPD) dans l'UE et la California Consumer Privacy Act (CCPA) aux États-Unis, pour maintenir la confiance et éviter les sanctions légales.</a:t>
            </a:r>
            <a:endParaRPr/>
          </a:p>
        </p:txBody>
      </p:sp>
      <p:sp>
        <p:nvSpPr>
          <p:cNvPr id="1090" name="Google Shape;1090;p58"/>
          <p:cNvSpPr txBox="1"/>
          <p:nvPr>
            <p:ph type="title"/>
          </p:nvPr>
        </p:nvSpPr>
        <p:spPr>
          <a:xfrm>
            <a:off x="2430188" y="429693"/>
            <a:ext cx="138927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Confidentialité des </a:t>
            </a:r>
            <a:r>
              <a:rPr b="1" lang="en-GB" sz="5900"/>
              <a:t>D</a:t>
            </a:r>
            <a:r>
              <a:rPr b="1" lang="en-GB" sz="5900">
                <a:latin typeface="Roboto"/>
                <a:ea typeface="Roboto"/>
                <a:cs typeface="Roboto"/>
                <a:sym typeface="Roboto"/>
              </a:rPr>
              <a:t>onnées dans la </a:t>
            </a:r>
            <a:r>
              <a:rPr b="1" lang="en-GB" sz="5900"/>
              <a:t>P</a:t>
            </a:r>
            <a:r>
              <a:rPr b="1" lang="en-GB" sz="5900">
                <a:latin typeface="Roboto"/>
                <a:ea typeface="Roboto"/>
                <a:cs typeface="Roboto"/>
                <a:sym typeface="Roboto"/>
              </a:rPr>
              <a:t>ersonnalisation</a:t>
            </a:r>
            <a:endParaRPr sz="5900">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grpSp>
        <p:nvGrpSpPr>
          <p:cNvPr id="1095" name="Google Shape;1095;p60"/>
          <p:cNvGrpSpPr/>
          <p:nvPr/>
        </p:nvGrpSpPr>
        <p:grpSpPr>
          <a:xfrm>
            <a:off x="-6350" y="635"/>
            <a:ext cx="20104621" cy="11309016"/>
            <a:chOff x="0" y="0"/>
            <a:chExt cx="20104621" cy="11309016"/>
          </a:xfrm>
        </p:grpSpPr>
        <p:pic>
          <p:nvPicPr>
            <p:cNvPr id="1096" name="Google Shape;1096;p60"/>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097" name="Google Shape;1097;p60"/>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098" name="Google Shape;1098;p60"/>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099" name="Google Shape;1099;p60"/>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00" name="Google Shape;1100;p60"/>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01" name="Google Shape;1101;p60"/>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02" name="Google Shape;1102;p60"/>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03" name="Google Shape;1103;p60"/>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04" name="Google Shape;1104;p60"/>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05" name="Google Shape;1105;p60"/>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06" name="Google Shape;1106;p60"/>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07" name="Google Shape;1107;p60"/>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08" name="Google Shape;1108;p60"/>
          <p:cNvSpPr txBox="1"/>
          <p:nvPr/>
        </p:nvSpPr>
        <p:spPr>
          <a:xfrm>
            <a:off x="2110550" y="2991450"/>
            <a:ext cx="16926900" cy="8714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Collecte de données : </a:t>
            </a:r>
            <a:r>
              <a:rPr lang="en-GB" sz="4000">
                <a:latin typeface="Arial"/>
                <a:ea typeface="Arial"/>
                <a:cs typeface="Arial"/>
                <a:sym typeface="Arial"/>
              </a:rPr>
              <a:t>Les marques collectent des données personnelles par le biais de cookies, de l'historique de navigation, du comportement d'achat et de l'activité des médias sociaux.</a:t>
            </a:r>
            <a:endParaRPr/>
          </a:p>
          <a:p>
            <a:pPr indent="0" lvl="0" marL="349885" rtl="0" algn="l">
              <a:spcBef>
                <a:spcPts val="2585"/>
              </a:spcBef>
              <a:spcAft>
                <a:spcPts val="0"/>
              </a:spcAft>
              <a:buNone/>
            </a:pPr>
            <a:r>
              <a:rPr b="1" lang="en-GB" sz="4000">
                <a:latin typeface="Arial"/>
                <a:ea typeface="Arial"/>
                <a:cs typeface="Arial"/>
                <a:sym typeface="Arial"/>
              </a:rPr>
              <a:t>Consentement de l'utilisateur/trice : </a:t>
            </a:r>
            <a:r>
              <a:rPr lang="en-GB" sz="4000">
                <a:latin typeface="Arial"/>
                <a:ea typeface="Arial"/>
                <a:cs typeface="Arial"/>
                <a:sym typeface="Arial"/>
              </a:rPr>
              <a:t>Un consentement transparent et éclairé est crucial. Les marques doivent s'assurer que les utilisateurs/trices comprennent comment leurs données seront utilisées et qu'ils ont la possibilité de refuser la collecte de données si désiré.</a:t>
            </a:r>
            <a:endParaRPr/>
          </a:p>
          <a:p>
            <a:pPr indent="0" lvl="0" marL="349885" rtl="0" algn="l">
              <a:spcBef>
                <a:spcPts val="2585"/>
              </a:spcBef>
              <a:spcAft>
                <a:spcPts val="0"/>
              </a:spcAft>
              <a:buNone/>
            </a:pPr>
            <a:r>
              <a:rPr b="1" lang="en-GB" sz="4000">
                <a:latin typeface="Arial"/>
                <a:ea typeface="Arial"/>
                <a:cs typeface="Arial"/>
                <a:sym typeface="Arial"/>
              </a:rPr>
              <a:t>Réglementation sur la protection des données : </a:t>
            </a:r>
            <a:r>
              <a:rPr lang="en-GB" sz="4000">
                <a:latin typeface="Arial"/>
                <a:ea typeface="Arial"/>
                <a:cs typeface="Arial"/>
                <a:sym typeface="Arial"/>
              </a:rPr>
              <a:t>les entreprises doivent se conformer à des lois telles que le RGPD et le CCPA, qui imposent des directives strictes sur la collecte, l'utilisation et le stockage des données.</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109" name="Google Shape;1109;p60"/>
          <p:cNvSpPr txBox="1"/>
          <p:nvPr>
            <p:ph type="title"/>
          </p:nvPr>
        </p:nvSpPr>
        <p:spPr>
          <a:xfrm>
            <a:off x="2305100" y="-322350"/>
            <a:ext cx="171762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Confidentialité des </a:t>
            </a:r>
            <a:r>
              <a:rPr b="1" lang="en-GB" sz="5900"/>
              <a:t>D</a:t>
            </a:r>
            <a:r>
              <a:rPr b="1" lang="en-GB" sz="5900">
                <a:latin typeface="Roboto"/>
                <a:ea typeface="Roboto"/>
                <a:cs typeface="Roboto"/>
                <a:sym typeface="Roboto"/>
              </a:rPr>
              <a:t>onnées dans la</a:t>
            </a:r>
            <a:r>
              <a:rPr b="1" lang="en-GB" sz="5900"/>
              <a:t> P</a:t>
            </a:r>
            <a:r>
              <a:rPr b="1" lang="en-GB" sz="5900">
                <a:latin typeface="Roboto"/>
                <a:ea typeface="Roboto"/>
                <a:cs typeface="Roboto"/>
                <a:sym typeface="Roboto"/>
              </a:rPr>
              <a:t>ersonnalisation</a:t>
            </a:r>
            <a:endParaRPr sz="59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6"/>
          <p:cNvGrpSpPr/>
          <p:nvPr/>
        </p:nvGrpSpPr>
        <p:grpSpPr>
          <a:xfrm>
            <a:off x="0" y="0"/>
            <a:ext cx="20104621" cy="11309016"/>
            <a:chOff x="0" y="0"/>
            <a:chExt cx="20104621" cy="11309016"/>
          </a:xfrm>
        </p:grpSpPr>
        <p:pic>
          <p:nvPicPr>
            <p:cNvPr id="137" name="Google Shape;137;p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38" name="Google Shape;138;p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39" name="Google Shape;139;p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40" name="Google Shape;140;p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1" name="Google Shape;141;p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42" name="Google Shape;142;p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3" name="Google Shape;143;p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44" name="Google Shape;144;p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5" name="Google Shape;145;p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46" name="Google Shape;146;p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47" name="Google Shape;147;p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8" name="Google Shape;148;p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49" name="Google Shape;149;p6"/>
          <p:cNvSpPr txBox="1"/>
          <p:nvPr/>
        </p:nvSpPr>
        <p:spPr>
          <a:xfrm>
            <a:off x="2137668" y="3812037"/>
            <a:ext cx="16177500" cy="6820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rPr lang="en-GB" sz="4000">
                <a:latin typeface="Arial"/>
                <a:ea typeface="Arial"/>
                <a:cs typeface="Arial"/>
                <a:sym typeface="Arial"/>
              </a:rPr>
              <a:t>La campagne «Vraie Beauté» (Real Beauty) de Dove est l’une des campagnes de mobilisation les plus réussies. Plutôt que de s'appuyer sur l'exposition traditionnelle, Dove a encouragé les femmes à interagir avec leur contenu en partageant leurs propres histoires et expériences liées à la beauté. Cette approche a créé une communauté autour de la marque et a augmenté l'engagement de manière exponentielle. En conséquence, les ventes de Dove ont augmenté d'environ 1,4 milliard d'euros au cours des dix premières années de la campagne (Forbes).</a:t>
            </a:r>
            <a:endParaRPr/>
          </a:p>
        </p:txBody>
      </p:sp>
      <p:sp>
        <p:nvSpPr>
          <p:cNvPr id="150" name="Google Shape;150;p6"/>
          <p:cNvSpPr txBox="1"/>
          <p:nvPr>
            <p:ph type="title"/>
          </p:nvPr>
        </p:nvSpPr>
        <p:spPr>
          <a:xfrm>
            <a:off x="2323604" y="1539875"/>
            <a:ext cx="16822800" cy="41499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Clr>
                <a:schemeClr val="dk1"/>
              </a:buClr>
              <a:buFont typeface="Arial"/>
              <a:buNone/>
            </a:pPr>
            <a:r>
              <a:rPr b="1" lang="en-GB" sz="5900"/>
              <a:t>Importance de l'Engagement dans la Publicité Numérique</a:t>
            </a:r>
            <a:endParaRPr sz="5900"/>
          </a:p>
          <a:p>
            <a:pPr indent="0" lvl="0" marL="61594" rtl="0" algn="l">
              <a:lnSpc>
                <a:spcPct val="100000"/>
              </a:lnSpc>
              <a:spcBef>
                <a:spcPts val="0"/>
              </a:spcBef>
              <a:spcAft>
                <a:spcPts val="0"/>
              </a:spcAft>
              <a:buNone/>
            </a:pPr>
            <a:r>
              <a:t/>
            </a:r>
            <a:endParaRPr b="1" sz="59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grpSp>
        <p:nvGrpSpPr>
          <p:cNvPr id="1114" name="Google Shape;1114;p61"/>
          <p:cNvGrpSpPr/>
          <p:nvPr/>
        </p:nvGrpSpPr>
        <p:grpSpPr>
          <a:xfrm>
            <a:off x="0" y="0"/>
            <a:ext cx="20104621" cy="11309016"/>
            <a:chOff x="0" y="0"/>
            <a:chExt cx="20104621" cy="11309016"/>
          </a:xfrm>
        </p:grpSpPr>
        <p:pic>
          <p:nvPicPr>
            <p:cNvPr id="1115" name="Google Shape;1115;p61"/>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16" name="Google Shape;1116;p61"/>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17" name="Google Shape;1117;p61"/>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18" name="Google Shape;1118;p61"/>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19" name="Google Shape;1119;p61"/>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20" name="Google Shape;1120;p61"/>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21" name="Google Shape;1121;p61"/>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22" name="Google Shape;1122;p61"/>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23" name="Google Shape;1123;p61"/>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24" name="Google Shape;1124;p61"/>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25" name="Google Shape;1125;p61"/>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26" name="Google Shape;1126;p61"/>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27" name="Google Shape;1127;p61"/>
          <p:cNvSpPr txBox="1"/>
          <p:nvPr/>
        </p:nvSpPr>
        <p:spPr>
          <a:xfrm>
            <a:off x="2143900" y="4991551"/>
            <a:ext cx="16177500" cy="84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fonctionnalité </a:t>
            </a:r>
            <a:r>
              <a:rPr b="1" lang="en-GB" sz="4000">
                <a:latin typeface="Arial"/>
                <a:ea typeface="Arial"/>
                <a:cs typeface="Arial"/>
                <a:sym typeface="Arial"/>
              </a:rPr>
              <a:t>App Tracking Transparency d’Apple</a:t>
            </a:r>
            <a:r>
              <a:rPr lang="en-GB" sz="4000">
                <a:latin typeface="Arial"/>
                <a:ea typeface="Arial"/>
                <a:cs typeface="Arial"/>
                <a:sym typeface="Arial"/>
              </a:rPr>
              <a:t>, lancée en 2021, illustre comment les entreprises peuvent donner la priorité à la vie privée tout en autorisant la publicité personnalisée. Cette fonctionnalité permet aux utilisateurs/trices de choisir de ne pas effectuer de suivi sur les applications et les sites Web, ce qui garantit la transparence et le contrôle des utilisateurs/trices sur leurs données personnelles.</a:t>
            </a:r>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128" name="Google Shape;1128;p61"/>
          <p:cNvSpPr txBox="1"/>
          <p:nvPr>
            <p:ph type="title"/>
          </p:nvPr>
        </p:nvSpPr>
        <p:spPr>
          <a:xfrm>
            <a:off x="2323604" y="1539875"/>
            <a:ext cx="14129100" cy="3241800"/>
          </a:xfrm>
          <a:prstGeom prst="rect">
            <a:avLst/>
          </a:prstGeom>
          <a:noFill/>
          <a:ln>
            <a:noFill/>
          </a:ln>
        </p:spPr>
        <p:txBody>
          <a:bodyPr anchorCtr="0" anchor="t" bIns="0" lIns="0" spcFirstLastPara="1" rIns="0" wrap="square" tIns="1411475">
            <a:spAutoFit/>
          </a:bodyPr>
          <a:lstStyle/>
          <a:p>
            <a:pPr indent="0" lvl="0" marL="61593" rtl="0" algn="l">
              <a:spcBef>
                <a:spcPts val="0"/>
              </a:spcBef>
              <a:spcAft>
                <a:spcPts val="0"/>
              </a:spcAft>
              <a:buNone/>
            </a:pPr>
            <a:r>
              <a:rPr b="1" lang="en-GB" sz="5900"/>
              <a:t>Confidentialité des Données dans la Personnalisation</a:t>
            </a:r>
            <a:endParaRPr b="1" sz="59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grpSp>
        <p:nvGrpSpPr>
          <p:cNvPr id="1133" name="Google Shape;1133;p62"/>
          <p:cNvGrpSpPr/>
          <p:nvPr/>
        </p:nvGrpSpPr>
        <p:grpSpPr>
          <a:xfrm>
            <a:off x="0" y="0"/>
            <a:ext cx="20104621" cy="11309016"/>
            <a:chOff x="0" y="0"/>
            <a:chExt cx="20104621" cy="11309016"/>
          </a:xfrm>
        </p:grpSpPr>
        <p:pic>
          <p:nvPicPr>
            <p:cNvPr id="1134" name="Google Shape;1134;p62"/>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35" name="Google Shape;1135;p62"/>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36" name="Google Shape;1136;p62"/>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37" name="Google Shape;1137;p62"/>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38" name="Google Shape;1138;p62"/>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39" name="Google Shape;1139;p62"/>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40" name="Google Shape;1140;p62"/>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41" name="Google Shape;1141;p62"/>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42" name="Google Shape;1142;p62"/>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43" name="Google Shape;1143;p62"/>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44" name="Google Shape;1144;p62"/>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45" name="Google Shape;1145;p62"/>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146" name="Google Shape;1146;p62"/>
          <p:cNvPicPr preferRelativeResize="0"/>
          <p:nvPr/>
        </p:nvPicPr>
        <p:blipFill rotWithShape="1">
          <a:blip r:embed="rId8">
            <a:alphaModFix/>
          </a:blip>
          <a:srcRect b="0" l="0" r="0" t="0"/>
          <a:stretch/>
        </p:blipFill>
        <p:spPr>
          <a:xfrm>
            <a:off x="2025023" y="1154675"/>
            <a:ext cx="16054054" cy="9000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grpSp>
        <p:nvGrpSpPr>
          <p:cNvPr id="1151" name="Google Shape;1151;p63"/>
          <p:cNvGrpSpPr/>
          <p:nvPr/>
        </p:nvGrpSpPr>
        <p:grpSpPr>
          <a:xfrm>
            <a:off x="0" y="0"/>
            <a:ext cx="20104621" cy="11309016"/>
            <a:chOff x="0" y="0"/>
            <a:chExt cx="20104621" cy="11309016"/>
          </a:xfrm>
        </p:grpSpPr>
        <p:pic>
          <p:nvPicPr>
            <p:cNvPr id="1152" name="Google Shape;1152;p63"/>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53" name="Google Shape;1153;p6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4" name="Google Shape;1154;p63"/>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55" name="Google Shape;1155;p6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6" name="Google Shape;1156;p63"/>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57" name="Google Shape;1157;p6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58" name="Google Shape;1158;p63"/>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59" name="Google Shape;1159;p6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60" name="Google Shape;1160;p6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61" name="Google Shape;1161;p63"/>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62" name="Google Shape;1162;p6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63" name="Google Shape;1163;p6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64" name="Google Shape;1164;p63"/>
          <p:cNvSpPr txBox="1"/>
          <p:nvPr/>
        </p:nvSpPr>
        <p:spPr>
          <a:xfrm>
            <a:off x="2118168" y="4241012"/>
            <a:ext cx="16177500" cy="74832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transparence est essentielle pour s'assurer que les concours et les contestations sont perçus comme justes et dignes de confiance. Les participant(e)s doivent croire que les règles sont claires et que le processus de sélection est exempt de partialité ou de manipulation. Le manque de transparence peut entraîner une image de marque négative, une réduction de la participation et même des conséquences juridiques dans certaines juridictions.</a:t>
            </a:r>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b="1"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165" name="Google Shape;1165;p63"/>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Transparence des </a:t>
            </a:r>
            <a:r>
              <a:rPr b="1" lang="en-GB" sz="5900"/>
              <a:t>C</a:t>
            </a:r>
            <a:r>
              <a:rPr b="1" lang="en-GB" sz="5900">
                <a:latin typeface="Roboto"/>
                <a:ea typeface="Roboto"/>
                <a:cs typeface="Roboto"/>
                <a:sym typeface="Roboto"/>
              </a:rPr>
              <a:t>oncours</a:t>
            </a:r>
            <a:endParaRPr sz="59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grpSp>
        <p:nvGrpSpPr>
          <p:cNvPr id="1170" name="Google Shape;1170;p64"/>
          <p:cNvGrpSpPr/>
          <p:nvPr/>
        </p:nvGrpSpPr>
        <p:grpSpPr>
          <a:xfrm>
            <a:off x="0" y="0"/>
            <a:ext cx="20104621" cy="11309016"/>
            <a:chOff x="0" y="0"/>
            <a:chExt cx="20104621" cy="11309016"/>
          </a:xfrm>
        </p:grpSpPr>
        <p:pic>
          <p:nvPicPr>
            <p:cNvPr id="1171" name="Google Shape;1171;p64"/>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72" name="Google Shape;1172;p64"/>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73" name="Google Shape;1173;p64"/>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74" name="Google Shape;1174;p64"/>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75" name="Google Shape;1175;p64"/>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76" name="Google Shape;1176;p64"/>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77" name="Google Shape;1177;p64"/>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78" name="Google Shape;1178;p64"/>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79" name="Google Shape;1179;p64"/>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80" name="Google Shape;1180;p64"/>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181" name="Google Shape;1181;p64"/>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82" name="Google Shape;1182;p64"/>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183" name="Google Shape;1183;p64"/>
          <p:cNvSpPr txBox="1"/>
          <p:nvPr/>
        </p:nvSpPr>
        <p:spPr>
          <a:xfrm>
            <a:off x="2118168" y="4241012"/>
            <a:ext cx="16177500" cy="84306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Règles claires : </a:t>
            </a:r>
            <a:r>
              <a:rPr lang="en-GB" sz="4000">
                <a:latin typeface="Arial"/>
                <a:ea typeface="Arial"/>
                <a:cs typeface="Arial"/>
                <a:sym typeface="Arial"/>
              </a:rPr>
              <a:t>Les règles du concours, y compris l'admissibilité, les critères de sélection et le processus de sélection, doivent être clairement communiquées aux participant(e)s dès le départ.</a:t>
            </a:r>
            <a:endParaRPr/>
          </a:p>
          <a:p>
            <a:pPr indent="0" lvl="0" marL="349885" rtl="0" algn="l">
              <a:spcBef>
                <a:spcPts val="2585"/>
              </a:spcBef>
              <a:spcAft>
                <a:spcPts val="0"/>
              </a:spcAft>
              <a:buNone/>
            </a:pPr>
            <a:r>
              <a:rPr b="1" lang="en-GB" sz="4000">
                <a:latin typeface="Arial"/>
                <a:ea typeface="Arial"/>
                <a:cs typeface="Arial"/>
                <a:sym typeface="Arial"/>
              </a:rPr>
              <a:t>Équité et impartialité : </a:t>
            </a:r>
            <a:r>
              <a:rPr lang="en-GB" sz="4000">
                <a:latin typeface="Arial"/>
                <a:ea typeface="Arial"/>
                <a:cs typeface="Arial"/>
                <a:sym typeface="Arial"/>
              </a:rPr>
              <a:t>Tous les participant(e)s doivent avoir une chance égale de gagner, et la marque doit éviter toute pratique qui pourrait être considérée comme du favoritisme ou de la manipulation.</a:t>
            </a:r>
            <a:endParaRPr/>
          </a:p>
          <a:p>
            <a:pPr indent="0" lvl="0" marL="349885" rtl="0" algn="l">
              <a:spcBef>
                <a:spcPts val="2585"/>
              </a:spcBef>
              <a:spcAft>
                <a:spcPts val="0"/>
              </a:spcAft>
              <a:buNone/>
            </a:pPr>
            <a:r>
              <a:rPr b="1" lang="en-GB" sz="4000">
                <a:latin typeface="Arial"/>
                <a:ea typeface="Arial"/>
                <a:cs typeface="Arial"/>
                <a:sym typeface="Arial"/>
              </a:rPr>
              <a:t>Annonce des gagnants : </a:t>
            </a:r>
            <a:r>
              <a:rPr lang="en-GB" sz="4000">
                <a:latin typeface="Arial"/>
                <a:ea typeface="Arial"/>
                <a:cs typeface="Arial"/>
                <a:sym typeface="Arial"/>
              </a:rPr>
              <a:t>La transparence dans la façon et le moment où les gagnant(e)s seront annoncé(e)s garantit la confiance dans l'intégrité du concours.</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184" name="Google Shape;1184;p64"/>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Transparence des </a:t>
            </a:r>
            <a:r>
              <a:rPr b="1" lang="en-GB" sz="5900"/>
              <a:t>C</a:t>
            </a:r>
            <a:r>
              <a:rPr b="1" lang="en-GB" sz="5900">
                <a:latin typeface="Roboto"/>
                <a:ea typeface="Roboto"/>
                <a:cs typeface="Roboto"/>
                <a:sym typeface="Roboto"/>
              </a:rPr>
              <a:t>oncours</a:t>
            </a:r>
            <a:endParaRPr sz="59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grpSp>
        <p:nvGrpSpPr>
          <p:cNvPr id="1189" name="Google Shape;1189;p65"/>
          <p:cNvGrpSpPr/>
          <p:nvPr/>
        </p:nvGrpSpPr>
        <p:grpSpPr>
          <a:xfrm>
            <a:off x="0" y="0"/>
            <a:ext cx="20104621" cy="11309016"/>
            <a:chOff x="0" y="0"/>
            <a:chExt cx="20104621" cy="11309016"/>
          </a:xfrm>
        </p:grpSpPr>
        <p:pic>
          <p:nvPicPr>
            <p:cNvPr id="1190" name="Google Shape;1190;p65"/>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191" name="Google Shape;1191;p65"/>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92" name="Google Shape;1192;p65"/>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193" name="Google Shape;1193;p65"/>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94" name="Google Shape;1194;p65"/>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195" name="Google Shape;1195;p65"/>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96" name="Google Shape;1196;p65"/>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197" name="Google Shape;1197;p65"/>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98" name="Google Shape;1198;p65"/>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199" name="Google Shape;1199;p65"/>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00" name="Google Shape;1200;p65"/>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01" name="Google Shape;1201;p65"/>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02" name="Google Shape;1202;p65"/>
          <p:cNvSpPr txBox="1"/>
          <p:nvPr/>
        </p:nvSpPr>
        <p:spPr>
          <a:xfrm>
            <a:off x="2118168" y="4241012"/>
            <a:ext cx="16177500" cy="34101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campagne « Pepsi Stuff » de Pepsi à la fin des années 1990 a été confrontée à des contestations judiciaires en raison de l'ambiguïté de ses règles de concours. Pepsi a tiré les leçons de cette erreur et </a:t>
            </a:r>
            <a:r>
              <a:rPr lang="en-GB" sz="4000"/>
              <a:t> maintenant </a:t>
            </a:r>
            <a:r>
              <a:rPr lang="en-GB" sz="4000">
                <a:latin typeface="Arial"/>
                <a:ea typeface="Arial"/>
                <a:cs typeface="Arial"/>
                <a:sym typeface="Arial"/>
              </a:rPr>
              <a:t>s’assure que ses campagnes ont des règles claire</a:t>
            </a:r>
            <a:r>
              <a:rPr lang="en-GB" sz="4000"/>
              <a:t>s, </a:t>
            </a:r>
            <a:r>
              <a:rPr lang="en-GB" sz="4000">
                <a:latin typeface="Arial"/>
                <a:ea typeface="Arial"/>
                <a:cs typeface="Arial"/>
                <a:sym typeface="Arial"/>
              </a:rPr>
              <a:t>approuvées par la loi et garantissant la transparence.</a:t>
            </a:r>
            <a:endParaRPr/>
          </a:p>
        </p:txBody>
      </p:sp>
      <p:sp>
        <p:nvSpPr>
          <p:cNvPr id="1203" name="Google Shape;1203;p65"/>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Transparence des </a:t>
            </a:r>
            <a:r>
              <a:rPr b="1" lang="en-GB" sz="5900"/>
              <a:t>C</a:t>
            </a:r>
            <a:r>
              <a:rPr b="1" lang="en-GB" sz="5900">
                <a:latin typeface="Roboto"/>
                <a:ea typeface="Roboto"/>
                <a:cs typeface="Roboto"/>
                <a:sym typeface="Roboto"/>
              </a:rPr>
              <a:t>oncours</a:t>
            </a:r>
            <a:endParaRPr sz="59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grpSp>
        <p:nvGrpSpPr>
          <p:cNvPr id="1208" name="Google Shape;1208;p66"/>
          <p:cNvGrpSpPr/>
          <p:nvPr/>
        </p:nvGrpSpPr>
        <p:grpSpPr>
          <a:xfrm>
            <a:off x="0" y="0"/>
            <a:ext cx="20104621" cy="11309016"/>
            <a:chOff x="0" y="0"/>
            <a:chExt cx="20104621" cy="11309016"/>
          </a:xfrm>
        </p:grpSpPr>
        <p:pic>
          <p:nvPicPr>
            <p:cNvPr id="1209" name="Google Shape;1209;p66"/>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210" name="Google Shape;1210;p66"/>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11" name="Google Shape;1211;p66"/>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212" name="Google Shape;1212;p66"/>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13" name="Google Shape;1213;p66"/>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214" name="Google Shape;1214;p66"/>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15" name="Google Shape;1215;p66"/>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216" name="Google Shape;1216;p66"/>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17" name="Google Shape;1217;p66"/>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18" name="Google Shape;1218;p66"/>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19" name="Google Shape;1219;p66"/>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20" name="Google Shape;1220;p66"/>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21" name="Google Shape;1221;p66"/>
          <p:cNvSpPr txBox="1"/>
          <p:nvPr/>
        </p:nvSpPr>
        <p:spPr>
          <a:xfrm>
            <a:off x="2118168" y="4241012"/>
            <a:ext cx="16177500" cy="46413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Le contenu généré par les utilisateurs/trices (</a:t>
            </a:r>
            <a:r>
              <a:rPr lang="en-GB" sz="4000"/>
              <a:t>UGC</a:t>
            </a:r>
            <a:r>
              <a:rPr lang="en-GB" sz="4000">
                <a:latin typeface="Arial"/>
                <a:ea typeface="Arial"/>
                <a:cs typeface="Arial"/>
                <a:sym typeface="Arial"/>
              </a:rPr>
              <a:t>) est un outil puissant pour mobiliser le</a:t>
            </a:r>
            <a:r>
              <a:rPr lang="en-GB" sz="4000"/>
              <a:t> public</a:t>
            </a:r>
            <a:r>
              <a:rPr lang="en-GB" sz="4000">
                <a:latin typeface="Arial"/>
                <a:ea typeface="Arial"/>
                <a:cs typeface="Arial"/>
                <a:sym typeface="Arial"/>
              </a:rPr>
              <a:t>, mais il doit être abordé avec une sensibilité culturelle pour assurer l'inclusivité et éviter de perpétuer des stéréotypes nuisibles. Les marques qui utilisent le </a:t>
            </a:r>
            <a:r>
              <a:rPr lang="en-GB" sz="4000"/>
              <a:t>UGC</a:t>
            </a:r>
            <a:r>
              <a:rPr lang="en-GB" sz="4000">
                <a:latin typeface="Arial"/>
                <a:ea typeface="Arial"/>
                <a:cs typeface="Arial"/>
                <a:sym typeface="Arial"/>
              </a:rPr>
              <a:t> doivent s'assurer qu'elles reflètent la diversité de leur public et créer des campagnes qui trouvent un écho dans différents contextes culturels, ethniques et sociaux.</a:t>
            </a:r>
            <a:endParaRPr/>
          </a:p>
        </p:txBody>
      </p:sp>
      <p:sp>
        <p:nvSpPr>
          <p:cNvPr id="1222" name="Google Shape;1222;p66"/>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Sensibilité </a:t>
            </a:r>
            <a:r>
              <a:rPr b="1" lang="en-GB" sz="5900"/>
              <a:t>C</a:t>
            </a:r>
            <a:r>
              <a:rPr b="1" lang="en-GB" sz="5900">
                <a:latin typeface="Roboto"/>
                <a:ea typeface="Roboto"/>
                <a:cs typeface="Roboto"/>
                <a:sym typeface="Roboto"/>
              </a:rPr>
              <a:t>ulturelle en </a:t>
            </a:r>
            <a:r>
              <a:rPr b="1" lang="en-GB" sz="5900"/>
              <a:t>UGC</a:t>
            </a:r>
            <a:endParaRPr sz="5900">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grpSp>
        <p:nvGrpSpPr>
          <p:cNvPr id="1227" name="Google Shape;1227;p67"/>
          <p:cNvGrpSpPr/>
          <p:nvPr/>
        </p:nvGrpSpPr>
        <p:grpSpPr>
          <a:xfrm>
            <a:off x="-30413" y="-21675"/>
            <a:ext cx="20104621" cy="11309016"/>
            <a:chOff x="0" y="0"/>
            <a:chExt cx="20104621" cy="11309016"/>
          </a:xfrm>
        </p:grpSpPr>
        <p:pic>
          <p:nvPicPr>
            <p:cNvPr id="1228" name="Google Shape;1228;p6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229" name="Google Shape;1229;p6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30" name="Google Shape;1230;p6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231" name="Google Shape;1231;p6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32" name="Google Shape;1232;p6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233" name="Google Shape;1233;p6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34" name="Google Shape;1234;p6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235" name="Google Shape;1235;p6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36" name="Google Shape;1236;p6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37" name="Google Shape;1237;p6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38" name="Google Shape;1238;p6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39" name="Google Shape;1239;p6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40" name="Google Shape;1240;p67"/>
          <p:cNvSpPr txBox="1"/>
          <p:nvPr/>
        </p:nvSpPr>
        <p:spPr>
          <a:xfrm>
            <a:off x="1986527" y="2824298"/>
            <a:ext cx="16177500" cy="8714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b="1" lang="en-GB" sz="4000">
                <a:latin typeface="Arial"/>
                <a:ea typeface="Arial"/>
                <a:cs typeface="Arial"/>
                <a:sym typeface="Arial"/>
              </a:rPr>
              <a:t>Représentation inclusive : </a:t>
            </a:r>
            <a:r>
              <a:rPr lang="en-GB" sz="4000">
                <a:latin typeface="Arial"/>
                <a:ea typeface="Arial"/>
                <a:cs typeface="Arial"/>
                <a:sym typeface="Arial"/>
              </a:rPr>
              <a:t>UGC devrait refléter un large éventail de voix, mettant en valeur la diversité de l’audience de la marque. Il faut notamment tenir compte de la race, du sexe, de l'âge et du milieu socioéconomique.</a:t>
            </a:r>
            <a:endParaRPr/>
          </a:p>
          <a:p>
            <a:pPr indent="0" lvl="0" marL="349885" rtl="0" algn="l">
              <a:spcBef>
                <a:spcPts val="2585"/>
              </a:spcBef>
              <a:spcAft>
                <a:spcPts val="0"/>
              </a:spcAft>
              <a:buNone/>
            </a:pPr>
            <a:r>
              <a:rPr b="1" lang="en-GB" sz="4000">
                <a:latin typeface="Arial"/>
                <a:ea typeface="Arial"/>
                <a:cs typeface="Arial"/>
                <a:sym typeface="Arial"/>
              </a:rPr>
              <a:t>Éviter les stéréotypes : </a:t>
            </a:r>
            <a:r>
              <a:rPr lang="en-GB" sz="4000">
                <a:latin typeface="Arial"/>
                <a:ea typeface="Arial"/>
                <a:cs typeface="Arial"/>
                <a:sym typeface="Arial"/>
              </a:rPr>
              <a:t>Les marques doivent examiner attentivement les soumissions de </a:t>
            </a:r>
            <a:r>
              <a:rPr lang="en-GB" sz="4000"/>
              <a:t>UGC</a:t>
            </a:r>
            <a:r>
              <a:rPr lang="en-GB" sz="4000">
                <a:latin typeface="Arial"/>
                <a:ea typeface="Arial"/>
                <a:cs typeface="Arial"/>
                <a:sym typeface="Arial"/>
              </a:rPr>
              <a:t> pour s'assurer que le contenu ne renforce pas les stéréotypes nuisibles ou désuets.</a:t>
            </a:r>
            <a:endParaRPr/>
          </a:p>
          <a:p>
            <a:pPr indent="0" lvl="0" marL="349885" rtl="0" algn="l">
              <a:spcBef>
                <a:spcPts val="2585"/>
              </a:spcBef>
              <a:spcAft>
                <a:spcPts val="0"/>
              </a:spcAft>
              <a:buNone/>
            </a:pPr>
            <a:r>
              <a:rPr b="1" lang="en-GB" sz="4000">
                <a:latin typeface="Arial"/>
                <a:ea typeface="Arial"/>
                <a:cs typeface="Arial"/>
                <a:sym typeface="Arial"/>
              </a:rPr>
              <a:t>Modération du contenu : </a:t>
            </a:r>
            <a:r>
              <a:rPr lang="en-GB" sz="4000">
                <a:latin typeface="Arial"/>
                <a:ea typeface="Arial"/>
                <a:cs typeface="Arial"/>
                <a:sym typeface="Arial"/>
              </a:rPr>
              <a:t>Certains </a:t>
            </a:r>
            <a:r>
              <a:rPr lang="en-GB" sz="4000"/>
              <a:t>UGC</a:t>
            </a:r>
            <a:r>
              <a:rPr lang="en-GB" sz="4000">
                <a:latin typeface="Arial"/>
                <a:ea typeface="Arial"/>
                <a:cs typeface="Arial"/>
                <a:sym typeface="Arial"/>
              </a:rPr>
              <a:t> peuvent involontairement contenir du matériel offensant. Les marques doivent modérer soigneusement les soumissions du </a:t>
            </a:r>
            <a:r>
              <a:rPr lang="en-GB" sz="4000"/>
              <a:t>UGC</a:t>
            </a:r>
            <a:r>
              <a:rPr lang="en-GB" sz="4000">
                <a:latin typeface="Arial"/>
                <a:ea typeface="Arial"/>
                <a:cs typeface="Arial"/>
                <a:sym typeface="Arial"/>
              </a:rPr>
              <a:t> pour s'assurer que seul le contenu approprié est partagé.</a:t>
            </a:r>
            <a:endParaRPr/>
          </a:p>
          <a:p>
            <a:pPr indent="0" lvl="0" marL="349885" rtl="0" algn="l">
              <a:spcBef>
                <a:spcPts val="2585"/>
              </a:spcBef>
              <a:spcAft>
                <a:spcPts val="0"/>
              </a:spcAft>
              <a:buNone/>
            </a:pPr>
            <a:r>
              <a:t/>
            </a:r>
            <a:endParaRPr sz="4000">
              <a:latin typeface="Arial"/>
              <a:ea typeface="Arial"/>
              <a:cs typeface="Arial"/>
              <a:sym typeface="Arial"/>
            </a:endParaRPr>
          </a:p>
        </p:txBody>
      </p:sp>
      <p:sp>
        <p:nvSpPr>
          <p:cNvPr id="1241" name="Google Shape;1241;p67"/>
          <p:cNvSpPr txBox="1"/>
          <p:nvPr>
            <p:ph type="title"/>
          </p:nvPr>
        </p:nvSpPr>
        <p:spPr>
          <a:xfrm>
            <a:off x="2246745" y="58206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Sensibilité </a:t>
            </a:r>
            <a:r>
              <a:rPr b="1" lang="en-GB" sz="5900"/>
              <a:t>C</a:t>
            </a:r>
            <a:r>
              <a:rPr b="1" lang="en-GB" sz="5900">
                <a:latin typeface="Roboto"/>
                <a:ea typeface="Roboto"/>
                <a:cs typeface="Roboto"/>
                <a:sym typeface="Roboto"/>
              </a:rPr>
              <a:t>ulturelle en </a:t>
            </a:r>
            <a:r>
              <a:rPr b="1" lang="en-GB" sz="5900"/>
              <a:t>UGC</a:t>
            </a:r>
            <a:endParaRPr sz="5900">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grpSp>
        <p:nvGrpSpPr>
          <p:cNvPr id="1246" name="Google Shape;1246;p68"/>
          <p:cNvGrpSpPr/>
          <p:nvPr/>
        </p:nvGrpSpPr>
        <p:grpSpPr>
          <a:xfrm>
            <a:off x="0" y="0"/>
            <a:ext cx="20104621" cy="11309016"/>
            <a:chOff x="0" y="0"/>
            <a:chExt cx="20104621" cy="11309016"/>
          </a:xfrm>
        </p:grpSpPr>
        <p:pic>
          <p:nvPicPr>
            <p:cNvPr id="1247" name="Google Shape;1247;p6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248" name="Google Shape;1248;p6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49" name="Google Shape;1249;p6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250" name="Google Shape;1250;p6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51" name="Google Shape;1251;p6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252" name="Google Shape;1252;p6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53" name="Google Shape;1253;p6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254" name="Google Shape;1254;p6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55" name="Google Shape;1255;p6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56" name="Google Shape;1256;p6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257" name="Google Shape;1257;p6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58" name="Google Shape;1258;p6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259" name="Google Shape;1259;p68"/>
          <p:cNvSpPr txBox="1"/>
          <p:nvPr/>
        </p:nvSpPr>
        <p:spPr>
          <a:xfrm>
            <a:off x="2118168" y="4241012"/>
            <a:ext cx="16177500" cy="40257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rPr lang="en-GB" sz="4000">
                <a:latin typeface="Arial"/>
                <a:ea typeface="Arial"/>
                <a:cs typeface="Arial"/>
                <a:sym typeface="Arial"/>
              </a:rPr>
              <a:t>La </a:t>
            </a:r>
            <a:r>
              <a:rPr lang="en-GB" sz="4000"/>
              <a:t>campagne </a:t>
            </a:r>
            <a:r>
              <a:rPr b="1" lang="en-GB" sz="4000">
                <a:latin typeface="Arial"/>
                <a:ea typeface="Arial"/>
                <a:cs typeface="Arial"/>
                <a:sym typeface="Arial"/>
              </a:rPr>
              <a:t>Vraie Beauté </a:t>
            </a:r>
            <a:r>
              <a:rPr lang="en-GB" sz="4000"/>
              <a:t>(Real Beauty) </a:t>
            </a:r>
            <a:r>
              <a:rPr lang="en-GB" sz="4000">
                <a:latin typeface="Arial"/>
                <a:ea typeface="Arial"/>
                <a:cs typeface="Arial"/>
                <a:sym typeface="Arial"/>
              </a:rPr>
              <a:t>de</a:t>
            </a:r>
            <a:r>
              <a:rPr b="1" lang="en-GB" sz="4000">
                <a:latin typeface="Arial"/>
                <a:ea typeface="Arial"/>
                <a:cs typeface="Arial"/>
                <a:sym typeface="Arial"/>
              </a:rPr>
              <a:t> Dove</a:t>
            </a:r>
            <a:r>
              <a:rPr lang="en-GB" sz="4000">
                <a:latin typeface="Arial"/>
                <a:ea typeface="Arial"/>
                <a:cs typeface="Arial"/>
                <a:sym typeface="Arial"/>
              </a:rPr>
              <a:t> est un exemple bien connu d'une marque qui a tiré parti de l'UGC pour promouvoir l'inclusion et la sensibilité culturelle. En encourageant les femmes de toutes formes, tailles et origines ethniques à soumettre leurs photos et leurs histoires, Dove a construit une campagne qui célébrait la diversité et remettait en question les normes de beauté traditionnelles.</a:t>
            </a:r>
            <a:endParaRPr/>
          </a:p>
        </p:txBody>
      </p:sp>
      <p:sp>
        <p:nvSpPr>
          <p:cNvPr id="1260" name="Google Shape;1260;p68"/>
          <p:cNvSpPr txBox="1"/>
          <p:nvPr>
            <p:ph type="title"/>
          </p:nvPr>
        </p:nvSpPr>
        <p:spPr>
          <a:xfrm>
            <a:off x="2323604" y="1539875"/>
            <a:ext cx="11081100" cy="23337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Sensibilité </a:t>
            </a:r>
            <a:r>
              <a:rPr b="1" lang="en-GB" sz="5900"/>
              <a:t>C</a:t>
            </a:r>
            <a:r>
              <a:rPr b="1" lang="en-GB" sz="5900">
                <a:latin typeface="Roboto"/>
                <a:ea typeface="Roboto"/>
                <a:cs typeface="Roboto"/>
                <a:sym typeface="Roboto"/>
              </a:rPr>
              <a:t>ulturelle en </a:t>
            </a:r>
            <a:r>
              <a:rPr b="1" lang="en-GB" sz="5900"/>
              <a:t>UGC</a:t>
            </a:r>
            <a:endParaRPr sz="5900">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grpSp>
        <p:nvGrpSpPr>
          <p:cNvPr id="1265" name="Google Shape;1265;p69"/>
          <p:cNvGrpSpPr/>
          <p:nvPr/>
        </p:nvGrpSpPr>
        <p:grpSpPr>
          <a:xfrm>
            <a:off x="0" y="0"/>
            <a:ext cx="20104145" cy="11308969"/>
            <a:chOff x="0" y="0"/>
            <a:chExt cx="20104145" cy="11308969"/>
          </a:xfrm>
        </p:grpSpPr>
        <p:pic>
          <p:nvPicPr>
            <p:cNvPr id="1266" name="Google Shape;1266;p69"/>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1267" name="Google Shape;1267;p69"/>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68" name="Google Shape;1268;p69"/>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1269" name="Google Shape;1269;p69"/>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70" name="Google Shape;1270;p69"/>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1271" name="Google Shape;1271;p69"/>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72" name="Google Shape;1272;p69"/>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1273" name="Google Shape;1273;p69"/>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74" name="Google Shape;1274;p69"/>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275" name="Google Shape;1275;p69"/>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1276" name="Google Shape;1276;p69"/>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7"/>
          <p:cNvGrpSpPr/>
          <p:nvPr/>
        </p:nvGrpSpPr>
        <p:grpSpPr>
          <a:xfrm>
            <a:off x="0" y="0"/>
            <a:ext cx="20104621" cy="11309016"/>
            <a:chOff x="0" y="0"/>
            <a:chExt cx="20104621" cy="11309016"/>
          </a:xfrm>
        </p:grpSpPr>
        <p:pic>
          <p:nvPicPr>
            <p:cNvPr id="156" name="Google Shape;156;p7"/>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57" name="Google Shape;157;p7"/>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58" name="Google Shape;158;p7"/>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59" name="Google Shape;159;p7"/>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0" name="Google Shape;160;p7"/>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61" name="Google Shape;161;p7"/>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2" name="Google Shape;162;p7"/>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63" name="Google Shape;163;p7"/>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4" name="Google Shape;164;p7"/>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65" name="Google Shape;165;p7"/>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66" name="Google Shape;166;p7"/>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7" name="Google Shape;167;p7"/>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descr="A group of women posing for a photo&#10;&#10;Description automatically generated" id="168" name="Google Shape;168;p7"/>
          <p:cNvPicPr preferRelativeResize="0"/>
          <p:nvPr/>
        </p:nvPicPr>
        <p:blipFill rotWithShape="1">
          <a:blip r:embed="rId8">
            <a:alphaModFix/>
          </a:blip>
          <a:srcRect b="0" l="0" r="0" t="0"/>
          <a:stretch/>
        </p:blipFill>
        <p:spPr>
          <a:xfrm>
            <a:off x="1120525" y="890341"/>
            <a:ext cx="7772400" cy="9721051"/>
          </a:xfrm>
          <a:prstGeom prst="rect">
            <a:avLst/>
          </a:prstGeom>
          <a:noFill/>
          <a:ln>
            <a:noFill/>
          </a:ln>
        </p:spPr>
      </p:pic>
      <p:pic>
        <p:nvPicPr>
          <p:cNvPr descr="A group of women posing for a photo&#10;&#10;Description automatically generated" id="169" name="Google Shape;169;p7"/>
          <p:cNvPicPr preferRelativeResize="0"/>
          <p:nvPr/>
        </p:nvPicPr>
        <p:blipFill rotWithShape="1">
          <a:blip r:embed="rId9">
            <a:alphaModFix/>
          </a:blip>
          <a:srcRect b="0" l="0" r="0" t="0"/>
          <a:stretch/>
        </p:blipFill>
        <p:spPr>
          <a:xfrm>
            <a:off x="9471297" y="2009534"/>
            <a:ext cx="9683389" cy="68540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8"/>
          <p:cNvGrpSpPr/>
          <p:nvPr/>
        </p:nvGrpSpPr>
        <p:grpSpPr>
          <a:xfrm>
            <a:off x="0" y="0"/>
            <a:ext cx="20104621" cy="11309016"/>
            <a:chOff x="0" y="0"/>
            <a:chExt cx="20104621" cy="11309016"/>
          </a:xfrm>
        </p:grpSpPr>
        <p:pic>
          <p:nvPicPr>
            <p:cNvPr id="175" name="Google Shape;175;p8"/>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76" name="Google Shape;176;p8"/>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7" name="Google Shape;177;p8"/>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78" name="Google Shape;178;p8"/>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79" name="Google Shape;179;p8"/>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80" name="Google Shape;180;p8"/>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1" name="Google Shape;181;p8"/>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182" name="Google Shape;182;p8"/>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3" name="Google Shape;183;p8"/>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84" name="Google Shape;184;p8"/>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185" name="Google Shape;185;p8"/>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6" name="Google Shape;186;p8"/>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187" name="Google Shape;187;p8"/>
          <p:cNvSpPr txBox="1"/>
          <p:nvPr>
            <p:ph type="title"/>
          </p:nvPr>
        </p:nvSpPr>
        <p:spPr>
          <a:xfrm>
            <a:off x="2323604" y="1539875"/>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Liens pour des </a:t>
            </a:r>
            <a:r>
              <a:rPr b="1" lang="en-GB" sz="5900"/>
              <a:t>L</a:t>
            </a:r>
            <a:r>
              <a:rPr b="1" lang="en-GB" sz="5900">
                <a:latin typeface="Roboto"/>
                <a:ea typeface="Roboto"/>
                <a:cs typeface="Roboto"/>
                <a:sym typeface="Roboto"/>
              </a:rPr>
              <a:t>ectures et des </a:t>
            </a:r>
            <a:r>
              <a:rPr b="1" lang="en-GB" sz="5900"/>
              <a:t>V</a:t>
            </a:r>
            <a:r>
              <a:rPr b="1" lang="en-GB" sz="5900">
                <a:latin typeface="Roboto"/>
                <a:ea typeface="Roboto"/>
                <a:cs typeface="Roboto"/>
                <a:sym typeface="Roboto"/>
              </a:rPr>
              <a:t>isuels </a:t>
            </a:r>
            <a:r>
              <a:rPr b="1" lang="en-GB" sz="5900"/>
              <a:t>S</a:t>
            </a:r>
            <a:r>
              <a:rPr b="1" lang="en-GB" sz="5900">
                <a:latin typeface="Roboto"/>
                <a:ea typeface="Roboto"/>
                <a:cs typeface="Roboto"/>
                <a:sym typeface="Roboto"/>
              </a:rPr>
              <a:t>upplémentaires</a:t>
            </a:r>
            <a:endParaRPr sz="5900">
              <a:latin typeface="Roboto"/>
              <a:ea typeface="Roboto"/>
              <a:cs typeface="Roboto"/>
              <a:sym typeface="Roboto"/>
            </a:endParaRPr>
          </a:p>
        </p:txBody>
      </p:sp>
      <p:sp>
        <p:nvSpPr>
          <p:cNvPr id="188" name="Google Shape;188;p8"/>
          <p:cNvSpPr txBox="1"/>
          <p:nvPr/>
        </p:nvSpPr>
        <p:spPr>
          <a:xfrm>
            <a:off x="1963568" y="4572012"/>
            <a:ext cx="16177500" cy="4736400"/>
          </a:xfrm>
          <a:prstGeom prst="rect">
            <a:avLst/>
          </a:prstGeom>
          <a:noFill/>
          <a:ln>
            <a:noFill/>
          </a:ln>
        </p:spPr>
        <p:txBody>
          <a:bodyPr anchorCtr="0" anchor="t" bIns="0" lIns="0" spcFirstLastPara="1" rIns="0" wrap="square" tIns="328275">
            <a:spAutoFit/>
          </a:bodyPr>
          <a:lstStyle/>
          <a:p>
            <a:pPr indent="0" lvl="0" marL="349885" rtl="0" algn="l">
              <a:spcBef>
                <a:spcPts val="0"/>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rPr lang="en-GB" sz="4000" u="sng">
                <a:solidFill>
                  <a:schemeClr val="hlink"/>
                </a:solidFill>
                <a:latin typeface="Arial"/>
                <a:ea typeface="Arial"/>
                <a:cs typeface="Arial"/>
                <a:sym typeface="Arial"/>
                <a:hlinkClick r:id="rId8"/>
              </a:rPr>
              <a:t>https://www.dove.com/uk/stories/campaigns.html ?</a:t>
            </a:r>
            <a:endParaRPr sz="4000">
              <a:latin typeface="Arial"/>
              <a:ea typeface="Arial"/>
              <a:cs typeface="Arial"/>
              <a:sym typeface="Arial"/>
            </a:endParaRPr>
          </a:p>
          <a:p>
            <a:pPr indent="0" lvl="0" marL="349885" rtl="0" algn="l">
              <a:spcBef>
                <a:spcPts val="2585"/>
              </a:spcBef>
              <a:spcAft>
                <a:spcPts val="0"/>
              </a:spcAft>
              <a:buNone/>
            </a:pPr>
            <a:r>
              <a:rPr lang="en-GB" sz="4000" u="sng">
                <a:solidFill>
                  <a:schemeClr val="hlink"/>
                </a:solidFill>
                <a:latin typeface="Arial"/>
                <a:ea typeface="Arial"/>
                <a:cs typeface="Arial"/>
                <a:sym typeface="Arial"/>
                <a:hlinkClick r:id="rId9"/>
              </a:rPr>
              <a:t>https://campaignsoftheworld.com/tv/the-dove-code/ </a:t>
            </a:r>
            <a:r>
              <a:rPr lang="en-GB" sz="4000">
                <a:latin typeface="Arial"/>
                <a:ea typeface="Arial"/>
                <a:cs typeface="Arial"/>
                <a:sym typeface="Arial"/>
              </a:rPr>
              <a:t>?</a:t>
            </a:r>
            <a:endParaRPr/>
          </a:p>
          <a:p>
            <a:pPr indent="0" lvl="0" marL="349885" rtl="0" algn="l">
              <a:spcBef>
                <a:spcPts val="2585"/>
              </a:spcBef>
              <a:spcAft>
                <a:spcPts val="0"/>
              </a:spcAft>
              <a:buNone/>
            </a:pPr>
            <a:r>
              <a:t/>
            </a:r>
            <a:endParaRPr sz="4000">
              <a:latin typeface="Arial"/>
              <a:ea typeface="Arial"/>
              <a:cs typeface="Arial"/>
              <a:sym typeface="Arial"/>
            </a:endParaRPr>
          </a:p>
          <a:p>
            <a:pPr indent="0" lvl="0" marL="349885" rtl="0" algn="l">
              <a:spcBef>
                <a:spcPts val="2585"/>
              </a:spcBef>
              <a:spcAft>
                <a:spcPts val="0"/>
              </a:spcAft>
              <a:buNone/>
            </a:pPr>
            <a:r>
              <a:t/>
            </a:r>
            <a:endParaRPr sz="4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9"/>
          <p:cNvGrpSpPr/>
          <p:nvPr/>
        </p:nvGrpSpPr>
        <p:grpSpPr>
          <a:xfrm>
            <a:off x="0" y="0"/>
            <a:ext cx="20104621" cy="11309016"/>
            <a:chOff x="0" y="0"/>
            <a:chExt cx="20104621" cy="11309016"/>
          </a:xfrm>
        </p:grpSpPr>
        <p:pic>
          <p:nvPicPr>
            <p:cNvPr id="194" name="Google Shape;194;p9"/>
            <p:cNvPicPr preferRelativeResize="0"/>
            <p:nvPr/>
          </p:nvPicPr>
          <p:blipFill rotWithShape="1">
            <a:blip r:embed="rId3">
              <a:alphaModFix/>
            </a:blip>
            <a:srcRect b="0" l="0" r="0" t="0"/>
            <a:stretch/>
          </p:blipFill>
          <p:spPr>
            <a:xfrm>
              <a:off x="7104664" y="10376205"/>
              <a:ext cx="11863931" cy="932350"/>
            </a:xfrm>
            <a:prstGeom prst="rect">
              <a:avLst/>
            </a:prstGeom>
            <a:noFill/>
            <a:ln>
              <a:noFill/>
            </a:ln>
          </p:spPr>
        </p:pic>
        <p:sp>
          <p:nvSpPr>
            <p:cNvPr id="195" name="Google Shape;195;p9"/>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6" name="Google Shape;196;p9"/>
            <p:cNvPicPr preferRelativeResize="0"/>
            <p:nvPr/>
          </p:nvPicPr>
          <p:blipFill rotWithShape="1">
            <a:blip r:embed="rId4">
              <a:alphaModFix/>
            </a:blip>
            <a:srcRect b="0" l="0" r="0" t="0"/>
            <a:stretch/>
          </p:blipFill>
          <p:spPr>
            <a:xfrm>
              <a:off x="12336797" y="7853142"/>
              <a:ext cx="6787606" cy="3455413"/>
            </a:xfrm>
            <a:prstGeom prst="rect">
              <a:avLst/>
            </a:prstGeom>
            <a:noFill/>
            <a:ln>
              <a:noFill/>
            </a:ln>
          </p:spPr>
        </p:pic>
        <p:sp>
          <p:nvSpPr>
            <p:cNvPr id="197" name="Google Shape;197;p9"/>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198" name="Google Shape;198;p9"/>
            <p:cNvPicPr preferRelativeResize="0"/>
            <p:nvPr/>
          </p:nvPicPr>
          <p:blipFill rotWithShape="1">
            <a:blip r:embed="rId5">
              <a:alphaModFix/>
            </a:blip>
            <a:srcRect b="0" l="0" r="0" t="0"/>
            <a:stretch/>
          </p:blipFill>
          <p:spPr>
            <a:xfrm>
              <a:off x="0" y="0"/>
              <a:ext cx="11120458" cy="8622121"/>
            </a:xfrm>
            <a:prstGeom prst="rect">
              <a:avLst/>
            </a:prstGeom>
            <a:noFill/>
            <a:ln>
              <a:noFill/>
            </a:ln>
          </p:spPr>
        </p:pic>
        <p:sp>
          <p:nvSpPr>
            <p:cNvPr id="199" name="Google Shape;199;p9"/>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0" name="Google Shape;200;p9"/>
            <p:cNvPicPr preferRelativeResize="0"/>
            <p:nvPr/>
          </p:nvPicPr>
          <p:blipFill rotWithShape="1">
            <a:blip r:embed="rId6">
              <a:alphaModFix/>
            </a:blip>
            <a:srcRect b="0" l="0" r="0" t="0"/>
            <a:stretch/>
          </p:blipFill>
          <p:spPr>
            <a:xfrm>
              <a:off x="900037" y="2000337"/>
              <a:ext cx="7677251" cy="8943809"/>
            </a:xfrm>
            <a:prstGeom prst="rect">
              <a:avLst/>
            </a:prstGeom>
            <a:noFill/>
            <a:ln>
              <a:noFill/>
            </a:ln>
          </p:spPr>
        </p:pic>
        <p:sp>
          <p:nvSpPr>
            <p:cNvPr id="201" name="Google Shape;201;p9"/>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2" name="Google Shape;202;p9"/>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03" name="Google Shape;203;p9"/>
            <p:cNvPicPr preferRelativeResize="0"/>
            <p:nvPr/>
          </p:nvPicPr>
          <p:blipFill rotWithShape="1">
            <a:blip r:embed="rId7">
              <a:alphaModFix/>
            </a:blip>
            <a:srcRect b="0" l="0" r="0" t="0"/>
            <a:stretch/>
          </p:blipFill>
          <p:spPr>
            <a:xfrm>
              <a:off x="17556324" y="180936"/>
              <a:ext cx="2547775" cy="5330075"/>
            </a:xfrm>
            <a:prstGeom prst="rect">
              <a:avLst/>
            </a:prstGeom>
            <a:noFill/>
            <a:ln>
              <a:noFill/>
            </a:ln>
          </p:spPr>
        </p:pic>
        <p:sp>
          <p:nvSpPr>
            <p:cNvPr id="204" name="Google Shape;204;p9"/>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5" name="Google Shape;205;p9"/>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206" name="Google Shape;206;p9"/>
          <p:cNvSpPr txBox="1"/>
          <p:nvPr/>
        </p:nvSpPr>
        <p:spPr>
          <a:xfrm>
            <a:off x="1963555" y="4003087"/>
            <a:ext cx="16177500" cy="6820200"/>
          </a:xfrm>
          <a:prstGeom prst="rect">
            <a:avLst/>
          </a:prstGeom>
          <a:noFill/>
          <a:ln>
            <a:noFill/>
          </a:ln>
        </p:spPr>
        <p:txBody>
          <a:bodyPr anchorCtr="0" anchor="t" bIns="0" lIns="0" spcFirstLastPara="1" rIns="0" wrap="square" tIns="328275">
            <a:spAutoFit/>
          </a:bodyPr>
          <a:lstStyle/>
          <a:p>
            <a:pPr indent="0" lvl="0" marL="0" rtl="0" algn="l">
              <a:spcBef>
                <a:spcPts val="2585"/>
              </a:spcBef>
              <a:spcAft>
                <a:spcPts val="0"/>
              </a:spcAft>
              <a:buNone/>
            </a:pPr>
            <a:r>
              <a:t/>
            </a:r>
            <a:endParaRPr sz="4000"/>
          </a:p>
          <a:p>
            <a:pPr indent="0" lvl="0" marL="0" rtl="0" algn="l">
              <a:spcBef>
                <a:spcPts val="2585"/>
              </a:spcBef>
              <a:spcAft>
                <a:spcPts val="0"/>
              </a:spcAft>
              <a:buNone/>
            </a:pPr>
            <a:r>
              <a:rPr lang="en-GB" sz="4000">
                <a:latin typeface="Arial"/>
                <a:ea typeface="Arial"/>
                <a:cs typeface="Arial"/>
                <a:sym typeface="Arial"/>
              </a:rPr>
              <a:t>La publicité interactive transforme le consommateur/</a:t>
            </a:r>
            <a:r>
              <a:rPr lang="en-GB" sz="4000"/>
              <a:t>trice</a:t>
            </a:r>
            <a:r>
              <a:rPr lang="en-GB" sz="4000">
                <a:latin typeface="Arial"/>
                <a:ea typeface="Arial"/>
                <a:cs typeface="Arial"/>
                <a:sym typeface="Arial"/>
              </a:rPr>
              <a:t> d'un destinataire/tri</a:t>
            </a:r>
            <a:r>
              <a:rPr lang="en-GB" sz="4000"/>
              <a:t>ce</a:t>
            </a:r>
            <a:r>
              <a:rPr lang="en-GB" sz="4000">
                <a:latin typeface="Arial"/>
                <a:ea typeface="Arial"/>
                <a:cs typeface="Arial"/>
                <a:sym typeface="Arial"/>
              </a:rPr>
              <a:t> passif(ve) en un(e) participant actif(ve). Ce changement crée une conversation bidirectionnelle entre la marque et son public. Contrairement aux publicités traditionnelles, où le/</a:t>
            </a:r>
            <a:r>
              <a:rPr lang="en-GB" sz="4000"/>
              <a:t>la</a:t>
            </a:r>
            <a:r>
              <a:rPr lang="en-GB" sz="4000">
                <a:latin typeface="Arial"/>
                <a:ea typeface="Arial"/>
                <a:cs typeface="Arial"/>
                <a:sym typeface="Arial"/>
              </a:rPr>
              <a:t> consommateur/trice ne fait qu'observer, les publicités interactives invitent le public à s'engager en cliquant, en répondant, en jouant ou en participant au dialogue. L'interactivité améliore l'expérience</a:t>
            </a:r>
            <a:r>
              <a:rPr lang="en-GB" sz="4000"/>
              <a:t> du/ de la consommateur/trice</a:t>
            </a:r>
            <a:r>
              <a:rPr lang="en-GB" sz="4000">
                <a:latin typeface="Arial"/>
                <a:ea typeface="Arial"/>
                <a:cs typeface="Arial"/>
                <a:sym typeface="Arial"/>
              </a:rPr>
              <a:t>, augmente l'engagement, la personnalisation et la fidélité à la marque.</a:t>
            </a:r>
            <a:endParaRPr/>
          </a:p>
        </p:txBody>
      </p:sp>
      <p:sp>
        <p:nvSpPr>
          <p:cNvPr id="207" name="Google Shape;207;p9"/>
          <p:cNvSpPr txBox="1"/>
          <p:nvPr>
            <p:ph type="title"/>
          </p:nvPr>
        </p:nvSpPr>
        <p:spPr>
          <a:xfrm>
            <a:off x="2118179" y="1330200"/>
            <a:ext cx="16822800" cy="3241800"/>
          </a:xfrm>
          <a:prstGeom prst="rect">
            <a:avLst/>
          </a:prstGeom>
          <a:noFill/>
          <a:ln>
            <a:noFill/>
          </a:ln>
        </p:spPr>
        <p:txBody>
          <a:bodyPr anchorCtr="0" anchor="t" bIns="0" lIns="0" spcFirstLastPara="1" rIns="0" wrap="square" tIns="1411475">
            <a:spAutoFit/>
          </a:bodyPr>
          <a:lstStyle/>
          <a:p>
            <a:pPr indent="0" lvl="0" marL="61594" rtl="0" algn="l">
              <a:lnSpc>
                <a:spcPct val="100000"/>
              </a:lnSpc>
              <a:spcBef>
                <a:spcPts val="0"/>
              </a:spcBef>
              <a:spcAft>
                <a:spcPts val="0"/>
              </a:spcAft>
              <a:buNone/>
            </a:pPr>
            <a:r>
              <a:rPr b="1" lang="en-GB" sz="5900">
                <a:latin typeface="Roboto"/>
                <a:ea typeface="Roboto"/>
                <a:cs typeface="Roboto"/>
                <a:sym typeface="Roboto"/>
              </a:rPr>
              <a:t>La </a:t>
            </a:r>
            <a:r>
              <a:rPr b="1" lang="en-GB" sz="5900"/>
              <a:t>P</a:t>
            </a:r>
            <a:r>
              <a:rPr b="1" lang="en-GB" sz="5900">
                <a:latin typeface="Roboto"/>
                <a:ea typeface="Roboto"/>
                <a:cs typeface="Roboto"/>
                <a:sym typeface="Roboto"/>
              </a:rPr>
              <a:t>ublicité </a:t>
            </a:r>
            <a:r>
              <a:rPr b="1" lang="en-GB" sz="5900"/>
              <a:t>I</a:t>
            </a:r>
            <a:r>
              <a:rPr b="1" lang="en-GB" sz="5900">
                <a:latin typeface="Roboto"/>
                <a:ea typeface="Roboto"/>
                <a:cs typeface="Roboto"/>
                <a:sym typeface="Roboto"/>
              </a:rPr>
              <a:t>nteractive et la </a:t>
            </a:r>
            <a:r>
              <a:rPr b="1" lang="en-GB" sz="5900"/>
              <a:t>C</a:t>
            </a:r>
            <a:r>
              <a:rPr b="1" lang="en-GB" sz="5900">
                <a:latin typeface="Roboto"/>
                <a:ea typeface="Roboto"/>
                <a:cs typeface="Roboto"/>
                <a:sym typeface="Roboto"/>
              </a:rPr>
              <a:t>onversation </a:t>
            </a:r>
            <a:r>
              <a:rPr b="1" lang="en-GB" sz="5900"/>
              <a:t>B</a:t>
            </a:r>
            <a:r>
              <a:rPr b="1" lang="en-GB" sz="5900">
                <a:latin typeface="Roboto"/>
                <a:ea typeface="Roboto"/>
                <a:cs typeface="Roboto"/>
                <a:sym typeface="Roboto"/>
              </a:rPr>
              <a:t>idirectionnelle</a:t>
            </a:r>
            <a:endParaRPr sz="59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Eftychia Kechri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