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6858000" cx="12192000"/>
  <p:notesSz cx="6858000" cy="9144000"/>
  <p:embeddedFontLst>
    <p:embeddedFont>
      <p:font typeface="Roboto Medium"/>
      <p:regular r:id="rId19"/>
      <p:bold r:id="rId20"/>
      <p:italic r:id="rId21"/>
      <p:boldItalic r:id="rId22"/>
    </p:embeddedFont>
    <p:embeddedFont>
      <p:font typeface="Roboto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61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346">
          <p15:clr>
            <a:srgbClr val="A4A3A4"/>
          </p15:clr>
        </p15:guide>
        <p15:guide id="4" orient="horz" pos="3861">
          <p15:clr>
            <a:srgbClr val="A4A3A4"/>
          </p15:clr>
        </p15:guide>
        <p15:guide id="5" pos="7242">
          <p15:clr>
            <a:srgbClr val="A4A3A4"/>
          </p15:clr>
        </p15:guide>
      </p15:sldGuideLst>
    </p:ext>
    <p:ext uri="GoogleSlidesCustomDataVersion2">
      <go:slidesCustomData xmlns:go="http://customooxmlschemas.google.com/" r:id="rId27" roundtripDataSignature="AMtx7mjhZ5VPxGrlFHRrpQ1UuZbA8smvh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61"/>
        <p:guide pos="3840"/>
        <p:guide pos="346" orient="horz"/>
        <p:guide pos="3861" orient="horz"/>
        <p:guide pos="7242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Medium-bold.fntdata"/><Relationship Id="rId22" Type="http://schemas.openxmlformats.org/officeDocument/2006/relationships/font" Target="fonts/RobotoMedium-boldItalic.fntdata"/><Relationship Id="rId21" Type="http://schemas.openxmlformats.org/officeDocument/2006/relationships/font" Target="fonts/RobotoMedium-italic.fntdata"/><Relationship Id="rId24" Type="http://schemas.openxmlformats.org/officeDocument/2006/relationships/font" Target="fonts/Roboto-bold.fntdata"/><Relationship Id="rId23" Type="http://schemas.openxmlformats.org/officeDocument/2006/relationships/font" Target="fonts/Roboto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Italic.fntdata"/><Relationship Id="rId25" Type="http://schemas.openxmlformats.org/officeDocument/2006/relationships/font" Target="fonts/Roboto-italic.fntdata"/><Relationship Id="rId27" Type="http://customschemas.google.com/relationships/presentationmetadata" Target="meta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font" Target="fonts/RobotoMedium-regular.fntdata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08ead12222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Dans le style de Kairouan, 1914 - Paul Klee - WikiArt.org. (s.d.).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9" name="Google Shape;139;g308ead12222_0_7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08ead12222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 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45" name="Google Shape;145;g308ead12222_0_8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308ead12222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 : Freepik Company S.L. - www.freepik.com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52" name="Google Shape;152;g308ead12222_0_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1100d0c710_1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60" name="Google Shape;160;g31100d0c710_1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6" name="Google Shape;86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96" name="Google Shape;96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05" name="Google Shape;105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08ead12222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0" name="Google Shape;110;g308ead12222_0_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08ead12222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17" name="Google Shape;117;g308ead12222_0_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08ead12222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22" name="Google Shape;122;g308ead12222_0_3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08ead12222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Créateur : Meyer, Thomas, 2017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| 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Crédit : Bildnachweis siehe Beschreibung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Copyright : Thomas Meyer/OSTKREUZ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27" name="Google Shape;127;g308ead12222_0_4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8ead12222_0_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sz="900">
                <a:solidFill>
                  <a:srgbClr val="9AA0A6"/>
                </a:solidFill>
                <a:highlight>
                  <a:srgbClr val="202124"/>
                </a:highlight>
              </a:rPr>
              <a:t>Dans le style de Kairouan, 1914 - Paul Klee - WikiArt.org. (s.d.). www.wikiart.org. https://www.wikiart.org/en/paul-klee/in-the-style-of-kairouan-1914</a:t>
            </a:r>
            <a:endParaRPr sz="900">
              <a:solidFill>
                <a:srgbClr val="9AA0A6"/>
              </a:solidFill>
              <a:highlight>
                <a:srgbClr val="202124"/>
              </a:highlight>
            </a:endParaRPr>
          </a:p>
        </p:txBody>
      </p:sp>
      <p:sp>
        <p:nvSpPr>
          <p:cNvPr id="132" name="Google Shape;132;g308ead12222_0_6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5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4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5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7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8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28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9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9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29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29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9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2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2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3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33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jpg"/><Relationship Id="rId4" Type="http://schemas.openxmlformats.org/officeDocument/2006/relationships/image" Target="../media/image10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Relationship Id="rId4" Type="http://schemas.openxmlformats.org/officeDocument/2006/relationships/image" Target="../media/image4.png"/><Relationship Id="rId5" Type="http://schemas.openxmlformats.org/officeDocument/2006/relationships/image" Target="../media/image6.png"/><Relationship Id="rId6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11.jpg"/><Relationship Id="rId5" Type="http://schemas.openxmlformats.org/officeDocument/2006/relationships/hyperlink" Target="https://www.europeana.eu/item/188/item_7KCTZEYJYKTKAJU4K2KQP3JODQPLOG6F" TargetMode="External"/><Relationship Id="rId6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Relationship Id="rId4" Type="http://schemas.openxmlformats.org/officeDocument/2006/relationships/image" Target="../media/image9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08ead12222_0_7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Pratiques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onception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urable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Sélection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atériaux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Donner la priorité aux matériaux renouvelables, recyclables et à faible impact.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Efficacité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Énergétique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Utiliser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conception passive et les sources d'énergie renouvelables pour réduire la consommation.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Réduction des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échets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Minimiser les déchets grâce à la conception modulaire, au démontage et à la fabrication numérique.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Conservation de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'eau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Intégrer des systèmes efficaces d'utilisation et de récolte de l'eau dans la conception.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2" name="Google Shape;142;g308ead12222_0_76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08ead12222_0_8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 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Rôle de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echnologie dans la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onception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urable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 synergie entre la technologie et la conception durable favorise une approche qui s'attaque aux défis environnementaux, tout en favorisant la viabilité économique et l'inclusion sociale.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Outils numériques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Building Information Modeling (BIM)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facilite une planification et une gestion des ressources précises.</a:t>
            </a:r>
            <a:endParaRPr b="0" i="0" sz="13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RV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US" sz="13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permet une évaluation en temps réel, ce qui conduit à des conceptions plus respectueuses de l'environnement.</a:t>
            </a:r>
            <a:endParaRPr b="0" i="0" sz="13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Impression 3D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b="0" i="0" lang="en-US" sz="13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permettant un prototypage rapide et une production à la demande.</a:t>
            </a:r>
            <a:endParaRPr b="0" i="0" sz="13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8" name="Google Shape;148;g308ead12222_0_86"/>
          <p:cNvSpPr txBox="1"/>
          <p:nvPr/>
        </p:nvSpPr>
        <p:spPr>
          <a:xfrm>
            <a:off x="7885650" y="2941900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Amélioration des processus de conception avec une utilisation optimisée des ressources et une réduction des déchets.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49" name="Google Shape;149;g308ead12222_0_86"/>
          <p:cNvSpPr/>
          <p:nvPr/>
        </p:nvSpPr>
        <p:spPr>
          <a:xfrm>
            <a:off x="9286050" y="2458900"/>
            <a:ext cx="352200" cy="483000"/>
          </a:xfrm>
          <a:prstGeom prst="downArrow">
            <a:avLst>
              <a:gd fmla="val 50000" name="adj1"/>
              <a:gd fmla="val 50000" name="adj2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08ead12222_0_99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5" name="Google Shape;155;g308ead12222_0_99"/>
          <p:cNvSpPr txBox="1"/>
          <p:nvPr/>
        </p:nvSpPr>
        <p:spPr>
          <a:xfrm>
            <a:off x="7885650" y="3164325"/>
            <a:ext cx="3282300" cy="26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56" name="Google Shape;156;g308ead12222_0_99"/>
          <p:cNvSpPr txBox="1"/>
          <p:nvPr/>
        </p:nvSpPr>
        <p:spPr>
          <a:xfrm>
            <a:off x="6579300" y="5361150"/>
            <a:ext cx="3037500" cy="3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57" name="Google Shape;157;g308ead12222_0_99" title="Why Companies Can't Design Sustainable, Eco-Friendly Products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063870" y="1726512"/>
            <a:ext cx="6078159" cy="3431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"/>
          <p:cNvSpPr txBox="1"/>
          <p:nvPr>
            <p:ph type="ctrTitle"/>
          </p:nvPr>
        </p:nvSpPr>
        <p:spPr>
          <a:xfrm>
            <a:off x="813933" y="654936"/>
            <a:ext cx="10544947" cy="233378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Cours sur les outils numériques: Espaces d'Apprentissage Alternatifs Numériques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rPr lang="en-US" sz="3200">
                <a:solidFill>
                  <a:srgbClr val="2330DC"/>
                </a:solidFill>
                <a:latin typeface="Roboto Medium"/>
                <a:ea typeface="Roboto Medium"/>
                <a:cs typeface="Roboto Medium"/>
                <a:sym typeface="Roboto Medium"/>
              </a:rPr>
              <a:t>Module 1: Introduction aux Principes du Nouveau Bauhaus Européen et à la Conception Durable</a:t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 Medium"/>
              <a:buNone/>
            </a:pPr>
            <a:r>
              <a:t/>
            </a:r>
            <a:endParaRPr sz="3200">
              <a:solidFill>
                <a:srgbClr val="2330DC"/>
              </a:solidFill>
              <a:latin typeface="Roboto Medium"/>
              <a:ea typeface="Roboto Medium"/>
              <a:cs typeface="Roboto Medium"/>
              <a:sym typeface="Roboto Medium"/>
            </a:endParaRPr>
          </a:p>
        </p:txBody>
      </p:sp>
      <p:sp>
        <p:nvSpPr>
          <p:cNvPr id="89" name="Google Shape;89;p2"/>
          <p:cNvSpPr txBox="1"/>
          <p:nvPr>
            <p:ph idx="1" type="subTitle"/>
          </p:nvPr>
        </p:nvSpPr>
        <p:spPr>
          <a:xfrm>
            <a:off x="813925" y="3120575"/>
            <a:ext cx="9693000" cy="19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9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1.1 Le contexte historique du mouvement Bauhaus et l’évolution vers le NEB.</a:t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9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1.2 Principes clés de NEB: durabilité, esthétique, inclusivité.</a:t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rPr lang="en-US" sz="19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1.3 Introduction aux concepts et pratiques de conception durable.</a:t>
            </a:r>
            <a:endParaRPr sz="19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lnSpc>
                <a:spcPct val="90000"/>
              </a:lnSpc>
              <a:spcBef>
                <a:spcPts val="480"/>
              </a:spcBef>
              <a:spcAft>
                <a:spcPts val="0"/>
              </a:spcAft>
              <a:buClr>
                <a:srgbClr val="595959"/>
              </a:buClr>
              <a:buSzPts val="2400"/>
              <a:buNone/>
            </a:pPr>
            <a:r>
              <a:t/>
            </a:r>
            <a:endParaRPr sz="2000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0" name="Google Shape;90;p2"/>
          <p:cNvPicPr preferRelativeResize="0"/>
          <p:nvPr/>
        </p:nvPicPr>
        <p:blipFill rotWithShape="1">
          <a:blip r:embed="rId4">
            <a:alphaModFix/>
          </a:blip>
          <a:srcRect b="54817" l="14810" r="52748" t="29444"/>
          <a:stretch/>
        </p:blipFill>
        <p:spPr>
          <a:xfrm>
            <a:off x="813933" y="5465114"/>
            <a:ext cx="2681230" cy="75827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"/>
          <p:cNvSpPr txBox="1"/>
          <p:nvPr/>
        </p:nvSpPr>
        <p:spPr>
          <a:xfrm>
            <a:off x="1011633" y="5378974"/>
            <a:ext cx="33036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2023-1-CY01-KA220-HED-000160668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1" i="0" sz="1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sign with a person and a euro symbol&#10;&#10;Description automatically generated" id="92" name="Google Shape;92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40091" y="5612074"/>
            <a:ext cx="1448355" cy="517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233763" y="4808272"/>
            <a:ext cx="2125117" cy="21251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/>
        </p:nvSpPr>
        <p:spPr>
          <a:xfrm>
            <a:off x="985700" y="870350"/>
            <a:ext cx="10266000" cy="502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Contexte historique: Mouvement Bauhaus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Origine: Fondée par Walter Gropius à Weimar, Allemagne, en 1919.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Objectif: Intégrer l'art, l'artisanat et l'industrie pour améliorer la vie quotidienn</a:t>
            </a:r>
            <a:r>
              <a:rPr lang="en-US" sz="17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 en appliquant </a:t>
            </a: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un design fonctionnel.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365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700"/>
              <a:buFont typeface="Roboto"/>
              <a:buChar char="●"/>
            </a:pPr>
            <a:r>
              <a:rPr b="0" i="0" lang="en-US" sz="17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Influence: Mettre l'accent sur la simplicité, la fonctionnalité et l'unité de forme, influençant le design moderniste mondial.</a:t>
            </a:r>
            <a:endParaRPr b="0" i="0" sz="17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9" name="Google Shape;99;p2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11725" y="3390138"/>
            <a:ext cx="1553150" cy="243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3"/>
          <p:cNvSpPr txBox="1"/>
          <p:nvPr/>
        </p:nvSpPr>
        <p:spPr>
          <a:xfrm>
            <a:off x="8040200" y="4762750"/>
            <a:ext cx="1761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Walter Gropius με Handrick, Roland (Herstellung) (Fotograf) - Deutsche Fotothek, Allemagne - Copyright - Usage Pédagogique Autorisé.</a:t>
            </a:r>
            <a:endParaRPr b="0" i="0" sz="9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"/>
              <a:buFont typeface="Arial"/>
              <a:buNone/>
            </a:pPr>
            <a:r>
              <a:rPr b="0" i="0" lang="en-US" sz="600" u="sng" cap="none" strike="noStrike">
                <a:solidFill>
                  <a:schemeClr val="hlink"/>
                </a:solidFill>
                <a:latin typeface="Roboto"/>
                <a:ea typeface="Roboto"/>
                <a:cs typeface="Roboto"/>
                <a:sym typeface="Roboto"/>
                <a:hlinkClick r:id="rId5"/>
              </a:rPr>
              <a:t>https://www.europeana.eu/item/188/item_7KCTZEYJYKTKAJU4K2KQP3JODQPLOG6F</a:t>
            </a:r>
            <a:endParaRPr b="0" i="0" sz="6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01" name="Google Shape;101;p23"/>
          <p:cNvSpPr txBox="1"/>
          <p:nvPr/>
        </p:nvSpPr>
        <p:spPr>
          <a:xfrm>
            <a:off x="7612700" y="5470750"/>
            <a:ext cx="27402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2" name="Google Shape;102;p23" title="The Founder of the Bauhaus | Walter Gropius | Design Documentary | Modernist Architecture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380052" y="3320939"/>
            <a:ext cx="4556347" cy="25723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Idées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et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'héritage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du Bauhaus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Idées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Principales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Les objets du quotidien sont à la fois beaux et fonctionnels.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de formes géométriques, minimalisme et matériaux modernes.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Héritage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Diffusion mondiale des idéaux du Bauhaus après sa fermeture en 1933.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Impact durable sur l'architecture, la conception de produits et l'art dans le monde entier.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308ead12222_0_14"/>
          <p:cNvSpPr txBox="1"/>
          <p:nvPr/>
        </p:nvSpPr>
        <p:spPr>
          <a:xfrm>
            <a:off x="880850" y="755000"/>
            <a:ext cx="103596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Évolution vers le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ouveau Bauhaus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uropéen (NEB)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Émergence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Lancement: L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 NEB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 été créé par la Commission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uropéenne en 2020.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Objectif : Répondre aux changements climatiques, aux inégalités sociales et à la transformation numérique.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Vision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ssocier la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durabilité, l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esthétique et l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’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inclusivité, en s'alignant avec le Green Deal européen.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Continuité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hangement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Adapter le dialogue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du Bauhaus 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entre l’industrie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 l’art,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aux priorités écologiques et sociales.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13" name="Google Shape;113;g308ead12222_0_14"/>
          <p:cNvSpPr txBox="1"/>
          <p:nvPr/>
        </p:nvSpPr>
        <p:spPr>
          <a:xfrm>
            <a:off x="7910175" y="5705600"/>
            <a:ext cx="2865300" cy="26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4" name="Google Shape;114;g308ead12222_0_14" title="The New European Bauhaus - From Vision to Reality (Bjarke Ingels, John Schellnhuber) | DLD All Stars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167201" y="4680151"/>
            <a:ext cx="3857609" cy="21778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08ead12222_0_24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Principes clés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du NEB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 Durabilité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Responsabilité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nvironnementale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Utilisation de matériaux respectueux de l'environnement, de procédés économes en énergie et de pratiques à faible impact.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Économie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irculaire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L’accent est mis sur la réutilisation, le recyclage et la régénération des ressources, en s’éloignant d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modèle de «prise-fabrication-élimination».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08ead12222_0_3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Principes clés d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 NEB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 Esthétique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Beauté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onctionnalité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Des designs à la fois esthétiques et pratiques.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Diversité et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xpression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ulturelles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Intégrer le patrimoine culturel européen, l'artisanat local et l'expression artistique dans le design.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08ead12222_0_46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Principes clés d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 NEB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: Inclusivité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Conception pour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ous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/Toutes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Créer des espaces et des produits accessibles pour tous les âges, toutes les capacités et tous les milieux.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Conception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P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articipative :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Faire participer les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communautés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 aux processus de conception afin de répondre aux divers besoins et points de vue.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08ead12222_0_65"/>
          <p:cNvSpPr txBox="1"/>
          <p:nvPr/>
        </p:nvSpPr>
        <p:spPr>
          <a:xfrm>
            <a:off x="880850" y="755000"/>
            <a:ext cx="10444200" cy="537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Introduction aux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oncepts de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onception </a:t>
            </a:r>
            <a:r>
              <a:rPr lang="en-US" sz="32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32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urable</a:t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Qu'est-ce que la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C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onception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urable ?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Définition: Concevoir avec un impact réduit sur l'environnement et une efficacité accrue des ressources.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330DC"/>
              </a:buClr>
              <a:buSzPts val="1800"/>
              <a:buFont typeface="Roboto"/>
              <a:buChar char="●"/>
            </a:pP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Triple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B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ilan: </a:t>
            </a:r>
            <a:r>
              <a:rPr lang="en-US" sz="1800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M</a:t>
            </a:r>
            <a:r>
              <a:rPr b="0" i="0" lang="en-US" sz="1800" u="none" cap="none" strike="noStrike">
                <a:solidFill>
                  <a:srgbClr val="2330DC"/>
                </a:solidFill>
                <a:latin typeface="Roboto"/>
                <a:ea typeface="Roboto"/>
                <a:cs typeface="Roboto"/>
                <a:sym typeface="Roboto"/>
              </a:rPr>
              <a:t>ettre l'accent sur la durabilité environnementale, sociale et économique.</a:t>
            </a:r>
            <a:endParaRPr b="0" i="0" sz="18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t/>
            </a:r>
            <a:endParaRPr b="0" i="0" sz="3200" u="none" cap="none" strike="noStrike">
              <a:solidFill>
                <a:srgbClr val="2330DC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5" name="Google Shape;135;g308ead12222_0_65"/>
          <p:cNvSpPr txBox="1"/>
          <p:nvPr/>
        </p:nvSpPr>
        <p:spPr>
          <a:xfrm>
            <a:off x="8833975" y="5408100"/>
            <a:ext cx="2254800" cy="2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36" name="Google Shape;136;g308ead12222_0_65" title="Triple bottom line (3 pillars): sustainability in business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052234" y="3429000"/>
            <a:ext cx="4101431" cy="2315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2023-11-22T09:07:15Z</dcterms:created>
  <dc:creator>Anna Merry</dc:creator>
</cp:coreProperties>
</file>