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6858000" cx="12192000"/>
  <p:notesSz cx="6858000" cy="9144000"/>
  <p:embeddedFontLst>
    <p:embeddedFont>
      <p:font typeface="Roboto Medium"/>
      <p:regular r:id="rId17"/>
      <p:bold r:id="rId18"/>
      <p:italic r:id="rId19"/>
      <p:boldItalic r:id="rId20"/>
    </p:embeddedFont>
    <p:embeddedFont>
      <p:font typeface="Roboto"/>
      <p:regular r:id="rId21"/>
      <p:bold r:id="rId22"/>
      <p:italic r:id="rId23"/>
      <p:boldItalic r:id="rId2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461">
          <p15:clr>
            <a:srgbClr val="A4A3A4"/>
          </p15:clr>
        </p15:guide>
        <p15:guide id="2" pos="3840">
          <p15:clr>
            <a:srgbClr val="A4A3A4"/>
          </p15:clr>
        </p15:guide>
        <p15:guide id="3" orient="horz" pos="346">
          <p15:clr>
            <a:srgbClr val="A4A3A4"/>
          </p15:clr>
        </p15:guide>
        <p15:guide id="4" orient="horz" pos="3861">
          <p15:clr>
            <a:srgbClr val="A4A3A4"/>
          </p15:clr>
        </p15:guide>
        <p15:guide id="5" pos="7242">
          <p15:clr>
            <a:srgbClr val="A4A3A4"/>
          </p15:clr>
        </p15:guide>
      </p15:sldGuideLst>
    </p:ext>
    <p:ext uri="GoogleSlidesCustomDataVersion2">
      <go:slidesCustomData xmlns:go="http://customooxmlschemas.google.com/" r:id="rId25" roundtripDataSignature="AMtx7mhQvow0T7vyZ+YcCyD57zoKk1iDt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461"/>
        <p:guide pos="3840"/>
        <p:guide pos="346" orient="horz"/>
        <p:guide pos="3861" orient="horz"/>
        <p:guide pos="7242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obotoMedium-boldItalic.fntdata"/><Relationship Id="rId22" Type="http://schemas.openxmlformats.org/officeDocument/2006/relationships/font" Target="fonts/Roboto-bold.fntdata"/><Relationship Id="rId21" Type="http://schemas.openxmlformats.org/officeDocument/2006/relationships/font" Target="fonts/Roboto-regular.fntdata"/><Relationship Id="rId24" Type="http://schemas.openxmlformats.org/officeDocument/2006/relationships/font" Target="fonts/Roboto-boldItalic.fntdata"/><Relationship Id="rId23" Type="http://schemas.openxmlformats.org/officeDocument/2006/relationships/font" Target="fonts/Roboto-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5" Type="http://customschemas.google.com/relationships/presentationmetadata" Target="meta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RobotoMedium-regular.fntdata"/><Relationship Id="rId16" Type="http://schemas.openxmlformats.org/officeDocument/2006/relationships/slide" Target="slides/slide11.xml"/><Relationship Id="rId19" Type="http://schemas.openxmlformats.org/officeDocument/2006/relationships/font" Target="fonts/RobotoMedium-italic.fntdata"/><Relationship Id="rId18" Type="http://schemas.openxmlformats.org/officeDocument/2006/relationships/font" Target="fonts/RobotoMedium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08ead12222_0_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900">
                <a:solidFill>
                  <a:srgbClr val="9AA0A6"/>
                </a:solidFill>
                <a:highlight>
                  <a:srgbClr val="202124"/>
                </a:highlight>
              </a:rPr>
              <a:t>Dans le style de Kairouan, 1914 - Paul Klee - WikiArt.org. (s.d.). www.wikiart.org. https://www.wikiart.org/en/paul-klee/in-the-style-of-kairouan-1914</a:t>
            </a:r>
            <a:endParaRPr sz="900">
              <a:solidFill>
                <a:srgbClr val="9AA0A6"/>
              </a:solidFill>
              <a:highlight>
                <a:srgbClr val="202124"/>
              </a:highlight>
            </a:endParaRPr>
          </a:p>
        </p:txBody>
      </p:sp>
      <p:sp>
        <p:nvSpPr>
          <p:cNvPr id="134" name="Google Shape;134;g308ead12222_0_7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1100d0c710_1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41" name="Google Shape;141;g31100d0c710_1_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6" name="Google Shape;86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6" name="Google Shape;96;p2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1" name="Google Shape;101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08ead12222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6" name="Google Shape;106;g308ead12222_0_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08ead12222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1" name="Google Shape;111;g308ead12222_0_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08ead12222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6" name="Google Shape;116;g308ead12222_0_3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08ead12222_0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900">
                <a:solidFill>
                  <a:srgbClr val="9AA0A6"/>
                </a:solidFill>
                <a:highlight>
                  <a:srgbClr val="202124"/>
                </a:highlight>
              </a:rPr>
              <a:t>Créateur : Meyer, Thomas, 2017 </a:t>
            </a:r>
            <a:endParaRPr sz="900">
              <a:solidFill>
                <a:srgbClr val="9AA0A6"/>
              </a:solidFill>
              <a:highlight>
                <a:srgbClr val="202124"/>
              </a:highlight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900">
                <a:solidFill>
                  <a:srgbClr val="9AA0A6"/>
                </a:solidFill>
                <a:highlight>
                  <a:srgbClr val="202124"/>
                </a:highlight>
              </a:rPr>
              <a:t>| </a:t>
            </a:r>
            <a:endParaRPr sz="900">
              <a:solidFill>
                <a:srgbClr val="9AA0A6"/>
              </a:solidFill>
              <a:highlight>
                <a:srgbClr val="202124"/>
              </a:highlight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900">
                <a:solidFill>
                  <a:srgbClr val="9AA0A6"/>
                </a:solidFill>
                <a:highlight>
                  <a:srgbClr val="202124"/>
                </a:highlight>
              </a:rPr>
              <a:t>Crédit : Bildnachweis siehe Beschreibung</a:t>
            </a:r>
            <a:endParaRPr sz="900">
              <a:solidFill>
                <a:srgbClr val="9AA0A6"/>
              </a:solidFill>
              <a:highlight>
                <a:srgbClr val="202124"/>
              </a:highlight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900">
                <a:solidFill>
                  <a:srgbClr val="9AA0A6"/>
                </a:solidFill>
                <a:highlight>
                  <a:srgbClr val="202124"/>
                </a:highlight>
              </a:rPr>
              <a:t>Copyright : Thomas Meyer/OSTKREUZ</a:t>
            </a:r>
            <a:endParaRPr sz="900">
              <a:solidFill>
                <a:srgbClr val="9AA0A6"/>
              </a:solidFill>
              <a:highlight>
                <a:srgbClr val="202124"/>
              </a:highlight>
            </a:endParaRPr>
          </a:p>
        </p:txBody>
      </p:sp>
      <p:sp>
        <p:nvSpPr>
          <p:cNvPr id="122" name="Google Shape;122;g308ead12222_0_4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08ead12222_0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900">
                <a:solidFill>
                  <a:srgbClr val="9AA0A6"/>
                </a:solidFill>
                <a:highlight>
                  <a:srgbClr val="202124"/>
                </a:highlight>
              </a:rPr>
              <a:t>Dans le style de Kairouan, 1914 - Paul Klee - WikiArt.org. (s.d.). www.wikiart.org. https://www.wikiart.org/en/paul-klee/in-the-style-of-kairouan-1914</a:t>
            </a:r>
            <a:endParaRPr sz="900">
              <a:solidFill>
                <a:srgbClr val="9AA0A6"/>
              </a:solidFill>
              <a:highlight>
                <a:srgbClr val="202124"/>
              </a:highlight>
            </a:endParaRPr>
          </a:p>
        </p:txBody>
      </p:sp>
      <p:sp>
        <p:nvSpPr>
          <p:cNvPr id="128" name="Google Shape;128;g308ead12222_0_6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5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2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34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3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3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3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5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35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3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3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3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2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2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2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7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7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2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2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2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28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28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2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2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9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9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29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29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29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2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2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2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3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3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3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3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3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3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3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32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32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3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3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3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3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33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33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3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3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3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2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jpg"/><Relationship Id="rId4" Type="http://schemas.openxmlformats.org/officeDocument/2006/relationships/image" Target="../media/image7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jpg"/><Relationship Id="rId4" Type="http://schemas.openxmlformats.org/officeDocument/2006/relationships/image" Target="../media/image10.png"/><Relationship Id="rId5" Type="http://schemas.openxmlformats.org/officeDocument/2006/relationships/image" Target="../media/image5.png"/><Relationship Id="rId6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jpg"/><Relationship Id="rId4" Type="http://schemas.openxmlformats.org/officeDocument/2006/relationships/image" Target="../media/image8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jpg"/><Relationship Id="rId4" Type="http://schemas.openxmlformats.org/officeDocument/2006/relationships/image" Target="../media/image11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jpg"/><Relationship Id="rId4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08ead12222_0_76"/>
          <p:cNvSpPr txBox="1"/>
          <p:nvPr/>
        </p:nvSpPr>
        <p:spPr>
          <a:xfrm>
            <a:off x="880850" y="755000"/>
            <a:ext cx="8456400" cy="53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Introduction aux 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M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éthodes de </a:t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F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abrication 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N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umérique</a:t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25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7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Présentation de la </a:t>
            </a:r>
            <a:r>
              <a:rPr lang="en-US" sz="17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F</a:t>
            </a:r>
            <a:r>
              <a:rPr b="0" i="0" lang="en-US" sz="17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abrication </a:t>
            </a:r>
            <a:r>
              <a:rPr lang="en-US" sz="17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N</a:t>
            </a:r>
            <a:r>
              <a:rPr b="0" i="0" lang="en-US" sz="17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umérique:</a:t>
            </a:r>
            <a:endParaRPr b="0" i="0" sz="17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65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700"/>
              <a:buFont typeface="Roboto"/>
              <a:buChar char="●"/>
            </a:pPr>
            <a:r>
              <a:rPr b="0" i="0" lang="en-US" sz="17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Amener les dessins numériques sous forme physique </a:t>
            </a:r>
            <a:r>
              <a:rPr lang="en-US" sz="17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en appliquant</a:t>
            </a:r>
            <a:endParaRPr b="0" i="0" sz="17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des techniques de fabrication précises.</a:t>
            </a:r>
            <a:endParaRPr b="0" i="0" sz="17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7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7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Impression 3D :</a:t>
            </a:r>
            <a:endParaRPr b="0" i="0" sz="17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65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700"/>
              <a:buFont typeface="Roboto"/>
              <a:buChar char="●"/>
            </a:pPr>
            <a:r>
              <a:rPr b="0" i="0" lang="en-US" sz="17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Définition: Création couche par couche d'objets à partir de modèles numériques.</a:t>
            </a:r>
            <a:endParaRPr b="0" i="0" sz="17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65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700"/>
              <a:buFont typeface="Roboto"/>
              <a:buChar char="●"/>
            </a:pPr>
            <a:r>
              <a:rPr b="0" i="0" lang="en-US" sz="17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Techniques: Tranchage pour la précision, choix de matériaux écologiques.</a:t>
            </a:r>
            <a:endParaRPr b="0" i="0" sz="17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65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700"/>
              <a:buFont typeface="Roboto"/>
              <a:buChar char="●"/>
            </a:pPr>
            <a:r>
              <a:rPr b="0" i="0" lang="en-US" sz="17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Exemple: Impression d'un modèle d'immeuble inspiré d</a:t>
            </a:r>
            <a:r>
              <a:rPr lang="en-US" sz="17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u NEB</a:t>
            </a:r>
            <a:r>
              <a:rPr b="0" i="0" lang="en-US" sz="17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qui démontre la durabilité.</a:t>
            </a:r>
            <a:endParaRPr b="0" i="0" sz="17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7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7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Découpe </a:t>
            </a:r>
            <a:r>
              <a:rPr lang="en-US" sz="17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</a:t>
            </a:r>
            <a:r>
              <a:rPr b="0" i="0" lang="en-US" sz="17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aser:</a:t>
            </a:r>
            <a:endParaRPr b="0" i="0" sz="17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65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700"/>
              <a:buFont typeface="Roboto"/>
              <a:buChar char="●"/>
            </a:pPr>
            <a:r>
              <a:rPr b="0" i="0" lang="en-US" sz="17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Définition: Utiliser la précision laser pour la découpe ou la gravure de matériaux.</a:t>
            </a:r>
            <a:endParaRPr b="0" i="0" sz="17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65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700"/>
              <a:buFont typeface="Roboto"/>
              <a:buChar char="●"/>
            </a:pPr>
            <a:r>
              <a:rPr b="0" i="0" lang="en-US" sz="17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Techniques: Découpe vectorielle, dessins de gravure.</a:t>
            </a:r>
            <a:endParaRPr b="0" i="0" sz="17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65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700"/>
              <a:buFont typeface="Roboto"/>
              <a:buChar char="●"/>
            </a:pPr>
            <a:r>
              <a:rPr b="0" i="0" lang="en-US" sz="17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Exempl</a:t>
            </a:r>
            <a:r>
              <a:rPr lang="en-US" sz="17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</a:t>
            </a:r>
            <a:r>
              <a:rPr b="0" i="0" lang="en-US" sz="17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: Création d'un modèle d'architecture durable en bois ou en acrylique.</a:t>
            </a:r>
            <a:endParaRPr b="0" i="0" sz="17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7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7" name="Google Shape;137;g308ead12222_0_76"/>
          <p:cNvSpPr txBox="1"/>
          <p:nvPr/>
        </p:nvSpPr>
        <p:spPr>
          <a:xfrm>
            <a:off x="8145150" y="3164325"/>
            <a:ext cx="3282300" cy="2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38" name="Google Shape;138;g308ead12222_0_76" title="What is Digital Fabrication?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169675" y="755000"/>
            <a:ext cx="3233249" cy="18253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"/>
          <p:cNvSpPr txBox="1"/>
          <p:nvPr>
            <p:ph type="ctrTitle"/>
          </p:nvPr>
        </p:nvSpPr>
        <p:spPr>
          <a:xfrm>
            <a:off x="813933" y="654936"/>
            <a:ext cx="10544947" cy="23337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oboto Medium"/>
              <a:buNone/>
            </a:pPr>
            <a:r>
              <a:rPr lang="en-US" sz="3200">
                <a:solidFill>
                  <a:srgbClr val="2330DC"/>
                </a:solidFill>
                <a:latin typeface="Roboto Medium"/>
                <a:ea typeface="Roboto Medium"/>
                <a:cs typeface="Roboto Medium"/>
                <a:sym typeface="Roboto Medium"/>
              </a:rPr>
              <a:t>Cours sur les Outils Numériques: Espaces d'Apprentissage Alternatifs Numériques</a:t>
            </a:r>
            <a:endParaRPr sz="3200">
              <a:solidFill>
                <a:srgbClr val="2330DC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oboto Medium"/>
              <a:buNone/>
            </a:pPr>
            <a:r>
              <a:t/>
            </a:r>
            <a:endParaRPr sz="3200">
              <a:solidFill>
                <a:srgbClr val="2330DC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oboto Medium"/>
              <a:buNone/>
            </a:pPr>
            <a:r>
              <a:rPr lang="en-US" sz="3200">
                <a:solidFill>
                  <a:srgbClr val="2330DC"/>
                </a:solidFill>
                <a:latin typeface="Roboto Medium"/>
                <a:ea typeface="Roboto Medium"/>
                <a:cs typeface="Roboto Medium"/>
                <a:sym typeface="Roboto Medium"/>
              </a:rPr>
              <a:t>Module 2: Outils et Techniques d'Art Numérique</a:t>
            </a:r>
            <a:endParaRPr sz="3200">
              <a:solidFill>
                <a:srgbClr val="2330DC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oboto Medium"/>
              <a:buNone/>
            </a:pPr>
            <a:r>
              <a:t/>
            </a:r>
            <a:endParaRPr sz="3200">
              <a:solidFill>
                <a:srgbClr val="2330DC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89" name="Google Shape;89;p2"/>
          <p:cNvSpPr txBox="1"/>
          <p:nvPr>
            <p:ph idx="1" type="subTitle"/>
          </p:nvPr>
        </p:nvSpPr>
        <p:spPr>
          <a:xfrm>
            <a:off x="813921" y="2988725"/>
            <a:ext cx="10129200" cy="1480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2.1 Présentation du logiciel d'art numérique.</a:t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t/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2.2 Techniques de peinture numérique, de modélisation 3D et d'animation.</a:t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t/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2.3 Introduction aux méthodes de fabrication numérique (impression 3D, découpe laser).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t/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t/>
            </a:r>
            <a:endParaRPr sz="19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t/>
            </a:r>
            <a:endParaRPr sz="20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90" name="Google Shape;90;p2"/>
          <p:cNvPicPr preferRelativeResize="0"/>
          <p:nvPr/>
        </p:nvPicPr>
        <p:blipFill rotWithShape="1">
          <a:blip r:embed="rId4">
            <a:alphaModFix/>
          </a:blip>
          <a:srcRect b="54817" l="14810" r="52748" t="29444"/>
          <a:stretch/>
        </p:blipFill>
        <p:spPr>
          <a:xfrm>
            <a:off x="813933" y="5465114"/>
            <a:ext cx="2681230" cy="75827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2"/>
          <p:cNvSpPr txBox="1"/>
          <p:nvPr/>
        </p:nvSpPr>
        <p:spPr>
          <a:xfrm>
            <a:off x="813933" y="5119474"/>
            <a:ext cx="33036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2023-1-CY01-KA220-HED-000160668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 sign with a person and a euro symbol&#10;&#10;Description automatically generated" id="92" name="Google Shape;92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951470" y="5612073"/>
            <a:ext cx="1448355" cy="517514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233763" y="4808272"/>
            <a:ext cx="2125117" cy="21251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3"/>
          <p:cNvSpPr txBox="1"/>
          <p:nvPr/>
        </p:nvSpPr>
        <p:spPr>
          <a:xfrm>
            <a:off x="985700" y="870350"/>
            <a:ext cx="10266000" cy="502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Introduction au 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ogiciel d'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rt 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N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umérique</a:t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L’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Importance des outils numériques dans l'art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contemporain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et le design.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Permettre des formes d'expression artistique précises et innovantes.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Applications clés dans la création de conceptions durables et accessibles.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mc:AlternateContent>
    <mc:Choice Requires="p14">
      <p:transition spd="slow" p14:dur="3400">
        <p14:reveal dir="l"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"/>
          <p:cNvSpPr txBox="1"/>
          <p:nvPr/>
        </p:nvSpPr>
        <p:spPr>
          <a:xfrm>
            <a:off x="880850" y="755000"/>
            <a:ext cx="10444200" cy="53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Présentation d'Adobe Creative Suite</a:t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Vue d'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nsemble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Suite professionnelle largement utilisée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qui comprend 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Photoshop, Illustrator et After Effects.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Fonctionnalités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ogicielles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lés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Photoshop : Peinture numérique, retouche photo, composition.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Illustrator :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G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raphiques vectoriels, conceptions évolutives,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réation de logo.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After Effects :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nimation, graphiques animés pour l’art dynamique.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Applications dans les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rojets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Concevoir des œuvres d'art et du matériel éducatif en mettant l'accent sur la durabilité et l'inclusion.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mc:AlternateContent>
    <mc:Choice Requires="p14">
      <p:transition spd="slow" p14:dur="3400">
        <p14:reveal dir="l"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08ead12222_0_14"/>
          <p:cNvSpPr txBox="1"/>
          <p:nvPr/>
        </p:nvSpPr>
        <p:spPr>
          <a:xfrm>
            <a:off x="880850" y="755000"/>
            <a:ext cx="10444200" cy="53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Procreate pour iPad</a:t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Vue d'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nsemble: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Application de peinture numérique populaire avec interface intuitive et fonctionnalités robustes.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Principales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aractéristiques: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Vaste bibliothèque de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brosses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avec options de personnalisation pour des effets uniques.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Système de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claques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pour des compositions complexes et un montage facile.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Enregistrement chronologique pour la documentation et le partage des processus.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Mise en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œ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uvre 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dans le cadre des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rojets d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u Nouveau  Bauhaus Européen (NEB)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Créer des récits visuels et du matériel éducatif qui mettent en évidence la durabilité.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08ead12222_0_24"/>
          <p:cNvSpPr txBox="1"/>
          <p:nvPr/>
        </p:nvSpPr>
        <p:spPr>
          <a:xfrm>
            <a:off x="880850" y="755000"/>
            <a:ext cx="10444200" cy="53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Blender: Open-Source 3D Creation Suite</a:t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Vue d'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nsemble: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Outil 3D gratuit et complet pour la modélisation, l'animation et le rendu.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Principales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aractéristiques: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Modélisation 3D: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O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utils de création d'objets et d'espaces détaillés.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Animation: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Animation par 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mages clés,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squelettage 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et simulations pour des mouvements réalistes.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Rendu: Production de haute qualité pour des visuels réalistes.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Exemples de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rojets: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Modèles 3D et animations pour les concepts alignés sur l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 NEB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, comme l'architecture durable.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08ead12222_0_35"/>
          <p:cNvSpPr txBox="1"/>
          <p:nvPr/>
        </p:nvSpPr>
        <p:spPr>
          <a:xfrm>
            <a:off x="880850" y="755000"/>
            <a:ext cx="7126200" cy="53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Techniques De Peinture Numérique</a:t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Superposition: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Des éléments séparés pour plus de souplesse et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une 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édition détaillée.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Personnalisation d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es Βrosses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Brosses réglables pour créer des textures et des effets visuels uniques.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Modes de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Fusion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Différents modes pour créer des effets de profondeur, d'éclairage et d'ombrage.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Exemple d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’Application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Utilisation de Procreate pour peindre un paysage durable, application de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s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calques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 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et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fusion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pour un effet réaliste.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19" name="Google Shape;119;g308ead12222_0_35" title="How to Learn Digital Painting (Beginners)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872398" y="2452763"/>
            <a:ext cx="3458395" cy="19524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08ead12222_0_46"/>
          <p:cNvSpPr txBox="1"/>
          <p:nvPr/>
        </p:nvSpPr>
        <p:spPr>
          <a:xfrm>
            <a:off x="880850" y="755000"/>
            <a:ext cx="6718500" cy="53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Techniques de 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M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odélisation 3D</a:t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23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Modélisation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olygonale: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Construire des formes à partir de composants géométriques de base tels que des sommets, des arêtes et des faces.</a:t>
            </a:r>
            <a:endParaRPr sz="1500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Sculpture: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Outils de sculpture numérique pour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d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es formes organiques et complexes.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Texturation: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Application de couleurs, de motifs et de matériaux pour créer des surfaces réalistes.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Exemple de projet: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Modéliser un design de mobilier durable avec des matériaux qui reflètent des choix écologiques.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7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7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7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7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7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3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25" name="Google Shape;125;g308ead12222_0_46" title="All Methods &amp; Types of 3D Modeli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802122" y="2452142"/>
            <a:ext cx="3507557" cy="19802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08ead12222_0_65"/>
          <p:cNvSpPr txBox="1"/>
          <p:nvPr/>
        </p:nvSpPr>
        <p:spPr>
          <a:xfrm>
            <a:off x="880850" y="755000"/>
            <a:ext cx="6533400" cy="53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Techniques d'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nimation</a:t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Image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lé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Définition de points de mouvement dans le temps pour des transitions et des effets fluides.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S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quelettage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Construction d'une structure mobile ou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une 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«squelette» pour l'animation.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Simulations: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Utiliser des simulations de fluide, de fumée et de tissu pour améliorer le réalisme.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Exemple d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’Application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Animation du cycle de vie d'un produit pour illustrer les principes de conception durable.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31" name="Google Shape;131;g308ead12222_0_65" title="12 Principles of Animation (Official Full Series)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76469" y="2627320"/>
            <a:ext cx="3655039" cy="20634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2023-11-22T09:07:15Z</dcterms:created>
  <dc:creator>Anna Merry</dc:creator>
</cp:coreProperties>
</file>