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12192000"/>
  <p:notesSz cx="6858000" cy="9144000"/>
  <p:embeddedFontLst>
    <p:embeddedFont>
      <p:font typeface="Roboto Medium"/>
      <p:regular r:id="rId18"/>
      <p:bold r:id="rId19"/>
      <p:italic r:id="rId20"/>
      <p:boldItalic r:id="rId21"/>
    </p:embeddedFont>
    <p:embeddedFont>
      <p:font typeface="Roboto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6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346">
          <p15:clr>
            <a:srgbClr val="A4A3A4"/>
          </p15:clr>
        </p15:guide>
        <p15:guide id="4" orient="horz" pos="3861">
          <p15:clr>
            <a:srgbClr val="A4A3A4"/>
          </p15:clr>
        </p15:guide>
        <p15:guide id="5" pos="7242">
          <p15:clr>
            <a:srgbClr val="A4A3A4"/>
          </p15:clr>
        </p15:guide>
      </p15:sldGuideLst>
    </p:ext>
    <p:ext uri="GoogleSlidesCustomDataVersion2">
      <go:slidesCustomData xmlns:go="http://customooxmlschemas.google.com/" r:id="rId26" roundtripDataSignature="AMtx7mg/6tO8HzObFNBZjJgD8YHajDZxW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61"/>
        <p:guide pos="3840"/>
        <p:guide pos="346" orient="horz"/>
        <p:guide pos="3861" orient="horz"/>
        <p:guide pos="7242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Medium-italic.fntdata"/><Relationship Id="rId22" Type="http://schemas.openxmlformats.org/officeDocument/2006/relationships/font" Target="fonts/Roboto-regular.fntdata"/><Relationship Id="rId21" Type="http://schemas.openxmlformats.org/officeDocument/2006/relationships/font" Target="fonts/RobotoMedium-boldItalic.fntdata"/><Relationship Id="rId24" Type="http://schemas.openxmlformats.org/officeDocument/2006/relationships/font" Target="fonts/Roboto-italic.fntdata"/><Relationship Id="rId23" Type="http://schemas.openxmlformats.org/officeDocument/2006/relationships/font" Target="fonts/Robot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customschemas.google.com/relationships/presentationmetadata" Target="metadata"/><Relationship Id="rId25" Type="http://schemas.openxmlformats.org/officeDocument/2006/relationships/font" Target="fonts/Robo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RobotoMedium-bold.fntdata"/><Relationship Id="rId18" Type="http://schemas.openxmlformats.org/officeDocument/2006/relationships/font" Target="fonts/RobotoMedium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08ead12222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34" name="Google Shape;134;g308ead12222_0_7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11ad0ffec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40" name="Google Shape;140;g311ad0ffece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1100d0c710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6" name="Google Shape;146;g31100d0c710_1_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6" name="Google Shape;8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6" name="Google Shape;96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1" name="Google Shape;101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08ead12222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7" name="Google Shape;107;g308ead12222_0_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08ead12222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2" name="Google Shape;112;g308ead12222_0_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08ead12222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7" name="Google Shape;117;g308ead12222_0_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08ead12222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23" name="Google Shape;123;g308ead12222_0_4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08ead12222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29" name="Google Shape;129;g308ead12222_0_6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2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2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2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2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8.png"/><Relationship Id="rId5" Type="http://schemas.openxmlformats.org/officeDocument/2006/relationships/image" Target="../media/image6.png"/><Relationship Id="rId6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Relationship Id="rId4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Relationship Id="rId4" Type="http://schemas.openxmlformats.org/officeDocument/2006/relationships/image" Target="../media/image1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08ead12222_0_76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Principes de la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onception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ccessible dans les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spaces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irtuels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Importance de l'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ccessibilité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Garantit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que les espaces virtuels soient inclusifs et accessibles à tous,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en accord avec le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principe d’inclusivité d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 NEB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Principes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lés d'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ccessibilité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Perceptibilité :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exte clair, balises alt image et descriptions audio pour les utilisateurs/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trices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malvoyant(e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Fonctionnalité :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avigation au clavier et éléments interactifs conçus pour une utilisation facile.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Compréhensibilité :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nstructions claires et navigation simple.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Robustesse : Compatibilité entre différents appareils et lecteurs d'écran.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7" name="Google Shape;137;g308ead12222_0_76"/>
          <p:cNvSpPr txBox="1"/>
          <p:nvPr/>
        </p:nvSpPr>
        <p:spPr>
          <a:xfrm>
            <a:off x="7885650" y="3164325"/>
            <a:ext cx="3282300" cy="2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11ad0ffece_0_0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Conseils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ratiques pour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ne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onception de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G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alerie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irtuelle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ccessible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Accessibilité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isuelle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Texte à contraste élevé, polices lisibles et texte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alternatif (al-text)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pour les images.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Accessibilité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udio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Légendes pour les vidéos et transcriptions pour le contenu audio.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Navigation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onviviale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Disposition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 structurée,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, commandes intuitives et compatibilité avec les technologies d'assistance.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Outils de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est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Des outils comme WAVE et Axe pour vérifier la conformité de l'accessibilité avant le lancement.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3" name="Google Shape;143;g311ad0ffece_0_0"/>
          <p:cNvSpPr txBox="1"/>
          <p:nvPr/>
        </p:nvSpPr>
        <p:spPr>
          <a:xfrm>
            <a:off x="7885650" y="3164325"/>
            <a:ext cx="3282300" cy="2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"/>
          <p:cNvSpPr txBox="1"/>
          <p:nvPr>
            <p:ph type="ctrTitle"/>
          </p:nvPr>
        </p:nvSpPr>
        <p:spPr>
          <a:xfrm>
            <a:off x="813933" y="654936"/>
            <a:ext cx="10544947" cy="23337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rPr lang="en-US" sz="320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Cours sur les Outils Numériques: Espaces d'Apprentissage Alternatifs Numériques</a:t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t/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rPr lang="en-US" sz="320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Module 4 : Développement RV/RA pour les Expériences Artistiques Immersives (Outils Pratiques)</a:t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t/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89" name="Google Shape;89;p2"/>
          <p:cNvSpPr txBox="1"/>
          <p:nvPr>
            <p:ph idx="1" type="subTitle"/>
          </p:nvPr>
        </p:nvSpPr>
        <p:spPr>
          <a:xfrm>
            <a:off x="813933" y="3313847"/>
            <a:ext cx="7003500" cy="148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4.1 Outils logiciels pour le développement RV/RA.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4.2 Principes de conception accessible dans les espaces virtuels.</a:t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8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9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20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0" name="Google Shape;90;p2"/>
          <p:cNvPicPr preferRelativeResize="0"/>
          <p:nvPr/>
        </p:nvPicPr>
        <p:blipFill rotWithShape="1">
          <a:blip r:embed="rId4">
            <a:alphaModFix/>
          </a:blip>
          <a:srcRect b="54817" l="14810" r="52748" t="29444"/>
          <a:stretch/>
        </p:blipFill>
        <p:spPr>
          <a:xfrm>
            <a:off x="813933" y="5465114"/>
            <a:ext cx="2681230" cy="75827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"/>
          <p:cNvSpPr txBox="1"/>
          <p:nvPr/>
        </p:nvSpPr>
        <p:spPr>
          <a:xfrm>
            <a:off x="813933" y="5119474"/>
            <a:ext cx="3303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2023-1-CY01-KA220-HED-000160668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sign with a person and a euro symbol&#10;&#10;Description automatically generated" id="92" name="Google Shape;92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40091" y="5612074"/>
            <a:ext cx="1448355" cy="517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233763" y="4808272"/>
            <a:ext cx="2125117" cy="21251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/>
          <p:nvPr/>
        </p:nvSpPr>
        <p:spPr>
          <a:xfrm>
            <a:off x="985700" y="870350"/>
            <a:ext cx="10266000" cy="50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éveloppement RV/RA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pour les Expériences Artistiques Immersives (Outils Pratiques)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sz="32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L'importance d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logiciel dans la création d'expériences immersives de RV/RA.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Comment ces outils permettent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un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récit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dynamique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et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des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environnements d'art interactifs.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mc:AlternateContent>
    <mc:Choice Requires="p14">
      <p:transition spd="slow" p14:dur="3400">
        <p14:reveal dir="l"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"/>
          <p:cNvSpPr txBox="1"/>
          <p:nvPr/>
        </p:nvSpPr>
        <p:spPr>
          <a:xfrm>
            <a:off x="880850" y="755000"/>
            <a:ext cx="53520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Outil de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éveloppement RV : Kunstmatrix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Vue d'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nsemble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Kunstmatrix : Une plateforme pour créer des expositions virtuelles en 3D.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Principales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aractéristiques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Permet de personnaliser les mises en page de galerie, l'intégration d'objets 3D et la prise en charge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des contenus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multimédias.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Permet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d’ajouter des détails, des descriptions et des informations sur l’artiste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, grâce aux options disponibles. 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4" name="Google Shape;104;p3" title="How To Make a Virtual Online Gallery using Kunstmatrix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32863" y="2038699"/>
            <a:ext cx="4972224" cy="28071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3400">
        <p14:reveal dir="l"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08ead12222_0_14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Outil de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éveloppement RA : Google RA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Vue d'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nsemble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Google RA :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utils et cadres pour créer des expériences de réalité augmentée accessibles sur les appareils mobiles.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Principales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aractéristiques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Détection d'environnement, estimation de lumière et suivi de mouvement.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Prend en charge les éléments interactifs qui répondent à l'environnement physique.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Exemple d'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pplication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Développer une application de réalité augmentée qui superpose l'art numérique à des lieux réels, comme l'ajout d'éléments interactifs à une murale publique.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08ead12222_0_24"/>
          <p:cNvSpPr txBox="1"/>
          <p:nvPr/>
        </p:nvSpPr>
        <p:spPr>
          <a:xfrm>
            <a:off x="880850" y="755000"/>
            <a:ext cx="106158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Avantages de la RV/RA dans le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éveloppement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rtistique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Récits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mmersifs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Engage les téléspectateurs/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trices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en leur permettant d'explorer et d'interagir dans un environnement numérique.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Accessibilité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ccrue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Élargit l'accès à l'art pour les personnes qui ne peuvent pas visiter les expositions physiques.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Expériences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rtistiques Évolutives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Permet aux artistes d'atteindre un public mondial et d'offrir des expériences personnalisées uniques.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08ead12222_0_35"/>
          <p:cNvSpPr txBox="1"/>
          <p:nvPr/>
        </p:nvSpPr>
        <p:spPr>
          <a:xfrm>
            <a:off x="880850" y="755000"/>
            <a:ext cx="99783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Introduction aux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Plateformes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G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alerie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irtuelle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L’i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mportance des galeries virtuelles pour élargir l'accès à l'art.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Comment les plateformes numériques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offrent la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possibilité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d'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expositions uniques, interactives et inclusives.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0" name="Google Shape;120;g308ead12222_0_35" title="3 forms of Virtual Galleries.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6000" y="3032502"/>
            <a:ext cx="4763232" cy="2689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08ead12222_0_46"/>
          <p:cNvSpPr txBox="1"/>
          <p:nvPr/>
        </p:nvSpPr>
        <p:spPr>
          <a:xfrm>
            <a:off x="880850" y="755000"/>
            <a:ext cx="54789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Exemple de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lateforme : Spatial.io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Vue d'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nsemble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Spatial.io fournit des environnements virtuels où les utilisateurs/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trices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peuvent créer, partager et explorer des galeries immersives.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Principales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aractéristiques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Prend en charge les modèles 3D, l'intégration audio et l'interaction en temps réel.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Accessible via des casques de réalité virtuelle, des ordinateurs de bureau et des appareils mobiles.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6" name="Google Shape;126;g308ead12222_0_46" title="Spatial Creator Toolkit (powered by Unity) - Getting Started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61575" y="2317749"/>
            <a:ext cx="4687428" cy="2646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08ead12222_0_65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Exemple de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lateforme : Artland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Vue d'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nsemble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Artland permet aux artistes et aux galeries d'art de créer des visites virtuelles d'expositions d'art, visibles sur ordinateur de burea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et sur mobile.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Principales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aractéristiques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Imagerie haute résolution pour un affichage détaillé des œ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uvres d’art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, des espaces de galerie en 3D et des fonctionnalités interactives.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Des options de conception flexibles pour personnaliser la présentation des expositions et les interactions avec les visiteurs/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trices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2023-11-22T09:07:15Z</dcterms:created>
  <dc:creator>Anna Merry</dc:creator>
</cp:coreProperties>
</file>