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80" r:id="rId3"/>
    <p:sldId id="261" r:id="rId4"/>
    <p:sldId id="262" r:id="rId5"/>
    <p:sldId id="286" r:id="rId6"/>
    <p:sldId id="287" r:id="rId7"/>
    <p:sldId id="268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Medium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pos="7242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iOe7vEBzkYN6l6HTAmp54YmiEu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>
        <p:guide pos="461"/>
        <p:guide pos="3840"/>
        <p:guide orient="horz" pos="346"/>
        <p:guide orient="horz" pos="3861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51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70713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8ead1222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g308ead1222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08ead12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g308ead12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8ead1222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308ead1222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13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8ead1222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308ead1222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7614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1100d0c710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g31100d0c710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acces.org/index.php/jacces/article/view/274/254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projects.nr.no/sites/default/files/files/NR1032-Cost-benefit%20analysis%20of%20unversal%20design-final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entreforinclusivedesign.org.au/wp-content/uploads/2020/04/inclusive-design-infographic-report-digital-160519.pdf" TargetMode="External"/><Relationship Id="rId5" Type="http://schemas.openxmlformats.org/officeDocument/2006/relationships/hyperlink" Target="https://ec.europa.eu/social/BlobServlet?docId=14841&amp;langId=en" TargetMode="External"/><Relationship Id="rId10" Type="http://schemas.openxmlformats.org/officeDocument/2006/relationships/hyperlink" Target="https://kaunas2022.eu/en/accessibility-guide/" TargetMode="External"/><Relationship Id="rId4" Type="http://schemas.openxmlformats.org/officeDocument/2006/relationships/hyperlink" Target="https://dl.designresearchsociety.org/cgi/viewcontent.cgi?article=3053&amp;context=drs-conference-papers" TargetMode="External"/><Relationship Id="rId9" Type="http://schemas.openxmlformats.org/officeDocument/2006/relationships/hyperlink" Target="https://www.itf-oecd.org/sites/default/files/docs/economic-benefits-improved-accessibility-transport-systems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k6riwUALR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ctrTitle"/>
          </p:nvPr>
        </p:nvSpPr>
        <p:spPr>
          <a:xfrm>
            <a:off x="813933" y="654936"/>
            <a:ext cx="10544947" cy="233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n-GB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Inclusive and Accessible design. Friendly public spaces.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endParaRPr sz="3200" dirty="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n-US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Module </a:t>
            </a:r>
            <a:r>
              <a:rPr lang="lt-LT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r>
              <a:rPr lang="en-US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: </a:t>
            </a:r>
            <a:r>
              <a:rPr lang="en-GB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Historical development of inclusive and accessible design</a:t>
            </a:r>
            <a:endParaRPr sz="3200" dirty="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2"/>
          <p:cNvSpPr txBox="1">
            <a:spLocks noGrp="1"/>
          </p:cNvSpPr>
          <p:nvPr>
            <p:ph type="subTitle" idx="1"/>
          </p:nvPr>
        </p:nvSpPr>
        <p:spPr>
          <a:xfrm>
            <a:off x="813933" y="3120572"/>
            <a:ext cx="9692142" cy="148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en-GB" sz="18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lt-LT" sz="18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.1</a:t>
            </a:r>
            <a:r>
              <a:rPr lang="en-GB" sz="18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GB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Historical development of inclusive and accessible design</a:t>
            </a:r>
            <a:endParaRPr lang="lt-LT" sz="1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endParaRPr lang="lt-LT" sz="1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en-GB" sz="18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lt-LT" sz="18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.2</a:t>
            </a:r>
            <a:r>
              <a:rPr lang="en-GB" sz="18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GB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Social and economic benefits</a:t>
            </a: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l="14810" t="29444" r="52748" b="54817"/>
          <a:stretch/>
        </p:blipFill>
        <p:spPr>
          <a:xfrm>
            <a:off x="813933" y="5465114"/>
            <a:ext cx="2681230" cy="7582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13933" y="5119474"/>
            <a:ext cx="330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2023-1-CY01-KA220-HED-000160668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17D1EA3-8BC2-4CD9-923D-6FDA26059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643" y="5267324"/>
            <a:ext cx="1593432" cy="95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0F96DA-236A-49F3-837B-AC4171E777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9283" y="5559573"/>
            <a:ext cx="1593433" cy="56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0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08ead12222_0_24"/>
          <p:cNvSpPr txBox="1"/>
          <p:nvPr/>
        </p:nvSpPr>
        <p:spPr>
          <a:xfrm>
            <a:off x="880850" y="755000"/>
            <a:ext cx="6462925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.1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 Historical development of inclusive and accessible design</a:t>
            </a:r>
            <a:endParaRPr lang="lt-LT"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The history of inclusive design has evolved from individual, medically-focused solutions to a broader commitment to accessibility, influenced by shifts from medical to social and design models of disability.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Key historical milestones, from early assistive devices to modern principles like Universal Design, highlight a growing recognition of user diversity and societal barriers to accessibility.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The field now faces challenges to address inequalities in design, with new concepts like “design justice” aiming to advance inclusivity for historically marginalized users.</a:t>
            </a: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BC8CD-1E6F-4860-AE54-9BCEB773B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850" y="838200"/>
            <a:ext cx="3600000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08ead12222_0_35"/>
          <p:cNvSpPr txBox="1"/>
          <p:nvPr/>
        </p:nvSpPr>
        <p:spPr>
          <a:xfrm>
            <a:off x="880850" y="755000"/>
            <a:ext cx="6320050" cy="66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.2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 Social and economic benefits</a:t>
            </a:r>
            <a:endParaRPr lang="en-GB" sz="1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GB"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GB"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n-GB"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86A175-A775-4A99-8CF0-1789198798EF}"/>
              </a:ext>
            </a:extLst>
          </p:cNvPr>
          <p:cNvSpPr txBox="1"/>
          <p:nvPr/>
        </p:nvSpPr>
        <p:spPr>
          <a:xfrm>
            <a:off x="6096000" y="1578685"/>
            <a:ext cx="512206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Key areas like ICT, transport and the built environment need harmonized accessibility standards to improve digital and physical inclusivity.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Public procurement can drive demand for accessible products, encouraging businesses to adopt universal design, benefiting both consumers and fostering innovation.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Harmonizing EU accessibility standards would improve cross-border trade, increase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competitio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and lower costs, particularly benefiting consumers and small businesses.</a:t>
            </a:r>
            <a:endParaRPr lang="en-GB"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054686-C4C6-4C7D-BBF3-8FA30E0922BE}"/>
              </a:ext>
            </a:extLst>
          </p:cNvPr>
          <p:cNvSpPr txBox="1"/>
          <p:nvPr/>
        </p:nvSpPr>
        <p:spPr>
          <a:xfrm>
            <a:off x="735806" y="1578685"/>
            <a:ext cx="543639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The European Accessibility Act aims to standardize accessibility requirements across the EU, reducing trade barriers, costs for businesses, and ensuring broader societal inclusion.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Fragmented accessibility standards create challenges for cross-border trade, limiting consumer choices and increasing compliance costs for businesses.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Universal and accessible design offers economic benefits by increasing market access for people with disabilities, reducing retrofitting costs and enhancing brand loyalty.</a:t>
            </a:r>
            <a:endParaRPr lang="en-GB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8ead12222_0_14"/>
          <p:cNvSpPr txBox="1"/>
          <p:nvPr/>
        </p:nvSpPr>
        <p:spPr>
          <a:xfrm>
            <a:off x="880851" y="755000"/>
            <a:ext cx="9949074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2. 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Activities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| 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Readings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n-GB" sz="20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Luka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Kille-Speckter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, 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Farnaz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Nickpour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. 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The evolution of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inclusiv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e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 design: A first timeline review of view of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 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narratives and milestones of design for disability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.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European Commission. Final Report: Study on the socio economic impact of new measures to improve accessibility of goods and services for people with disabilities</a:t>
            </a: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Centre for Inclusive Design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Kristin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Skeide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Fuglerud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, Till Halbach, Ingvar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Tjøstheim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. Cost-benefit analysis of universal design. 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Mikiko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Terashima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 &amp; Kate Clark. Measuring economic benefits of accessible spaces to achieve ‘meaningful access’ in the built environment. </a:t>
            </a:r>
            <a:b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</a:b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The International Transport Forum/OECD. Economic Benefits of Improving Transport Accessibility. </a:t>
            </a:r>
            <a:b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</a:b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10"/>
              </a:rPr>
              <a:t>Kaunas 2022. Accessibility Guide [Accessibility Guide “Kaunas for All”, Accessibility Signage on-site, Guidelines for Events, Accessibility Signage (drawings), Signs (production &amp; digital formats)]</a:t>
            </a: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1693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8ead12222_0_14"/>
          <p:cNvSpPr txBox="1"/>
          <p:nvPr/>
        </p:nvSpPr>
        <p:spPr>
          <a:xfrm>
            <a:off x="880851" y="755000"/>
            <a:ext cx="9949074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2. 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Activities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| </a:t>
            </a:r>
            <a:r>
              <a:rPr lang="lt-LT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Visuals</a:t>
            </a:r>
            <a:endParaRPr lang="en-GB"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n-GB" sz="20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History of Inclusion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- 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https://www.youtube.com/watch?v=Kk6riwUALRs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2936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4189</TotalTime>
  <Words>451</Words>
  <Application>Microsoft Office PowerPoint</Application>
  <PresentationFormat>Widescreen</PresentationFormat>
  <Paragraphs>43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Roboto</vt:lpstr>
      <vt:lpstr>Roboto Medium</vt:lpstr>
      <vt:lpstr>Arial</vt:lpstr>
      <vt:lpstr>Calibri</vt:lpstr>
      <vt:lpstr>Office Theme</vt:lpstr>
      <vt:lpstr>PowerPoint Presentation</vt:lpstr>
      <vt:lpstr>Inclusive and Accessible design. Friendly public spaces.  Module 2: Historical development of inclusive and accessible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Merry</dc:creator>
  <cp:lastModifiedBy>Acer</cp:lastModifiedBy>
  <cp:revision>28</cp:revision>
  <dcterms:created xsi:type="dcterms:W3CDTF">2023-11-22T09:07:15Z</dcterms:created>
  <dcterms:modified xsi:type="dcterms:W3CDTF">2025-01-24T08:17:00Z</dcterms:modified>
</cp:coreProperties>
</file>