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81" r:id="rId3"/>
    <p:sldId id="263" r:id="rId4"/>
    <p:sldId id="264" r:id="rId5"/>
    <p:sldId id="287" r:id="rId6"/>
    <p:sldId id="268" r:id="rId7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Roboto" panose="02000000000000000000" pitchFamily="2" charset="0"/>
      <p:regular r:id="rId13"/>
      <p:bold r:id="rId14"/>
      <p:italic r:id="rId15"/>
      <p:boldItalic r:id="rId16"/>
    </p:embeddedFont>
    <p:embeddedFont>
      <p:font typeface="Roboto Medium" panose="02000000000000000000" pitchFamily="2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pos="7242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iOe7vEBzkYN6l6HTAmp54YmiEu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>
        <p:guide pos="461"/>
        <p:guide pos="3840"/>
        <p:guide orient="horz" pos="346"/>
        <p:guide orient="horz" pos="3861"/>
        <p:guide pos="7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51" Type="http://customschemas.google.com/relationships/presentationmetadata" Target="metadata"/><Relationship Id="rId3" Type="http://schemas.openxmlformats.org/officeDocument/2006/relationships/slide" Target="slides/slide2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14167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08ead12222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Creator: Meyer, Thomas, 2017 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| 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Credit: Bildnachweis siehe Beschreibung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Copyright: Thomas Meyer/OSTKREUZ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3" name="Google Shape;123;g308ead12222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08ead1222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In the Style of Kairouan, 1914 - Paul Klee - WikiArt.org. (n.d.). www.wikiart.org. https://www.wikiart.org/en/paul-klee/in-the-style-of-kairouan-1914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8" name="Google Shape;128;g308ead1222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08ead12222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7" name="Google Shape;107;g308ead12222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399310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1100d0c710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3" name="Google Shape;153;g31100d0c710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7-7Rw4WhwJs" TargetMode="External"/><Relationship Id="rId3" Type="http://schemas.openxmlformats.org/officeDocument/2006/relationships/image" Target="../media/image2.jpg"/><Relationship Id="rId7" Type="http://schemas.openxmlformats.org/officeDocument/2006/relationships/hyperlink" Target="https://www.youtube.com/watch?v=eD6O8AlEpZ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n.org/development/desa/disabilities/wp-content/uploads/sites/15/2021/04/European-Strategy-2021-2030_EN.pdf" TargetMode="External"/><Relationship Id="rId5" Type="http://schemas.openxmlformats.org/officeDocument/2006/relationships/hyperlink" Target="https://eur-lex.europa.eu/LexUriServ/LexUriServ.do?uri=COM%3A2010%3A0636%3AFIN%3Aen%3APDF" TargetMode="External"/><Relationship Id="rId4" Type="http://schemas.openxmlformats.org/officeDocument/2006/relationships/hyperlink" Target="https://www.europarl.europa.eu/RegData/etudes/IDAN/2016/571382/IPOL_IDA(2016)571382_EN.pdf" TargetMode="External"/><Relationship Id="rId9" Type="http://schemas.openxmlformats.org/officeDocument/2006/relationships/hyperlink" Target="https://www.youtube.com/watch?v=VHJ-9BGcKbA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>
            <a:spLocks noGrp="1"/>
          </p:cNvSpPr>
          <p:nvPr>
            <p:ph type="ctrTitle"/>
          </p:nvPr>
        </p:nvSpPr>
        <p:spPr>
          <a:xfrm>
            <a:off x="813933" y="654936"/>
            <a:ext cx="10544947" cy="2333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GB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Inclusive and Accessible design. Friendly public spaces.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endParaRPr sz="3200" dirty="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Module </a:t>
            </a:r>
            <a:r>
              <a:rPr lang="lt-LT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3</a:t>
            </a:r>
            <a:r>
              <a:rPr lang="en-US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: </a:t>
            </a:r>
            <a:r>
              <a:rPr lang="en-GB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Policy and EU-Level intervention</a:t>
            </a:r>
            <a:endParaRPr sz="3200" dirty="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9" name="Google Shape;89;p2"/>
          <p:cNvSpPr txBox="1">
            <a:spLocks noGrp="1"/>
          </p:cNvSpPr>
          <p:nvPr>
            <p:ph type="subTitle" idx="1"/>
          </p:nvPr>
        </p:nvSpPr>
        <p:spPr>
          <a:xfrm>
            <a:off x="813933" y="3120572"/>
            <a:ext cx="9692142" cy="148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r>
              <a:rPr lang="lt-LT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.1</a:t>
            </a:r>
            <a:r>
              <a:rPr lang="en-GB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GB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Policy and EU-Level intervention</a:t>
            </a:r>
            <a:endParaRPr lang="lt-LT"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Char char="-"/>
            </a:pPr>
            <a:endParaRPr lang="en-GB"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r>
              <a:rPr lang="lt-LT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.2</a:t>
            </a:r>
            <a:r>
              <a:rPr lang="en-GB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GB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Holistic approach to inclusivity</a:t>
            </a:r>
          </a:p>
        </p:txBody>
      </p:sp>
      <p:pic>
        <p:nvPicPr>
          <p:cNvPr id="90" name="Google Shape;90;p2"/>
          <p:cNvPicPr preferRelativeResize="0"/>
          <p:nvPr/>
        </p:nvPicPr>
        <p:blipFill rotWithShape="1">
          <a:blip r:embed="rId4">
            <a:alphaModFix/>
          </a:blip>
          <a:srcRect l="14810" t="29444" r="52748" b="54817"/>
          <a:stretch/>
        </p:blipFill>
        <p:spPr>
          <a:xfrm>
            <a:off x="813933" y="5465114"/>
            <a:ext cx="2681230" cy="75827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813933" y="5119474"/>
            <a:ext cx="3303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2023-1-CY01-KA220-HED-000160668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81A3C9A-3D18-4F29-BFB0-D46FD4F03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1643" y="5267324"/>
            <a:ext cx="1593432" cy="95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073054-050A-49F5-881D-49BDF9C5A6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9283" y="5559573"/>
            <a:ext cx="1593433" cy="56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85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08ead12222_0_46"/>
          <p:cNvSpPr txBox="1"/>
          <p:nvPr/>
        </p:nvSpPr>
        <p:spPr>
          <a:xfrm>
            <a:off x="880850" y="755000"/>
            <a:ext cx="6758200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.1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 Policy and EU-Level intervention</a:t>
            </a:r>
            <a:endParaRPr lang="lt-LT" sz="32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The European Accessibility Act (EAA) and other EU policies promote accessibility and universal design to enable people with disabilities to fully participate in society, aiming to create a cohesive regulatory framework across member states.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The “Union of Equality: Strategy for the Rights of Persons with Disabilities 2021-2030” builds on previous efforts, emphasizing inclusion in employment, education, digital accessibility, and democratic participation.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While the European Disability Strategy raised awareness and improved accessibility standards, it faced challenges in implementation, monitoring, and adequately addressing all disability types, particularly invisible and intellectual disabilities.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122" name="Picture 2" descr="Nėra nuotraukos aprašo.">
            <a:extLst>
              <a:ext uri="{FF2B5EF4-FFF2-40B4-BE49-F238E27FC236}">
                <a16:creationId xmlns:a16="http://schemas.microsoft.com/office/drawing/2014/main" id="{5FC52AB2-E23B-46A4-8AE3-6EE13C18B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409825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08ead12222_0_65"/>
          <p:cNvSpPr txBox="1"/>
          <p:nvPr/>
        </p:nvSpPr>
        <p:spPr>
          <a:xfrm>
            <a:off x="880850" y="755000"/>
            <a:ext cx="6262900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.2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 Holistic approach to inclusivity</a:t>
            </a:r>
            <a:endParaRPr lang="lt-LT" sz="32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 holistic approach in design goes beyond physical and cognitive needs, considering individuals’ lifestyles, values, and emotional needs for truly universal accessibility.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69DFFF-9CDF-42E1-B01C-154F26C09D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750" y="895350"/>
            <a:ext cx="3600000" cy="3600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08ead12222_0_14"/>
          <p:cNvSpPr txBox="1"/>
          <p:nvPr/>
        </p:nvSpPr>
        <p:spPr>
          <a:xfrm>
            <a:off x="880851" y="755000"/>
            <a:ext cx="10482474" cy="547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 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Activities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| 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Readings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lang="en-GB" sz="20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European Parliament. The European Accessibility Act. </a:t>
            </a: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European Commission. Communication from the Commission to the European Parliament, the Council, the European Economic and Social Committee and the Committee of the Regions. European Disability Strategy 2010-2020: A Renewed Commitment to a Barrier-Free Europe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.</a:t>
            </a: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European Commission. Communication from the Commission to the European Parliament, the Council, the European Economic and Social Committee and the Committee of the Regions. Union of Equality: Strategy for the Rights of Persons with Disabilities 2021-2030</a:t>
            </a:r>
            <a:endParaRPr lang="lt-LT" sz="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14300">
              <a:buClr>
                <a:srgbClr val="2330DC"/>
              </a:buClr>
              <a:buSzPts val="1800"/>
            </a:pPr>
            <a:endParaRPr lang="lt-LT" sz="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14300">
              <a:buClr>
                <a:srgbClr val="2330DC"/>
              </a:buClr>
              <a:buSzPts val="1800"/>
            </a:pPr>
            <a:r>
              <a:rPr lang="lt-LT" sz="30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 </a:t>
            </a:r>
            <a:r>
              <a:rPr lang="en-GB" sz="30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Activities</a:t>
            </a:r>
            <a:r>
              <a:rPr lang="lt-LT" sz="30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| </a:t>
            </a:r>
            <a:r>
              <a:rPr lang="lt-LT" sz="30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Visuals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What is the European Accessibility Act?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- 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7"/>
              </a:rPr>
              <a:t>https://www.youtube.com/watch?v=eD6O8AlEpZg</a:t>
            </a:r>
            <a:b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</a:b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Why Businesses Can't Ignore the European Accessibility Act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- 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8"/>
              </a:rPr>
              <a:t>https://www.youtube.com/watch?v=7-7Rw4WhwJs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b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</a:b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Elements and goals of the European Disability Strategy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- 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9"/>
              </a:rPr>
              <a:t>https://www.youtube.com/watch?v=VHJ-9BGcKbA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219644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4162</TotalTime>
  <Words>404</Words>
  <Application>Microsoft Office PowerPoint</Application>
  <PresentationFormat>Widescreen</PresentationFormat>
  <Paragraphs>44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Roboto Medium</vt:lpstr>
      <vt:lpstr>Arial</vt:lpstr>
      <vt:lpstr>Calibri</vt:lpstr>
      <vt:lpstr>Roboto</vt:lpstr>
      <vt:lpstr>Office Theme</vt:lpstr>
      <vt:lpstr>PowerPoint Presentation</vt:lpstr>
      <vt:lpstr>Inclusive and Accessible design. Friendly public spaces.  Module 3: Policy and EU-Level intervention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Merry</dc:creator>
  <cp:lastModifiedBy>Acer</cp:lastModifiedBy>
  <cp:revision>28</cp:revision>
  <dcterms:created xsi:type="dcterms:W3CDTF">2023-11-22T09:07:15Z</dcterms:created>
  <dcterms:modified xsi:type="dcterms:W3CDTF">2025-01-29T15:00:03Z</dcterms:modified>
</cp:coreProperties>
</file>