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82" r:id="rId3"/>
    <p:sldId id="265" r:id="rId4"/>
    <p:sldId id="266" r:id="rId5"/>
    <p:sldId id="269" r:id="rId6"/>
    <p:sldId id="270" r:id="rId7"/>
    <p:sldId id="288" r:id="rId8"/>
    <p:sldId id="289" r:id="rId9"/>
    <p:sldId id="268"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Roboto" panose="02000000000000000000" pitchFamily="2" charset="0"/>
      <p:regular r:id="rId16"/>
      <p:bold r:id="rId17"/>
      <p:italic r:id="rId18"/>
      <p:boldItalic r:id="rId19"/>
    </p:embeddedFont>
    <p:embeddedFont>
      <p:font typeface="Roboto Medium" panose="020000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61">
          <p15:clr>
            <a:srgbClr val="A4A3A4"/>
          </p15:clr>
        </p15:guide>
        <p15:guide id="2" pos="3840">
          <p15:clr>
            <a:srgbClr val="A4A3A4"/>
          </p15:clr>
        </p15:guide>
        <p15:guide id="3" orient="horz" pos="346">
          <p15:clr>
            <a:srgbClr val="A4A3A4"/>
          </p15:clr>
        </p15:guide>
        <p15:guide id="4" orient="horz" pos="3861">
          <p15:clr>
            <a:srgbClr val="A4A3A4"/>
          </p15:clr>
        </p15:guide>
        <p15:guide id="5" pos="7242">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iOe7vEBzkYN6l6HTAmp54YmiEu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754" y="58"/>
      </p:cViewPr>
      <p:guideLst>
        <p:guide pos="461"/>
        <p:guide pos="3840"/>
        <p:guide orient="horz" pos="346"/>
        <p:guide orient="horz" pos="3861"/>
        <p:guide pos="72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51"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0.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 name="Google Shape;8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68121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08ead12222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900">
                <a:solidFill>
                  <a:srgbClr val="9AA0A6"/>
                </a:solidFill>
                <a:highlight>
                  <a:srgbClr val="202124"/>
                </a:highlight>
              </a:rPr>
              <a:t>In the Style of Kairouan, 1914 - Paul Klee - WikiArt.org. (n.d.). www.wikiart.org. https://www.wikiart.org/en/paul-klee/in-the-style-of-kairouan-1914</a:t>
            </a:r>
            <a:endParaRPr sz="900">
              <a:solidFill>
                <a:srgbClr val="9AA0A6"/>
              </a:solidFill>
              <a:highlight>
                <a:srgbClr val="202124"/>
              </a:highlight>
            </a:endParaRPr>
          </a:p>
        </p:txBody>
      </p:sp>
      <p:sp>
        <p:nvSpPr>
          <p:cNvPr id="134" name="Google Shape;134;g308ead12222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08ead12222_0_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900">
                <a:solidFill>
                  <a:srgbClr val="9AA0A6"/>
                </a:solidFill>
                <a:highlight>
                  <a:srgbClr val="202124"/>
                </a:highlight>
              </a:rPr>
              <a:t>Copyright: Freepik Company S.L. - www.freepik.com</a:t>
            </a:r>
            <a:endParaRPr sz="900">
              <a:solidFill>
                <a:srgbClr val="9AA0A6"/>
              </a:solidFill>
              <a:highlight>
                <a:srgbClr val="202124"/>
              </a:highlight>
            </a:endParaRPr>
          </a:p>
        </p:txBody>
      </p:sp>
      <p:sp>
        <p:nvSpPr>
          <p:cNvPr id="140" name="Google Shape;140;g308ead12222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08ead12222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900">
                <a:solidFill>
                  <a:srgbClr val="9AA0A6"/>
                </a:solidFill>
                <a:highlight>
                  <a:srgbClr val="202124"/>
                </a:highlight>
              </a:rPr>
              <a:t>In the Style of Kairouan, 1914 - Paul Klee - WikiArt.org. (n.d.). www.wikiart.org. https://www.wikiart.org/en/paul-klee/in-the-style-of-kairouan-1914</a:t>
            </a:r>
            <a:endParaRPr sz="900">
              <a:solidFill>
                <a:srgbClr val="9AA0A6"/>
              </a:solidFill>
              <a:highlight>
                <a:srgbClr val="202124"/>
              </a:highlight>
            </a:endParaRPr>
          </a:p>
        </p:txBody>
      </p:sp>
      <p:sp>
        <p:nvSpPr>
          <p:cNvPr id="134" name="Google Shape;134;g308ead12222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10987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08ead12222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900">
                <a:solidFill>
                  <a:srgbClr val="9AA0A6"/>
                </a:solidFill>
                <a:highlight>
                  <a:srgbClr val="202124"/>
                </a:highlight>
              </a:rPr>
              <a:t>In the Style of Kairouan, 1914 - Paul Klee - WikiArt.org. (n.d.). www.wikiart.org. https://www.wikiart.org/en/paul-klee/in-the-style-of-kairouan-1914</a:t>
            </a:r>
            <a:endParaRPr sz="900">
              <a:solidFill>
                <a:srgbClr val="9AA0A6"/>
              </a:solidFill>
              <a:highlight>
                <a:srgbClr val="202124"/>
              </a:highlight>
            </a:endParaRPr>
          </a:p>
        </p:txBody>
      </p:sp>
      <p:sp>
        <p:nvSpPr>
          <p:cNvPr id="134" name="Google Shape;134;g308ead12222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28314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22335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54653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1100d0c710_1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g31100d0c710_1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3"/>
          <p:cNvSpPr>
            <a:spLocks noGrp="1"/>
          </p:cNvSpPr>
          <p:nvPr>
            <p:ph type="pic" idx="2"/>
          </p:nvPr>
        </p:nvSpPr>
        <p:spPr>
          <a:xfrm>
            <a:off x="5183188" y="987425"/>
            <a:ext cx="6172200" cy="4873625"/>
          </a:xfrm>
          <a:prstGeom prst="rect">
            <a:avLst/>
          </a:prstGeom>
          <a:noFill/>
          <a:ln>
            <a:noFill/>
          </a:ln>
        </p:spPr>
      </p:sp>
      <p:sp>
        <p:nvSpPr>
          <p:cNvPr id="64" name="Google Shape;64;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hyperlink" Target="https://www.cs.uct.ac.za/mit_notes/human_computer_interaction/pdfs/chp03.pdf" TargetMode="External"/><Relationship Id="rId3" Type="http://schemas.openxmlformats.org/officeDocument/2006/relationships/image" Target="../media/image2.jpg"/><Relationship Id="rId7" Type="http://schemas.openxmlformats.org/officeDocument/2006/relationships/hyperlink" Target="https://uxp.ie/INUSE_Handbook_of_UCD.pdf" TargetMode="External"/><Relationship Id="rId12" Type="http://schemas.openxmlformats.org/officeDocument/2006/relationships/hyperlink" Target="https://www.youtube.com/watch?v=esr21c_Vnog&amp;list=PLBF3XTmgreLHH77gQOEa6xCCT2M0IWxo6"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iso.org/standard/77520.html" TargetMode="External"/><Relationship Id="rId11" Type="http://schemas.openxmlformats.org/officeDocument/2006/relationships/hyperlink" Target="https://www.youtube.com/watch?v=uKMYf-UdRio" TargetMode="External"/><Relationship Id="rId5" Type="http://schemas.openxmlformats.org/officeDocument/2006/relationships/hyperlink" Target="https://www.researchgate.net/publication/373806234_ETHICAL_DESIGN_AND_RESPONSIBILITIES" TargetMode="External"/><Relationship Id="rId10" Type="http://schemas.openxmlformats.org/officeDocument/2006/relationships/hyperlink" Target="https://www.researchgate.net/publication/269372602_Tools_for_User-Centred_Design" TargetMode="External"/><Relationship Id="rId4" Type="http://schemas.openxmlformats.org/officeDocument/2006/relationships/hyperlink" Target="https://www.smashingmagazine.com/provide/eBooks/ethical-design-handbook-sample-chapter.pdf" TargetMode="External"/><Relationship Id="rId9" Type="http://schemas.openxmlformats.org/officeDocument/2006/relationships/hyperlink" Target="https://accessible.org/Kris-Rivenburgh-WCAG-Checklist.pdf"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youtube.com/watch?v=RZB6B7aVynI" TargetMode="External"/><Relationship Id="rId3" Type="http://schemas.openxmlformats.org/officeDocument/2006/relationships/image" Target="../media/image2.jpg"/><Relationship Id="rId7" Type="http://schemas.openxmlformats.org/officeDocument/2006/relationships/hyperlink" Target="https://www.youtube.com/watch?v=za6mptzSn7o"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youtube.com/watch?v=Y1btL2cMFnU" TargetMode="External"/><Relationship Id="rId5" Type="http://schemas.openxmlformats.org/officeDocument/2006/relationships/hyperlink" Target="https://www.youtube.com/watch?v=T3ZImF5csfY" TargetMode="External"/><Relationship Id="rId4" Type="http://schemas.openxmlformats.org/officeDocument/2006/relationships/hyperlink" Target="https://www.youtube.com/watch?v=E-v5txvqni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2"/>
          <p:cNvSpPr txBox="1">
            <a:spLocks noGrp="1"/>
          </p:cNvSpPr>
          <p:nvPr>
            <p:ph type="ctrTitle"/>
          </p:nvPr>
        </p:nvSpPr>
        <p:spPr>
          <a:xfrm>
            <a:off x="813933" y="654936"/>
            <a:ext cx="10544947" cy="233378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Roboto Medium"/>
              <a:buNone/>
            </a:pPr>
            <a:r>
              <a:rPr lang="en-GB" sz="3200" dirty="0">
                <a:solidFill>
                  <a:srgbClr val="2330DC"/>
                </a:solidFill>
                <a:latin typeface="Roboto Medium"/>
                <a:ea typeface="Roboto Medium"/>
                <a:cs typeface="Roboto Medium"/>
                <a:sym typeface="Roboto Medium"/>
              </a:rPr>
              <a:t>Inclusive and Accessible design. Friendly public spaces.</a:t>
            </a:r>
          </a:p>
          <a:p>
            <a:pPr marL="0" lvl="0" indent="0" algn="l" rtl="0">
              <a:lnSpc>
                <a:spcPct val="90000"/>
              </a:lnSpc>
              <a:spcBef>
                <a:spcPts val="0"/>
              </a:spcBef>
              <a:spcAft>
                <a:spcPts val="0"/>
              </a:spcAft>
              <a:buClr>
                <a:schemeClr val="dk1"/>
              </a:buClr>
              <a:buSzPts val="3200"/>
              <a:buFont typeface="Roboto Medium"/>
              <a:buNone/>
            </a:pPr>
            <a:endParaRPr sz="3200" dirty="0">
              <a:solidFill>
                <a:srgbClr val="2330DC"/>
              </a:solidFill>
              <a:latin typeface="Roboto Medium"/>
              <a:ea typeface="Roboto Medium"/>
              <a:cs typeface="Roboto Medium"/>
              <a:sym typeface="Roboto Medium"/>
            </a:endParaRPr>
          </a:p>
          <a:p>
            <a:pPr marL="0" lvl="0" indent="0" algn="l" rtl="0">
              <a:lnSpc>
                <a:spcPct val="90000"/>
              </a:lnSpc>
              <a:spcBef>
                <a:spcPts val="0"/>
              </a:spcBef>
              <a:spcAft>
                <a:spcPts val="0"/>
              </a:spcAft>
              <a:buClr>
                <a:schemeClr val="dk1"/>
              </a:buClr>
              <a:buSzPts val="3200"/>
              <a:buFont typeface="Roboto Medium"/>
              <a:buNone/>
            </a:pPr>
            <a:r>
              <a:rPr lang="en-US" sz="3200" dirty="0">
                <a:solidFill>
                  <a:srgbClr val="2330DC"/>
                </a:solidFill>
                <a:latin typeface="Roboto Medium"/>
                <a:ea typeface="Roboto Medium"/>
                <a:cs typeface="Roboto Medium"/>
                <a:sym typeface="Roboto Medium"/>
              </a:rPr>
              <a:t>Module </a:t>
            </a:r>
            <a:r>
              <a:rPr lang="lt-LT" sz="3200" dirty="0">
                <a:solidFill>
                  <a:srgbClr val="2330DC"/>
                </a:solidFill>
                <a:latin typeface="Roboto Medium"/>
                <a:ea typeface="Roboto Medium"/>
                <a:cs typeface="Roboto Medium"/>
                <a:sym typeface="Roboto Medium"/>
              </a:rPr>
              <a:t>4</a:t>
            </a:r>
            <a:r>
              <a:rPr lang="en-US" sz="3200" dirty="0">
                <a:solidFill>
                  <a:srgbClr val="2330DC"/>
                </a:solidFill>
                <a:latin typeface="Roboto Medium"/>
                <a:ea typeface="Roboto Medium"/>
                <a:cs typeface="Roboto Medium"/>
                <a:sym typeface="Roboto Medium"/>
              </a:rPr>
              <a:t>: </a:t>
            </a:r>
            <a:r>
              <a:rPr lang="en-GB" sz="3200" dirty="0">
                <a:solidFill>
                  <a:srgbClr val="2330DC"/>
                </a:solidFill>
                <a:latin typeface="Roboto Medium"/>
                <a:ea typeface="Roboto Medium"/>
                <a:cs typeface="Roboto Medium"/>
                <a:sym typeface="Roboto Medium"/>
              </a:rPr>
              <a:t>Ethical design and accessibility</a:t>
            </a:r>
            <a:endParaRPr sz="3200" dirty="0">
              <a:solidFill>
                <a:srgbClr val="2330DC"/>
              </a:solidFill>
              <a:latin typeface="Roboto Medium"/>
              <a:ea typeface="Roboto Medium"/>
              <a:cs typeface="Roboto Medium"/>
              <a:sym typeface="Roboto Medium"/>
            </a:endParaRPr>
          </a:p>
        </p:txBody>
      </p:sp>
      <p:sp>
        <p:nvSpPr>
          <p:cNvPr id="89" name="Google Shape;89;p2"/>
          <p:cNvSpPr txBox="1">
            <a:spLocks noGrp="1"/>
          </p:cNvSpPr>
          <p:nvPr>
            <p:ph type="subTitle" idx="1"/>
          </p:nvPr>
        </p:nvSpPr>
        <p:spPr>
          <a:xfrm>
            <a:off x="813933" y="2234746"/>
            <a:ext cx="10301742" cy="296092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480"/>
              </a:spcBef>
              <a:spcAft>
                <a:spcPts val="0"/>
              </a:spcAft>
              <a:buClr>
                <a:srgbClr val="595959"/>
              </a:buClr>
              <a:buSzPts val="2400"/>
            </a:pPr>
            <a:r>
              <a:rPr lang="en-GB" sz="1700" b="1" dirty="0">
                <a:solidFill>
                  <a:srgbClr val="2330DC"/>
                </a:solidFill>
                <a:latin typeface="Roboto"/>
                <a:ea typeface="Roboto"/>
                <a:cs typeface="Roboto"/>
                <a:sym typeface="Roboto"/>
              </a:rPr>
              <a:t>4</a:t>
            </a:r>
            <a:r>
              <a:rPr lang="lt-LT" sz="1700" b="1" dirty="0">
                <a:solidFill>
                  <a:srgbClr val="2330DC"/>
                </a:solidFill>
                <a:latin typeface="Roboto"/>
                <a:ea typeface="Roboto"/>
                <a:cs typeface="Roboto"/>
                <a:sym typeface="Roboto"/>
              </a:rPr>
              <a:t>.1</a:t>
            </a:r>
            <a:r>
              <a:rPr lang="en-GB" sz="1700" b="1" dirty="0">
                <a:solidFill>
                  <a:srgbClr val="2330DC"/>
                </a:solidFill>
                <a:latin typeface="Roboto"/>
                <a:ea typeface="Roboto"/>
                <a:cs typeface="Roboto"/>
                <a:sym typeface="Roboto"/>
              </a:rPr>
              <a:t>. </a:t>
            </a:r>
            <a:r>
              <a:rPr lang="en-GB" sz="1700" dirty="0">
                <a:solidFill>
                  <a:srgbClr val="2330DC"/>
                </a:solidFill>
                <a:latin typeface="Roboto"/>
                <a:ea typeface="Roboto"/>
                <a:cs typeface="Roboto"/>
                <a:sym typeface="Roboto"/>
              </a:rPr>
              <a:t>Ethical design and accessibility</a:t>
            </a:r>
            <a:endParaRPr lang="lt-LT" sz="1700" dirty="0">
              <a:solidFill>
                <a:srgbClr val="2330DC"/>
              </a:solidFill>
              <a:latin typeface="Roboto"/>
              <a:ea typeface="Roboto"/>
              <a:cs typeface="Roboto"/>
              <a:sym typeface="Roboto"/>
            </a:endParaRPr>
          </a:p>
          <a:p>
            <a:pPr marL="342900" lvl="0" indent="-342900" algn="l" rtl="0">
              <a:lnSpc>
                <a:spcPct val="90000"/>
              </a:lnSpc>
              <a:spcBef>
                <a:spcPts val="480"/>
              </a:spcBef>
              <a:spcAft>
                <a:spcPts val="0"/>
              </a:spcAft>
              <a:buClr>
                <a:srgbClr val="595959"/>
              </a:buClr>
              <a:buSzPts val="2400"/>
              <a:buFontTx/>
              <a:buChar char="-"/>
            </a:pPr>
            <a:endParaRPr lang="en-GB" sz="1700" dirty="0">
              <a:solidFill>
                <a:srgbClr val="2330DC"/>
              </a:solidFill>
              <a:latin typeface="Roboto"/>
              <a:ea typeface="Roboto"/>
              <a:cs typeface="Roboto"/>
              <a:sym typeface="Roboto"/>
            </a:endParaRPr>
          </a:p>
          <a:p>
            <a:pPr marL="0" lvl="0" indent="0" algn="l" rtl="0">
              <a:lnSpc>
                <a:spcPct val="90000"/>
              </a:lnSpc>
              <a:spcBef>
                <a:spcPts val="480"/>
              </a:spcBef>
              <a:spcAft>
                <a:spcPts val="0"/>
              </a:spcAft>
              <a:buClr>
                <a:srgbClr val="595959"/>
              </a:buClr>
              <a:buSzPts val="2400"/>
            </a:pPr>
            <a:r>
              <a:rPr lang="en-GB" sz="1700" b="1" dirty="0">
                <a:solidFill>
                  <a:srgbClr val="2330DC"/>
                </a:solidFill>
                <a:latin typeface="Roboto"/>
                <a:ea typeface="Roboto"/>
                <a:cs typeface="Roboto"/>
                <a:sym typeface="Roboto"/>
              </a:rPr>
              <a:t>4</a:t>
            </a:r>
            <a:r>
              <a:rPr lang="lt-LT" sz="1700" b="1" dirty="0">
                <a:solidFill>
                  <a:srgbClr val="2330DC"/>
                </a:solidFill>
                <a:latin typeface="Roboto"/>
                <a:ea typeface="Roboto"/>
                <a:cs typeface="Roboto"/>
                <a:sym typeface="Roboto"/>
              </a:rPr>
              <a:t>.2</a:t>
            </a:r>
            <a:r>
              <a:rPr lang="en-GB" sz="1700" b="1" dirty="0">
                <a:solidFill>
                  <a:srgbClr val="2330DC"/>
                </a:solidFill>
                <a:latin typeface="Roboto"/>
                <a:ea typeface="Roboto"/>
                <a:cs typeface="Roboto"/>
                <a:sym typeface="Roboto"/>
              </a:rPr>
              <a:t>. </a:t>
            </a:r>
            <a:r>
              <a:rPr lang="en-GB" sz="1700" dirty="0">
                <a:solidFill>
                  <a:srgbClr val="2330DC"/>
                </a:solidFill>
                <a:latin typeface="Roboto"/>
                <a:ea typeface="Roboto"/>
                <a:cs typeface="Roboto"/>
                <a:sym typeface="Roboto"/>
              </a:rPr>
              <a:t>Ethical design in healthcare</a:t>
            </a:r>
            <a:endParaRPr lang="lt-LT" sz="1700" dirty="0">
              <a:solidFill>
                <a:srgbClr val="2330DC"/>
              </a:solidFill>
              <a:latin typeface="Roboto"/>
              <a:ea typeface="Roboto"/>
              <a:cs typeface="Roboto"/>
              <a:sym typeface="Roboto"/>
            </a:endParaRPr>
          </a:p>
          <a:p>
            <a:pPr marL="342900" lvl="0" indent="-342900" algn="l" rtl="0">
              <a:lnSpc>
                <a:spcPct val="90000"/>
              </a:lnSpc>
              <a:spcBef>
                <a:spcPts val="480"/>
              </a:spcBef>
              <a:spcAft>
                <a:spcPts val="0"/>
              </a:spcAft>
              <a:buClr>
                <a:srgbClr val="595959"/>
              </a:buClr>
              <a:buSzPts val="2400"/>
              <a:buFontTx/>
              <a:buChar char="-"/>
            </a:pPr>
            <a:endParaRPr lang="en-GB" sz="1700" dirty="0">
              <a:solidFill>
                <a:srgbClr val="2330DC"/>
              </a:solidFill>
              <a:latin typeface="Roboto"/>
              <a:ea typeface="Roboto"/>
              <a:cs typeface="Roboto"/>
              <a:sym typeface="Roboto"/>
            </a:endParaRPr>
          </a:p>
          <a:p>
            <a:pPr marL="0" lvl="0" indent="0" algn="l" rtl="0">
              <a:lnSpc>
                <a:spcPct val="90000"/>
              </a:lnSpc>
              <a:spcBef>
                <a:spcPts val="480"/>
              </a:spcBef>
              <a:spcAft>
                <a:spcPts val="0"/>
              </a:spcAft>
              <a:buClr>
                <a:srgbClr val="595959"/>
              </a:buClr>
              <a:buSzPts val="2400"/>
            </a:pPr>
            <a:r>
              <a:rPr lang="en-GB" sz="1700" b="1" dirty="0">
                <a:solidFill>
                  <a:srgbClr val="2330DC"/>
                </a:solidFill>
                <a:latin typeface="Roboto"/>
                <a:ea typeface="Roboto"/>
                <a:cs typeface="Roboto"/>
                <a:sym typeface="Roboto"/>
              </a:rPr>
              <a:t>4</a:t>
            </a:r>
            <a:r>
              <a:rPr lang="lt-LT" sz="1700" b="1" dirty="0">
                <a:solidFill>
                  <a:srgbClr val="2330DC"/>
                </a:solidFill>
                <a:latin typeface="Roboto"/>
                <a:ea typeface="Roboto"/>
                <a:cs typeface="Roboto"/>
                <a:sym typeface="Roboto"/>
              </a:rPr>
              <a:t>.3</a:t>
            </a:r>
            <a:r>
              <a:rPr lang="en-GB" sz="1700" b="1" dirty="0">
                <a:solidFill>
                  <a:srgbClr val="2330DC"/>
                </a:solidFill>
                <a:latin typeface="Roboto"/>
                <a:ea typeface="Roboto"/>
                <a:cs typeface="Roboto"/>
                <a:sym typeface="Roboto"/>
              </a:rPr>
              <a:t>. </a:t>
            </a:r>
            <a:r>
              <a:rPr lang="en-GB" sz="1700" dirty="0">
                <a:solidFill>
                  <a:srgbClr val="2330DC"/>
                </a:solidFill>
                <a:latin typeface="Roboto"/>
                <a:ea typeface="Roboto"/>
                <a:cs typeface="Roboto"/>
                <a:sym typeface="Roboto"/>
              </a:rPr>
              <a:t>Ethical design in technology</a:t>
            </a:r>
            <a:endParaRPr lang="lt-LT" sz="1700" dirty="0">
              <a:solidFill>
                <a:srgbClr val="2330DC"/>
              </a:solidFill>
              <a:latin typeface="Roboto"/>
              <a:ea typeface="Roboto"/>
              <a:cs typeface="Roboto"/>
              <a:sym typeface="Roboto"/>
            </a:endParaRPr>
          </a:p>
          <a:p>
            <a:pPr marL="342900" lvl="0" indent="-342900" algn="l" rtl="0">
              <a:lnSpc>
                <a:spcPct val="90000"/>
              </a:lnSpc>
              <a:spcBef>
                <a:spcPts val="480"/>
              </a:spcBef>
              <a:spcAft>
                <a:spcPts val="0"/>
              </a:spcAft>
              <a:buClr>
                <a:srgbClr val="595959"/>
              </a:buClr>
              <a:buSzPts val="2400"/>
              <a:buFontTx/>
              <a:buChar char="-"/>
            </a:pPr>
            <a:endParaRPr lang="en-GB" sz="1700" dirty="0">
              <a:solidFill>
                <a:srgbClr val="2330DC"/>
              </a:solidFill>
              <a:latin typeface="Roboto"/>
              <a:ea typeface="Roboto"/>
              <a:cs typeface="Roboto"/>
              <a:sym typeface="Roboto"/>
            </a:endParaRPr>
          </a:p>
          <a:p>
            <a:pPr marL="0" lvl="0" indent="0" algn="l" rtl="0">
              <a:lnSpc>
                <a:spcPct val="90000"/>
              </a:lnSpc>
              <a:spcBef>
                <a:spcPts val="480"/>
              </a:spcBef>
              <a:spcAft>
                <a:spcPts val="0"/>
              </a:spcAft>
              <a:buClr>
                <a:srgbClr val="595959"/>
              </a:buClr>
              <a:buSzPts val="2400"/>
            </a:pPr>
            <a:r>
              <a:rPr lang="en-GB" sz="1700" b="1" dirty="0">
                <a:solidFill>
                  <a:srgbClr val="2330DC"/>
                </a:solidFill>
                <a:latin typeface="Roboto"/>
                <a:ea typeface="Roboto"/>
                <a:cs typeface="Roboto"/>
                <a:sym typeface="Roboto"/>
              </a:rPr>
              <a:t>4</a:t>
            </a:r>
            <a:r>
              <a:rPr lang="lt-LT" sz="1700" b="1" dirty="0">
                <a:solidFill>
                  <a:srgbClr val="2330DC"/>
                </a:solidFill>
                <a:latin typeface="Roboto"/>
                <a:ea typeface="Roboto"/>
                <a:cs typeface="Roboto"/>
                <a:sym typeface="Roboto"/>
              </a:rPr>
              <a:t>.4</a:t>
            </a:r>
            <a:r>
              <a:rPr lang="en-GB" sz="1700" b="1" dirty="0">
                <a:solidFill>
                  <a:srgbClr val="2330DC"/>
                </a:solidFill>
                <a:latin typeface="Roboto"/>
                <a:ea typeface="Roboto"/>
                <a:cs typeface="Roboto"/>
                <a:sym typeface="Roboto"/>
              </a:rPr>
              <a:t>. </a:t>
            </a:r>
            <a:r>
              <a:rPr lang="en-GB" sz="1700" dirty="0">
                <a:solidFill>
                  <a:srgbClr val="2330DC"/>
                </a:solidFill>
                <a:latin typeface="Roboto"/>
                <a:ea typeface="Roboto"/>
                <a:cs typeface="Roboto"/>
                <a:sym typeface="Roboto"/>
              </a:rPr>
              <a:t>Ethical design in urban planning and sustainability</a:t>
            </a:r>
            <a:endParaRPr lang="lt-LT" sz="1700" dirty="0">
              <a:solidFill>
                <a:srgbClr val="2330DC"/>
              </a:solidFill>
              <a:latin typeface="Roboto"/>
              <a:ea typeface="Roboto"/>
              <a:cs typeface="Roboto"/>
              <a:sym typeface="Roboto"/>
            </a:endParaRPr>
          </a:p>
          <a:p>
            <a:pPr marL="342900" lvl="0" indent="-342900" algn="l" rtl="0">
              <a:lnSpc>
                <a:spcPct val="90000"/>
              </a:lnSpc>
              <a:spcBef>
                <a:spcPts val="480"/>
              </a:spcBef>
              <a:spcAft>
                <a:spcPts val="0"/>
              </a:spcAft>
              <a:buClr>
                <a:srgbClr val="595959"/>
              </a:buClr>
              <a:buSzPts val="2400"/>
              <a:buFontTx/>
              <a:buChar char="-"/>
            </a:pPr>
            <a:endParaRPr lang="en-GB" sz="1700" dirty="0">
              <a:solidFill>
                <a:srgbClr val="2330DC"/>
              </a:solidFill>
              <a:latin typeface="Roboto"/>
              <a:ea typeface="Roboto"/>
              <a:cs typeface="Roboto"/>
              <a:sym typeface="Roboto"/>
            </a:endParaRPr>
          </a:p>
          <a:p>
            <a:pPr marL="0" lvl="0" indent="0" algn="l" rtl="0">
              <a:lnSpc>
                <a:spcPct val="90000"/>
              </a:lnSpc>
              <a:spcBef>
                <a:spcPts val="480"/>
              </a:spcBef>
              <a:spcAft>
                <a:spcPts val="0"/>
              </a:spcAft>
              <a:buClr>
                <a:srgbClr val="595959"/>
              </a:buClr>
              <a:buSzPts val="2400"/>
            </a:pPr>
            <a:r>
              <a:rPr lang="en-GB" sz="1700" b="1" dirty="0">
                <a:solidFill>
                  <a:srgbClr val="2330DC"/>
                </a:solidFill>
                <a:latin typeface="Roboto"/>
                <a:ea typeface="Roboto"/>
                <a:cs typeface="Roboto"/>
                <a:sym typeface="Roboto"/>
              </a:rPr>
              <a:t>4</a:t>
            </a:r>
            <a:r>
              <a:rPr lang="lt-LT" sz="1700" b="1" dirty="0">
                <a:solidFill>
                  <a:srgbClr val="2330DC"/>
                </a:solidFill>
                <a:latin typeface="Roboto"/>
                <a:ea typeface="Roboto"/>
                <a:cs typeface="Roboto"/>
                <a:sym typeface="Roboto"/>
              </a:rPr>
              <a:t>.5</a:t>
            </a:r>
            <a:r>
              <a:rPr lang="en-GB" sz="1700" b="1" dirty="0">
                <a:solidFill>
                  <a:srgbClr val="2330DC"/>
                </a:solidFill>
                <a:latin typeface="Roboto"/>
                <a:ea typeface="Roboto"/>
                <a:cs typeface="Roboto"/>
                <a:sym typeface="Roboto"/>
              </a:rPr>
              <a:t>. </a:t>
            </a:r>
            <a:r>
              <a:rPr lang="en-GB" sz="1700" dirty="0">
                <a:solidFill>
                  <a:srgbClr val="2330DC"/>
                </a:solidFill>
                <a:latin typeface="Roboto"/>
                <a:ea typeface="Roboto"/>
                <a:cs typeface="Roboto"/>
                <a:sym typeface="Roboto"/>
              </a:rPr>
              <a:t>Design techniques: addressing diverse needs and designing for people with disabilities</a:t>
            </a:r>
          </a:p>
        </p:txBody>
      </p:sp>
      <p:pic>
        <p:nvPicPr>
          <p:cNvPr id="90" name="Google Shape;90;p2"/>
          <p:cNvPicPr preferRelativeResize="0"/>
          <p:nvPr/>
        </p:nvPicPr>
        <p:blipFill rotWithShape="1">
          <a:blip r:embed="rId4">
            <a:alphaModFix/>
          </a:blip>
          <a:srcRect l="14810" t="29444" r="52748" b="54817"/>
          <a:stretch/>
        </p:blipFill>
        <p:spPr>
          <a:xfrm>
            <a:off x="813933" y="5465114"/>
            <a:ext cx="2681230" cy="758270"/>
          </a:xfrm>
          <a:prstGeom prst="rect">
            <a:avLst/>
          </a:prstGeom>
          <a:noFill/>
          <a:ln>
            <a:noFill/>
          </a:ln>
        </p:spPr>
      </p:pic>
      <p:sp>
        <p:nvSpPr>
          <p:cNvPr id="91" name="Google Shape;91;p2"/>
          <p:cNvSpPr txBox="1"/>
          <p:nvPr/>
        </p:nvSpPr>
        <p:spPr>
          <a:xfrm>
            <a:off x="813933" y="5119474"/>
            <a:ext cx="33036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2330DC"/>
                </a:solidFill>
                <a:latin typeface="Roboto"/>
                <a:ea typeface="Roboto"/>
                <a:cs typeface="Roboto"/>
                <a:sym typeface="Roboto"/>
              </a:rPr>
              <a:t>2023-1-CY01-KA220-HED-000160668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pic>
        <p:nvPicPr>
          <p:cNvPr id="6" name="Picture 2">
            <a:extLst>
              <a:ext uri="{FF2B5EF4-FFF2-40B4-BE49-F238E27FC236}">
                <a16:creationId xmlns:a16="http://schemas.microsoft.com/office/drawing/2014/main" id="{83AE165F-E05D-41EF-9280-4EF732D6F6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01643" y="5267324"/>
            <a:ext cx="1593432" cy="9560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C1F4EE3-FD76-4112-95BD-64A9EE8F7901}"/>
              </a:ext>
            </a:extLst>
          </p:cNvPr>
          <p:cNvPicPr>
            <a:picLocks noChangeAspect="1"/>
          </p:cNvPicPr>
          <p:nvPr/>
        </p:nvPicPr>
        <p:blipFill>
          <a:blip r:embed="rId6"/>
          <a:stretch>
            <a:fillRect/>
          </a:stretch>
        </p:blipFill>
        <p:spPr>
          <a:xfrm>
            <a:off x="5299283" y="5559573"/>
            <a:ext cx="1593433" cy="569352"/>
          </a:xfrm>
          <a:prstGeom prst="rect">
            <a:avLst/>
          </a:prstGeom>
        </p:spPr>
      </p:pic>
    </p:spTree>
    <p:extLst>
      <p:ext uri="{BB962C8B-B14F-4D97-AF65-F5344CB8AC3E}">
        <p14:creationId xmlns:p14="http://schemas.microsoft.com/office/powerpoint/2010/main" val="2610482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g308ead12222_0_76"/>
          <p:cNvSpPr txBox="1"/>
          <p:nvPr/>
        </p:nvSpPr>
        <p:spPr>
          <a:xfrm>
            <a:off x="880850" y="755000"/>
            <a:ext cx="6691525"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dirty="0">
                <a:solidFill>
                  <a:srgbClr val="2330DC"/>
                </a:solidFill>
                <a:latin typeface="Roboto"/>
                <a:ea typeface="Roboto"/>
                <a:cs typeface="Roboto"/>
                <a:sym typeface="Roboto"/>
              </a:rPr>
              <a:t>4</a:t>
            </a:r>
            <a:r>
              <a:rPr lang="lt-LT" sz="3200" dirty="0">
                <a:solidFill>
                  <a:srgbClr val="2330DC"/>
                </a:solidFill>
                <a:latin typeface="Roboto"/>
                <a:ea typeface="Roboto"/>
                <a:cs typeface="Roboto"/>
                <a:sym typeface="Roboto"/>
              </a:rPr>
              <a:t>.1</a:t>
            </a:r>
            <a:r>
              <a:rPr lang="en-GB" sz="3200" dirty="0">
                <a:solidFill>
                  <a:srgbClr val="2330DC"/>
                </a:solidFill>
                <a:latin typeface="Roboto"/>
                <a:ea typeface="Roboto"/>
                <a:cs typeface="Roboto"/>
                <a:sym typeface="Roboto"/>
              </a:rPr>
              <a:t>. Ethical design and accessibility</a:t>
            </a:r>
            <a:endParaRPr lang="lt-LT"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Ethical design prioritizes human dignity, fairness, and well-being, ensuring that products and services contribute positively to individuals and society.</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Designers have a responsibility to consider the environmental, social, and ethical implications of their work, focusing on sustainability, inclusivity, and equity.</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Key principles of ethical design include human-centeredness, transparency, accountability and addressing social inequities to create more just and accessible solutions.</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As technology and societal challenges evolve, ethical design becomes increasingly crucial in shaping a better future for both individuals and the planet.</a:t>
            </a: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sp>
        <p:nvSpPr>
          <p:cNvPr id="137" name="Google Shape;137;g308ead12222_0_76"/>
          <p:cNvSpPr txBox="1"/>
          <p:nvPr/>
        </p:nvSpPr>
        <p:spPr>
          <a:xfrm>
            <a:off x="7885650" y="3164325"/>
            <a:ext cx="3282300" cy="26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Roboto"/>
              <a:ea typeface="Roboto"/>
              <a:cs typeface="Roboto"/>
              <a:sym typeface="Roboto"/>
            </a:endParaRPr>
          </a:p>
        </p:txBody>
      </p:sp>
      <p:pic>
        <p:nvPicPr>
          <p:cNvPr id="3" name="Picture 2">
            <a:extLst>
              <a:ext uri="{FF2B5EF4-FFF2-40B4-BE49-F238E27FC236}">
                <a16:creationId xmlns:a16="http://schemas.microsoft.com/office/drawing/2014/main" id="{4568CF22-A83B-409A-B71A-0B1703A72F6D}"/>
              </a:ext>
            </a:extLst>
          </p:cNvPr>
          <p:cNvPicPr>
            <a:picLocks noChangeAspect="1"/>
          </p:cNvPicPr>
          <p:nvPr/>
        </p:nvPicPr>
        <p:blipFill>
          <a:blip r:embed="rId4"/>
          <a:stretch>
            <a:fillRect/>
          </a:stretch>
        </p:blipFill>
        <p:spPr>
          <a:xfrm>
            <a:off x="7567950" y="2381250"/>
            <a:ext cx="3600000" cy="3600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1"/>
        <p:cNvGrpSpPr/>
        <p:nvPr/>
      </p:nvGrpSpPr>
      <p:grpSpPr>
        <a:xfrm>
          <a:off x="0" y="0"/>
          <a:ext cx="0" cy="0"/>
          <a:chOff x="0" y="0"/>
          <a:chExt cx="0" cy="0"/>
        </a:xfrm>
      </p:grpSpPr>
      <p:sp>
        <p:nvSpPr>
          <p:cNvPr id="142" name="Google Shape;142;g308ead12222_0_86"/>
          <p:cNvSpPr txBox="1"/>
          <p:nvPr/>
        </p:nvSpPr>
        <p:spPr>
          <a:xfrm>
            <a:off x="880850" y="755000"/>
            <a:ext cx="6415300" cy="42932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dirty="0">
                <a:solidFill>
                  <a:srgbClr val="2330DC"/>
                </a:solidFill>
                <a:latin typeface="Roboto"/>
                <a:ea typeface="Roboto"/>
                <a:cs typeface="Roboto"/>
                <a:sym typeface="Roboto"/>
              </a:rPr>
              <a:t>4</a:t>
            </a:r>
            <a:r>
              <a:rPr lang="lt-LT" sz="3200" dirty="0">
                <a:solidFill>
                  <a:srgbClr val="2330DC"/>
                </a:solidFill>
                <a:latin typeface="Roboto"/>
                <a:ea typeface="Roboto"/>
                <a:cs typeface="Roboto"/>
                <a:sym typeface="Roboto"/>
              </a:rPr>
              <a:t>.2</a:t>
            </a:r>
            <a:r>
              <a:rPr lang="en-GB" sz="3200" dirty="0">
                <a:solidFill>
                  <a:srgbClr val="2330DC"/>
                </a:solidFill>
                <a:latin typeface="Roboto"/>
                <a:ea typeface="Roboto"/>
                <a:cs typeface="Roboto"/>
                <a:sym typeface="Roboto"/>
              </a:rPr>
              <a:t>. Ethical design in healthcare</a:t>
            </a:r>
            <a:endParaRPr sz="32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Ethical design in healthcare prioritizes patient safety, accessibility, and fairness, ensuring that technologies like telemedicine and AI meet strict standards while balancing innovation with empathy and transparency</a:t>
            </a:r>
            <a:r>
              <a:rPr lang="en-GB" sz="1800" dirty="0">
                <a:solidFill>
                  <a:srgbClr val="2330DC"/>
                </a:solidFill>
                <a:latin typeface="Roboto"/>
                <a:ea typeface="Roboto"/>
                <a:cs typeface="Roboto"/>
                <a:sym typeface="Roboto"/>
              </a:rPr>
              <a:t>.</a:t>
            </a:r>
            <a:endParaRPr lang="lt-LT" sz="18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8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r>
              <a:rPr lang="en-GB" sz="2800" dirty="0">
                <a:solidFill>
                  <a:srgbClr val="2330DC"/>
                </a:solidFill>
                <a:latin typeface="Roboto"/>
                <a:ea typeface="Roboto"/>
                <a:cs typeface="Roboto"/>
                <a:sym typeface="Roboto"/>
              </a:rPr>
              <a:t>4</a:t>
            </a:r>
            <a:r>
              <a:rPr lang="lt-LT" sz="2800" dirty="0">
                <a:solidFill>
                  <a:srgbClr val="2330DC"/>
                </a:solidFill>
                <a:latin typeface="Roboto"/>
                <a:ea typeface="Roboto"/>
                <a:cs typeface="Roboto"/>
                <a:sym typeface="Roboto"/>
              </a:rPr>
              <a:t>.3</a:t>
            </a:r>
            <a:r>
              <a:rPr lang="en-GB" sz="2800" dirty="0">
                <a:solidFill>
                  <a:srgbClr val="2330DC"/>
                </a:solidFill>
                <a:latin typeface="Roboto"/>
                <a:ea typeface="Roboto"/>
                <a:cs typeface="Roboto"/>
                <a:sym typeface="Roboto"/>
              </a:rPr>
              <a:t>. Ethical design in technology</a:t>
            </a:r>
          </a:p>
          <a:p>
            <a:pPr marL="0" marR="0" lvl="0" indent="0" algn="l" rtl="0">
              <a:lnSpc>
                <a:spcPct val="100000"/>
              </a:lnSpc>
              <a:spcBef>
                <a:spcPts val="0"/>
              </a:spcBef>
              <a:spcAft>
                <a:spcPts val="0"/>
              </a:spcAft>
              <a:buClr>
                <a:srgbClr val="000000"/>
              </a:buClr>
              <a:buSzPts val="3200"/>
              <a:buFont typeface="Arial"/>
              <a:buNone/>
            </a:pPr>
            <a:endParaRPr lang="en-GB" sz="2800" b="0" i="0" u="none" strike="noStrike" cap="none"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Ethical design in technology ensures privacy, fairness, and transparency, while making innovations accessible to underserved communities.</a:t>
            </a:r>
            <a:endParaRPr lang="en-GB" sz="14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lang="en-GB" sz="1400" b="0"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sp>
        <p:nvSpPr>
          <p:cNvPr id="143" name="Google Shape;143;g308ead12222_0_86"/>
          <p:cNvSpPr txBox="1"/>
          <p:nvPr/>
        </p:nvSpPr>
        <p:spPr>
          <a:xfrm>
            <a:off x="7885650" y="3164325"/>
            <a:ext cx="3282300" cy="26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Roboto"/>
              <a:ea typeface="Roboto"/>
              <a:cs typeface="Roboto"/>
              <a:sym typeface="Roboto"/>
            </a:endParaRPr>
          </a:p>
        </p:txBody>
      </p:sp>
      <p:pic>
        <p:nvPicPr>
          <p:cNvPr id="6146" name="Picture 2" descr="Nėra nuotraukos aprašo.">
            <a:extLst>
              <a:ext uri="{FF2B5EF4-FFF2-40B4-BE49-F238E27FC236}">
                <a16:creationId xmlns:a16="http://schemas.microsoft.com/office/drawing/2014/main" id="{7E41986D-4CE7-4E8D-BAB6-C91B7BA52F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7950" y="847725"/>
            <a:ext cx="3600000" cy="360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g308ead12222_0_76"/>
          <p:cNvSpPr txBox="1"/>
          <p:nvPr/>
        </p:nvSpPr>
        <p:spPr>
          <a:xfrm>
            <a:off x="880850" y="755000"/>
            <a:ext cx="10444200" cy="72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dirty="0">
                <a:solidFill>
                  <a:srgbClr val="2330DC"/>
                </a:solidFill>
                <a:latin typeface="Roboto"/>
                <a:ea typeface="Roboto"/>
                <a:cs typeface="Roboto"/>
                <a:sym typeface="Roboto"/>
              </a:rPr>
              <a:t>4</a:t>
            </a:r>
            <a:r>
              <a:rPr lang="lt-LT" sz="3200" dirty="0">
                <a:solidFill>
                  <a:srgbClr val="2330DC"/>
                </a:solidFill>
                <a:latin typeface="Roboto"/>
                <a:ea typeface="Roboto"/>
                <a:cs typeface="Roboto"/>
                <a:sym typeface="Roboto"/>
              </a:rPr>
              <a:t>.4</a:t>
            </a:r>
            <a:r>
              <a:rPr lang="en-GB" sz="3200" dirty="0">
                <a:solidFill>
                  <a:srgbClr val="2330DC"/>
                </a:solidFill>
                <a:latin typeface="Roboto"/>
                <a:ea typeface="Roboto"/>
                <a:cs typeface="Roboto"/>
                <a:sym typeface="Roboto"/>
              </a:rPr>
              <a:t>. Ethical design in urban planning and sustainability</a:t>
            </a:r>
            <a:endParaRPr sz="3200" b="0" i="0" u="none" strike="noStrike" cap="none" dirty="0">
              <a:solidFill>
                <a:srgbClr val="2330DC"/>
              </a:solidFill>
              <a:latin typeface="Roboto"/>
              <a:ea typeface="Roboto"/>
              <a:cs typeface="Roboto"/>
              <a:sym typeface="Roboto"/>
            </a:endParaRPr>
          </a:p>
        </p:txBody>
      </p:sp>
      <p:sp>
        <p:nvSpPr>
          <p:cNvPr id="137" name="Google Shape;137;g308ead12222_0_76"/>
          <p:cNvSpPr txBox="1"/>
          <p:nvPr/>
        </p:nvSpPr>
        <p:spPr>
          <a:xfrm>
            <a:off x="7885650" y="3164325"/>
            <a:ext cx="3282300" cy="26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Roboto"/>
              <a:ea typeface="Roboto"/>
              <a:cs typeface="Roboto"/>
              <a:sym typeface="Roboto"/>
            </a:endParaRPr>
          </a:p>
        </p:txBody>
      </p:sp>
      <p:sp>
        <p:nvSpPr>
          <p:cNvPr id="4" name="Google Shape;136;g308ead12222_0_76">
            <a:extLst>
              <a:ext uri="{FF2B5EF4-FFF2-40B4-BE49-F238E27FC236}">
                <a16:creationId xmlns:a16="http://schemas.microsoft.com/office/drawing/2014/main" id="{0C436607-34B7-4656-ACB5-9CFDF0311C36}"/>
              </a:ext>
            </a:extLst>
          </p:cNvPr>
          <p:cNvSpPr txBox="1"/>
          <p:nvPr/>
        </p:nvSpPr>
        <p:spPr>
          <a:xfrm>
            <a:off x="880850" y="1483500"/>
            <a:ext cx="5691400" cy="46195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Ethical design must integrate environmental sustainability, inclusivity and social responsibility, with designers addressing challenges like accessibility, affordable housing, and waste reduction in urban planning.</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The lack of ethical training, awareness, and legal frameworks in design education and practice hinders the effective implementation of ethical principles, requiring better integration of ethical considerations in curricula and professional development.</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Interdisciplinary collaboration and stronger legal frameworks are crucial for advancing ethical design, ensuring that designers consider diverse perspectives and adhere to consistent ethical standards across industries and regions.</a:t>
            </a: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pic>
        <p:nvPicPr>
          <p:cNvPr id="7170" name="Picture 2" descr="Gali būti nespalvotas vaizdas (CN bokštas ir dangoraižis)">
            <a:extLst>
              <a:ext uri="{FF2B5EF4-FFF2-40B4-BE49-F238E27FC236}">
                <a16:creationId xmlns:a16="http://schemas.microsoft.com/office/drawing/2014/main" id="{CFD273E8-50B0-4BBD-9872-921593AF71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2352675"/>
            <a:ext cx="3600000"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822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g308ead12222_0_76"/>
          <p:cNvSpPr txBox="1"/>
          <p:nvPr/>
        </p:nvSpPr>
        <p:spPr>
          <a:xfrm>
            <a:off x="880850" y="755000"/>
            <a:ext cx="8948950" cy="13595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dirty="0">
                <a:solidFill>
                  <a:srgbClr val="2330DC"/>
                </a:solidFill>
                <a:latin typeface="Roboto"/>
                <a:ea typeface="Roboto"/>
                <a:cs typeface="Roboto"/>
                <a:sym typeface="Roboto"/>
              </a:rPr>
              <a:t>4</a:t>
            </a:r>
            <a:r>
              <a:rPr lang="lt-LT" sz="3200" dirty="0">
                <a:solidFill>
                  <a:srgbClr val="2330DC"/>
                </a:solidFill>
                <a:latin typeface="Roboto"/>
                <a:ea typeface="Roboto"/>
                <a:cs typeface="Roboto"/>
                <a:sym typeface="Roboto"/>
              </a:rPr>
              <a:t>.5</a:t>
            </a:r>
            <a:r>
              <a:rPr lang="en-GB" sz="3200" dirty="0">
                <a:solidFill>
                  <a:srgbClr val="2330DC"/>
                </a:solidFill>
                <a:latin typeface="Roboto"/>
                <a:ea typeface="Roboto"/>
                <a:cs typeface="Roboto"/>
                <a:sym typeface="Roboto"/>
              </a:rPr>
              <a:t>. Design techniques: addressing diverse needs and designing for people with disabilities</a:t>
            </a:r>
            <a:endParaRPr sz="3200" b="0" i="0" u="none" strike="noStrike" cap="none" dirty="0">
              <a:solidFill>
                <a:srgbClr val="2330DC"/>
              </a:solidFill>
              <a:latin typeface="Roboto"/>
              <a:ea typeface="Roboto"/>
              <a:cs typeface="Roboto"/>
              <a:sym typeface="Roboto"/>
            </a:endParaRPr>
          </a:p>
        </p:txBody>
      </p:sp>
      <p:sp>
        <p:nvSpPr>
          <p:cNvPr id="137" name="Google Shape;137;g308ead12222_0_76"/>
          <p:cNvSpPr txBox="1"/>
          <p:nvPr/>
        </p:nvSpPr>
        <p:spPr>
          <a:xfrm>
            <a:off x="7885650" y="3164325"/>
            <a:ext cx="3282300" cy="26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Roboto"/>
              <a:ea typeface="Roboto"/>
              <a:cs typeface="Roboto"/>
              <a:sym typeface="Roboto"/>
            </a:endParaRPr>
          </a:p>
        </p:txBody>
      </p:sp>
      <p:pic>
        <p:nvPicPr>
          <p:cNvPr id="4098" name="Picture 2" descr="Nėra nuotraukos aprašo.">
            <a:extLst>
              <a:ext uri="{FF2B5EF4-FFF2-40B4-BE49-F238E27FC236}">
                <a16:creationId xmlns:a16="http://schemas.microsoft.com/office/drawing/2014/main" id="{42CEAED9-7DF1-422E-8964-57EA940FD3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8050" y="2371725"/>
            <a:ext cx="3600000" cy="3600000"/>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36;g308ead12222_0_76">
            <a:extLst>
              <a:ext uri="{FF2B5EF4-FFF2-40B4-BE49-F238E27FC236}">
                <a16:creationId xmlns:a16="http://schemas.microsoft.com/office/drawing/2014/main" id="{06277417-50B2-4C57-903D-D0D69D442A36}"/>
              </a:ext>
            </a:extLst>
          </p:cNvPr>
          <p:cNvSpPr txBox="1"/>
          <p:nvPr/>
        </p:nvSpPr>
        <p:spPr>
          <a:xfrm>
            <a:off x="909425" y="2202800"/>
            <a:ext cx="6458725" cy="318835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User-</a:t>
            </a:r>
            <a:r>
              <a:rPr lang="en-GB" sz="1600" dirty="0" err="1">
                <a:solidFill>
                  <a:srgbClr val="2330DC"/>
                </a:solidFill>
                <a:latin typeface="Roboto"/>
                <a:ea typeface="Roboto"/>
                <a:cs typeface="Roboto"/>
                <a:sym typeface="Roboto"/>
              </a:rPr>
              <a:t>centered</a:t>
            </a:r>
            <a:r>
              <a:rPr lang="en-GB" sz="1600" dirty="0">
                <a:solidFill>
                  <a:srgbClr val="2330DC"/>
                </a:solidFill>
                <a:latin typeface="Roboto"/>
                <a:ea typeface="Roboto"/>
                <a:cs typeface="Roboto"/>
                <a:sym typeface="Roboto"/>
              </a:rPr>
              <a:t> design (UCD) emphasizes inclusivity by actively involving users, including those with disabilities, throughout the design process to create accessible, effective and intuitive products.</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By employing methods like prototyping, contextual inquiry and adhering to accessibility guidelines, UCD ensures that designs meet the diverse needs of users, promoting universal access without the need for adaptations.</a:t>
            </a: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spTree>
    <p:extLst>
      <p:ext uri="{BB962C8B-B14F-4D97-AF65-F5344CB8AC3E}">
        <p14:creationId xmlns:p14="http://schemas.microsoft.com/office/powerpoint/2010/main" val="3597780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g308ead12222_0_14"/>
          <p:cNvSpPr txBox="1"/>
          <p:nvPr/>
        </p:nvSpPr>
        <p:spPr>
          <a:xfrm>
            <a:off x="880851" y="755000"/>
            <a:ext cx="9949074"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4. </a:t>
            </a:r>
            <a:r>
              <a:rPr lang="en-GB" sz="3200" dirty="0">
                <a:solidFill>
                  <a:srgbClr val="2330DC"/>
                </a:solidFill>
                <a:latin typeface="Roboto"/>
                <a:ea typeface="Roboto"/>
                <a:cs typeface="Roboto"/>
                <a:sym typeface="Roboto"/>
              </a:rPr>
              <a:t>Activities</a:t>
            </a:r>
            <a:r>
              <a:rPr lang="lt-LT" sz="3200" dirty="0">
                <a:solidFill>
                  <a:srgbClr val="2330DC"/>
                </a:solidFill>
                <a:latin typeface="Roboto"/>
                <a:ea typeface="Roboto"/>
                <a:cs typeface="Roboto"/>
                <a:sym typeface="Roboto"/>
              </a:rPr>
              <a:t> | </a:t>
            </a:r>
            <a:r>
              <a:rPr lang="en-GB" sz="3200" dirty="0">
                <a:solidFill>
                  <a:srgbClr val="2330DC"/>
                </a:solidFill>
                <a:latin typeface="Roboto"/>
                <a:ea typeface="Roboto"/>
                <a:cs typeface="Roboto"/>
                <a:sym typeface="Roboto"/>
              </a:rPr>
              <a:t>Readings</a:t>
            </a:r>
          </a:p>
          <a:p>
            <a:pPr marL="0" marR="0" lvl="0" indent="0" algn="l" rtl="0">
              <a:lnSpc>
                <a:spcPct val="100000"/>
              </a:lnSpc>
              <a:spcBef>
                <a:spcPts val="0"/>
              </a:spcBef>
              <a:spcAft>
                <a:spcPts val="0"/>
              </a:spcAft>
              <a:buClr>
                <a:srgbClr val="000000"/>
              </a:buClr>
              <a:buSzPts val="3200"/>
              <a:buFont typeface="Arial"/>
              <a:buNone/>
            </a:pPr>
            <a:endParaRPr lang="en-GB" sz="2000" b="0" i="0" u="none" strike="noStrike" cap="none"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4"/>
              </a:rPr>
              <a:t>Trine </a:t>
            </a:r>
            <a:r>
              <a:rPr lang="en-GB" sz="1600" dirty="0" err="1">
                <a:solidFill>
                  <a:srgbClr val="2330DC"/>
                </a:solidFill>
                <a:latin typeface="Roboto"/>
                <a:ea typeface="Roboto"/>
                <a:cs typeface="Roboto"/>
                <a:sym typeface="Roboto"/>
                <a:hlinkClick r:id="rId4"/>
              </a:rPr>
              <a:t>Falbe</a:t>
            </a:r>
            <a:r>
              <a:rPr lang="en-GB" sz="1600" dirty="0">
                <a:solidFill>
                  <a:srgbClr val="2330DC"/>
                </a:solidFill>
                <a:latin typeface="Roboto"/>
                <a:ea typeface="Roboto"/>
                <a:cs typeface="Roboto"/>
                <a:sym typeface="Roboto"/>
                <a:hlinkClick r:id="rId4"/>
              </a:rPr>
              <a:t>, Kim Andersen, Martin Michael Frederiksen. The ethical design handbook.</a:t>
            </a:r>
            <a:r>
              <a:rPr lang="en-GB" sz="1600" dirty="0">
                <a:solidFill>
                  <a:srgbClr val="2330DC"/>
                </a:solidFill>
                <a:latin typeface="Roboto"/>
                <a:ea typeface="Roboto"/>
                <a:cs typeface="Roboto"/>
                <a:sym typeface="Roboto"/>
              </a:rPr>
              <a:t> </a:t>
            </a:r>
            <a:br>
              <a:rPr lang="lt-LT" sz="1600" dirty="0">
                <a:solidFill>
                  <a:srgbClr val="2330DC"/>
                </a:solidFill>
                <a:latin typeface="Roboto"/>
                <a:ea typeface="Roboto"/>
                <a:cs typeface="Roboto"/>
                <a:sym typeface="Roboto"/>
              </a:rPr>
            </a:b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5"/>
              </a:rPr>
              <a:t>Ahmet Atak. Ethical design and responsibilities. </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6"/>
              </a:rPr>
              <a:t>ISO 9241-210:2019. Ergonomics of human-system interaction. Part 210: Human-centred design for interactive systems </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7"/>
              </a:rPr>
              <a:t>Jurek </a:t>
            </a:r>
            <a:r>
              <a:rPr lang="en-GB" sz="1600" dirty="0" err="1">
                <a:solidFill>
                  <a:srgbClr val="2330DC"/>
                </a:solidFill>
                <a:latin typeface="Roboto"/>
                <a:ea typeface="Roboto"/>
                <a:cs typeface="Roboto"/>
                <a:sym typeface="Roboto"/>
                <a:hlinkClick r:id="rId7"/>
              </a:rPr>
              <a:t>Kirakowski</a:t>
            </a:r>
            <a:r>
              <a:rPr lang="en-GB" sz="1600" dirty="0">
                <a:solidFill>
                  <a:srgbClr val="2330DC"/>
                </a:solidFill>
                <a:latin typeface="Roboto"/>
                <a:ea typeface="Roboto"/>
                <a:cs typeface="Roboto"/>
                <a:sym typeface="Roboto"/>
                <a:hlinkClick r:id="rId7"/>
              </a:rPr>
              <a:t>, HFRG and Nigel Bevan, NPL (Eds). Handbook of User-Centred Design. </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8"/>
              </a:rPr>
              <a:t>The Department of Computer Science, University of Cape Town. Human Computer Interaction (HCI).</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9"/>
              </a:rPr>
              <a:t>Kris </a:t>
            </a:r>
            <a:r>
              <a:rPr lang="en-GB" sz="1600" dirty="0" err="1">
                <a:solidFill>
                  <a:srgbClr val="2330DC"/>
                </a:solidFill>
                <a:latin typeface="Roboto"/>
                <a:ea typeface="Roboto"/>
                <a:cs typeface="Roboto"/>
                <a:sym typeface="Roboto"/>
                <a:hlinkClick r:id="rId9"/>
              </a:rPr>
              <a:t>Rivenburgh</a:t>
            </a:r>
            <a:r>
              <a:rPr lang="en-GB" sz="1600" dirty="0">
                <a:solidFill>
                  <a:srgbClr val="2330DC"/>
                </a:solidFill>
                <a:latin typeface="Roboto"/>
                <a:ea typeface="Roboto"/>
                <a:cs typeface="Roboto"/>
                <a:sym typeface="Roboto"/>
                <a:hlinkClick r:id="rId9"/>
              </a:rPr>
              <a:t>. WCAG Checklist. </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10"/>
              </a:rPr>
              <a:t>Keith Case. Tools for User-Centred Design.</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11"/>
              </a:rPr>
              <a:t>Wizard of Oz Method in UX. </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12"/>
              </a:rPr>
              <a:t>WCAG 2.1 guidelines. </a:t>
            </a: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p:txBody>
      </p:sp>
    </p:spTree>
    <p:extLst>
      <p:ext uri="{BB962C8B-B14F-4D97-AF65-F5344CB8AC3E}">
        <p14:creationId xmlns:p14="http://schemas.microsoft.com/office/powerpoint/2010/main" val="1703016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g308ead12222_0_14"/>
          <p:cNvSpPr txBox="1"/>
          <p:nvPr/>
        </p:nvSpPr>
        <p:spPr>
          <a:xfrm>
            <a:off x="890376" y="741750"/>
            <a:ext cx="9949074"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4. </a:t>
            </a:r>
            <a:r>
              <a:rPr lang="en-GB" sz="3200" dirty="0">
                <a:solidFill>
                  <a:srgbClr val="2330DC"/>
                </a:solidFill>
                <a:latin typeface="Roboto"/>
                <a:ea typeface="Roboto"/>
                <a:cs typeface="Roboto"/>
                <a:sym typeface="Roboto"/>
              </a:rPr>
              <a:t>Activities</a:t>
            </a:r>
            <a:r>
              <a:rPr lang="lt-LT" sz="3200" dirty="0">
                <a:solidFill>
                  <a:srgbClr val="2330DC"/>
                </a:solidFill>
                <a:latin typeface="Roboto"/>
                <a:ea typeface="Roboto"/>
                <a:cs typeface="Roboto"/>
                <a:sym typeface="Roboto"/>
              </a:rPr>
              <a:t> | </a:t>
            </a:r>
            <a:r>
              <a:rPr lang="lt-LT" sz="3200" dirty="0" err="1">
                <a:solidFill>
                  <a:srgbClr val="2330DC"/>
                </a:solidFill>
                <a:latin typeface="Roboto"/>
                <a:ea typeface="Roboto"/>
                <a:cs typeface="Roboto"/>
                <a:sym typeface="Roboto"/>
              </a:rPr>
              <a:t>Visuals</a:t>
            </a:r>
            <a:endParaRPr lang="en-GB"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lang="en-GB" sz="2000" b="0" i="0" u="none" strike="noStrike" cap="none"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Ethics in Digital Design: Making informed and responsible decisions</a:t>
            </a:r>
            <a:r>
              <a:rPr lang="lt-LT" sz="1600" dirty="0">
                <a:solidFill>
                  <a:srgbClr val="2330DC"/>
                </a:solidFill>
                <a:latin typeface="Roboto"/>
                <a:ea typeface="Roboto"/>
                <a:cs typeface="Roboto"/>
                <a:sym typeface="Roboto"/>
              </a:rPr>
              <a:t> - </a:t>
            </a:r>
            <a:r>
              <a:rPr lang="lt-LT" sz="1600" dirty="0">
                <a:solidFill>
                  <a:srgbClr val="2330DC"/>
                </a:solidFill>
                <a:latin typeface="Roboto"/>
                <a:ea typeface="Roboto"/>
                <a:cs typeface="Roboto"/>
                <a:sym typeface="Roboto"/>
                <a:hlinkClick r:id="rId4"/>
              </a:rPr>
              <a:t>https://www.youtube.com/watch?v=E-v5txvqniY</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 Digital Accessibility Ethics</a:t>
            </a:r>
            <a:r>
              <a:rPr lang="lt-LT" sz="1600" dirty="0">
                <a:solidFill>
                  <a:srgbClr val="2330DC"/>
                </a:solidFill>
                <a:latin typeface="Roboto"/>
                <a:ea typeface="Roboto"/>
                <a:cs typeface="Roboto"/>
                <a:sym typeface="Roboto"/>
              </a:rPr>
              <a:t> - </a:t>
            </a:r>
            <a:r>
              <a:rPr lang="lt-LT" sz="1600" dirty="0">
                <a:solidFill>
                  <a:srgbClr val="2330DC"/>
                </a:solidFill>
                <a:latin typeface="Roboto"/>
                <a:ea typeface="Roboto"/>
                <a:cs typeface="Roboto"/>
                <a:sym typeface="Roboto"/>
                <a:hlinkClick r:id="rId5"/>
              </a:rPr>
              <a:t>https://www.youtube.com/watch?v=T3ZImF5csfY</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Ethical design for digital wellbeing and mental health</a:t>
            </a:r>
            <a:r>
              <a:rPr lang="lt-LT" sz="1600" dirty="0">
                <a:solidFill>
                  <a:srgbClr val="2330DC"/>
                </a:solidFill>
                <a:latin typeface="Roboto"/>
                <a:ea typeface="Roboto"/>
                <a:cs typeface="Roboto"/>
                <a:sym typeface="Roboto"/>
              </a:rPr>
              <a:t> - </a:t>
            </a:r>
            <a:r>
              <a:rPr lang="lt-LT" sz="1600" dirty="0">
                <a:solidFill>
                  <a:srgbClr val="2330DC"/>
                </a:solidFill>
                <a:latin typeface="Roboto"/>
                <a:ea typeface="Roboto"/>
                <a:cs typeface="Roboto"/>
                <a:sym typeface="Roboto"/>
                <a:hlinkClick r:id="rId6"/>
              </a:rPr>
              <a:t>https://www.youtube.com/watch?v=Y1btL2cMFnU</a:t>
            </a:r>
            <a:r>
              <a:rPr lang="lt-LT" sz="1600" dirty="0">
                <a:solidFill>
                  <a:srgbClr val="2330DC"/>
                </a:solidFill>
                <a:latin typeface="Roboto"/>
                <a:ea typeface="Roboto"/>
                <a:cs typeface="Roboto"/>
                <a:sym typeface="Roboto"/>
              </a:rPr>
              <a:t> </a:t>
            </a: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lt-LT" sz="1600" dirty="0">
                <a:solidFill>
                  <a:srgbClr val="2330DC"/>
                </a:solidFill>
                <a:latin typeface="Roboto"/>
                <a:ea typeface="Roboto"/>
                <a:cs typeface="Roboto"/>
                <a:sym typeface="Roboto"/>
              </a:rPr>
              <a:t> </a:t>
            </a:r>
            <a:r>
              <a:rPr lang="lt-LT" sz="1600" dirty="0" err="1">
                <a:solidFill>
                  <a:srgbClr val="2330DC"/>
                </a:solidFill>
                <a:latin typeface="Roboto"/>
                <a:ea typeface="Roboto"/>
                <a:cs typeface="Roboto"/>
                <a:sym typeface="Roboto"/>
              </a:rPr>
              <a:t>Ethical</a:t>
            </a:r>
            <a:r>
              <a:rPr lang="lt-LT" sz="1600" dirty="0">
                <a:solidFill>
                  <a:srgbClr val="2330DC"/>
                </a:solidFill>
                <a:latin typeface="Roboto"/>
                <a:ea typeface="Roboto"/>
                <a:cs typeface="Roboto"/>
                <a:sym typeface="Roboto"/>
              </a:rPr>
              <a:t> Design Manifesto - </a:t>
            </a:r>
            <a:r>
              <a:rPr lang="lt-LT" sz="1600" dirty="0">
                <a:solidFill>
                  <a:srgbClr val="2330DC"/>
                </a:solidFill>
                <a:latin typeface="Roboto"/>
                <a:ea typeface="Roboto"/>
                <a:cs typeface="Roboto"/>
                <a:sym typeface="Roboto"/>
                <a:hlinkClick r:id="rId7"/>
              </a:rPr>
              <a:t>https://www.youtube.com/watch?v=za6mptzSn7o</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lt-LT" sz="1600" dirty="0" err="1">
                <a:solidFill>
                  <a:srgbClr val="2330DC"/>
                </a:solidFill>
                <a:latin typeface="Roboto"/>
                <a:ea typeface="Roboto"/>
                <a:cs typeface="Roboto"/>
                <a:sym typeface="Roboto"/>
              </a:rPr>
              <a:t>Ethics</a:t>
            </a:r>
            <a:r>
              <a:rPr lang="lt-LT" sz="1600" dirty="0">
                <a:solidFill>
                  <a:srgbClr val="2330DC"/>
                </a:solidFill>
                <a:latin typeface="Roboto"/>
                <a:ea typeface="Roboto"/>
                <a:cs typeface="Roboto"/>
                <a:sym typeface="Roboto"/>
              </a:rPr>
              <a:t> </a:t>
            </a:r>
            <a:r>
              <a:rPr lang="lt-LT" sz="1600" dirty="0" err="1">
                <a:solidFill>
                  <a:srgbClr val="2330DC"/>
                </a:solidFill>
                <a:latin typeface="Roboto"/>
                <a:ea typeface="Roboto"/>
                <a:cs typeface="Roboto"/>
                <a:sym typeface="Roboto"/>
              </a:rPr>
              <a:t>in</a:t>
            </a:r>
            <a:r>
              <a:rPr lang="lt-LT" sz="1600" dirty="0">
                <a:solidFill>
                  <a:srgbClr val="2330DC"/>
                </a:solidFill>
                <a:latin typeface="Roboto"/>
                <a:ea typeface="Roboto"/>
                <a:cs typeface="Roboto"/>
                <a:sym typeface="Roboto"/>
              </a:rPr>
              <a:t> Urban </a:t>
            </a:r>
            <a:r>
              <a:rPr lang="lt-LT" sz="1600" dirty="0" err="1">
                <a:solidFill>
                  <a:srgbClr val="2330DC"/>
                </a:solidFill>
                <a:latin typeface="Roboto"/>
                <a:ea typeface="Roboto"/>
                <a:cs typeface="Roboto"/>
                <a:sym typeface="Roboto"/>
              </a:rPr>
              <a:t>Planning</a:t>
            </a:r>
            <a:r>
              <a:rPr lang="lt-LT" sz="1600" dirty="0">
                <a:solidFill>
                  <a:srgbClr val="2330DC"/>
                </a:solidFill>
                <a:latin typeface="Roboto"/>
                <a:ea typeface="Roboto"/>
                <a:cs typeface="Roboto"/>
                <a:sym typeface="Roboto"/>
              </a:rPr>
              <a:t> - </a:t>
            </a:r>
            <a:r>
              <a:rPr lang="lt-LT" sz="1600" dirty="0">
                <a:solidFill>
                  <a:srgbClr val="2330DC"/>
                </a:solidFill>
                <a:latin typeface="Roboto"/>
                <a:ea typeface="Roboto"/>
                <a:cs typeface="Roboto"/>
                <a:sym typeface="Roboto"/>
                <a:hlinkClick r:id="rId8"/>
              </a:rPr>
              <a:t>https://www.youtube.com/watch?v=RZB6B7aVynI</a:t>
            </a:r>
            <a:endParaRPr lang="lt-LT" sz="16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600" dirty="0">
                <a:solidFill>
                  <a:srgbClr val="2330DC"/>
                </a:solidFill>
                <a:latin typeface="Roboto"/>
                <a:ea typeface="Roboto"/>
                <a:cs typeface="Roboto"/>
                <a:sym typeface="Roboto"/>
              </a:rPr>
              <a:t>  </a:t>
            </a: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p:txBody>
      </p:sp>
    </p:spTree>
    <p:extLst>
      <p:ext uri="{BB962C8B-B14F-4D97-AF65-F5344CB8AC3E}">
        <p14:creationId xmlns:p14="http://schemas.microsoft.com/office/powerpoint/2010/main" val="2107928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4"/>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4149</TotalTime>
  <Words>757</Words>
  <Application>Microsoft Office PowerPoint</Application>
  <PresentationFormat>Widescreen</PresentationFormat>
  <Paragraphs>84</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Roboto</vt:lpstr>
      <vt:lpstr>Roboto Medium</vt:lpstr>
      <vt:lpstr>Arial</vt:lpstr>
      <vt:lpstr>Calibri</vt:lpstr>
      <vt:lpstr>Office Theme</vt:lpstr>
      <vt:lpstr>PowerPoint Presentation</vt:lpstr>
      <vt:lpstr>Inclusive and Accessible design. Friendly public spaces.  Module 4: Ethical design and accessibility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Merry</dc:creator>
  <cp:lastModifiedBy>Acer</cp:lastModifiedBy>
  <cp:revision>30</cp:revision>
  <dcterms:created xsi:type="dcterms:W3CDTF">2023-11-22T09:07:15Z</dcterms:created>
  <dcterms:modified xsi:type="dcterms:W3CDTF">2025-01-24T08:16:52Z</dcterms:modified>
</cp:coreProperties>
</file>