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82" r:id="rId3"/>
    <p:sldId id="265" r:id="rId4"/>
    <p:sldId id="266" r:id="rId5"/>
    <p:sldId id="269" r:id="rId6"/>
    <p:sldId id="270" r:id="rId7"/>
    <p:sldId id="288" r:id="rId8"/>
    <p:sldId id="289" r:id="rId9"/>
    <p:sldId id="268"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Roboto" panose="02000000000000000000" pitchFamily="2" charset="0"/>
      <p:regular r:id="rId16"/>
      <p:bold r:id="rId17"/>
      <p:italic r:id="rId18"/>
      <p:boldItalic r:id="rId19"/>
    </p:embeddedFont>
    <p:embeddedFont>
      <p:font typeface="Roboto Medium" panose="020000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51"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0.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812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08ead12222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40" name="Google Shape;140;g308ead1222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10987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8314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2335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4653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hyperlink" Target="https://www.cs.uct.ac.za/mit_notes/human_computer_interaction/pdfs/chp03.pdf" TargetMode="External"/><Relationship Id="rId3" Type="http://schemas.openxmlformats.org/officeDocument/2006/relationships/image" Target="../media/image2.jpg"/><Relationship Id="rId7" Type="http://schemas.openxmlformats.org/officeDocument/2006/relationships/hyperlink" Target="https://uxp.ie/INUSE_Handbook_of_UCD.pdf" TargetMode="External"/><Relationship Id="rId12" Type="http://schemas.openxmlformats.org/officeDocument/2006/relationships/hyperlink" Target="https://www.youtube.com/watch?v=esr21c_Vnog&amp;list=PLBF3XTmgreLHH77gQOEa6xCCT2M0IWxo6"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iso.org/standard/77520.html" TargetMode="External"/><Relationship Id="rId11" Type="http://schemas.openxmlformats.org/officeDocument/2006/relationships/hyperlink" Target="https://www.youtube.com/watch?v=uKMYf-UdRio" TargetMode="External"/><Relationship Id="rId5" Type="http://schemas.openxmlformats.org/officeDocument/2006/relationships/hyperlink" Target="https://www.researchgate.net/publication/373806234_ETHICAL_DESIGN_AND_RESPONSIBILITIES" TargetMode="External"/><Relationship Id="rId10" Type="http://schemas.openxmlformats.org/officeDocument/2006/relationships/hyperlink" Target="https://www.researchgate.net/publication/269372602_Tools_for_User-Centred_Design" TargetMode="External"/><Relationship Id="rId4" Type="http://schemas.openxmlformats.org/officeDocument/2006/relationships/hyperlink" Target="https://www.smashingmagazine.com/provide/eBooks/ethical-design-handbook-sample-chapter.pdf" TargetMode="External"/><Relationship Id="rId9" Type="http://schemas.openxmlformats.org/officeDocument/2006/relationships/hyperlink" Target="https://accessible.org/Kris-Rivenburgh-WCAG-Checklist.pd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RZB6B7aVynI" TargetMode="External"/><Relationship Id="rId3" Type="http://schemas.openxmlformats.org/officeDocument/2006/relationships/image" Target="../media/image2.jpg"/><Relationship Id="rId7" Type="http://schemas.openxmlformats.org/officeDocument/2006/relationships/hyperlink" Target="https://www.youtube.com/watch?v=za6mptzSn7o"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youtube.com/watch?v=Y1btL2cMFnU" TargetMode="External"/><Relationship Id="rId5" Type="http://schemas.openxmlformats.org/officeDocument/2006/relationships/hyperlink" Target="https://www.youtube.com/watch?v=T3ZImF5csfY" TargetMode="External"/><Relationship Id="rId4" Type="http://schemas.openxmlformats.org/officeDocument/2006/relationships/hyperlink" Target="https://www.youtube.com/watch?v=E-v5txvqni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a:solidFill>
                  <a:srgbClr val="2330DC"/>
                </a:solidFill>
                <a:latin typeface="Roboto Medium"/>
                <a:ea typeface="Roboto Medium"/>
                <a:cs typeface="Roboto Medium"/>
                <a:sym typeface="Roboto Medium"/>
              </a:rPr>
              <a:t>Inclusive and Accessible design. Friendly public spaces.</a:t>
            </a: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Module </a:t>
            </a:r>
            <a:r>
              <a:rPr lang="lt-LT" sz="3200" dirty="0">
                <a:solidFill>
                  <a:srgbClr val="2330DC"/>
                </a:solidFill>
                <a:latin typeface="Roboto Medium"/>
                <a:ea typeface="Roboto Medium"/>
                <a:cs typeface="Roboto Medium"/>
                <a:sym typeface="Roboto Medium"/>
              </a:rPr>
              <a:t>4</a:t>
            </a:r>
            <a:r>
              <a:rPr lang="en-US" sz="3200" dirty="0">
                <a:solidFill>
                  <a:srgbClr val="2330DC"/>
                </a:solidFill>
                <a:latin typeface="Roboto Medium"/>
                <a:ea typeface="Roboto Medium"/>
                <a:cs typeface="Roboto Medium"/>
                <a:sym typeface="Roboto Medium"/>
              </a:rPr>
              <a:t>: </a:t>
            </a:r>
            <a:r>
              <a:rPr lang="en-GB" sz="3200" dirty="0">
                <a:solidFill>
                  <a:srgbClr val="2330DC"/>
                </a:solidFill>
                <a:latin typeface="Roboto Medium"/>
                <a:ea typeface="Roboto Medium"/>
                <a:cs typeface="Roboto Medium"/>
                <a:sym typeface="Roboto Medium"/>
              </a:rPr>
              <a:t>Ethical design and accessibility</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234746"/>
            <a:ext cx="10301742" cy="29609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4</a:t>
            </a:r>
            <a:r>
              <a:rPr lang="lt-LT" sz="1700" b="1" dirty="0">
                <a:solidFill>
                  <a:srgbClr val="2330DC"/>
                </a:solidFill>
                <a:latin typeface="Roboto"/>
                <a:ea typeface="Roboto"/>
                <a:cs typeface="Roboto"/>
                <a:sym typeface="Roboto"/>
              </a:rPr>
              <a:t>.1</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Ethical design and accessibility</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4</a:t>
            </a:r>
            <a:r>
              <a:rPr lang="lt-LT" sz="1700" b="1" dirty="0">
                <a:solidFill>
                  <a:srgbClr val="2330DC"/>
                </a:solidFill>
                <a:latin typeface="Roboto"/>
                <a:ea typeface="Roboto"/>
                <a:cs typeface="Roboto"/>
                <a:sym typeface="Roboto"/>
              </a:rPr>
              <a:t>.2</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Ethical design in healthcare</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4</a:t>
            </a:r>
            <a:r>
              <a:rPr lang="lt-LT" sz="1700" b="1" dirty="0">
                <a:solidFill>
                  <a:srgbClr val="2330DC"/>
                </a:solidFill>
                <a:latin typeface="Roboto"/>
                <a:ea typeface="Roboto"/>
                <a:cs typeface="Roboto"/>
                <a:sym typeface="Roboto"/>
              </a:rPr>
              <a:t>.3</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Ethical design in technology</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4</a:t>
            </a:r>
            <a:r>
              <a:rPr lang="lt-LT" sz="1700" b="1" dirty="0">
                <a:solidFill>
                  <a:srgbClr val="2330DC"/>
                </a:solidFill>
                <a:latin typeface="Roboto"/>
                <a:ea typeface="Roboto"/>
                <a:cs typeface="Roboto"/>
                <a:sym typeface="Roboto"/>
              </a:rPr>
              <a:t>.4</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Ethical design in urban planning and sustainability</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4</a:t>
            </a:r>
            <a:r>
              <a:rPr lang="lt-LT" sz="1700" b="1" dirty="0">
                <a:solidFill>
                  <a:srgbClr val="2330DC"/>
                </a:solidFill>
                <a:latin typeface="Roboto"/>
                <a:ea typeface="Roboto"/>
                <a:cs typeface="Roboto"/>
                <a:sym typeface="Roboto"/>
              </a:rPr>
              <a:t>.5</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Design techniques: addressing diverse needs and designing for people with disabilities</a:t>
            </a: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6" name="Picture 2">
            <a:extLst>
              <a:ext uri="{FF2B5EF4-FFF2-40B4-BE49-F238E27FC236}">
                <a16:creationId xmlns:a16="http://schemas.microsoft.com/office/drawing/2014/main" id="{83AE165F-E05D-41EF-9280-4EF732D6F6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643" y="5267324"/>
            <a:ext cx="1593432" cy="956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C1F4EE3-FD76-4112-95BD-64A9EE8F7901}"/>
              </a:ext>
            </a:extLst>
          </p:cNvPr>
          <p:cNvPicPr>
            <a:picLocks noChangeAspect="1"/>
          </p:cNvPicPr>
          <p:nvPr/>
        </p:nvPicPr>
        <p:blipFill>
          <a:blip r:embed="rId6"/>
          <a:stretch>
            <a:fillRect/>
          </a:stretch>
        </p:blipFill>
        <p:spPr>
          <a:xfrm>
            <a:off x="5299283" y="5559573"/>
            <a:ext cx="1593433" cy="569352"/>
          </a:xfrm>
          <a:prstGeom prst="rect">
            <a:avLst/>
          </a:prstGeom>
        </p:spPr>
      </p:pic>
    </p:spTree>
    <p:extLst>
      <p:ext uri="{BB962C8B-B14F-4D97-AF65-F5344CB8AC3E}">
        <p14:creationId xmlns:p14="http://schemas.microsoft.com/office/powerpoint/2010/main" val="2610482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6915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4</a:t>
            </a:r>
            <a:r>
              <a:rPr lang="lt-LT" sz="3200" dirty="0">
                <a:solidFill>
                  <a:srgbClr val="2330DC"/>
                </a:solidFill>
                <a:latin typeface="Roboto"/>
                <a:ea typeface="Roboto"/>
                <a:cs typeface="Roboto"/>
                <a:sym typeface="Roboto"/>
              </a:rPr>
              <a:t>.1</a:t>
            </a:r>
            <a:r>
              <a:rPr lang="en-GB" sz="3200" dirty="0">
                <a:solidFill>
                  <a:srgbClr val="2330DC"/>
                </a:solidFill>
                <a:latin typeface="Roboto"/>
                <a:ea typeface="Roboto"/>
                <a:cs typeface="Roboto"/>
                <a:sym typeface="Roboto"/>
              </a:rPr>
              <a:t>. Ethical design and accessibility</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Ethical design prioritizes human dignity, fairness, and well-being, ensuring that products and services contribute positively to individuals and society.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Designers have a responsibility to consider the environmental, social, and ethical implications of their work, focusing on sustainability, inclusivity, and equity.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Key principles of ethical design include human-centeredness, transparency, accountability and addressing social inequities to create more just and accessible solutions.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As technology and societal challenges evolve, ethical design becomes increasingly crucial in shaping a better future for both individuals and the planet.</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3" name="Picture 2">
            <a:extLst>
              <a:ext uri="{FF2B5EF4-FFF2-40B4-BE49-F238E27FC236}">
                <a16:creationId xmlns:a16="http://schemas.microsoft.com/office/drawing/2014/main" id="{4568CF22-A83B-409A-B71A-0B1703A72F6D}"/>
              </a:ext>
            </a:extLst>
          </p:cNvPr>
          <p:cNvPicPr>
            <a:picLocks noChangeAspect="1"/>
          </p:cNvPicPr>
          <p:nvPr/>
        </p:nvPicPr>
        <p:blipFill>
          <a:blip r:embed="rId4"/>
          <a:stretch>
            <a:fillRect/>
          </a:stretch>
        </p:blipFill>
        <p:spPr>
          <a:xfrm>
            <a:off x="7567950" y="2381250"/>
            <a:ext cx="3600000" cy="360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
        <p:nvSpPr>
          <p:cNvPr id="142" name="Google Shape;142;g308ead12222_0_86"/>
          <p:cNvSpPr txBox="1"/>
          <p:nvPr/>
        </p:nvSpPr>
        <p:spPr>
          <a:xfrm>
            <a:off x="880850" y="755000"/>
            <a:ext cx="6415300" cy="42932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4</a:t>
            </a:r>
            <a:r>
              <a:rPr lang="lt-LT" sz="3200" dirty="0">
                <a:solidFill>
                  <a:srgbClr val="2330DC"/>
                </a:solidFill>
                <a:latin typeface="Roboto"/>
                <a:ea typeface="Roboto"/>
                <a:cs typeface="Roboto"/>
                <a:sym typeface="Roboto"/>
              </a:rPr>
              <a:t>.2</a:t>
            </a:r>
            <a:r>
              <a:rPr lang="en-GB" sz="3200" dirty="0">
                <a:solidFill>
                  <a:srgbClr val="2330DC"/>
                </a:solidFill>
                <a:latin typeface="Roboto"/>
                <a:ea typeface="Roboto"/>
                <a:cs typeface="Roboto"/>
                <a:sym typeface="Roboto"/>
              </a:rPr>
              <a:t>. Ethical design in healthcare</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Ethical design in healthcare prioritizes patient safety, accessibility, and fairness, ensuring that technologies like telemedicine and AI meet strict standards while balancing innovation with empathy and transparency</a:t>
            </a:r>
            <a:r>
              <a:rPr lang="en-GB" sz="1800" dirty="0">
                <a:solidFill>
                  <a:srgbClr val="2330DC"/>
                </a:solidFill>
                <a:latin typeface="Roboto"/>
                <a:ea typeface="Roboto"/>
                <a:cs typeface="Roboto"/>
                <a:sym typeface="Roboto"/>
              </a:rPr>
              <a:t>.</a:t>
            </a:r>
            <a:endParaRPr lang="lt-LT"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GB" sz="2800" dirty="0">
                <a:solidFill>
                  <a:srgbClr val="2330DC"/>
                </a:solidFill>
                <a:latin typeface="Roboto"/>
                <a:ea typeface="Roboto"/>
                <a:cs typeface="Roboto"/>
                <a:sym typeface="Roboto"/>
              </a:rPr>
              <a:t>4</a:t>
            </a:r>
            <a:r>
              <a:rPr lang="lt-LT" sz="2800" dirty="0">
                <a:solidFill>
                  <a:srgbClr val="2330DC"/>
                </a:solidFill>
                <a:latin typeface="Roboto"/>
                <a:ea typeface="Roboto"/>
                <a:cs typeface="Roboto"/>
                <a:sym typeface="Roboto"/>
              </a:rPr>
              <a:t>.3</a:t>
            </a:r>
            <a:r>
              <a:rPr lang="en-GB" sz="2800" dirty="0">
                <a:solidFill>
                  <a:srgbClr val="2330DC"/>
                </a:solidFill>
                <a:latin typeface="Roboto"/>
                <a:ea typeface="Roboto"/>
                <a:cs typeface="Roboto"/>
                <a:sym typeface="Roboto"/>
              </a:rPr>
              <a:t>. Ethical design in technology</a:t>
            </a:r>
          </a:p>
          <a:p>
            <a:pPr marL="0" marR="0" lvl="0" indent="0" algn="l" rtl="0">
              <a:lnSpc>
                <a:spcPct val="100000"/>
              </a:lnSpc>
              <a:spcBef>
                <a:spcPts val="0"/>
              </a:spcBef>
              <a:spcAft>
                <a:spcPts val="0"/>
              </a:spcAft>
              <a:buClr>
                <a:srgbClr val="000000"/>
              </a:buClr>
              <a:buSzPts val="3200"/>
              <a:buFont typeface="Arial"/>
              <a:buNone/>
            </a:pPr>
            <a:endParaRPr lang="en-GB" sz="28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Ethical design in technology ensures privacy, fairness, and transparency, while making innovations accessible to underserved communities.</a:t>
            </a:r>
            <a:endParaRPr lang="en-GB" sz="14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lang="en-GB" sz="14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43" name="Google Shape;143;g308ead12222_0_8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6146" name="Picture 2" descr="Nėra nuotraukos aprašo.">
            <a:extLst>
              <a:ext uri="{FF2B5EF4-FFF2-40B4-BE49-F238E27FC236}">
                <a16:creationId xmlns:a16="http://schemas.microsoft.com/office/drawing/2014/main" id="{7E41986D-4CE7-4E8D-BAB6-C91B7BA52F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950" y="847725"/>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10444200" cy="7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4</a:t>
            </a:r>
            <a:r>
              <a:rPr lang="lt-LT" sz="3200" dirty="0">
                <a:solidFill>
                  <a:srgbClr val="2330DC"/>
                </a:solidFill>
                <a:latin typeface="Roboto"/>
                <a:ea typeface="Roboto"/>
                <a:cs typeface="Roboto"/>
                <a:sym typeface="Roboto"/>
              </a:rPr>
              <a:t>.4</a:t>
            </a:r>
            <a:r>
              <a:rPr lang="en-GB" sz="3200" dirty="0">
                <a:solidFill>
                  <a:srgbClr val="2330DC"/>
                </a:solidFill>
                <a:latin typeface="Roboto"/>
                <a:ea typeface="Roboto"/>
                <a:cs typeface="Roboto"/>
                <a:sym typeface="Roboto"/>
              </a:rPr>
              <a:t>. Ethical design in urban planning and sustainability</a:t>
            </a:r>
            <a:endParaRPr sz="32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sp>
        <p:nvSpPr>
          <p:cNvPr id="4" name="Google Shape;136;g308ead12222_0_76">
            <a:extLst>
              <a:ext uri="{FF2B5EF4-FFF2-40B4-BE49-F238E27FC236}">
                <a16:creationId xmlns:a16="http://schemas.microsoft.com/office/drawing/2014/main" id="{0C436607-34B7-4656-ACB5-9CFDF0311C36}"/>
              </a:ext>
            </a:extLst>
          </p:cNvPr>
          <p:cNvSpPr txBox="1"/>
          <p:nvPr/>
        </p:nvSpPr>
        <p:spPr>
          <a:xfrm>
            <a:off x="880850" y="1483500"/>
            <a:ext cx="5691400" cy="46195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Ethical design must integrate environmental sustainability, inclusivity and social responsibility, with designers addressing challenges like accessibility, affordable housing, and waste reduction in urban planning.</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lack of ethical training, awareness, and legal frameworks in design education and practice hinders the effective implementation of ethical principles, requiring better integration of ethical considerations in curricula and professional development.</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Interdisciplinary collaboration and stronger legal frameworks are crucial for advancing ethical design, ensuring that designers consider diverse perspectives and adhere to consistent ethical standards across industries and regions.</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7170" name="Picture 2" descr="Gali būti nespalvotas vaizdas (CN bokštas ir dangoraižis)">
            <a:extLst>
              <a:ext uri="{FF2B5EF4-FFF2-40B4-BE49-F238E27FC236}">
                <a16:creationId xmlns:a16="http://schemas.microsoft.com/office/drawing/2014/main" id="{CFD273E8-50B0-4BBD-9872-921593AF7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2352675"/>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822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8948950" cy="13595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4</a:t>
            </a:r>
            <a:r>
              <a:rPr lang="lt-LT" sz="3200" dirty="0">
                <a:solidFill>
                  <a:srgbClr val="2330DC"/>
                </a:solidFill>
                <a:latin typeface="Roboto"/>
                <a:ea typeface="Roboto"/>
                <a:cs typeface="Roboto"/>
                <a:sym typeface="Roboto"/>
              </a:rPr>
              <a:t>.5</a:t>
            </a:r>
            <a:r>
              <a:rPr lang="en-GB" sz="3200" dirty="0">
                <a:solidFill>
                  <a:srgbClr val="2330DC"/>
                </a:solidFill>
                <a:latin typeface="Roboto"/>
                <a:ea typeface="Roboto"/>
                <a:cs typeface="Roboto"/>
                <a:sym typeface="Roboto"/>
              </a:rPr>
              <a:t>. Design techniques: addressing diverse needs and designing for people with disabilities</a:t>
            </a:r>
            <a:endParaRPr sz="32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4098" name="Picture 2" descr="Nėra nuotraukos aprašo.">
            <a:extLst>
              <a:ext uri="{FF2B5EF4-FFF2-40B4-BE49-F238E27FC236}">
                <a16:creationId xmlns:a16="http://schemas.microsoft.com/office/drawing/2014/main" id="{42CEAED9-7DF1-422E-8964-57EA940FD3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8050" y="2371725"/>
            <a:ext cx="360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136;g308ead12222_0_76">
            <a:extLst>
              <a:ext uri="{FF2B5EF4-FFF2-40B4-BE49-F238E27FC236}">
                <a16:creationId xmlns:a16="http://schemas.microsoft.com/office/drawing/2014/main" id="{06277417-50B2-4C57-903D-D0D69D442A36}"/>
              </a:ext>
            </a:extLst>
          </p:cNvPr>
          <p:cNvSpPr txBox="1"/>
          <p:nvPr/>
        </p:nvSpPr>
        <p:spPr>
          <a:xfrm>
            <a:off x="909425" y="2202800"/>
            <a:ext cx="6458725" cy="318835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User-</a:t>
            </a:r>
            <a:r>
              <a:rPr lang="en-GB" sz="1600" dirty="0" err="1">
                <a:solidFill>
                  <a:srgbClr val="2330DC"/>
                </a:solidFill>
                <a:latin typeface="Roboto"/>
                <a:ea typeface="Roboto"/>
                <a:cs typeface="Roboto"/>
                <a:sym typeface="Roboto"/>
              </a:rPr>
              <a:t>centered</a:t>
            </a:r>
            <a:r>
              <a:rPr lang="en-GB" sz="1600" dirty="0">
                <a:solidFill>
                  <a:srgbClr val="2330DC"/>
                </a:solidFill>
                <a:latin typeface="Roboto"/>
                <a:ea typeface="Roboto"/>
                <a:cs typeface="Roboto"/>
                <a:sym typeface="Roboto"/>
              </a:rPr>
              <a:t> design (UCD) emphasizes inclusivity by actively involving users, including those with disabilities, throughout the design process to create accessible, effective and intuitive products.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By employing methods like prototyping, contextual inquiry and adhering to accessibility guidelines, UCD ensures that designs meet the diverse needs of users, promoting universal access without the need for adaptations.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59778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4.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Trine </a:t>
            </a:r>
            <a:r>
              <a:rPr lang="en-GB" sz="1600" dirty="0" err="1">
                <a:solidFill>
                  <a:srgbClr val="2330DC"/>
                </a:solidFill>
                <a:latin typeface="Roboto"/>
                <a:ea typeface="Roboto"/>
                <a:cs typeface="Roboto"/>
                <a:sym typeface="Roboto"/>
                <a:hlinkClick r:id="rId4"/>
              </a:rPr>
              <a:t>Falbe</a:t>
            </a:r>
            <a:r>
              <a:rPr lang="en-GB" sz="1600" dirty="0">
                <a:solidFill>
                  <a:srgbClr val="2330DC"/>
                </a:solidFill>
                <a:latin typeface="Roboto"/>
                <a:ea typeface="Roboto"/>
                <a:cs typeface="Roboto"/>
                <a:sym typeface="Roboto"/>
                <a:hlinkClick r:id="rId4"/>
              </a:rPr>
              <a:t>, Kim Andersen, Martin Michael Frederiksen. The ethical design handbook.</a:t>
            </a:r>
            <a:r>
              <a:rPr lang="en-GB" sz="1600" dirty="0">
                <a:solidFill>
                  <a:srgbClr val="2330DC"/>
                </a:solidFill>
                <a:latin typeface="Roboto"/>
                <a:ea typeface="Roboto"/>
                <a:cs typeface="Roboto"/>
                <a:sym typeface="Roboto"/>
              </a:rPr>
              <a:t> </a:t>
            </a:r>
            <a:br>
              <a:rPr lang="lt-LT" sz="1600" dirty="0">
                <a:solidFill>
                  <a:srgbClr val="2330DC"/>
                </a:solidFill>
                <a:latin typeface="Roboto"/>
                <a:ea typeface="Roboto"/>
                <a:cs typeface="Roboto"/>
                <a:sym typeface="Roboto"/>
              </a:rPr>
            </a:b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Ahmet Atak. Ethical design and responsibilities.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ISO 9241-210:2019. Ergonomics of human-system interaction. Part 210: Human-centred design for interactive systems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Jurek </a:t>
            </a:r>
            <a:r>
              <a:rPr lang="en-GB" sz="1600" dirty="0" err="1">
                <a:solidFill>
                  <a:srgbClr val="2330DC"/>
                </a:solidFill>
                <a:latin typeface="Roboto"/>
                <a:ea typeface="Roboto"/>
                <a:cs typeface="Roboto"/>
                <a:sym typeface="Roboto"/>
                <a:hlinkClick r:id="rId7"/>
              </a:rPr>
              <a:t>Kirakowski</a:t>
            </a:r>
            <a:r>
              <a:rPr lang="en-GB" sz="1600" dirty="0">
                <a:solidFill>
                  <a:srgbClr val="2330DC"/>
                </a:solidFill>
                <a:latin typeface="Roboto"/>
                <a:ea typeface="Roboto"/>
                <a:cs typeface="Roboto"/>
                <a:sym typeface="Roboto"/>
                <a:hlinkClick r:id="rId7"/>
              </a:rPr>
              <a:t>, HFRG and Nigel Bevan, NPL (Eds). Handbook of User-Centred Design.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8"/>
              </a:rPr>
              <a:t>The Department of Computer Science, University of Cape Town. Human Computer Interaction (HCI).</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9"/>
              </a:rPr>
              <a:t>Kris </a:t>
            </a:r>
            <a:r>
              <a:rPr lang="en-GB" sz="1600" dirty="0" err="1">
                <a:solidFill>
                  <a:srgbClr val="2330DC"/>
                </a:solidFill>
                <a:latin typeface="Roboto"/>
                <a:ea typeface="Roboto"/>
                <a:cs typeface="Roboto"/>
                <a:sym typeface="Roboto"/>
                <a:hlinkClick r:id="rId9"/>
              </a:rPr>
              <a:t>Rivenburgh</a:t>
            </a:r>
            <a:r>
              <a:rPr lang="en-GB" sz="1600" dirty="0">
                <a:solidFill>
                  <a:srgbClr val="2330DC"/>
                </a:solidFill>
                <a:latin typeface="Roboto"/>
                <a:ea typeface="Roboto"/>
                <a:cs typeface="Roboto"/>
                <a:sym typeface="Roboto"/>
                <a:hlinkClick r:id="rId9"/>
              </a:rPr>
              <a:t>. WCAG Checklist.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0"/>
              </a:rPr>
              <a:t>Keith Case. Tools for User-Centred Design.</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1"/>
              </a:rPr>
              <a:t>Wizard of Oz Method in UX.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2"/>
              </a:rPr>
              <a:t>WCAG 2.1 guidelines.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703016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90376" y="74175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4.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lt-LT" sz="3200" dirty="0" err="1">
                <a:solidFill>
                  <a:srgbClr val="2330DC"/>
                </a:solidFill>
                <a:latin typeface="Roboto"/>
                <a:ea typeface="Roboto"/>
                <a:cs typeface="Roboto"/>
                <a:sym typeface="Roboto"/>
              </a:rPr>
              <a:t>Visuals</a:t>
            </a:r>
            <a:endParaRPr lang="en-GB"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Ethics in Digital Design: Making informed and responsible decisions</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4"/>
              </a:rPr>
              <a:t>https://www.youtube.com/watch?v=E-v5txvqniY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 Digital Accessibility Ethics</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5"/>
              </a:rPr>
              <a:t>https://www.youtube.com/watch?v=T3ZImF5csfY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Ethical design for digital wellbeing and mental health</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6"/>
              </a:rPr>
              <a:t>https://www.youtube.com/watch?v=Y1btL2cMFnU</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Ethical</a:t>
            </a:r>
            <a:r>
              <a:rPr lang="lt-LT" sz="1600" dirty="0">
                <a:solidFill>
                  <a:srgbClr val="2330DC"/>
                </a:solidFill>
                <a:latin typeface="Roboto"/>
                <a:ea typeface="Roboto"/>
                <a:cs typeface="Roboto"/>
                <a:sym typeface="Roboto"/>
              </a:rPr>
              <a:t> Design Manifesto - </a:t>
            </a:r>
            <a:r>
              <a:rPr lang="lt-LT" sz="1600" dirty="0">
                <a:solidFill>
                  <a:srgbClr val="2330DC"/>
                </a:solidFill>
                <a:latin typeface="Roboto"/>
                <a:ea typeface="Roboto"/>
                <a:cs typeface="Roboto"/>
                <a:sym typeface="Roboto"/>
                <a:hlinkClick r:id="rId7"/>
              </a:rPr>
              <a:t>https://www.youtube.com/watch?v=za6mptzSn7o</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err="1">
                <a:solidFill>
                  <a:srgbClr val="2330DC"/>
                </a:solidFill>
                <a:latin typeface="Roboto"/>
                <a:ea typeface="Roboto"/>
                <a:cs typeface="Roboto"/>
                <a:sym typeface="Roboto"/>
              </a:rPr>
              <a:t>Ethics</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in</a:t>
            </a:r>
            <a:r>
              <a:rPr lang="lt-LT" sz="1600" dirty="0">
                <a:solidFill>
                  <a:srgbClr val="2330DC"/>
                </a:solidFill>
                <a:latin typeface="Roboto"/>
                <a:ea typeface="Roboto"/>
                <a:cs typeface="Roboto"/>
                <a:sym typeface="Roboto"/>
              </a:rPr>
              <a:t> Urban </a:t>
            </a:r>
            <a:r>
              <a:rPr lang="lt-LT" sz="1600" dirty="0" err="1">
                <a:solidFill>
                  <a:srgbClr val="2330DC"/>
                </a:solidFill>
                <a:latin typeface="Roboto"/>
                <a:ea typeface="Roboto"/>
                <a:cs typeface="Roboto"/>
                <a:sym typeface="Roboto"/>
              </a:rPr>
              <a:t>Planning</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8"/>
              </a:rPr>
              <a:t>https://www.youtube.com/watch?v=RZB6B7aVynI</a:t>
            </a: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107928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4149</TotalTime>
  <Words>757</Words>
  <Application>Microsoft Office PowerPoint</Application>
  <PresentationFormat>Widescreen</PresentationFormat>
  <Paragraphs>84</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Roboto</vt:lpstr>
      <vt:lpstr>Roboto Medium</vt:lpstr>
      <vt:lpstr>Arial</vt:lpstr>
      <vt:lpstr>Calibri</vt:lpstr>
      <vt:lpstr>Office Theme</vt:lpstr>
      <vt:lpstr>PowerPoint Presentation</vt:lpstr>
      <vt:lpstr>Inclusive and Accessible design. Friendly public spaces.  Module 4: Ethical design and accessibility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30</cp:revision>
  <dcterms:created xsi:type="dcterms:W3CDTF">2023-11-22T09:07:15Z</dcterms:created>
  <dcterms:modified xsi:type="dcterms:W3CDTF">2025-01-24T08:16:52Z</dcterms:modified>
</cp:coreProperties>
</file>