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83" r:id="rId3"/>
    <p:sldId id="271" r:id="rId4"/>
    <p:sldId id="272" r:id="rId5"/>
    <p:sldId id="273" r:id="rId6"/>
    <p:sldId id="274" r:id="rId7"/>
    <p:sldId id="275" r:id="rId8"/>
    <p:sldId id="289" r:id="rId9"/>
    <p:sldId id="290" r:id="rId10"/>
    <p:sldId id="291" r:id="rId11"/>
    <p:sldId id="292" r:id="rId12"/>
    <p:sldId id="268"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Roboto Medium"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093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595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108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012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627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150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963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957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773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767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GsTahycQjRU" TargetMode="External"/><Relationship Id="rId3" Type="http://schemas.openxmlformats.org/officeDocument/2006/relationships/image" Target="../media/image2.jpg"/><Relationship Id="rId7" Type="http://schemas.openxmlformats.org/officeDocument/2006/relationships/hyperlink" Target="https://www.youtube.com/watch?v=tf4vBIpku2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Gen_8hrFWb8" TargetMode="External"/><Relationship Id="rId11" Type="http://schemas.openxmlformats.org/officeDocument/2006/relationships/hyperlink" Target="https://www.youtube.com/watch?v=sppjdYCM8yg" TargetMode="External"/><Relationship Id="rId5" Type="http://schemas.openxmlformats.org/officeDocument/2006/relationships/hyperlink" Target="https://www.youtube.com/watch?v=8mh-GTlvf0w" TargetMode="External"/><Relationship Id="rId10" Type="http://schemas.openxmlformats.org/officeDocument/2006/relationships/hyperlink" Target="https://www.youtube.com/watch?v=nImFJ7KKjAo" TargetMode="External"/><Relationship Id="rId4" Type="http://schemas.openxmlformats.org/officeDocument/2006/relationships/hyperlink" Target="https://www.youtube.com/watch?v=XjRHMO8RGUo" TargetMode="External"/><Relationship Id="rId9" Type="http://schemas.openxmlformats.org/officeDocument/2006/relationships/hyperlink" Target="https://www.youtube.com/watch?v=Ux8PahDH9b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huauSWIGnrg" TargetMode="External"/><Relationship Id="rId3" Type="http://schemas.openxmlformats.org/officeDocument/2006/relationships/image" Target="../media/image2.jpg"/><Relationship Id="rId7" Type="http://schemas.openxmlformats.org/officeDocument/2006/relationships/hyperlink" Target="https://www.youtube.com/watch?v=cuonmSoZmF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ZfeSjqUfQwE" TargetMode="External"/><Relationship Id="rId5" Type="http://schemas.openxmlformats.org/officeDocument/2006/relationships/hyperlink" Target="https://www.youtube.com/watch?v=9kmIUjHL0zs" TargetMode="External"/><Relationship Id="rId4" Type="http://schemas.openxmlformats.org/officeDocument/2006/relationships/hyperlink" Target="https://www.youtube.com/watch?v=RJGIhu02ATg&amp;t=151s" TargetMode="External"/><Relationship Id="rId9" Type="http://schemas.openxmlformats.org/officeDocument/2006/relationships/hyperlink" Target="https://www.youtube.com/watch?v=DKbRL6Opif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hyperlink" Target="https://www.huduser.gov/portal/sites/default/files/pdf/Creating-Walkable-Bikeable-Communities.pdf" TargetMode="External"/><Relationship Id="rId3" Type="http://schemas.openxmlformats.org/officeDocument/2006/relationships/image" Target="../media/image2.jpg"/><Relationship Id="rId7" Type="http://schemas.openxmlformats.org/officeDocument/2006/relationships/hyperlink" Target="https://habitat3.org/wp-content/uploads/NUA-English.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ohchr.org/en/instruments-mechanisms/instruments/convention-rights-persons-disabilities" TargetMode="External"/><Relationship Id="rId5" Type="http://schemas.openxmlformats.org/officeDocument/2006/relationships/hyperlink" Target="https://sdgs.un.org/2030agenda" TargetMode="External"/><Relationship Id="rId4" Type="http://schemas.openxmlformats.org/officeDocument/2006/relationships/hyperlink" Target="https://www.uclg.org/sites/default/files/inclusive_accessible_cities_policypaper.pdf" TargetMode="External"/><Relationship Id="rId9" Type="http://schemas.openxmlformats.org/officeDocument/2006/relationships/hyperlink" Target="https://ppms.trec.pdx.edu/media/project_files/IBPI%20Master%20Plan%20Handbook%20FINAL.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iteseerx.ist.psu.edu/document?repid=rep1&amp;type=pdf&amp;doi=382c2c57da65e945ba004681aacc526b3fca1486" TargetMode="External"/><Relationship Id="rId3" Type="http://schemas.openxmlformats.org/officeDocument/2006/relationships/image" Target="../media/image2.jpg"/><Relationship Id="rId7" Type="http://schemas.openxmlformats.org/officeDocument/2006/relationships/hyperlink" Target="https://learning.uclg.org/wp-content/uploads/2022/10/30_UCLG_Building_Cities_for_All-Peer_Learning_Note-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niua.in/intranet/sites/default/files/2346.pdf" TargetMode="External"/><Relationship Id="rId11" Type="http://schemas.openxmlformats.org/officeDocument/2006/relationships/hyperlink" Target="https://www.clc.gov.sg/docs/default-source/books/walkable-and-bikeable-cities.pdf" TargetMode="External"/><Relationship Id="rId5" Type="http://schemas.openxmlformats.org/officeDocument/2006/relationships/hyperlink" Target="https://iris.who.int/handle/10665/43755" TargetMode="External"/><Relationship Id="rId10" Type="http://schemas.openxmlformats.org/officeDocument/2006/relationships/hyperlink" Target="https://www.toronto.ca/wp-content/uploads/2021/08/8ee5-Revised-TADG.pdf" TargetMode="External"/><Relationship Id="rId4" Type="http://schemas.openxmlformats.org/officeDocument/2006/relationships/hyperlink" Target="https://sdgs.un.org/2030agenda" TargetMode="External"/><Relationship Id="rId9" Type="http://schemas.openxmlformats.org/officeDocument/2006/relationships/hyperlink" Target="https://www.uclg.org/sites/default/files/inclusive_accessible_cities_policypape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5. </a:t>
            </a:r>
            <a:r>
              <a:rPr lang="en-GB" sz="3200" dirty="0">
                <a:solidFill>
                  <a:srgbClr val="2330DC"/>
                </a:solidFill>
                <a:latin typeface="Roboto"/>
                <a:ea typeface="Roboto"/>
                <a:cs typeface="Roboto"/>
                <a:sym typeface="Roboto"/>
              </a:rPr>
              <a:t>Activities</a:t>
            </a:r>
            <a:r>
              <a:rPr lang="lt-LT" sz="3200" dirty="0">
                <a:solidFill>
                  <a:srgbClr val="2330DC"/>
                </a:solidFill>
                <a:latin typeface="Roboto"/>
                <a:ea typeface="Roboto"/>
                <a:cs typeface="Roboto"/>
                <a:sym typeface="Roboto"/>
              </a:rPr>
              <a:t> | </a:t>
            </a:r>
            <a:r>
              <a:rPr lang="lt-LT" sz="3200" dirty="0" err="1">
                <a:solidFill>
                  <a:srgbClr val="2330DC"/>
                </a:solidFill>
                <a:latin typeface="Roboto"/>
                <a:ea typeface="Roboto"/>
                <a:cs typeface="Roboto"/>
                <a:sym typeface="Roboto"/>
              </a:rPr>
              <a:t>Visuals</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How Dubai has become one of the most accessible cities in the world</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4"/>
              </a:rPr>
              <a:t>https://www.youtube.com/watch?v=XjRHMO8RGUo</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How to design streets for everyone </a:t>
            </a:r>
            <a:r>
              <a:rPr lang="lt-LT" sz="1600" dirty="0">
                <a:solidFill>
                  <a:srgbClr val="2330DC"/>
                </a:solidFill>
                <a:latin typeface="Roboto"/>
                <a:ea typeface="Roboto"/>
                <a:cs typeface="Roboto"/>
                <a:sym typeface="Roboto"/>
              </a:rPr>
              <a:t>- </a:t>
            </a:r>
            <a:r>
              <a:rPr lang="lt-LT" sz="1600" dirty="0">
                <a:solidFill>
                  <a:srgbClr val="2330DC"/>
                </a:solidFill>
                <a:latin typeface="Roboto"/>
                <a:ea typeface="Roboto"/>
                <a:cs typeface="Roboto"/>
                <a:sym typeface="Roboto"/>
                <a:hlinkClick r:id="rId5"/>
              </a:rPr>
              <a:t>https://www.youtube.com/watch?v=8mh-GTlvf0w</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Designing for Accessibility: Inclusive Landscape Architecture</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6"/>
              </a:rPr>
              <a:t>https://www.youtube.com/watch?v=Gen_8hrFWb8</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Open Sidewalk #3: The Accessible City</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7"/>
              </a:rPr>
              <a:t>https://www.youtube.com/watch?v=tf4vBIpku2g</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Making Shared Spaces Accessible for Everyone</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8"/>
              </a:rPr>
              <a:t>https://www.youtube.com/watch?v=GsTahycQjRU</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Why the Netherlands is INSANELY well designed: Dutch vs. American Day</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9"/>
              </a:rPr>
              <a:t>https://www.youtube.com/watch?v=Ux8PahDH9bg</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The Fascinating Human-Scale Urbanism of Dutch Suburbia</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10"/>
              </a:rPr>
              <a:t>https://www.youtube.com/watch?v=nImFJ7KKjAo</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Age-friendly cities benefit everyone</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11"/>
              </a:rPr>
              <a:t>https://www.youtube.com/watch?v=sppjdYCM8yg</a:t>
            </a:r>
            <a:r>
              <a:rPr lang="lt-LT" sz="1600" dirty="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8596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5. </a:t>
            </a:r>
            <a:r>
              <a:rPr lang="en-GB" sz="3200" dirty="0">
                <a:solidFill>
                  <a:srgbClr val="2330DC"/>
                </a:solidFill>
                <a:latin typeface="Roboto"/>
                <a:ea typeface="Roboto"/>
                <a:cs typeface="Roboto"/>
                <a:sym typeface="Roboto"/>
              </a:rPr>
              <a:t>Activities</a:t>
            </a:r>
            <a:r>
              <a:rPr lang="lt-LT" sz="3200" dirty="0">
                <a:solidFill>
                  <a:srgbClr val="2330DC"/>
                </a:solidFill>
                <a:latin typeface="Roboto"/>
                <a:ea typeface="Roboto"/>
                <a:cs typeface="Roboto"/>
                <a:sym typeface="Roboto"/>
              </a:rPr>
              <a:t> | </a:t>
            </a:r>
            <a:r>
              <a:rPr lang="lt-LT" sz="3200" dirty="0" err="1">
                <a:solidFill>
                  <a:srgbClr val="2330DC"/>
                </a:solidFill>
                <a:latin typeface="Roboto"/>
                <a:ea typeface="Roboto"/>
                <a:cs typeface="Roboto"/>
                <a:sym typeface="Roboto"/>
              </a:rPr>
              <a:t>Visuals</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How to Design Bicycle-friendly Cities - by The Life-Sized City</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4"/>
              </a:rPr>
              <a:t>https://www.youtube.com/watch?v=RJGIhu02ATg&amp;t=151s</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Barcelona’s Car-Free Superblocks Explained</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5"/>
              </a:rPr>
              <a:t>https://www.youtube.com/watch?v=9kmIUjHL0zs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The Life-Sized City – Copenhagen</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6"/>
              </a:rPr>
              <a:t>https://www.youtube.com/watch?v=ZfeSjqUfQwE</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r>
              <a:rPr lang="lt-LT" sz="1600" dirty="0" err="1">
                <a:solidFill>
                  <a:srgbClr val="2330DC"/>
                </a:solidFill>
                <a:latin typeface="Roboto"/>
                <a:ea typeface="Roboto"/>
                <a:cs typeface="Roboto"/>
                <a:sym typeface="Roboto"/>
              </a:rPr>
              <a:t>The</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Life-Sized</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City</a:t>
            </a:r>
            <a:r>
              <a:rPr lang="lt-LT" sz="1600" dirty="0">
                <a:solidFill>
                  <a:srgbClr val="2330DC"/>
                </a:solidFill>
                <a:latin typeface="Roboto"/>
                <a:ea typeface="Roboto"/>
                <a:cs typeface="Roboto"/>
                <a:sym typeface="Roboto"/>
              </a:rPr>
              <a:t> – </a:t>
            </a:r>
            <a:r>
              <a:rPr lang="lt-LT" sz="1600" dirty="0" err="1">
                <a:solidFill>
                  <a:srgbClr val="2330DC"/>
                </a:solidFill>
                <a:latin typeface="Roboto"/>
                <a:ea typeface="Roboto"/>
                <a:cs typeface="Roboto"/>
                <a:sym typeface="Roboto"/>
              </a:rPr>
              <a:t>Tokyo</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7"/>
              </a:rPr>
              <a:t>https://www.youtube.com/watch?v=cuonmSoZmFw</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Livable</a:t>
            </a:r>
            <a:r>
              <a:rPr lang="en-GB" sz="1600" dirty="0">
                <a:solidFill>
                  <a:srgbClr val="2330DC"/>
                </a:solidFill>
                <a:latin typeface="Roboto"/>
                <a:ea typeface="Roboto"/>
                <a:cs typeface="Roboto"/>
                <a:sym typeface="Roboto"/>
              </a:rPr>
              <a:t> Densities Through Traditional Urbanism</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8"/>
              </a:rPr>
              <a:t>https://www.youtube.com/watch?v=huauSWIGnrg</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How Amsterdam Became a Bicycle Paradise</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9"/>
              </a:rPr>
              <a:t>https://www.youtube.com/watch?v=DKbRL6Opifg</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26353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en-GB" sz="3200" dirty="0">
                <a:solidFill>
                  <a:srgbClr val="2330DC"/>
                </a:solidFill>
                <a:latin typeface="Roboto Medium"/>
                <a:ea typeface="Roboto Medium"/>
                <a:cs typeface="Roboto Medium"/>
                <a:sym typeface="Roboto Medium"/>
              </a:rPr>
              <a:t>Inclusive and Accessible design. Friendly public spaces.</a:t>
            </a: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r>
              <a:rPr lang="en-US" sz="3200" dirty="0">
                <a:solidFill>
                  <a:srgbClr val="2330DC"/>
                </a:solidFill>
                <a:latin typeface="Roboto Medium"/>
                <a:ea typeface="Roboto Medium"/>
                <a:cs typeface="Roboto Medium"/>
                <a:sym typeface="Roboto Medium"/>
              </a:rPr>
              <a:t>Module </a:t>
            </a:r>
            <a:r>
              <a:rPr lang="lt-LT" sz="3200" dirty="0">
                <a:solidFill>
                  <a:srgbClr val="2330DC"/>
                </a:solidFill>
                <a:latin typeface="Roboto Medium"/>
                <a:ea typeface="Roboto Medium"/>
                <a:cs typeface="Roboto Medium"/>
                <a:sym typeface="Roboto Medium"/>
              </a:rPr>
              <a:t>5</a:t>
            </a:r>
            <a:r>
              <a:rPr lang="en-US" sz="3200" dirty="0">
                <a:solidFill>
                  <a:srgbClr val="2330DC"/>
                </a:solidFill>
                <a:latin typeface="Roboto Medium"/>
                <a:ea typeface="Roboto Medium"/>
                <a:cs typeface="Roboto Medium"/>
                <a:sym typeface="Roboto Medium"/>
              </a:rPr>
              <a:t>: </a:t>
            </a:r>
            <a:r>
              <a:rPr lang="en-GB" sz="3200" dirty="0">
                <a:solidFill>
                  <a:srgbClr val="2330DC"/>
                </a:solidFill>
                <a:latin typeface="Roboto Medium"/>
                <a:ea typeface="Roboto Medium"/>
                <a:cs typeface="Roboto Medium"/>
                <a:sym typeface="Roboto Medium"/>
              </a:rPr>
              <a:t>Designing Inclusive and Friendly Cities</a:t>
            </a:r>
            <a:endParaRPr sz="32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3" y="2187121"/>
            <a:ext cx="9692142" cy="28516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5</a:t>
            </a:r>
            <a:r>
              <a:rPr lang="lt-LT" sz="1700" b="1" dirty="0">
                <a:solidFill>
                  <a:srgbClr val="2330DC"/>
                </a:solidFill>
                <a:latin typeface="Roboto"/>
                <a:ea typeface="Roboto"/>
                <a:cs typeface="Roboto"/>
                <a:sym typeface="Roboto"/>
              </a:rPr>
              <a:t>.1.</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Inclusive and accessible cities. Cities that are listening.</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5</a:t>
            </a:r>
            <a:r>
              <a:rPr lang="lt-LT" sz="1700" b="1" dirty="0">
                <a:solidFill>
                  <a:srgbClr val="2330DC"/>
                </a:solidFill>
                <a:latin typeface="Roboto"/>
                <a:ea typeface="Roboto"/>
                <a:cs typeface="Roboto"/>
                <a:sym typeface="Roboto"/>
              </a:rPr>
              <a:t>.2</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Characteristics of friendly cities</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5</a:t>
            </a:r>
            <a:r>
              <a:rPr lang="lt-LT" sz="1700" b="1" dirty="0">
                <a:solidFill>
                  <a:srgbClr val="2330DC"/>
                </a:solidFill>
                <a:latin typeface="Roboto"/>
                <a:ea typeface="Roboto"/>
                <a:cs typeface="Roboto"/>
                <a:sym typeface="Roboto"/>
              </a:rPr>
              <a:t>.3</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Types of accessible and “</a:t>
            </a:r>
            <a:r>
              <a:rPr lang="en-GB" sz="1700" dirty="0" err="1">
                <a:solidFill>
                  <a:srgbClr val="2330DC"/>
                </a:solidFill>
                <a:latin typeface="Roboto"/>
                <a:ea typeface="Roboto"/>
                <a:cs typeface="Roboto"/>
                <a:sym typeface="Roboto"/>
              </a:rPr>
              <a:t>designish</a:t>
            </a:r>
            <a:r>
              <a:rPr lang="en-GB" sz="1700" dirty="0">
                <a:solidFill>
                  <a:srgbClr val="2330DC"/>
                </a:solidFill>
                <a:latin typeface="Roboto"/>
                <a:ea typeface="Roboto"/>
                <a:cs typeface="Roboto"/>
                <a:sym typeface="Roboto"/>
              </a:rPr>
              <a:t>” city</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5</a:t>
            </a:r>
            <a:r>
              <a:rPr lang="lt-LT" sz="1700" b="1" dirty="0">
                <a:solidFill>
                  <a:srgbClr val="2330DC"/>
                </a:solidFill>
                <a:latin typeface="Roboto"/>
                <a:ea typeface="Roboto"/>
                <a:cs typeface="Roboto"/>
                <a:sym typeface="Roboto"/>
              </a:rPr>
              <a:t>.4</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Accessible infrastructure and easy navigation for all users</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5</a:t>
            </a:r>
            <a:r>
              <a:rPr lang="lt-LT" sz="1700" b="1" dirty="0">
                <a:solidFill>
                  <a:srgbClr val="2330DC"/>
                </a:solidFill>
                <a:latin typeface="Roboto"/>
                <a:ea typeface="Roboto"/>
                <a:cs typeface="Roboto"/>
                <a:sym typeface="Roboto"/>
              </a:rPr>
              <a:t>.5</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Creating walkable and bike-friendly streetscapes</a:t>
            </a:r>
            <a:r>
              <a:rPr lang="lt-LT" sz="1700"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Case studies</a:t>
            </a:r>
            <a:r>
              <a:rPr lang="lt-LT" sz="1700" dirty="0">
                <a:solidFill>
                  <a:srgbClr val="2330DC"/>
                </a:solidFill>
                <a:latin typeface="Roboto"/>
                <a:ea typeface="Roboto"/>
                <a:cs typeface="Roboto"/>
                <a:sym typeface="Roboto"/>
              </a:rPr>
              <a:t>.</a:t>
            </a:r>
            <a:endParaRPr lang="en-GB"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6" name="Picture 2">
            <a:extLst>
              <a:ext uri="{FF2B5EF4-FFF2-40B4-BE49-F238E27FC236}">
                <a16:creationId xmlns:a16="http://schemas.microsoft.com/office/drawing/2014/main" id="{042F40FA-3742-40BA-A365-D9F140BC7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14F007A-7C64-4687-AE3A-224B18CE9C85}"/>
              </a:ext>
            </a:extLst>
          </p:cNvPr>
          <p:cNvPicPr>
            <a:picLocks noChangeAspect="1"/>
          </p:cNvPicPr>
          <p:nvPr/>
        </p:nvPicPr>
        <p:blipFill>
          <a:blip r:embed="rId6"/>
          <a:stretch>
            <a:fillRect/>
          </a:stretch>
        </p:blipFill>
        <p:spPr>
          <a:xfrm>
            <a:off x="5299283" y="5559573"/>
            <a:ext cx="1593433" cy="569352"/>
          </a:xfrm>
          <a:prstGeom prst="rect">
            <a:avLst/>
          </a:prstGeom>
        </p:spPr>
      </p:pic>
    </p:spTree>
    <p:extLst>
      <p:ext uri="{BB962C8B-B14F-4D97-AF65-F5344CB8AC3E}">
        <p14:creationId xmlns:p14="http://schemas.microsoft.com/office/powerpoint/2010/main" val="193129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66820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5</a:t>
            </a:r>
            <a:r>
              <a:rPr lang="lt-LT" sz="3200" dirty="0">
                <a:solidFill>
                  <a:srgbClr val="2330DC"/>
                </a:solidFill>
                <a:latin typeface="Roboto"/>
                <a:ea typeface="Roboto"/>
                <a:cs typeface="Roboto"/>
                <a:sym typeface="Roboto"/>
              </a:rPr>
              <a:t>.1</a:t>
            </a:r>
            <a:r>
              <a:rPr lang="en-GB" sz="3200" dirty="0">
                <a:solidFill>
                  <a:srgbClr val="2330DC"/>
                </a:solidFill>
                <a:latin typeface="Roboto"/>
                <a:ea typeface="Roboto"/>
                <a:cs typeface="Roboto"/>
                <a:sym typeface="Roboto"/>
              </a:rPr>
              <a:t>. Inclusive and accessible cities</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Creating inclusive and accessible cities requires a focus on universal design, involving marginalized groups in planning, and removing barriers in physical, digital and social environments to ensure equal participation for all.</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Local governments play a critical role in fostering inclusive urban development by adopting international standards, collaborating with stakeholders and using data to monitor the effectiveness of inclusive policies.</a:t>
            </a:r>
            <a:endParaRPr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8196" name="Picture 4" descr="Nėra nuotraukos aprašo.">
            <a:extLst>
              <a:ext uri="{FF2B5EF4-FFF2-40B4-BE49-F238E27FC236}">
                <a16:creationId xmlns:a16="http://schemas.microsoft.com/office/drawing/2014/main" id="{637E85D1-3160-45AD-9AD7-CC0C9E3A2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950" y="2428875"/>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1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686297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5</a:t>
            </a:r>
            <a:r>
              <a:rPr lang="lt-LT" sz="3200" dirty="0">
                <a:solidFill>
                  <a:srgbClr val="2330DC"/>
                </a:solidFill>
                <a:latin typeface="Roboto"/>
                <a:ea typeface="Roboto"/>
                <a:cs typeface="Roboto"/>
                <a:sym typeface="Roboto"/>
              </a:rPr>
              <a:t>.2</a:t>
            </a:r>
            <a:r>
              <a:rPr lang="en-GB" sz="3200" dirty="0">
                <a:solidFill>
                  <a:srgbClr val="2330DC"/>
                </a:solidFill>
                <a:latin typeface="Roboto"/>
                <a:ea typeface="Roboto"/>
                <a:cs typeface="Roboto"/>
                <a:sym typeface="Roboto"/>
              </a:rPr>
              <a:t>. Characteristics of friendly cities</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800" dirty="0">
                <a:solidFill>
                  <a:srgbClr val="2330DC"/>
                </a:solidFill>
                <a:latin typeface="Roboto"/>
                <a:ea typeface="Roboto"/>
                <a:cs typeface="Roboto"/>
                <a:sym typeface="Roboto"/>
              </a:rPr>
              <a:t>Friendly cities prioritize accessibility, inclusivity and community engagement, ensuring that all residents, regardless of abilities or background, can fully participate in urban life.</a:t>
            </a:r>
            <a:endParaRPr lang="lt-LT"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800" dirty="0">
                <a:solidFill>
                  <a:srgbClr val="2330DC"/>
                </a:solidFill>
                <a:latin typeface="Roboto"/>
                <a:ea typeface="Roboto"/>
                <a:cs typeface="Roboto"/>
                <a:sym typeface="Roboto"/>
              </a:rPr>
              <a:t>Sustainability is a key feature of friendly cities, with a focus on green infrastructure, sustainable transportation, waste reduction and climate resilience to create a </a:t>
            </a:r>
            <a:r>
              <a:rPr lang="en-GB" sz="1800" dirty="0" err="1">
                <a:solidFill>
                  <a:srgbClr val="2330DC"/>
                </a:solidFill>
                <a:latin typeface="Roboto"/>
                <a:ea typeface="Roboto"/>
                <a:cs typeface="Roboto"/>
                <a:sym typeface="Roboto"/>
              </a:rPr>
              <a:t>livable</a:t>
            </a:r>
            <a:r>
              <a:rPr lang="en-GB" sz="1800" dirty="0">
                <a:solidFill>
                  <a:srgbClr val="2330DC"/>
                </a:solidFill>
                <a:latin typeface="Roboto"/>
                <a:ea typeface="Roboto"/>
                <a:cs typeface="Roboto"/>
                <a:sym typeface="Roboto"/>
              </a:rPr>
              <a:t> environment for future generations.</a:t>
            </a:r>
            <a:endParaRPr lang="lt-LT"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800" dirty="0">
                <a:solidFill>
                  <a:srgbClr val="2330DC"/>
                </a:solidFill>
                <a:latin typeface="Roboto"/>
                <a:ea typeface="Roboto"/>
                <a:cs typeface="Roboto"/>
                <a:sym typeface="Roboto"/>
              </a:rPr>
              <a:t>Community involvement is integral, with friendly cities fostering civic participation and social inclusion through collaborative urban planning and programs that promote diversity and well-being for all residents.</a:t>
            </a:r>
            <a:endParaRPr sz="32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3" name="Picture 2">
            <a:extLst>
              <a:ext uri="{FF2B5EF4-FFF2-40B4-BE49-F238E27FC236}">
                <a16:creationId xmlns:a16="http://schemas.microsoft.com/office/drawing/2014/main" id="{3E675946-35E2-4FB1-903A-FBDA6A817D3F}"/>
              </a:ext>
            </a:extLst>
          </p:cNvPr>
          <p:cNvPicPr>
            <a:picLocks noChangeAspect="1"/>
          </p:cNvPicPr>
          <p:nvPr/>
        </p:nvPicPr>
        <p:blipFill>
          <a:blip r:embed="rId4"/>
          <a:stretch>
            <a:fillRect/>
          </a:stretch>
        </p:blipFill>
        <p:spPr>
          <a:xfrm>
            <a:off x="7567950" y="847725"/>
            <a:ext cx="3600000" cy="3600000"/>
          </a:xfrm>
          <a:prstGeom prst="rect">
            <a:avLst/>
          </a:prstGeom>
        </p:spPr>
      </p:pic>
    </p:spTree>
    <p:extLst>
      <p:ext uri="{BB962C8B-B14F-4D97-AF65-F5344CB8AC3E}">
        <p14:creationId xmlns:p14="http://schemas.microsoft.com/office/powerpoint/2010/main" val="389938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97681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5</a:t>
            </a:r>
            <a:r>
              <a:rPr lang="lt-LT" sz="3200" dirty="0">
                <a:solidFill>
                  <a:srgbClr val="2330DC"/>
                </a:solidFill>
                <a:latin typeface="Roboto"/>
                <a:ea typeface="Roboto"/>
                <a:cs typeface="Roboto"/>
                <a:sym typeface="Roboto"/>
              </a:rPr>
              <a:t>.3</a:t>
            </a:r>
            <a:r>
              <a:rPr lang="en-GB" sz="3200" dirty="0">
                <a:solidFill>
                  <a:srgbClr val="2330DC"/>
                </a:solidFill>
                <a:latin typeface="Roboto"/>
                <a:ea typeface="Roboto"/>
                <a:cs typeface="Roboto"/>
                <a:sym typeface="Roboto"/>
              </a:rPr>
              <a:t>. Types of accessible and “</a:t>
            </a:r>
            <a:r>
              <a:rPr lang="en-GB" sz="3200" dirty="0" err="1">
                <a:solidFill>
                  <a:srgbClr val="2330DC"/>
                </a:solidFill>
                <a:latin typeface="Roboto"/>
                <a:ea typeface="Roboto"/>
                <a:cs typeface="Roboto"/>
                <a:sym typeface="Roboto"/>
              </a:rPr>
              <a:t>designish</a:t>
            </a:r>
            <a:r>
              <a:rPr lang="en-GB" sz="3200" dirty="0">
                <a:solidFill>
                  <a:srgbClr val="2330DC"/>
                </a:solidFill>
                <a:latin typeface="Roboto"/>
                <a:ea typeface="Roboto"/>
                <a:cs typeface="Roboto"/>
                <a:sym typeface="Roboto"/>
              </a:rPr>
              <a:t>” city</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15-Minute City</a:t>
            </a:r>
            <a:r>
              <a:rPr lang="lt-LT" sz="1600" dirty="0">
                <a:solidFill>
                  <a:srgbClr val="2330DC"/>
                </a:solidFill>
                <a:latin typeface="Roboto"/>
                <a:ea typeface="Roboto"/>
                <a:cs typeface="Roboto"/>
                <a:sym typeface="Roboto"/>
              </a:rPr>
              <a:t>: e</a:t>
            </a:r>
            <a:r>
              <a:rPr lang="en-GB" sz="1600" dirty="0" err="1">
                <a:solidFill>
                  <a:srgbClr val="2330DC"/>
                </a:solidFill>
                <a:latin typeface="Roboto"/>
                <a:ea typeface="Roboto"/>
                <a:cs typeface="Roboto"/>
                <a:sym typeface="Roboto"/>
              </a:rPr>
              <a:t>ssential</a:t>
            </a:r>
            <a:r>
              <a:rPr lang="en-GB" sz="1600" dirty="0">
                <a:solidFill>
                  <a:srgbClr val="2330DC"/>
                </a:solidFill>
                <a:latin typeface="Roboto"/>
                <a:ea typeface="Roboto"/>
                <a:cs typeface="Roboto"/>
                <a:sym typeface="Roboto"/>
              </a:rPr>
              <a:t> services within 15-minute walk/bike.</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Smart City: </a:t>
            </a:r>
            <a:r>
              <a:rPr lang="lt-LT" sz="1600" dirty="0">
                <a:solidFill>
                  <a:srgbClr val="2330DC"/>
                </a:solidFill>
                <a:latin typeface="Roboto"/>
                <a:ea typeface="Roboto"/>
                <a:cs typeface="Roboto"/>
                <a:sym typeface="Roboto"/>
              </a:rPr>
              <a:t>u</a:t>
            </a:r>
            <a:r>
              <a:rPr lang="en-GB" sz="1600" dirty="0" err="1">
                <a:solidFill>
                  <a:srgbClr val="2330DC"/>
                </a:solidFill>
                <a:latin typeface="Roboto"/>
                <a:ea typeface="Roboto"/>
                <a:cs typeface="Roboto"/>
                <a:sym typeface="Roboto"/>
              </a:rPr>
              <a:t>ses</a:t>
            </a:r>
            <a:r>
              <a:rPr lang="en-GB" sz="1600" dirty="0">
                <a:solidFill>
                  <a:srgbClr val="2330DC"/>
                </a:solidFill>
                <a:latin typeface="Roboto"/>
                <a:ea typeface="Roboto"/>
                <a:cs typeface="Roboto"/>
                <a:sym typeface="Roboto"/>
              </a:rPr>
              <a:t> tech for efficient, sustainable urban management.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Inclusive City: </a:t>
            </a:r>
            <a:r>
              <a:rPr lang="lt-LT" sz="1600" dirty="0">
                <a:solidFill>
                  <a:srgbClr val="2330DC"/>
                </a:solidFill>
                <a:latin typeface="Roboto"/>
                <a:ea typeface="Roboto"/>
                <a:cs typeface="Roboto"/>
                <a:sym typeface="Roboto"/>
              </a:rPr>
              <a:t>e</a:t>
            </a:r>
            <a:r>
              <a:rPr lang="en-GB" sz="1600" dirty="0">
                <a:solidFill>
                  <a:srgbClr val="2330DC"/>
                </a:solidFill>
                <a:latin typeface="Roboto"/>
                <a:ea typeface="Roboto"/>
                <a:cs typeface="Roboto"/>
                <a:sym typeface="Roboto"/>
              </a:rPr>
              <a:t>qual access to opportunities for all residents.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Sponge City: </a:t>
            </a:r>
            <a:r>
              <a:rPr lang="lt-LT" sz="1600" dirty="0">
                <a:solidFill>
                  <a:srgbClr val="2330DC"/>
                </a:solidFill>
                <a:latin typeface="Roboto"/>
                <a:ea typeface="Roboto"/>
                <a:cs typeface="Roboto"/>
                <a:sym typeface="Roboto"/>
              </a:rPr>
              <a:t>w</a:t>
            </a:r>
            <a:r>
              <a:rPr lang="en-GB" sz="1600" dirty="0" err="1">
                <a:solidFill>
                  <a:srgbClr val="2330DC"/>
                </a:solidFill>
                <a:latin typeface="Roboto"/>
                <a:ea typeface="Roboto"/>
                <a:cs typeface="Roboto"/>
                <a:sym typeface="Roboto"/>
              </a:rPr>
              <a:t>ater</a:t>
            </a:r>
            <a:r>
              <a:rPr lang="en-GB" sz="1600" dirty="0">
                <a:solidFill>
                  <a:srgbClr val="2330DC"/>
                </a:solidFill>
                <a:latin typeface="Roboto"/>
                <a:ea typeface="Roboto"/>
                <a:cs typeface="Roboto"/>
                <a:sym typeface="Roboto"/>
              </a:rPr>
              <a:t> management through absorption and reuse.</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Biophilic City: </a:t>
            </a:r>
            <a:r>
              <a:rPr lang="lt-LT" sz="1600" dirty="0">
                <a:solidFill>
                  <a:srgbClr val="2330DC"/>
                </a:solidFill>
                <a:latin typeface="Roboto"/>
                <a:ea typeface="Roboto"/>
                <a:cs typeface="Roboto"/>
                <a:sym typeface="Roboto"/>
              </a:rPr>
              <a:t>i</a:t>
            </a:r>
            <a:r>
              <a:rPr lang="en-GB" sz="1600" dirty="0" err="1">
                <a:solidFill>
                  <a:srgbClr val="2330DC"/>
                </a:solidFill>
                <a:latin typeface="Roboto"/>
                <a:ea typeface="Roboto"/>
                <a:cs typeface="Roboto"/>
                <a:sym typeface="Roboto"/>
              </a:rPr>
              <a:t>ntegrates</a:t>
            </a:r>
            <a:r>
              <a:rPr lang="en-GB" sz="1600" dirty="0">
                <a:solidFill>
                  <a:srgbClr val="2330DC"/>
                </a:solidFill>
                <a:latin typeface="Roboto"/>
                <a:ea typeface="Roboto"/>
                <a:cs typeface="Roboto"/>
                <a:sym typeface="Roboto"/>
              </a:rPr>
              <a:t> nature to enhance well-being.</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Circular City: focus on waste reduction and resource reuse.</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err="1">
                <a:solidFill>
                  <a:srgbClr val="2330DC"/>
                </a:solidFill>
                <a:latin typeface="Roboto"/>
                <a:ea typeface="Roboto"/>
                <a:cs typeface="Roboto"/>
                <a:sym typeface="Roboto"/>
              </a:rPr>
              <a:t>Citta</a:t>
            </a:r>
            <a:r>
              <a:rPr lang="lt-LT" sz="1600" dirty="0">
                <a:solidFill>
                  <a:srgbClr val="2330DC"/>
                </a:solidFill>
                <a:latin typeface="Roboto"/>
                <a:ea typeface="Roboto"/>
                <a:cs typeface="Roboto"/>
                <a:sym typeface="Roboto"/>
              </a:rPr>
              <a:t> </a:t>
            </a:r>
            <a:r>
              <a:rPr lang="en-GB" sz="1600" dirty="0">
                <a:solidFill>
                  <a:srgbClr val="2330DC"/>
                </a:solidFill>
                <a:latin typeface="Roboto"/>
                <a:ea typeface="Roboto"/>
                <a:cs typeface="Roboto"/>
                <a:sym typeface="Roboto"/>
              </a:rPr>
              <a:t>slow: promotes slower pace, local economy, cultural heritage.</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Walkable City: prioritizes pedestrian-friendly infrastructure and mobility.</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Sustainable City: focuses on green energy, low environmental impact.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Child-Friendly City: safe, accessible environments for children.</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Age-Friendly City: urban spaces designed for older adults' needs.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Design City: emphasizes innovative, human-</a:t>
            </a:r>
            <a:r>
              <a:rPr lang="en-GB" sz="1600" dirty="0" err="1">
                <a:solidFill>
                  <a:srgbClr val="2330DC"/>
                </a:solidFill>
                <a:latin typeface="Roboto"/>
                <a:ea typeface="Roboto"/>
                <a:cs typeface="Roboto"/>
                <a:sym typeface="Roboto"/>
              </a:rPr>
              <a:t>centered</a:t>
            </a:r>
            <a:r>
              <a:rPr lang="en-GB" sz="1600" dirty="0">
                <a:solidFill>
                  <a:srgbClr val="2330DC"/>
                </a:solidFill>
                <a:latin typeface="Roboto"/>
                <a:ea typeface="Roboto"/>
                <a:cs typeface="Roboto"/>
                <a:sym typeface="Roboto"/>
              </a:rPr>
              <a:t> urban design.</a:t>
            </a:r>
            <a:endParaRPr lang="en-GB"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spTree>
    <p:extLst>
      <p:ext uri="{BB962C8B-B14F-4D97-AF65-F5344CB8AC3E}">
        <p14:creationId xmlns:p14="http://schemas.microsoft.com/office/powerpoint/2010/main" val="278763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9768100" cy="6451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5</a:t>
            </a:r>
            <a:r>
              <a:rPr lang="lt-LT" sz="3200" dirty="0">
                <a:solidFill>
                  <a:srgbClr val="2330DC"/>
                </a:solidFill>
                <a:latin typeface="Roboto"/>
                <a:ea typeface="Roboto"/>
                <a:cs typeface="Roboto"/>
                <a:sym typeface="Roboto"/>
              </a:rPr>
              <a:t>.4</a:t>
            </a:r>
            <a:r>
              <a:rPr lang="en-GB" sz="3200" dirty="0">
                <a:solidFill>
                  <a:srgbClr val="2330DC"/>
                </a:solidFill>
                <a:latin typeface="Roboto"/>
                <a:ea typeface="Roboto"/>
                <a:cs typeface="Roboto"/>
                <a:sym typeface="Roboto"/>
              </a:rPr>
              <a:t>. Accessible infrastructure for all users</a:t>
            </a:r>
            <a:endParaRPr lang="en-GB"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0244" name="Picture 4" descr="Nėra nuotraukos aprašo.">
            <a:extLst>
              <a:ext uri="{FF2B5EF4-FFF2-40B4-BE49-F238E27FC236}">
                <a16:creationId xmlns:a16="http://schemas.microsoft.com/office/drawing/2014/main" id="{677FE9DB-31BC-4040-989A-9DDC8F0B83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75" y="2381250"/>
            <a:ext cx="3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36;g308ead12222_0_76">
            <a:extLst>
              <a:ext uri="{FF2B5EF4-FFF2-40B4-BE49-F238E27FC236}">
                <a16:creationId xmlns:a16="http://schemas.microsoft.com/office/drawing/2014/main" id="{05605E56-2ED3-476A-B9E7-ADE04E61CE19}"/>
              </a:ext>
            </a:extLst>
          </p:cNvPr>
          <p:cNvSpPr txBox="1"/>
          <p:nvPr/>
        </p:nvSpPr>
        <p:spPr>
          <a:xfrm>
            <a:off x="880850" y="1494000"/>
            <a:ext cx="6377200" cy="448725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Inclusive urban design is essential for accessibility. Accessible public transport, spaces, and services help reduce social exclusion and enable everyone to fully participate in city life.</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Prioritizing accessibility benefits cities both socially and economically. Inclusive design supports a diverse, aging population and attracts more people, promoting equality and resilience.</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Smart city technology and unified accessibility standards improve urban spaces. Real-time adaptations make cities safer and more intuitive, supporting the independence and dignity of all residents.</a:t>
            </a:r>
            <a:endParaRPr lang="en-GB" sz="16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48670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648197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5</a:t>
            </a:r>
            <a:r>
              <a:rPr lang="lt-LT" sz="3200" dirty="0">
                <a:solidFill>
                  <a:srgbClr val="2330DC"/>
                </a:solidFill>
                <a:latin typeface="Roboto"/>
                <a:ea typeface="Roboto"/>
                <a:cs typeface="Roboto"/>
                <a:sym typeface="Roboto"/>
              </a:rPr>
              <a:t>.5</a:t>
            </a:r>
            <a:r>
              <a:rPr lang="en-GB" sz="3200" dirty="0">
                <a:solidFill>
                  <a:srgbClr val="2330DC"/>
                </a:solidFill>
                <a:latin typeface="Roboto"/>
                <a:ea typeface="Roboto"/>
                <a:cs typeface="Roboto"/>
                <a:sym typeface="Roboto"/>
              </a:rPr>
              <a:t>. Creating walkable and bike-friendly streetscapes</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Bicycle and pedestrian master plans create safer, more accessible cities by prioritizing walking and cycling. These plans enhance mobility, reduce congestion, and improve public health while supporting sustainability and economic growth.</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Standalone plans provide a focused, structured approach to active transportation, ensuring non-motorized modes are given equal importance and better integrated into urban infrastructure.</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indent="-342900">
              <a:buClr>
                <a:srgbClr val="2330DC"/>
              </a:buClr>
              <a:buSzPts val="1800"/>
              <a:buFont typeface="Roboto"/>
              <a:buChar char="●"/>
            </a:pPr>
            <a:r>
              <a:rPr lang="en-GB" sz="1600" dirty="0">
                <a:solidFill>
                  <a:srgbClr val="2330DC"/>
                </a:solidFill>
                <a:latin typeface="Roboto"/>
                <a:ea typeface="Roboto"/>
                <a:cs typeface="Roboto"/>
                <a:sym typeface="Roboto"/>
              </a:rPr>
              <a:t>By involving the community and aligning with broader urban planning goals, these plans foster public support, secure funding, and make cities more </a:t>
            </a:r>
            <a:r>
              <a:rPr lang="en-GB" sz="1600" dirty="0" err="1">
                <a:solidFill>
                  <a:srgbClr val="2330DC"/>
                </a:solidFill>
                <a:latin typeface="Roboto"/>
                <a:ea typeface="Roboto"/>
                <a:cs typeface="Roboto"/>
                <a:sym typeface="Roboto"/>
              </a:rPr>
              <a:t>livable</a:t>
            </a:r>
            <a:r>
              <a:rPr lang="en-GB" sz="1600" dirty="0">
                <a:solidFill>
                  <a:srgbClr val="2330DC"/>
                </a:solidFill>
                <a:latin typeface="Roboto"/>
                <a:ea typeface="Roboto"/>
                <a:cs typeface="Roboto"/>
                <a:sym typeface="Roboto"/>
              </a:rPr>
              <a:t> and inclusive for all residents.</a:t>
            </a:r>
            <a:endParaRPr lang="en-GB" sz="16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3074" name="Picture 2" descr="Gali būti nespalvotas vaizdas (4 žmonės ir dviratis)">
            <a:extLst>
              <a:ext uri="{FF2B5EF4-FFF2-40B4-BE49-F238E27FC236}">
                <a16:creationId xmlns:a16="http://schemas.microsoft.com/office/drawing/2014/main" id="{D6ADD466-8045-4CB3-AD2E-910E9F362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950" y="838200"/>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5. </a:t>
            </a:r>
            <a:r>
              <a:rPr lang="en-GB" sz="3200" dirty="0">
                <a:solidFill>
                  <a:srgbClr val="2330DC"/>
                </a:solidFill>
                <a:latin typeface="Roboto"/>
                <a:ea typeface="Roboto"/>
                <a:cs typeface="Roboto"/>
                <a:sym typeface="Roboto"/>
              </a:rPr>
              <a:t>Activities</a:t>
            </a:r>
            <a:r>
              <a:rPr lang="lt-LT" sz="3200" dirty="0">
                <a:solidFill>
                  <a:srgbClr val="2330DC"/>
                </a:solidFill>
                <a:latin typeface="Roboto"/>
                <a:ea typeface="Roboto"/>
                <a:cs typeface="Roboto"/>
                <a:sym typeface="Roboto"/>
              </a:rPr>
              <a:t> | </a:t>
            </a:r>
            <a:r>
              <a:rPr lang="en-GB" sz="3200" dirty="0">
                <a:solidFill>
                  <a:srgbClr val="2330DC"/>
                </a:solidFill>
                <a:latin typeface="Roboto"/>
                <a:ea typeface="Roboto"/>
                <a:cs typeface="Roboto"/>
                <a:sym typeface="Roboto"/>
              </a:rPr>
              <a:t>Readings</a:t>
            </a: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UCLG. Inclusive and Accessible Cities.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United Nations. 2030 Agenda for Sustainable Development.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Convention on the Rights of Persons with Disabilities (CRPD).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7"/>
              </a:rPr>
              <a:t>New Urban Agenda.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8"/>
              </a:rPr>
              <a:t>U.S. Department of Housing and Urban Development. Creating Walkable &amp; Bikeable Communities.</a:t>
            </a:r>
            <a:r>
              <a:rPr lang="en-GB" sz="1600" dirty="0">
                <a:solidFill>
                  <a:srgbClr val="2330DC"/>
                </a:solidFill>
                <a:latin typeface="Roboto"/>
                <a:ea typeface="Roboto"/>
                <a:cs typeface="Roboto"/>
                <a:sym typeface="Roboto"/>
              </a:rPr>
              <a: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9"/>
              </a:rPr>
              <a:t>Creating walkable + bikeable communities. A user guide to developing pedestrian and bicycle master plans.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7"/>
              </a:rPr>
              <a:t>United Nations. New Urban Agenda.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United Nations. Convention on the Rights of Persons with Disabilities. </a:t>
            </a: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11525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5. </a:t>
            </a:r>
            <a:r>
              <a:rPr lang="en-GB" sz="3200" dirty="0">
                <a:solidFill>
                  <a:srgbClr val="2330DC"/>
                </a:solidFill>
                <a:latin typeface="Roboto"/>
                <a:ea typeface="Roboto"/>
                <a:cs typeface="Roboto"/>
                <a:sym typeface="Roboto"/>
              </a:rPr>
              <a:t>Activities</a:t>
            </a:r>
            <a:r>
              <a:rPr lang="lt-LT" sz="3200" dirty="0">
                <a:solidFill>
                  <a:srgbClr val="2330DC"/>
                </a:solidFill>
                <a:latin typeface="Roboto"/>
                <a:ea typeface="Roboto"/>
                <a:cs typeface="Roboto"/>
                <a:sym typeface="Roboto"/>
              </a:rPr>
              <a:t> | </a:t>
            </a:r>
            <a:r>
              <a:rPr lang="en-GB" sz="3200" dirty="0">
                <a:solidFill>
                  <a:srgbClr val="2330DC"/>
                </a:solidFill>
                <a:latin typeface="Roboto"/>
                <a:ea typeface="Roboto"/>
                <a:cs typeface="Roboto"/>
                <a:sym typeface="Roboto"/>
              </a:rPr>
              <a:t>Readings</a:t>
            </a: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United Nations, Department of Economic and Social Affairs, Sustainable Development. Transforming our world: the 2030 Agenda for Sustainable Development.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The WHO Age-friendly Cities Framework. Global age-friendly cities: a guide.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UK Government. A Guide for Inclusive, </a:t>
            </a:r>
            <a:r>
              <a:rPr lang="en-GB" sz="1600" dirty="0" err="1">
                <a:solidFill>
                  <a:srgbClr val="2330DC"/>
                </a:solidFill>
                <a:latin typeface="Roboto"/>
                <a:ea typeface="Roboto"/>
                <a:cs typeface="Roboto"/>
                <a:sym typeface="Roboto"/>
                <a:hlinkClick r:id="rId6"/>
              </a:rPr>
              <a:t>Accessible,Safe</a:t>
            </a:r>
            <a:r>
              <a:rPr lang="en-GB" sz="1600" dirty="0">
                <a:solidFill>
                  <a:srgbClr val="2330DC"/>
                </a:solidFill>
                <a:latin typeface="Roboto"/>
                <a:ea typeface="Roboto"/>
                <a:cs typeface="Roboto"/>
                <a:sym typeface="Roboto"/>
                <a:hlinkClick r:id="rId6"/>
              </a:rPr>
              <a:t> and Resilient Urban Development.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7"/>
              </a:rPr>
              <a:t>UCLG. Building Cities for All: Inclusive and Accessible Cities and Territories.</a:t>
            </a: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en-GB"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8"/>
              </a:rPr>
              <a:t>Julienne Hanson. The Inclusive City: delivering a more accessible urban environment through inclusive design.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9"/>
              </a:rPr>
              <a:t>UCLG. Inclusive and Accessible Cities.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10"/>
              </a:rPr>
              <a:t>City of Toronto. Toronto accessibility design guidelines</a:t>
            </a:r>
            <a:r>
              <a:rPr lang="en-GB" sz="1600" dirty="0">
                <a:solidFill>
                  <a:srgbClr val="2330DC"/>
                </a:solidFill>
                <a:latin typeface="Roboto"/>
                <a:ea typeface="Roboto"/>
                <a:cs typeface="Roboto"/>
                <a:sym typeface="Roboto"/>
              </a:rPr>
              <a: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b="1" dirty="0">
                <a:solidFill>
                  <a:srgbClr val="2330DC"/>
                </a:solidFill>
                <a:latin typeface="Roboto"/>
                <a:ea typeface="Roboto"/>
                <a:cs typeface="Roboto"/>
                <a:sym typeface="Roboto"/>
              </a:rPr>
              <a:t>Case studies</a:t>
            </a:r>
            <a:r>
              <a:rPr lang="en-GB" sz="1600" dirty="0">
                <a:solidFill>
                  <a:srgbClr val="2330DC"/>
                </a:solidFill>
                <a:latin typeface="Roboto"/>
                <a:ea typeface="Roboto"/>
                <a:cs typeface="Roboto"/>
                <a:sym typeface="Roboto"/>
              </a:rPr>
              <a:t>: </a:t>
            </a:r>
            <a:r>
              <a:rPr lang="en-GB" sz="1600" dirty="0">
                <a:solidFill>
                  <a:srgbClr val="2330DC"/>
                </a:solidFill>
                <a:latin typeface="Roboto"/>
                <a:ea typeface="Roboto"/>
                <a:cs typeface="Roboto"/>
                <a:sym typeface="Roboto"/>
                <a:hlinkClick r:id="rId11"/>
              </a:rPr>
              <a:t>Walkable and bikeable cities. Lessons from Seoul and Singapore.</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05763416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4100</TotalTime>
  <Words>1299</Words>
  <Application>Microsoft Office PowerPoint</Application>
  <PresentationFormat>Widescreen</PresentationFormat>
  <Paragraphs>130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Roboto</vt:lpstr>
      <vt:lpstr>Roboto Medium</vt:lpstr>
      <vt:lpstr>Arial</vt:lpstr>
      <vt:lpstr>Calibri</vt:lpstr>
      <vt:lpstr>Office Theme</vt:lpstr>
      <vt:lpstr>PowerPoint Presentation</vt:lpstr>
      <vt:lpstr>Inclusive and Accessible design. Friendly public spaces.  Module 5: Designing Inclusive and Friendly Cities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Acer</cp:lastModifiedBy>
  <cp:revision>34</cp:revision>
  <dcterms:created xsi:type="dcterms:W3CDTF">2023-11-22T09:07:15Z</dcterms:created>
  <dcterms:modified xsi:type="dcterms:W3CDTF">2025-01-24T08:16:47Z</dcterms:modified>
</cp:coreProperties>
</file>