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84" r:id="rId3"/>
    <p:sldId id="276" r:id="rId4"/>
    <p:sldId id="277" r:id="rId5"/>
    <p:sldId id="278" r:id="rId6"/>
    <p:sldId id="279" r:id="rId7"/>
    <p:sldId id="291" r:id="rId8"/>
    <p:sldId id="292" r:id="rId9"/>
    <p:sldId id="268" r:id="rId10"/>
  </p:sldIdLst>
  <p:sldSz cx="12192000" cy="6858000"/>
  <p:notesSz cx="6858000" cy="9144000"/>
  <p:embeddedFontLst>
    <p:embeddedFont>
      <p:font typeface="Calibri" panose="020F0502020204030204" pitchFamily="34" charset="0"/>
      <p:regular r:id="rId12"/>
      <p:bold r:id="rId13"/>
      <p:italic r:id="rId14"/>
      <p:boldItalic r:id="rId15"/>
    </p:embeddedFont>
    <p:embeddedFont>
      <p:font typeface="Roboto" panose="02000000000000000000" pitchFamily="2" charset="0"/>
      <p:regular r:id="rId16"/>
      <p:bold r:id="rId17"/>
      <p:italic r:id="rId18"/>
      <p:boldItalic r:id="rId19"/>
    </p:embeddedFont>
    <p:embeddedFont>
      <p:font typeface="Roboto Medium" panose="02000000000000000000" pitchFamily="2"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iOe7vEBzkYN6l6HTAmp54YmiEun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82566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63935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5383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33655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900">
                <a:solidFill>
                  <a:srgbClr val="9AA0A6"/>
                </a:solidFill>
                <a:highlight>
                  <a:srgbClr val="202124"/>
                </a:highlight>
              </a:rPr>
              <a:t>In the Style of Kairouan, 1914 - Paul Klee - WikiArt.org. (n.d.). www.wikiart.org. https://www.wikiart.org/en/paul-klee/in-the-style-of-kairouan-1914</a:t>
            </a:r>
            <a:endParaRPr sz="900">
              <a:solidFill>
                <a:srgbClr val="9AA0A6"/>
              </a:solidFill>
              <a:highlight>
                <a:srgbClr val="202124"/>
              </a:highlight>
            </a:endParaRPr>
          </a:p>
        </p:txBody>
      </p:sp>
      <p:sp>
        <p:nvSpPr>
          <p:cNvPr id="134" name="Google Shape;134;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8892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74514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7" name="Google Shape;107;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1756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hyperlink" Target="https://www.researchgate.net/publication/345740071_Ensuring_inclusive_and_accessible_public_spaces_in_an_austerity_context" TargetMode="External"/><Relationship Id="rId3" Type="http://schemas.openxmlformats.org/officeDocument/2006/relationships/image" Target="../media/image2.jpg"/><Relationship Id="rId7" Type="http://schemas.openxmlformats.org/officeDocument/2006/relationships/hyperlink" Target="https://bouwstenen.nl/sites/default/files/uploads/Constructing%20Accessibility%20in%20the%20Public%20Space%20-%20MSc%20Thesis%20Salma%20Belmoussa%20-%20Compressed.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dergipark.org.tr/en/download/article-file/2016090" TargetMode="External"/><Relationship Id="rId5" Type="http://schemas.openxmlformats.org/officeDocument/2006/relationships/hyperlink" Target="https://www.espacesuisse.ch/sites/default/files/documents/2013_kocan_tamara_ParticipativeProcesses.pdf" TargetMode="External"/><Relationship Id="rId10" Type="http://schemas.openxmlformats.org/officeDocument/2006/relationships/hyperlink" Target="https://people.utoronto.ca/wp-content/uploads/2023/01/RGD_AccessAbility2_Handbook_AbleDocs.pdf" TargetMode="External"/><Relationship Id="rId4" Type="http://schemas.openxmlformats.org/officeDocument/2006/relationships/hyperlink" Target="https://kaunas2022.eu/wp-content/uploads/2023/07/Community-programme-methodology.pdf" TargetMode="External"/><Relationship Id="rId9" Type="http://schemas.openxmlformats.org/officeDocument/2006/relationships/hyperlink" Target="https://www.bathnes.gov.uk/sites/default/files/siteimages/design_for_accessibility_guide_updated.pdf"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youtube.com/watch?v=-OKvA_S_7VA" TargetMode="External"/><Relationship Id="rId3" Type="http://schemas.openxmlformats.org/officeDocument/2006/relationships/image" Target="../media/image2.jpg"/><Relationship Id="rId7" Type="http://schemas.openxmlformats.org/officeDocument/2006/relationships/hyperlink" Target="https://www.youtube.com/watch?v=2uCs_VghgEQ"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youtube.com/watch?v=QpkKNopm2So" TargetMode="External"/><Relationship Id="rId5" Type="http://schemas.openxmlformats.org/officeDocument/2006/relationships/hyperlink" Target="https://www.youtube.com/watch?v=HiQ0xoHp-fM" TargetMode="External"/><Relationship Id="rId10" Type="http://schemas.openxmlformats.org/officeDocument/2006/relationships/hyperlink" Target="https://www.youtube.com/watch?v=poeMVmO9K-A" TargetMode="External"/><Relationship Id="rId4" Type="http://schemas.openxmlformats.org/officeDocument/2006/relationships/hyperlink" Target="https://www.youtube.com/watch?v=jsK2kISMDDE" TargetMode="External"/><Relationship Id="rId9" Type="http://schemas.openxmlformats.org/officeDocument/2006/relationships/hyperlink" Target="https://www.youtube.com/watch?v=2xFEOq7glJc"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en-GB" sz="3200" dirty="0">
                <a:solidFill>
                  <a:srgbClr val="2330DC"/>
                </a:solidFill>
                <a:latin typeface="Roboto Medium"/>
                <a:ea typeface="Roboto Medium"/>
                <a:cs typeface="Roboto Medium"/>
                <a:sym typeface="Roboto Medium"/>
              </a:rPr>
              <a:t>Inclusive and Accessible design. Friendly public spaces.</a:t>
            </a: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r>
              <a:rPr lang="en-US" sz="3200" dirty="0">
                <a:solidFill>
                  <a:srgbClr val="2330DC"/>
                </a:solidFill>
                <a:latin typeface="Roboto Medium"/>
                <a:ea typeface="Roboto Medium"/>
                <a:cs typeface="Roboto Medium"/>
                <a:sym typeface="Roboto Medium"/>
              </a:rPr>
              <a:t>Module </a:t>
            </a:r>
            <a:r>
              <a:rPr lang="lt-LT" sz="3200" dirty="0">
                <a:solidFill>
                  <a:srgbClr val="2330DC"/>
                </a:solidFill>
                <a:latin typeface="Roboto Medium"/>
                <a:ea typeface="Roboto Medium"/>
                <a:cs typeface="Roboto Medium"/>
                <a:sym typeface="Roboto Medium"/>
              </a:rPr>
              <a:t>6</a:t>
            </a:r>
            <a:r>
              <a:rPr lang="en-US" sz="3200" dirty="0">
                <a:solidFill>
                  <a:srgbClr val="2330DC"/>
                </a:solidFill>
                <a:latin typeface="Roboto Medium"/>
                <a:ea typeface="Roboto Medium"/>
                <a:cs typeface="Roboto Medium"/>
                <a:sym typeface="Roboto Medium"/>
              </a:rPr>
              <a:t>: </a:t>
            </a:r>
            <a:r>
              <a:rPr lang="en-GB" sz="3200" dirty="0">
                <a:solidFill>
                  <a:srgbClr val="2330DC"/>
                </a:solidFill>
                <a:latin typeface="Roboto Medium"/>
                <a:ea typeface="Roboto Medium"/>
                <a:cs typeface="Roboto Medium"/>
                <a:sym typeface="Roboto Medium"/>
              </a:rPr>
              <a:t>Participation in public space designing</a:t>
            </a: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2514171"/>
            <a:ext cx="9692142" cy="285160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6</a:t>
            </a:r>
            <a:r>
              <a:rPr lang="lt-LT" sz="1700" b="1" dirty="0">
                <a:solidFill>
                  <a:srgbClr val="2330DC"/>
                </a:solidFill>
                <a:latin typeface="Roboto"/>
                <a:ea typeface="Roboto"/>
                <a:cs typeface="Roboto"/>
                <a:sym typeface="Roboto"/>
              </a:rPr>
              <a:t>.1</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Participation in public space designing</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6</a:t>
            </a:r>
            <a:r>
              <a:rPr lang="lt-LT" sz="1700" b="1" dirty="0">
                <a:solidFill>
                  <a:srgbClr val="2330DC"/>
                </a:solidFill>
                <a:latin typeface="Roboto"/>
                <a:ea typeface="Roboto"/>
                <a:cs typeface="Roboto"/>
                <a:sym typeface="Roboto"/>
              </a:rPr>
              <a:t>.2</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The role of community organizations and NGOs</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6</a:t>
            </a:r>
            <a:r>
              <a:rPr lang="lt-LT" sz="1700" b="1" dirty="0">
                <a:solidFill>
                  <a:srgbClr val="2330DC"/>
                </a:solidFill>
                <a:latin typeface="Roboto"/>
                <a:ea typeface="Roboto"/>
                <a:cs typeface="Roboto"/>
                <a:sym typeface="Roboto"/>
              </a:rPr>
              <a:t>.3</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Technological and social innovation in stakeholder engagement</a:t>
            </a:r>
            <a:endParaRPr lang="lt-LT" sz="1700" dirty="0">
              <a:solidFill>
                <a:srgbClr val="2330DC"/>
              </a:solidFill>
              <a:latin typeface="Roboto"/>
              <a:ea typeface="Roboto"/>
              <a:cs typeface="Roboto"/>
              <a:sym typeface="Roboto"/>
            </a:endParaRPr>
          </a:p>
          <a:p>
            <a:pPr marL="342900" lvl="0" indent="-342900" algn="l" rtl="0">
              <a:lnSpc>
                <a:spcPct val="90000"/>
              </a:lnSpc>
              <a:spcBef>
                <a:spcPts val="480"/>
              </a:spcBef>
              <a:spcAft>
                <a:spcPts val="0"/>
              </a:spcAft>
              <a:buClr>
                <a:srgbClr val="595959"/>
              </a:buClr>
              <a:buSzPts val="2400"/>
              <a:buFontTx/>
              <a:buChar char="-"/>
            </a:pPr>
            <a:endParaRPr lang="en-GB" sz="17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pPr>
            <a:r>
              <a:rPr lang="en-GB" sz="1700" b="1" dirty="0">
                <a:solidFill>
                  <a:srgbClr val="2330DC"/>
                </a:solidFill>
                <a:latin typeface="Roboto"/>
                <a:ea typeface="Roboto"/>
                <a:cs typeface="Roboto"/>
                <a:sym typeface="Roboto"/>
              </a:rPr>
              <a:t>6</a:t>
            </a:r>
            <a:r>
              <a:rPr lang="lt-LT" sz="1700" b="1" dirty="0">
                <a:solidFill>
                  <a:srgbClr val="2330DC"/>
                </a:solidFill>
                <a:latin typeface="Roboto"/>
                <a:ea typeface="Roboto"/>
                <a:cs typeface="Roboto"/>
                <a:sym typeface="Roboto"/>
              </a:rPr>
              <a:t>.4</a:t>
            </a:r>
            <a:r>
              <a:rPr lang="en-GB" sz="1700" b="1" dirty="0">
                <a:solidFill>
                  <a:srgbClr val="2330DC"/>
                </a:solidFill>
                <a:latin typeface="Roboto"/>
                <a:ea typeface="Roboto"/>
                <a:cs typeface="Roboto"/>
                <a:sym typeface="Roboto"/>
              </a:rPr>
              <a:t>. </a:t>
            </a:r>
            <a:r>
              <a:rPr lang="en-GB" sz="1700" dirty="0">
                <a:solidFill>
                  <a:srgbClr val="2330DC"/>
                </a:solidFill>
                <a:latin typeface="Roboto"/>
                <a:ea typeface="Roboto"/>
                <a:cs typeface="Roboto"/>
                <a:sym typeface="Roboto"/>
              </a:rPr>
              <a:t>Participation methods in designing of city accessible public spaces</a:t>
            </a: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pic>
        <p:nvPicPr>
          <p:cNvPr id="6" name="Picture 2">
            <a:extLst>
              <a:ext uri="{FF2B5EF4-FFF2-40B4-BE49-F238E27FC236}">
                <a16:creationId xmlns:a16="http://schemas.microsoft.com/office/drawing/2014/main" id="{05277708-3359-4300-8F4B-040E78B53D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01643" y="5267324"/>
            <a:ext cx="1593432" cy="9560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49E49C5-3932-4C79-8F50-EA07A2995A5C}"/>
              </a:ext>
            </a:extLst>
          </p:cNvPr>
          <p:cNvPicPr>
            <a:picLocks noChangeAspect="1"/>
          </p:cNvPicPr>
          <p:nvPr/>
        </p:nvPicPr>
        <p:blipFill>
          <a:blip r:embed="rId6"/>
          <a:stretch>
            <a:fillRect/>
          </a:stretch>
        </p:blipFill>
        <p:spPr>
          <a:xfrm>
            <a:off x="5299283" y="5559573"/>
            <a:ext cx="1593433" cy="569352"/>
          </a:xfrm>
          <a:prstGeom prst="rect">
            <a:avLst/>
          </a:prstGeom>
        </p:spPr>
      </p:pic>
    </p:spTree>
    <p:extLst>
      <p:ext uri="{BB962C8B-B14F-4D97-AF65-F5344CB8AC3E}">
        <p14:creationId xmlns:p14="http://schemas.microsoft.com/office/powerpoint/2010/main" val="3115826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9768100" cy="7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6</a:t>
            </a:r>
            <a:r>
              <a:rPr lang="lt-LT" sz="3200" dirty="0">
                <a:solidFill>
                  <a:srgbClr val="2330DC"/>
                </a:solidFill>
                <a:latin typeface="Roboto"/>
                <a:ea typeface="Roboto"/>
                <a:cs typeface="Roboto"/>
                <a:sym typeface="Roboto"/>
              </a:rPr>
              <a:t>.1</a:t>
            </a:r>
            <a:r>
              <a:rPr lang="en-GB" sz="3200" dirty="0">
                <a:solidFill>
                  <a:srgbClr val="2330DC"/>
                </a:solidFill>
                <a:latin typeface="Roboto"/>
                <a:ea typeface="Roboto"/>
                <a:cs typeface="Roboto"/>
                <a:sym typeface="Roboto"/>
              </a:rPr>
              <a:t>. Participation in public space designing</a:t>
            </a:r>
            <a:endParaRPr lang="en-GB" sz="16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3" name="Picture 2">
            <a:extLst>
              <a:ext uri="{FF2B5EF4-FFF2-40B4-BE49-F238E27FC236}">
                <a16:creationId xmlns:a16="http://schemas.microsoft.com/office/drawing/2014/main" id="{3F557182-AE26-44DF-9D6F-8B4CFD1AF038}"/>
              </a:ext>
            </a:extLst>
          </p:cNvPr>
          <p:cNvPicPr>
            <a:picLocks noChangeAspect="1"/>
          </p:cNvPicPr>
          <p:nvPr/>
        </p:nvPicPr>
        <p:blipFill>
          <a:blip r:embed="rId4"/>
          <a:stretch>
            <a:fillRect/>
          </a:stretch>
        </p:blipFill>
        <p:spPr>
          <a:xfrm>
            <a:off x="7486650" y="2371725"/>
            <a:ext cx="3600000" cy="3600000"/>
          </a:xfrm>
          <a:prstGeom prst="rect">
            <a:avLst/>
          </a:prstGeom>
        </p:spPr>
      </p:pic>
      <p:sp>
        <p:nvSpPr>
          <p:cNvPr id="6" name="Google Shape;136;g308ead12222_0_76">
            <a:extLst>
              <a:ext uri="{FF2B5EF4-FFF2-40B4-BE49-F238E27FC236}">
                <a16:creationId xmlns:a16="http://schemas.microsoft.com/office/drawing/2014/main" id="{8023BF99-34EA-46AC-9305-8E27C14920F9}"/>
              </a:ext>
            </a:extLst>
          </p:cNvPr>
          <p:cNvSpPr txBox="1"/>
          <p:nvPr/>
        </p:nvSpPr>
        <p:spPr>
          <a:xfrm>
            <a:off x="880850" y="1483500"/>
            <a:ext cx="6262900" cy="4279125"/>
          </a:xfrm>
          <a:prstGeom prst="rect">
            <a:avLst/>
          </a:prstGeom>
          <a:noFill/>
          <a:ln>
            <a:noFill/>
          </a:ln>
        </p:spPr>
        <p:txBody>
          <a:bodyPr spcFirstLastPara="1" wrap="square" lIns="91425" tIns="91425" rIns="91425" bIns="91425" anchor="t" anchorCtr="0">
            <a:noAutofit/>
          </a:bodyPr>
          <a:lstStyle/>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Bicycle and pedestrian master plans create safer, more accessible cities by prioritizing walking and cycling. These plans enhance mobility, reduce congestion, and improve public health while supporting sustainability and economic growth.</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Standalone plans provide a focused, structured approach to active transportation, ensuring non-motorized modes are given equal importance and better integrated into urban infrastructure.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By involving the community and aligning with broader urban planning goals, these plans foster public support, secure funding, and make cities more </a:t>
            </a:r>
            <a:r>
              <a:rPr lang="en-GB" sz="1600" dirty="0" err="1">
                <a:solidFill>
                  <a:srgbClr val="2330DC"/>
                </a:solidFill>
                <a:latin typeface="Roboto"/>
                <a:ea typeface="Roboto"/>
                <a:cs typeface="Roboto"/>
                <a:sym typeface="Roboto"/>
              </a:rPr>
              <a:t>livable</a:t>
            </a:r>
            <a:r>
              <a:rPr lang="en-GB" sz="1600" dirty="0">
                <a:solidFill>
                  <a:srgbClr val="2330DC"/>
                </a:solidFill>
                <a:latin typeface="Roboto"/>
                <a:ea typeface="Roboto"/>
                <a:cs typeface="Roboto"/>
                <a:sym typeface="Roboto"/>
              </a:rPr>
              <a:t> and inclusive for all residents.</a:t>
            </a:r>
            <a:endParaRPr lang="en-GB" sz="1600" b="0" i="0" u="none" strike="noStrike" cap="none"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3641200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661532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6</a:t>
            </a:r>
            <a:r>
              <a:rPr lang="lt-LT" sz="3200" dirty="0">
                <a:solidFill>
                  <a:srgbClr val="2330DC"/>
                </a:solidFill>
                <a:latin typeface="Roboto"/>
                <a:ea typeface="Roboto"/>
                <a:cs typeface="Roboto"/>
                <a:sym typeface="Roboto"/>
              </a:rPr>
              <a:t>.2</a:t>
            </a:r>
            <a:r>
              <a:rPr lang="en-GB" sz="3200" dirty="0">
                <a:solidFill>
                  <a:srgbClr val="2330DC"/>
                </a:solidFill>
                <a:latin typeface="Roboto"/>
                <a:ea typeface="Roboto"/>
                <a:cs typeface="Roboto"/>
                <a:sym typeface="Roboto"/>
              </a:rPr>
              <a:t>. The role of community organizations and NGOs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Community-based organisations and NGOs are key to enabling public participation and promoting inclusive public spaces, especially for marginalised groups.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Inclusive public spaces promote social cohesion by ensuring accessibility and interaction between different social groups.</a:t>
            </a:r>
            <a:endParaRPr lang="lt-LT" sz="160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Genuine social inclusion in the design of public spaces requires the removal of both physical and social barriers that prevent marginalised groups from participating in decision-making.</a:t>
            </a:r>
            <a:endParaRPr lang="en-GB" sz="32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3" name="Picture 2">
            <a:extLst>
              <a:ext uri="{FF2B5EF4-FFF2-40B4-BE49-F238E27FC236}">
                <a16:creationId xmlns:a16="http://schemas.microsoft.com/office/drawing/2014/main" id="{AB2E5046-29BD-4DC3-B267-FF957979F837}"/>
              </a:ext>
            </a:extLst>
          </p:cNvPr>
          <p:cNvPicPr>
            <a:picLocks noChangeAspect="1"/>
          </p:cNvPicPr>
          <p:nvPr/>
        </p:nvPicPr>
        <p:blipFill>
          <a:blip r:embed="rId4"/>
          <a:stretch>
            <a:fillRect/>
          </a:stretch>
        </p:blipFill>
        <p:spPr>
          <a:xfrm>
            <a:off x="7567950" y="2428875"/>
            <a:ext cx="3600000" cy="3600000"/>
          </a:xfrm>
          <a:prstGeom prst="rect">
            <a:avLst/>
          </a:prstGeom>
        </p:spPr>
      </p:pic>
    </p:spTree>
    <p:extLst>
      <p:ext uri="{BB962C8B-B14F-4D97-AF65-F5344CB8AC3E}">
        <p14:creationId xmlns:p14="http://schemas.microsoft.com/office/powerpoint/2010/main" val="254300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647245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6</a:t>
            </a:r>
            <a:r>
              <a:rPr lang="lt-LT" sz="3200" dirty="0">
                <a:solidFill>
                  <a:srgbClr val="2330DC"/>
                </a:solidFill>
                <a:latin typeface="Roboto"/>
                <a:ea typeface="Roboto"/>
                <a:cs typeface="Roboto"/>
                <a:sym typeface="Roboto"/>
              </a:rPr>
              <a:t>.3</a:t>
            </a:r>
            <a:r>
              <a:rPr lang="en-GB" sz="3200" dirty="0">
                <a:solidFill>
                  <a:srgbClr val="2330DC"/>
                </a:solidFill>
                <a:latin typeface="Roboto"/>
                <a:ea typeface="Roboto"/>
                <a:cs typeface="Roboto"/>
                <a:sym typeface="Roboto"/>
              </a:rPr>
              <a:t>. Technological and social innovation in stakeholder engagement</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Technology-driven methods, like mobile apps and social media, are expanding public engagement in urban planning, making it easier for citizens to provide input anytime and from anywhere.</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Interactive tools, such as </a:t>
            </a:r>
            <a:r>
              <a:rPr lang="en-GB" sz="1600" dirty="0" err="1">
                <a:solidFill>
                  <a:srgbClr val="2330DC"/>
                </a:solidFill>
                <a:latin typeface="Roboto"/>
                <a:ea typeface="Roboto"/>
                <a:cs typeface="Roboto"/>
                <a:sym typeface="Roboto"/>
              </a:rPr>
              <a:t>InstaBooths</a:t>
            </a:r>
            <a:r>
              <a:rPr lang="en-GB" sz="1600" dirty="0">
                <a:solidFill>
                  <a:srgbClr val="2330DC"/>
                </a:solidFill>
                <a:latin typeface="Roboto"/>
                <a:ea typeface="Roboto"/>
                <a:cs typeface="Roboto"/>
                <a:sym typeface="Roboto"/>
              </a:rPr>
              <a:t>, facilitate real-time feedback, enhancing co-creation and allowing more inclusive participation in the design of public spaces.</a:t>
            </a:r>
            <a:endParaRPr lang="en-GB" sz="16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2050" name="Picture 2" descr="Gali būti nespalvotas vaizdas (1 asmuo, kelias ir gatvė)">
            <a:extLst>
              <a:ext uri="{FF2B5EF4-FFF2-40B4-BE49-F238E27FC236}">
                <a16:creationId xmlns:a16="http://schemas.microsoft.com/office/drawing/2014/main" id="{A7416963-F2FF-47AB-8626-B8E4463605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7950" y="895350"/>
            <a:ext cx="3600000" cy="36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1218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136" name="Google Shape;136;g308ead12222_0_76"/>
          <p:cNvSpPr txBox="1"/>
          <p:nvPr/>
        </p:nvSpPr>
        <p:spPr>
          <a:xfrm>
            <a:off x="880850" y="755000"/>
            <a:ext cx="97681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GB" sz="3200" dirty="0">
                <a:solidFill>
                  <a:srgbClr val="2330DC"/>
                </a:solidFill>
                <a:latin typeface="Roboto"/>
                <a:ea typeface="Roboto"/>
                <a:cs typeface="Roboto"/>
                <a:sym typeface="Roboto"/>
              </a:rPr>
              <a:t>6</a:t>
            </a:r>
            <a:r>
              <a:rPr lang="lt-LT" sz="3200" dirty="0">
                <a:solidFill>
                  <a:srgbClr val="2330DC"/>
                </a:solidFill>
                <a:latin typeface="Roboto"/>
                <a:ea typeface="Roboto"/>
                <a:cs typeface="Roboto"/>
                <a:sym typeface="Roboto"/>
              </a:rPr>
              <a:t>.4</a:t>
            </a:r>
            <a:r>
              <a:rPr lang="en-GB" sz="3200" dirty="0">
                <a:solidFill>
                  <a:srgbClr val="2330DC"/>
                </a:solidFill>
                <a:latin typeface="Roboto"/>
                <a:ea typeface="Roboto"/>
                <a:cs typeface="Roboto"/>
                <a:sym typeface="Roboto"/>
              </a:rPr>
              <a:t>. Participation methods in designing of city accessible public spaces</a:t>
            </a:r>
          </a:p>
          <a:p>
            <a:pPr marL="0" marR="0" lvl="0" indent="0" algn="l" rtl="0">
              <a:lnSpc>
                <a:spcPct val="100000"/>
              </a:lnSpc>
              <a:spcBef>
                <a:spcPts val="0"/>
              </a:spcBef>
              <a:spcAft>
                <a:spcPts val="0"/>
              </a:spcAft>
              <a:buClr>
                <a:srgbClr val="000000"/>
              </a:buClr>
              <a:buSzPts val="3200"/>
              <a:buFont typeface="Arial"/>
              <a:buNone/>
            </a:pPr>
            <a:endParaRPr lang="en-GB"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Participatory design ensures public spaces meet diverse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community needs by engaging residents in planning,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fostering a sense of ownership, and making spaces more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inclusive and culturally relevant.</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Successful projects, like Kaunas2022 and Copenhagen‘s </a:t>
            </a:r>
            <a:br>
              <a:rPr lang="lt-LT" sz="1600" dirty="0">
                <a:solidFill>
                  <a:srgbClr val="2330DC"/>
                </a:solidFill>
                <a:latin typeface="Roboto"/>
                <a:ea typeface="Roboto"/>
                <a:cs typeface="Roboto"/>
                <a:sym typeface="Roboto"/>
              </a:rPr>
            </a:br>
            <a:r>
              <a:rPr lang="en-GB" sz="1600" dirty="0" err="1">
                <a:solidFill>
                  <a:srgbClr val="2330DC"/>
                </a:solidFill>
                <a:latin typeface="Roboto"/>
                <a:ea typeface="Roboto"/>
                <a:cs typeface="Roboto"/>
                <a:sym typeface="Roboto"/>
              </a:rPr>
              <a:t>Superkilen</a:t>
            </a:r>
            <a:r>
              <a:rPr lang="en-GB" sz="1600" dirty="0">
                <a:solidFill>
                  <a:srgbClr val="2330DC"/>
                </a:solidFill>
                <a:latin typeface="Roboto"/>
                <a:ea typeface="Roboto"/>
                <a:cs typeface="Roboto"/>
                <a:sym typeface="Roboto"/>
              </a:rPr>
              <a:t>, illustrate how co-creation integrates local identity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and enriches spaces, leading to more active use and pride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among residents.</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User-</a:t>
            </a:r>
            <a:r>
              <a:rPr lang="en-GB" sz="1600" dirty="0" err="1">
                <a:solidFill>
                  <a:srgbClr val="2330DC"/>
                </a:solidFill>
                <a:latin typeface="Roboto"/>
                <a:ea typeface="Roboto"/>
                <a:cs typeface="Roboto"/>
                <a:sym typeface="Roboto"/>
              </a:rPr>
              <a:t>centered</a:t>
            </a:r>
            <a:r>
              <a:rPr lang="en-GB" sz="1600" dirty="0">
                <a:solidFill>
                  <a:srgbClr val="2330DC"/>
                </a:solidFill>
                <a:latin typeface="Roboto"/>
                <a:ea typeface="Roboto"/>
                <a:cs typeface="Roboto"/>
                <a:sym typeface="Roboto"/>
              </a:rPr>
              <a:t> design and workshops, as seen in Zurich, help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align designs with local preferences, though challenges like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technical jargon require clear communication for effective </a:t>
            </a:r>
            <a:br>
              <a:rPr lang="lt-LT" sz="1600" dirty="0">
                <a:solidFill>
                  <a:srgbClr val="2330DC"/>
                </a:solidFill>
                <a:latin typeface="Roboto"/>
                <a:ea typeface="Roboto"/>
                <a:cs typeface="Roboto"/>
                <a:sym typeface="Roboto"/>
              </a:rPr>
            </a:br>
            <a:r>
              <a:rPr lang="en-GB" sz="1600" dirty="0">
                <a:solidFill>
                  <a:srgbClr val="2330DC"/>
                </a:solidFill>
                <a:latin typeface="Roboto"/>
                <a:ea typeface="Roboto"/>
                <a:cs typeface="Roboto"/>
                <a:sym typeface="Roboto"/>
              </a:rPr>
              <a:t>participation.</a:t>
            </a:r>
            <a:endParaRPr lang="en-GB" sz="1600" b="0" i="0" u="none" strike="noStrike" cap="none" dirty="0">
              <a:solidFill>
                <a:srgbClr val="2330DC"/>
              </a:solidFill>
              <a:latin typeface="Roboto"/>
              <a:ea typeface="Roboto"/>
              <a:cs typeface="Roboto"/>
              <a:sym typeface="Roboto"/>
            </a:endParaRPr>
          </a:p>
        </p:txBody>
      </p:sp>
      <p:sp>
        <p:nvSpPr>
          <p:cNvPr id="137" name="Google Shape;137;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pic>
        <p:nvPicPr>
          <p:cNvPr id="9218" name="Picture 2" descr="Nėra nuotraukos aprašo.">
            <a:extLst>
              <a:ext uri="{FF2B5EF4-FFF2-40B4-BE49-F238E27FC236}">
                <a16:creationId xmlns:a16="http://schemas.microsoft.com/office/drawing/2014/main" id="{860F5A6E-7749-4A54-8ECA-86CA7AD384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7950" y="2390775"/>
            <a:ext cx="3600000" cy="36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6310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6.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en-GB" sz="3200" dirty="0">
                <a:solidFill>
                  <a:srgbClr val="2330DC"/>
                </a:solidFill>
                <a:latin typeface="Roboto"/>
                <a:ea typeface="Roboto"/>
                <a:cs typeface="Roboto"/>
                <a:sym typeface="Roboto"/>
              </a:rPr>
              <a:t>Readings</a:t>
            </a: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4"/>
              </a:rPr>
              <a:t>Kaunas – European Capital of Culture 2022. COMMUNITY programme methodology.</a:t>
            </a:r>
            <a:r>
              <a:rPr lang="en-GB" sz="1600" dirty="0">
                <a:solidFill>
                  <a:srgbClr val="2330DC"/>
                </a:solidFill>
                <a:latin typeface="Roboto"/>
                <a:ea typeface="Roboto"/>
                <a:cs typeface="Roboto"/>
                <a:sym typeface="Roboto"/>
              </a:rPr>
              <a:t>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5"/>
              </a:rPr>
              <a:t>Tamara </a:t>
            </a:r>
            <a:r>
              <a:rPr lang="en-GB" sz="1600" dirty="0" err="1">
                <a:solidFill>
                  <a:srgbClr val="2330DC"/>
                </a:solidFill>
                <a:latin typeface="Roboto"/>
                <a:ea typeface="Roboto"/>
                <a:cs typeface="Roboto"/>
                <a:sym typeface="Roboto"/>
                <a:hlinkClick r:id="rId5"/>
              </a:rPr>
              <a:t>Kocan</a:t>
            </a:r>
            <a:r>
              <a:rPr lang="en-GB" sz="1600" dirty="0">
                <a:solidFill>
                  <a:srgbClr val="2330DC"/>
                </a:solidFill>
                <a:latin typeface="Roboto"/>
                <a:ea typeface="Roboto"/>
                <a:cs typeface="Roboto"/>
                <a:sym typeface="Roboto"/>
                <a:hlinkClick r:id="rId5"/>
              </a:rPr>
              <a:t>. Participative processes as tools for designing public spaces.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6"/>
              </a:rPr>
              <a:t>Evans Kimani </a:t>
            </a:r>
            <a:r>
              <a:rPr lang="en-GB" sz="1600" dirty="0" err="1">
                <a:solidFill>
                  <a:srgbClr val="2330DC"/>
                </a:solidFill>
                <a:latin typeface="Roboto"/>
                <a:ea typeface="Roboto"/>
                <a:cs typeface="Roboto"/>
                <a:sym typeface="Roboto"/>
                <a:hlinkClick r:id="rId6"/>
              </a:rPr>
              <a:t>Njungea</a:t>
            </a:r>
            <a:r>
              <a:rPr lang="en-GB" sz="1600" dirty="0">
                <a:solidFill>
                  <a:srgbClr val="2330DC"/>
                </a:solidFill>
                <a:latin typeface="Roboto"/>
                <a:ea typeface="Roboto"/>
                <a:cs typeface="Roboto"/>
                <a:sym typeface="Roboto"/>
                <a:hlinkClick r:id="rId6"/>
              </a:rPr>
              <a:t>, </a:t>
            </a:r>
            <a:r>
              <a:rPr lang="en-GB" sz="1600" dirty="0" err="1">
                <a:solidFill>
                  <a:srgbClr val="2330DC"/>
                </a:solidFill>
                <a:latin typeface="Roboto"/>
                <a:ea typeface="Roboto"/>
                <a:cs typeface="Roboto"/>
                <a:sym typeface="Roboto"/>
                <a:hlinkClick r:id="rId6"/>
              </a:rPr>
              <a:t>Buket</a:t>
            </a:r>
            <a:r>
              <a:rPr lang="en-GB" sz="1600" dirty="0">
                <a:solidFill>
                  <a:srgbClr val="2330DC"/>
                </a:solidFill>
                <a:latin typeface="Roboto"/>
                <a:ea typeface="Roboto"/>
                <a:cs typeface="Roboto"/>
                <a:sym typeface="Roboto"/>
                <a:hlinkClick r:id="rId6"/>
              </a:rPr>
              <a:t> </a:t>
            </a:r>
            <a:r>
              <a:rPr lang="en-GB" sz="1600" dirty="0" err="1">
                <a:solidFill>
                  <a:srgbClr val="2330DC"/>
                </a:solidFill>
                <a:latin typeface="Roboto"/>
                <a:ea typeface="Roboto"/>
                <a:cs typeface="Roboto"/>
                <a:sym typeface="Roboto"/>
                <a:hlinkClick r:id="rId6"/>
              </a:rPr>
              <a:t>Asilsoy</a:t>
            </a:r>
            <a:r>
              <a:rPr lang="en-GB" sz="1600" dirty="0">
                <a:solidFill>
                  <a:srgbClr val="2330DC"/>
                </a:solidFill>
                <a:latin typeface="Roboto"/>
                <a:ea typeface="Roboto"/>
                <a:cs typeface="Roboto"/>
                <a:sym typeface="Roboto"/>
                <a:hlinkClick r:id="rId6"/>
              </a:rPr>
              <a:t>. A Study about Public Participation in the Universal Design of Public Spaces.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7"/>
              </a:rPr>
              <a:t>Salma </a:t>
            </a:r>
            <a:r>
              <a:rPr lang="en-GB" sz="1600" dirty="0" err="1">
                <a:solidFill>
                  <a:srgbClr val="2330DC"/>
                </a:solidFill>
                <a:latin typeface="Roboto"/>
                <a:ea typeface="Roboto"/>
                <a:cs typeface="Roboto"/>
                <a:sym typeface="Roboto"/>
                <a:hlinkClick r:id="rId7"/>
              </a:rPr>
              <a:t>Belmoussa</a:t>
            </a:r>
            <a:r>
              <a:rPr lang="en-GB" sz="1600" dirty="0">
                <a:solidFill>
                  <a:srgbClr val="2330DC"/>
                </a:solidFill>
                <a:latin typeface="Roboto"/>
                <a:ea typeface="Roboto"/>
                <a:cs typeface="Roboto"/>
                <a:sym typeface="Roboto"/>
                <a:hlinkClick r:id="rId7"/>
              </a:rPr>
              <a:t>. Constructing accessibility in Dutch Public Spaces.</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8"/>
              </a:rPr>
              <a:t>Karin Peters, </a:t>
            </a:r>
            <a:r>
              <a:rPr lang="en-GB" sz="1600" dirty="0" err="1">
                <a:solidFill>
                  <a:srgbClr val="2330DC"/>
                </a:solidFill>
                <a:latin typeface="Roboto"/>
                <a:ea typeface="Roboto"/>
                <a:cs typeface="Roboto"/>
                <a:sym typeface="Roboto"/>
                <a:hlinkClick r:id="rId8"/>
              </a:rPr>
              <a:t>Dahae</a:t>
            </a:r>
            <a:r>
              <a:rPr lang="en-GB" sz="1600" dirty="0">
                <a:solidFill>
                  <a:srgbClr val="2330DC"/>
                </a:solidFill>
                <a:latin typeface="Roboto"/>
                <a:ea typeface="Roboto"/>
                <a:cs typeface="Roboto"/>
                <a:sym typeface="Roboto"/>
                <a:hlinkClick r:id="rId8"/>
              </a:rPr>
              <a:t> Lee. Ensuring inclusive and accessible public spaces in an austerity context. </a:t>
            </a: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9"/>
              </a:rPr>
              <a:t>Andrew Lacey. Designing an essential guide for public buildings for Accessibility. </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hlinkClick r:id="rId10"/>
              </a:rPr>
              <a:t>Adam </a:t>
            </a:r>
            <a:r>
              <a:rPr lang="en-GB" sz="1600" dirty="0" err="1">
                <a:solidFill>
                  <a:srgbClr val="2330DC"/>
                </a:solidFill>
                <a:latin typeface="Roboto"/>
                <a:ea typeface="Roboto"/>
                <a:cs typeface="Roboto"/>
                <a:sym typeface="Roboto"/>
                <a:hlinkClick r:id="rId10"/>
              </a:rPr>
              <a:t>Rallo</a:t>
            </a:r>
            <a:r>
              <a:rPr lang="en-GB" sz="1600" dirty="0">
                <a:solidFill>
                  <a:srgbClr val="2330DC"/>
                </a:solidFill>
                <a:latin typeface="Roboto"/>
                <a:ea typeface="Roboto"/>
                <a:cs typeface="Roboto"/>
                <a:sym typeface="Roboto"/>
                <a:hlinkClick r:id="rId10"/>
              </a:rPr>
              <a:t>, Eric Forest, James </a:t>
            </a:r>
            <a:r>
              <a:rPr lang="en-GB" sz="1600" dirty="0" err="1">
                <a:solidFill>
                  <a:srgbClr val="2330DC"/>
                </a:solidFill>
                <a:latin typeface="Roboto"/>
                <a:ea typeface="Roboto"/>
                <a:cs typeface="Roboto"/>
                <a:sym typeface="Roboto"/>
                <a:hlinkClick r:id="rId10"/>
              </a:rPr>
              <a:t>Kuo</a:t>
            </a:r>
            <a:r>
              <a:rPr lang="en-GB" sz="1600" dirty="0">
                <a:solidFill>
                  <a:srgbClr val="2330DC"/>
                </a:solidFill>
                <a:latin typeface="Roboto"/>
                <a:ea typeface="Roboto"/>
                <a:cs typeface="Roboto"/>
                <a:sym typeface="Roboto"/>
                <a:hlinkClick r:id="rId10"/>
              </a:rPr>
              <a:t>, Randal </a:t>
            </a:r>
            <a:r>
              <a:rPr lang="en-GB" sz="1600" dirty="0" err="1">
                <a:solidFill>
                  <a:srgbClr val="2330DC"/>
                </a:solidFill>
                <a:latin typeface="Roboto"/>
                <a:ea typeface="Roboto"/>
                <a:cs typeface="Roboto"/>
                <a:sym typeface="Roboto"/>
                <a:hlinkClick r:id="rId10"/>
              </a:rPr>
              <a:t>Boutilier</a:t>
            </a:r>
            <a:r>
              <a:rPr lang="en-GB" sz="1600" dirty="0">
                <a:solidFill>
                  <a:srgbClr val="2330DC"/>
                </a:solidFill>
                <a:latin typeface="Roboto"/>
                <a:ea typeface="Roboto"/>
                <a:cs typeface="Roboto"/>
                <a:sym typeface="Roboto"/>
                <a:hlinkClick r:id="rId10"/>
              </a:rPr>
              <a:t>, Edmund Li. A Practical Handbook on Accessible Graphic Design. </a:t>
            </a:r>
            <a:endParaRPr lang="en-GB"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1326494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g308ead12222_0_14"/>
          <p:cNvSpPr txBox="1"/>
          <p:nvPr/>
        </p:nvSpPr>
        <p:spPr>
          <a:xfrm>
            <a:off x="880851" y="755000"/>
            <a:ext cx="994907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6. </a:t>
            </a:r>
            <a:r>
              <a:rPr lang="en-GB" sz="3200" dirty="0">
                <a:solidFill>
                  <a:srgbClr val="2330DC"/>
                </a:solidFill>
                <a:latin typeface="Roboto"/>
                <a:ea typeface="Roboto"/>
                <a:cs typeface="Roboto"/>
                <a:sym typeface="Roboto"/>
              </a:rPr>
              <a:t>Activities</a:t>
            </a:r>
            <a:r>
              <a:rPr lang="lt-LT" sz="3200" dirty="0">
                <a:solidFill>
                  <a:srgbClr val="2330DC"/>
                </a:solidFill>
                <a:latin typeface="Roboto"/>
                <a:ea typeface="Roboto"/>
                <a:cs typeface="Roboto"/>
                <a:sym typeface="Roboto"/>
              </a:rPr>
              <a:t> | </a:t>
            </a:r>
            <a:r>
              <a:rPr lang="lt-LT" sz="3200" dirty="0" err="1">
                <a:solidFill>
                  <a:srgbClr val="2330DC"/>
                </a:solidFill>
                <a:latin typeface="Roboto"/>
                <a:ea typeface="Roboto"/>
                <a:cs typeface="Roboto"/>
                <a:sym typeface="Roboto"/>
              </a:rPr>
              <a:t>Visuals</a:t>
            </a:r>
            <a:endParaRPr lang="en-GB"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lang="en-GB" sz="20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Participatory design processes: Improving public participation in public space</a:t>
            </a:r>
            <a:r>
              <a:rPr lang="lt-LT" sz="1600" dirty="0">
                <a:solidFill>
                  <a:srgbClr val="2330DC"/>
                </a:solidFill>
                <a:latin typeface="Roboto"/>
                <a:ea typeface="Roboto"/>
                <a:cs typeface="Roboto"/>
                <a:sym typeface="Roboto"/>
              </a:rPr>
              <a:t> - </a:t>
            </a:r>
            <a:r>
              <a:rPr lang="en-GB" sz="1600" dirty="0">
                <a:solidFill>
                  <a:srgbClr val="2330DC"/>
                </a:solidFill>
                <a:latin typeface="Roboto"/>
                <a:ea typeface="Roboto"/>
                <a:cs typeface="Roboto"/>
                <a:sym typeface="Roboto"/>
                <a:hlinkClick r:id="rId4"/>
              </a:rPr>
              <a:t>https://www.youtube.com/watch?v=jsK2kISMDDE</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What is Tactical Urbanism ?</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5"/>
              </a:rPr>
              <a:t>https://www.youtube.com/watch?v=HiQ0xoHp-fM</a:t>
            </a: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Participatory Planning: Improving Your Community Engagement Efforts</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6"/>
              </a:rPr>
              <a:t>https://www.youtube.com/watch?v=QpkKNopm2So</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600" dirty="0" err="1">
                <a:solidFill>
                  <a:srgbClr val="2330DC"/>
                </a:solidFill>
                <a:latin typeface="Roboto"/>
                <a:ea typeface="Roboto"/>
                <a:cs typeface="Roboto"/>
                <a:sym typeface="Roboto"/>
              </a:rPr>
              <a:t>Augmented</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Urbans</a:t>
            </a:r>
            <a:r>
              <a:rPr lang="lt-LT" sz="1600" dirty="0">
                <a:solidFill>
                  <a:srgbClr val="2330DC"/>
                </a:solidFill>
                <a:latin typeface="Roboto"/>
                <a:ea typeface="Roboto"/>
                <a:cs typeface="Roboto"/>
                <a:sym typeface="Roboto"/>
              </a:rPr>
              <a:t> – Technologies </a:t>
            </a:r>
            <a:r>
              <a:rPr lang="lt-LT" sz="1600" dirty="0" err="1">
                <a:solidFill>
                  <a:srgbClr val="2330DC"/>
                </a:solidFill>
                <a:latin typeface="Roboto"/>
                <a:ea typeface="Roboto"/>
                <a:cs typeface="Roboto"/>
                <a:sym typeface="Roboto"/>
              </a:rPr>
              <a:t>for</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urban</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participation</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and</a:t>
            </a:r>
            <a:r>
              <a:rPr lang="lt-LT" sz="1600" dirty="0">
                <a:solidFill>
                  <a:srgbClr val="2330DC"/>
                </a:solidFill>
                <a:latin typeface="Roboto"/>
                <a:ea typeface="Roboto"/>
                <a:cs typeface="Roboto"/>
                <a:sym typeface="Roboto"/>
              </a:rPr>
              <a:t> </a:t>
            </a:r>
            <a:r>
              <a:rPr lang="lt-LT" sz="1600" dirty="0" err="1">
                <a:solidFill>
                  <a:srgbClr val="2330DC"/>
                </a:solidFill>
                <a:latin typeface="Roboto"/>
                <a:ea typeface="Roboto"/>
                <a:cs typeface="Roboto"/>
                <a:sym typeface="Roboto"/>
              </a:rPr>
              <a:t>resilience</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7"/>
              </a:rPr>
              <a:t>https://www.youtube.com/watch?v=2uCs_VghgEQ</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Participatory Planning &amp; Community Engagement: Towards More Socially Inclusive Cities</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8"/>
              </a:rPr>
              <a:t>https://www.youtube.com/watch?v=-OKvA_S_7VA</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indent="-342900">
              <a:buClr>
                <a:srgbClr val="2330DC"/>
              </a:buClr>
              <a:buSzPts val="1800"/>
              <a:buFont typeface="Roboto"/>
              <a:buChar char="●"/>
            </a:pPr>
            <a:r>
              <a:rPr lang="en-GB" sz="1600" dirty="0">
                <a:solidFill>
                  <a:srgbClr val="2330DC"/>
                </a:solidFill>
                <a:latin typeface="Roboto"/>
                <a:ea typeface="Roboto"/>
                <a:cs typeface="Roboto"/>
                <a:sym typeface="Roboto"/>
              </a:rPr>
              <a:t>Conversation with AI: a vision for London's future public space</a:t>
            </a:r>
            <a:r>
              <a:rPr lang="lt-LT" sz="1600" dirty="0">
                <a:solidFill>
                  <a:srgbClr val="2330DC"/>
                </a:solidFill>
                <a:latin typeface="Roboto"/>
                <a:ea typeface="Roboto"/>
                <a:cs typeface="Roboto"/>
                <a:sym typeface="Roboto"/>
              </a:rPr>
              <a:t> - </a:t>
            </a:r>
            <a:r>
              <a:rPr lang="en-GB" sz="1600" dirty="0">
                <a:solidFill>
                  <a:srgbClr val="2330DC"/>
                </a:solidFill>
                <a:latin typeface="Roboto"/>
                <a:ea typeface="Roboto"/>
                <a:cs typeface="Roboto"/>
                <a:sym typeface="Roboto"/>
                <a:hlinkClick r:id="rId9"/>
              </a:rPr>
              <a:t>https://www.youtube.com/watch?v=2xFEOq7glJc</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lt-LT" sz="16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GB" sz="1600" dirty="0">
                <a:solidFill>
                  <a:srgbClr val="2330DC"/>
                </a:solidFill>
                <a:latin typeface="Roboto"/>
                <a:ea typeface="Roboto"/>
                <a:cs typeface="Roboto"/>
                <a:sym typeface="Roboto"/>
              </a:rPr>
              <a:t>Learn all about the URBACT Method!</a:t>
            </a:r>
            <a:r>
              <a:rPr lang="lt-LT" sz="1600" dirty="0">
                <a:solidFill>
                  <a:srgbClr val="2330DC"/>
                </a:solidFill>
                <a:latin typeface="Roboto"/>
                <a:ea typeface="Roboto"/>
                <a:cs typeface="Roboto"/>
                <a:sym typeface="Roboto"/>
              </a:rPr>
              <a:t> - </a:t>
            </a:r>
            <a:r>
              <a:rPr lang="lt-LT" sz="1600" dirty="0">
                <a:solidFill>
                  <a:srgbClr val="2330DC"/>
                </a:solidFill>
                <a:latin typeface="Roboto"/>
                <a:ea typeface="Roboto"/>
                <a:cs typeface="Roboto"/>
                <a:sym typeface="Roboto"/>
                <a:hlinkClick r:id="rId10"/>
              </a:rPr>
              <a:t>https://www.youtube.com/watch?v=poeMVmO9K-A</a:t>
            </a:r>
            <a:r>
              <a:rPr lang="lt-LT" sz="1600" dirty="0">
                <a:solidFill>
                  <a:srgbClr val="2330DC"/>
                </a:solidFill>
                <a:latin typeface="Roboto"/>
                <a:ea typeface="Roboto"/>
                <a:cs typeface="Roboto"/>
                <a:sym typeface="Roboto"/>
              </a:rPr>
              <a:t> </a:t>
            </a:r>
          </a:p>
          <a:p>
            <a:pPr marL="457200" marR="0" lvl="0" indent="-342900" algn="l" rtl="0">
              <a:lnSpc>
                <a:spcPct val="100000"/>
              </a:lnSpc>
              <a:spcBef>
                <a:spcPts val="0"/>
              </a:spcBef>
              <a:spcAft>
                <a:spcPts val="0"/>
              </a:spcAft>
              <a:buClr>
                <a:srgbClr val="2330DC"/>
              </a:buClr>
              <a:buSzPts val="1800"/>
              <a:buFont typeface="Roboto"/>
              <a:buChar char="●"/>
            </a:pPr>
            <a:endParaRPr lang="en-GB" sz="1600" dirty="0">
              <a:solidFill>
                <a:srgbClr val="2330DC"/>
              </a:solidFill>
              <a:latin typeface="Roboto"/>
              <a:ea typeface="Roboto"/>
              <a:cs typeface="Roboto"/>
              <a:sym typeface="Roboto"/>
            </a:endParaRPr>
          </a:p>
        </p:txBody>
      </p:sp>
    </p:spTree>
    <p:extLst>
      <p:ext uri="{BB962C8B-B14F-4D97-AF65-F5344CB8AC3E}">
        <p14:creationId xmlns:p14="http://schemas.microsoft.com/office/powerpoint/2010/main" val="3311974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2853</TotalTime>
  <Words>849</Words>
  <Application>Microsoft Office PowerPoint</Application>
  <PresentationFormat>Widescreen</PresentationFormat>
  <Paragraphs>70</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Roboto Medium</vt:lpstr>
      <vt:lpstr>Arial</vt:lpstr>
      <vt:lpstr>Calibri</vt:lpstr>
      <vt:lpstr>Roboto</vt:lpstr>
      <vt:lpstr>Office Theme</vt:lpstr>
      <vt:lpstr>PowerPoint Presentation</vt:lpstr>
      <vt:lpstr>Inclusive and Accessible design. Friendly public spaces.  Module 6: Participation in public space designing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Merry</dc:creator>
  <cp:lastModifiedBy>Acer</cp:lastModifiedBy>
  <cp:revision>32</cp:revision>
  <dcterms:created xsi:type="dcterms:W3CDTF">2023-11-22T09:07:15Z</dcterms:created>
  <dcterms:modified xsi:type="dcterms:W3CDTF">2025-01-29T15:36:54Z</dcterms:modified>
</cp:coreProperties>
</file>