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4" r:id="rId3"/>
    <p:sldId id="276" r:id="rId4"/>
    <p:sldId id="277" r:id="rId5"/>
    <p:sldId id="278" r:id="rId6"/>
    <p:sldId id="279" r:id="rId7"/>
    <p:sldId id="291" r:id="rId8"/>
    <p:sldId id="292" r:id="rId9"/>
    <p:sldId id="268"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Medium"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256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93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538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365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89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51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175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www.researchgate.net/publication/345740071_Ensuring_inclusive_and_accessible_public_spaces_in_an_austerity_context" TargetMode="External"/><Relationship Id="rId3" Type="http://schemas.openxmlformats.org/officeDocument/2006/relationships/image" Target="../media/image2.jpg"/><Relationship Id="rId7" Type="http://schemas.openxmlformats.org/officeDocument/2006/relationships/hyperlink" Target="https://bouwstenen.nl/sites/default/files/uploads/Constructing%20Accessibility%20in%20the%20Public%20Space%20-%20MSc%20Thesis%20Salma%20Belmoussa%20-%20Compresse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ergipark.org.tr/en/download/article-file/2016090" TargetMode="External"/><Relationship Id="rId5" Type="http://schemas.openxmlformats.org/officeDocument/2006/relationships/hyperlink" Target="https://www.espacesuisse.ch/sites/default/files/documents/2013_kocan_tamara_ParticipativeProcesses.pdf" TargetMode="External"/><Relationship Id="rId10" Type="http://schemas.openxmlformats.org/officeDocument/2006/relationships/hyperlink" Target="https://people.utoronto.ca/wp-content/uploads/2023/01/RGD_AccessAbility2_Handbook_AbleDocs.pdf" TargetMode="External"/><Relationship Id="rId4" Type="http://schemas.openxmlformats.org/officeDocument/2006/relationships/hyperlink" Target="https://kaunas2022.eu/wp-content/uploads/2023/07/Community-programme-methodology.pdf" TargetMode="External"/><Relationship Id="rId9" Type="http://schemas.openxmlformats.org/officeDocument/2006/relationships/hyperlink" Target="https://www.bathnes.gov.uk/sites/default/files/siteimages/design_for_accessibility_guide_updated.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OKvA_S_7VA" TargetMode="External"/><Relationship Id="rId3" Type="http://schemas.openxmlformats.org/officeDocument/2006/relationships/image" Target="../media/image2.jpg"/><Relationship Id="rId7" Type="http://schemas.openxmlformats.org/officeDocument/2006/relationships/hyperlink" Target="https://www.youtube.com/watch?v=2uCs_VghgE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QpkKNopm2So" TargetMode="External"/><Relationship Id="rId5" Type="http://schemas.openxmlformats.org/officeDocument/2006/relationships/hyperlink" Target="https://www.youtube.com/watch?v=HiQ0xoHp-fM" TargetMode="External"/><Relationship Id="rId10" Type="http://schemas.openxmlformats.org/officeDocument/2006/relationships/hyperlink" Target="https://www.youtube.com/watch?v=poeMVmO9K-A" TargetMode="External"/><Relationship Id="rId4" Type="http://schemas.openxmlformats.org/officeDocument/2006/relationships/hyperlink" Target="https://www.youtube.com/watch?v=jsK2kISMDDE" TargetMode="External"/><Relationship Id="rId9" Type="http://schemas.openxmlformats.org/officeDocument/2006/relationships/hyperlink" Target="https://www.youtube.com/watch?v=2xFEOq7glJ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a:solidFill>
                  <a:srgbClr val="2330DC"/>
                </a:solidFill>
                <a:latin typeface="Roboto Medium"/>
                <a:ea typeface="Roboto Medium"/>
                <a:cs typeface="Roboto Medium"/>
                <a:sym typeface="Roboto Medium"/>
              </a:rPr>
              <a:t>Inclusive and Accessible design. Friendly public spaces.</a:t>
            </a: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Module </a:t>
            </a:r>
            <a:r>
              <a:rPr lang="lt-LT" sz="3200" dirty="0">
                <a:solidFill>
                  <a:srgbClr val="2330DC"/>
                </a:solidFill>
                <a:latin typeface="Roboto Medium"/>
                <a:ea typeface="Roboto Medium"/>
                <a:cs typeface="Roboto Medium"/>
                <a:sym typeface="Roboto Medium"/>
              </a:rPr>
              <a:t>6</a:t>
            </a:r>
            <a:r>
              <a:rPr lang="en-US" sz="3200" dirty="0">
                <a:solidFill>
                  <a:srgbClr val="2330DC"/>
                </a:solidFill>
                <a:latin typeface="Roboto Medium"/>
                <a:ea typeface="Roboto Medium"/>
                <a:cs typeface="Roboto Medium"/>
                <a:sym typeface="Roboto Medium"/>
              </a:rPr>
              <a:t>: </a:t>
            </a:r>
            <a:r>
              <a:rPr lang="en-GB" sz="3200" dirty="0">
                <a:solidFill>
                  <a:srgbClr val="2330DC"/>
                </a:solidFill>
                <a:latin typeface="Roboto Medium"/>
                <a:ea typeface="Roboto Medium"/>
                <a:cs typeface="Roboto Medium"/>
                <a:sym typeface="Roboto Medium"/>
              </a:rPr>
              <a:t>Participation in public space designing</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514171"/>
            <a:ext cx="9692142" cy="28516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.1</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Participation in public space designing</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.2</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The role of community organizations and NGOs</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.3</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Technological and social innovation in stakeholder engagement</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6</a:t>
            </a:r>
            <a:r>
              <a:rPr lang="lt-LT" sz="1700" b="1" dirty="0">
                <a:solidFill>
                  <a:srgbClr val="2330DC"/>
                </a:solidFill>
                <a:latin typeface="Roboto"/>
                <a:ea typeface="Roboto"/>
                <a:cs typeface="Roboto"/>
                <a:sym typeface="Roboto"/>
              </a:rPr>
              <a:t>.4</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Participation methods in designing of city accessible public spaces</a:t>
            </a: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id="{05277708-3359-4300-8F4B-040E78B53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49E49C5-3932-4C79-8F50-EA07A2995A5C}"/>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31158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7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Participation in public space designing</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id="{3F557182-AE26-44DF-9D6F-8B4CFD1AF038}"/>
              </a:ext>
            </a:extLst>
          </p:cNvPr>
          <p:cNvPicPr>
            <a:picLocks noChangeAspect="1"/>
          </p:cNvPicPr>
          <p:nvPr/>
        </p:nvPicPr>
        <p:blipFill>
          <a:blip r:embed="rId4"/>
          <a:stretch>
            <a:fillRect/>
          </a:stretch>
        </p:blipFill>
        <p:spPr>
          <a:xfrm>
            <a:off x="7486650" y="2371725"/>
            <a:ext cx="3600000" cy="3600000"/>
          </a:xfrm>
          <a:prstGeom prst="rect">
            <a:avLst/>
          </a:prstGeom>
        </p:spPr>
      </p:pic>
      <p:sp>
        <p:nvSpPr>
          <p:cNvPr id="6" name="Google Shape;136;g308ead12222_0_76">
            <a:extLst>
              <a:ext uri="{FF2B5EF4-FFF2-40B4-BE49-F238E27FC236}">
                <a16:creationId xmlns:a16="http://schemas.microsoft.com/office/drawing/2014/main" id="{8023BF99-34EA-46AC-9305-8E27C14920F9}"/>
              </a:ext>
            </a:extLst>
          </p:cNvPr>
          <p:cNvSpPr txBox="1"/>
          <p:nvPr/>
        </p:nvSpPr>
        <p:spPr>
          <a:xfrm>
            <a:off x="880850" y="1483500"/>
            <a:ext cx="6262900" cy="427912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Bicycle and pedestrian master plans create safer, more accessible cities by prioritizing walking and cycling. These plans enhance mobility, reduce congestion, and improve public health while supporting sustainability and economic growth.</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Standalone plans provide a focused, structured approach to active transportation, ensuring non-motorized modes are given equal importance and better integrated into urban infrastructure.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By involving the community and aligning with broader urban planning goals, these plans foster public support, secure funding, and make cities more </a:t>
            </a:r>
            <a:r>
              <a:rPr lang="en-GB" sz="1600" dirty="0" err="1">
                <a:solidFill>
                  <a:srgbClr val="2330DC"/>
                </a:solidFill>
                <a:latin typeface="Roboto"/>
                <a:ea typeface="Roboto"/>
                <a:cs typeface="Roboto"/>
                <a:sym typeface="Roboto"/>
              </a:rPr>
              <a:t>livable</a:t>
            </a:r>
            <a:r>
              <a:rPr lang="en-GB" sz="1600" dirty="0">
                <a:solidFill>
                  <a:srgbClr val="2330DC"/>
                </a:solidFill>
                <a:latin typeface="Roboto"/>
                <a:ea typeface="Roboto"/>
                <a:cs typeface="Roboto"/>
                <a:sym typeface="Roboto"/>
              </a:rPr>
              <a:t> and inclusive for all residents.</a:t>
            </a:r>
            <a:endParaRPr lang="en-GB"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64120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6153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The role of community organizations and NGOs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Community-based organisations and NGOs are key to enabling public participation and promoting inclusive public spaces, especially for marginalised groups.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Inclusive public spaces promote social cohesion by ensuring accessibility and interaction between different social groups.</a:t>
            </a:r>
            <a:endParaRPr lang="lt-LT" sz="160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Genuine social inclusion in the design of public spaces requires the removal of both physical and social barriers that prevent marginalised groups from participating in decision-making.</a:t>
            </a:r>
            <a:endParaRPr lang="en-GB"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id="{AB2E5046-29BD-4DC3-B267-FF957979F837}"/>
              </a:ext>
            </a:extLst>
          </p:cNvPr>
          <p:cNvPicPr>
            <a:picLocks noChangeAspect="1"/>
          </p:cNvPicPr>
          <p:nvPr/>
        </p:nvPicPr>
        <p:blipFill>
          <a:blip r:embed="rId4"/>
          <a:stretch>
            <a:fillRect/>
          </a:stretch>
        </p:blipFill>
        <p:spPr>
          <a:xfrm>
            <a:off x="7567950" y="2428875"/>
            <a:ext cx="3600000" cy="3600000"/>
          </a:xfrm>
          <a:prstGeom prst="rect">
            <a:avLst/>
          </a:prstGeom>
        </p:spPr>
      </p:pic>
    </p:spTree>
    <p:extLst>
      <p:ext uri="{BB962C8B-B14F-4D97-AF65-F5344CB8AC3E}">
        <p14:creationId xmlns:p14="http://schemas.microsoft.com/office/powerpoint/2010/main" val="25430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47245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.3</a:t>
            </a:r>
            <a:r>
              <a:rPr lang="en-GB" sz="3200" dirty="0">
                <a:solidFill>
                  <a:srgbClr val="2330DC"/>
                </a:solidFill>
                <a:latin typeface="Roboto"/>
                <a:ea typeface="Roboto"/>
                <a:cs typeface="Roboto"/>
                <a:sym typeface="Roboto"/>
              </a:rPr>
              <a:t>. Technological and social innovation in stakeholder engagement</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Technology-driven methods, like mobile apps and social media, are expanding public engagement in urban planning, making it easier for citizens to provide input anytime and from anywhere.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Interactive tools, such as </a:t>
            </a:r>
            <a:r>
              <a:rPr lang="en-GB" sz="1600" dirty="0" err="1">
                <a:solidFill>
                  <a:srgbClr val="2330DC"/>
                </a:solidFill>
                <a:latin typeface="Roboto"/>
                <a:ea typeface="Roboto"/>
                <a:cs typeface="Roboto"/>
                <a:sym typeface="Roboto"/>
              </a:rPr>
              <a:t>InstaBooths</a:t>
            </a:r>
            <a:r>
              <a:rPr lang="en-GB" sz="1600" dirty="0">
                <a:solidFill>
                  <a:srgbClr val="2330DC"/>
                </a:solidFill>
                <a:latin typeface="Roboto"/>
                <a:ea typeface="Roboto"/>
                <a:cs typeface="Roboto"/>
                <a:sym typeface="Roboto"/>
              </a:rPr>
              <a:t>, facilitate real-time feedback, enhancing co-creation and allowing more inclusive participation in the design of public spaces.</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2050" name="Picture 2" descr="Gali būti nespalvotas vaizdas (1 asmuo, kelias ir gatvė)">
            <a:extLst>
              <a:ext uri="{FF2B5EF4-FFF2-40B4-BE49-F238E27FC236}">
                <a16:creationId xmlns:a16="http://schemas.microsoft.com/office/drawing/2014/main" id="{A7416963-F2FF-47AB-8626-B8E446360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895350"/>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1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6</a:t>
            </a:r>
            <a:r>
              <a:rPr lang="lt-LT" sz="3200" dirty="0">
                <a:solidFill>
                  <a:srgbClr val="2330DC"/>
                </a:solidFill>
                <a:latin typeface="Roboto"/>
                <a:ea typeface="Roboto"/>
                <a:cs typeface="Roboto"/>
                <a:sym typeface="Roboto"/>
              </a:rPr>
              <a:t>.4</a:t>
            </a:r>
            <a:r>
              <a:rPr lang="en-GB" sz="3200" dirty="0">
                <a:solidFill>
                  <a:srgbClr val="2330DC"/>
                </a:solidFill>
                <a:latin typeface="Roboto"/>
                <a:ea typeface="Roboto"/>
                <a:cs typeface="Roboto"/>
                <a:sym typeface="Roboto"/>
              </a:rPr>
              <a:t>. Participation methods in designing of city accessible public spaces</a:t>
            </a: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design ensures public spaces meet diverse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community needs by engaging residents in planning,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fostering a sense of ownership, and making spaces more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inclusive and culturally relevant.</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Successful projects, like Kaunas2022 and Copenhagen‘s </a:t>
            </a:r>
            <a:br>
              <a:rPr lang="lt-LT" sz="1600" dirty="0">
                <a:solidFill>
                  <a:srgbClr val="2330DC"/>
                </a:solidFill>
                <a:latin typeface="Roboto"/>
                <a:ea typeface="Roboto"/>
                <a:cs typeface="Roboto"/>
                <a:sym typeface="Roboto"/>
              </a:rPr>
            </a:br>
            <a:r>
              <a:rPr lang="en-GB" sz="1600" dirty="0" err="1">
                <a:solidFill>
                  <a:srgbClr val="2330DC"/>
                </a:solidFill>
                <a:latin typeface="Roboto"/>
                <a:ea typeface="Roboto"/>
                <a:cs typeface="Roboto"/>
                <a:sym typeface="Roboto"/>
              </a:rPr>
              <a:t>Superkilen</a:t>
            </a:r>
            <a:r>
              <a:rPr lang="en-GB" sz="1600" dirty="0">
                <a:solidFill>
                  <a:srgbClr val="2330DC"/>
                </a:solidFill>
                <a:latin typeface="Roboto"/>
                <a:ea typeface="Roboto"/>
                <a:cs typeface="Roboto"/>
                <a:sym typeface="Roboto"/>
              </a:rPr>
              <a:t>, illustrate how co-creation integrates local identity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and enriches spaces, leading to more active use and pride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among residents.</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User-</a:t>
            </a:r>
            <a:r>
              <a:rPr lang="en-GB" sz="1600" dirty="0" err="1">
                <a:solidFill>
                  <a:srgbClr val="2330DC"/>
                </a:solidFill>
                <a:latin typeface="Roboto"/>
                <a:ea typeface="Roboto"/>
                <a:cs typeface="Roboto"/>
                <a:sym typeface="Roboto"/>
              </a:rPr>
              <a:t>centered</a:t>
            </a:r>
            <a:r>
              <a:rPr lang="en-GB" sz="1600" dirty="0">
                <a:solidFill>
                  <a:srgbClr val="2330DC"/>
                </a:solidFill>
                <a:latin typeface="Roboto"/>
                <a:ea typeface="Roboto"/>
                <a:cs typeface="Roboto"/>
                <a:sym typeface="Roboto"/>
              </a:rPr>
              <a:t> design and workshops, as seen in Zurich, help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align designs with local preferences, though challenges like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technical jargon require clear communication for effective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participation.</a:t>
            </a: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9218" name="Picture 2" descr="Nėra nuotraukos aprašo.">
            <a:extLst>
              <a:ext uri="{FF2B5EF4-FFF2-40B4-BE49-F238E27FC236}">
                <a16:creationId xmlns:a16="http://schemas.microsoft.com/office/drawing/2014/main" id="{860F5A6E-7749-4A54-8ECA-86CA7AD38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23907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6.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en-GB" sz="3200" dirty="0">
                <a:solidFill>
                  <a:srgbClr val="2330DC"/>
                </a:solidFill>
                <a:latin typeface="Roboto"/>
                <a:ea typeface="Roboto"/>
                <a:cs typeface="Roboto"/>
                <a:sym typeface="Roboto"/>
              </a:rPr>
              <a:t>Readings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Kaunas – European Capital of Culture 2022. COMMUNITY programme methodology.</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Tamara </a:t>
            </a:r>
            <a:r>
              <a:rPr lang="en-GB" sz="1600" dirty="0" err="1">
                <a:solidFill>
                  <a:srgbClr val="2330DC"/>
                </a:solidFill>
                <a:latin typeface="Roboto"/>
                <a:ea typeface="Roboto"/>
                <a:cs typeface="Roboto"/>
                <a:sym typeface="Roboto"/>
                <a:hlinkClick r:id="rId5"/>
              </a:rPr>
              <a:t>Kocan</a:t>
            </a:r>
            <a:r>
              <a:rPr lang="en-GB" sz="1600" dirty="0">
                <a:solidFill>
                  <a:srgbClr val="2330DC"/>
                </a:solidFill>
                <a:latin typeface="Roboto"/>
                <a:ea typeface="Roboto"/>
                <a:cs typeface="Roboto"/>
                <a:sym typeface="Roboto"/>
                <a:hlinkClick r:id="rId5"/>
              </a:rPr>
              <a:t>. Participative processes as tools for designing public spaces.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Evans Kimani </a:t>
            </a:r>
            <a:r>
              <a:rPr lang="en-GB" sz="1600" dirty="0" err="1">
                <a:solidFill>
                  <a:srgbClr val="2330DC"/>
                </a:solidFill>
                <a:latin typeface="Roboto"/>
                <a:ea typeface="Roboto"/>
                <a:cs typeface="Roboto"/>
                <a:sym typeface="Roboto"/>
                <a:hlinkClick r:id="rId6"/>
              </a:rPr>
              <a:t>Njungea</a:t>
            </a:r>
            <a:r>
              <a:rPr lang="en-GB" sz="1600" dirty="0">
                <a:solidFill>
                  <a:srgbClr val="2330DC"/>
                </a:solidFill>
                <a:latin typeface="Roboto"/>
                <a:ea typeface="Roboto"/>
                <a:cs typeface="Roboto"/>
                <a:sym typeface="Roboto"/>
                <a:hlinkClick r:id="rId6"/>
              </a:rPr>
              <a:t>, </a:t>
            </a:r>
            <a:r>
              <a:rPr lang="en-GB" sz="1600" dirty="0" err="1">
                <a:solidFill>
                  <a:srgbClr val="2330DC"/>
                </a:solidFill>
                <a:latin typeface="Roboto"/>
                <a:ea typeface="Roboto"/>
                <a:cs typeface="Roboto"/>
                <a:sym typeface="Roboto"/>
                <a:hlinkClick r:id="rId6"/>
              </a:rPr>
              <a:t>Buket</a:t>
            </a:r>
            <a:r>
              <a:rPr lang="en-GB" sz="1600" dirty="0">
                <a:solidFill>
                  <a:srgbClr val="2330DC"/>
                </a:solidFill>
                <a:latin typeface="Roboto"/>
                <a:ea typeface="Roboto"/>
                <a:cs typeface="Roboto"/>
                <a:sym typeface="Roboto"/>
                <a:hlinkClick r:id="rId6"/>
              </a:rPr>
              <a:t> </a:t>
            </a:r>
            <a:r>
              <a:rPr lang="en-GB" sz="1600" dirty="0" err="1">
                <a:solidFill>
                  <a:srgbClr val="2330DC"/>
                </a:solidFill>
                <a:latin typeface="Roboto"/>
                <a:ea typeface="Roboto"/>
                <a:cs typeface="Roboto"/>
                <a:sym typeface="Roboto"/>
                <a:hlinkClick r:id="rId6"/>
              </a:rPr>
              <a:t>Asilsoy</a:t>
            </a:r>
            <a:r>
              <a:rPr lang="en-GB" sz="1600" dirty="0">
                <a:solidFill>
                  <a:srgbClr val="2330DC"/>
                </a:solidFill>
                <a:latin typeface="Roboto"/>
                <a:ea typeface="Roboto"/>
                <a:cs typeface="Roboto"/>
                <a:sym typeface="Roboto"/>
                <a:hlinkClick r:id="rId6"/>
              </a:rPr>
              <a:t>. A Study about Public Participation in the Universal Design of Public Spaces.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Salma </a:t>
            </a:r>
            <a:r>
              <a:rPr lang="en-GB" sz="1600" dirty="0" err="1">
                <a:solidFill>
                  <a:srgbClr val="2330DC"/>
                </a:solidFill>
                <a:latin typeface="Roboto"/>
                <a:ea typeface="Roboto"/>
                <a:cs typeface="Roboto"/>
                <a:sym typeface="Roboto"/>
                <a:hlinkClick r:id="rId7"/>
              </a:rPr>
              <a:t>Belmoussa</a:t>
            </a:r>
            <a:r>
              <a:rPr lang="en-GB" sz="1600" dirty="0">
                <a:solidFill>
                  <a:srgbClr val="2330DC"/>
                </a:solidFill>
                <a:latin typeface="Roboto"/>
                <a:ea typeface="Roboto"/>
                <a:cs typeface="Roboto"/>
                <a:sym typeface="Roboto"/>
                <a:hlinkClick r:id="rId7"/>
              </a:rPr>
              <a:t>. Constructing accessibility in Dutch Public Spaces.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Karin Peters, </a:t>
            </a:r>
            <a:r>
              <a:rPr lang="en-GB" sz="1600" dirty="0" err="1">
                <a:solidFill>
                  <a:srgbClr val="2330DC"/>
                </a:solidFill>
                <a:latin typeface="Roboto"/>
                <a:ea typeface="Roboto"/>
                <a:cs typeface="Roboto"/>
                <a:sym typeface="Roboto"/>
                <a:hlinkClick r:id="rId8"/>
              </a:rPr>
              <a:t>Dahae</a:t>
            </a:r>
            <a:r>
              <a:rPr lang="en-GB" sz="1600" dirty="0">
                <a:solidFill>
                  <a:srgbClr val="2330DC"/>
                </a:solidFill>
                <a:latin typeface="Roboto"/>
                <a:ea typeface="Roboto"/>
                <a:cs typeface="Roboto"/>
                <a:sym typeface="Roboto"/>
                <a:hlinkClick r:id="rId8"/>
              </a:rPr>
              <a:t> Lee. Ensuring inclusive and accessible public spaces in an austerity context.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Andrew Lacey. Designing an essential guide for public buildings for Accessibility.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Adam </a:t>
            </a:r>
            <a:r>
              <a:rPr lang="en-GB" sz="1600" dirty="0" err="1">
                <a:solidFill>
                  <a:srgbClr val="2330DC"/>
                </a:solidFill>
                <a:latin typeface="Roboto"/>
                <a:ea typeface="Roboto"/>
                <a:cs typeface="Roboto"/>
                <a:sym typeface="Roboto"/>
                <a:hlinkClick r:id="rId10"/>
              </a:rPr>
              <a:t>Rallo</a:t>
            </a:r>
            <a:r>
              <a:rPr lang="en-GB" sz="1600" dirty="0">
                <a:solidFill>
                  <a:srgbClr val="2330DC"/>
                </a:solidFill>
                <a:latin typeface="Roboto"/>
                <a:ea typeface="Roboto"/>
                <a:cs typeface="Roboto"/>
                <a:sym typeface="Roboto"/>
                <a:hlinkClick r:id="rId10"/>
              </a:rPr>
              <a:t>, Eric Forest, James </a:t>
            </a:r>
            <a:r>
              <a:rPr lang="en-GB" sz="1600" dirty="0" err="1">
                <a:solidFill>
                  <a:srgbClr val="2330DC"/>
                </a:solidFill>
                <a:latin typeface="Roboto"/>
                <a:ea typeface="Roboto"/>
                <a:cs typeface="Roboto"/>
                <a:sym typeface="Roboto"/>
                <a:hlinkClick r:id="rId10"/>
              </a:rPr>
              <a:t>Kuo</a:t>
            </a:r>
            <a:r>
              <a:rPr lang="en-GB" sz="1600" dirty="0">
                <a:solidFill>
                  <a:srgbClr val="2330DC"/>
                </a:solidFill>
                <a:latin typeface="Roboto"/>
                <a:ea typeface="Roboto"/>
                <a:cs typeface="Roboto"/>
                <a:sym typeface="Roboto"/>
                <a:hlinkClick r:id="rId10"/>
              </a:rPr>
              <a:t>, Randal </a:t>
            </a:r>
            <a:r>
              <a:rPr lang="en-GB" sz="1600" dirty="0" err="1">
                <a:solidFill>
                  <a:srgbClr val="2330DC"/>
                </a:solidFill>
                <a:latin typeface="Roboto"/>
                <a:ea typeface="Roboto"/>
                <a:cs typeface="Roboto"/>
                <a:sym typeface="Roboto"/>
                <a:hlinkClick r:id="rId10"/>
              </a:rPr>
              <a:t>Boutilier</a:t>
            </a:r>
            <a:r>
              <a:rPr lang="en-GB" sz="1600" dirty="0">
                <a:solidFill>
                  <a:srgbClr val="2330DC"/>
                </a:solidFill>
                <a:latin typeface="Roboto"/>
                <a:ea typeface="Roboto"/>
                <a:cs typeface="Roboto"/>
                <a:sym typeface="Roboto"/>
                <a:hlinkClick r:id="rId10"/>
              </a:rPr>
              <a:t>, Edmund Li. A Practical Handbook on Accessible Graphic Design. </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32649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6.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lt-LT" sz="3200" dirty="0" err="1">
                <a:solidFill>
                  <a:srgbClr val="2330DC"/>
                </a:solidFill>
                <a:latin typeface="Roboto"/>
                <a:ea typeface="Roboto"/>
                <a:cs typeface="Roboto"/>
                <a:sym typeface="Roboto"/>
              </a:rPr>
              <a:t>Visuals</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design processes: Improving public participation in public space</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4"/>
              </a:rPr>
              <a:t>https://www.youtube.com/watch?v=jsK2kISMDDE</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What is Tactical Urbanism ?</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5"/>
              </a:rPr>
              <a:t>https://www.youtube.com/watch?v=HiQ0xoHp-fM</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Planning: Improving Your Community Engagement Efforts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https://www.youtube.com/watch?v=QpkKNopm2So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err="1">
                <a:solidFill>
                  <a:srgbClr val="2330DC"/>
                </a:solidFill>
                <a:latin typeface="Roboto"/>
                <a:ea typeface="Roboto"/>
                <a:cs typeface="Roboto"/>
                <a:sym typeface="Roboto"/>
              </a:rPr>
              <a:t>Augmented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Urbans</a:t>
            </a:r>
            <a:r>
              <a:rPr lang="lt-LT" sz="1600" dirty="0">
                <a:solidFill>
                  <a:srgbClr val="2330DC"/>
                </a:solidFill>
                <a:latin typeface="Roboto"/>
                <a:ea typeface="Roboto"/>
                <a:cs typeface="Roboto"/>
                <a:sym typeface="Roboto"/>
              </a:rPr>
              <a:t> – Technologies </a:t>
            </a:r>
            <a:r>
              <a:rPr lang="lt-LT" sz="1600" dirty="0" err="1">
                <a:solidFill>
                  <a:srgbClr val="2330DC"/>
                </a:solidFill>
                <a:latin typeface="Roboto"/>
                <a:ea typeface="Roboto"/>
                <a:cs typeface="Roboto"/>
                <a:sym typeface="Roboto"/>
              </a:rPr>
              <a:t>for</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urban</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participation</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and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resilience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https://www.youtube.com/watch?v=2uCs_VghgEQ</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Participatory Planning &amp; Community Engagement: Towards More Socially Inclusive Cities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https://www.youtube.com/watch?v=-OKvA_S_7VA</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indent="-342900">
              <a:buClr>
                <a:srgbClr val="2330DC"/>
              </a:buClr>
              <a:buSzPts val="1800"/>
              <a:buFont typeface="Roboto"/>
              <a:buChar char="●"/>
            </a:pPr>
            <a:r>
              <a:rPr lang="en-GB" sz="1600" dirty="0">
                <a:solidFill>
                  <a:srgbClr val="2330DC"/>
                </a:solidFill>
                <a:latin typeface="Roboto"/>
                <a:ea typeface="Roboto"/>
                <a:cs typeface="Roboto"/>
                <a:sym typeface="Roboto"/>
              </a:rPr>
              <a:t>Conversation with AI: a vision for London's future public space</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9"/>
              </a:rPr>
              <a:t>https://www.youtube.com/watch?v=2xFEOq7glJc</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Learn all about the URBACT Method!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0"/>
              </a:rPr>
              <a:t>https://www.youtube.com/watch?v=poeMVmO9K-A</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3119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TotalTime>
  <Words>849</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 Medium</vt:lpstr>
      <vt:lpstr>Arial</vt:lpstr>
      <vt:lpstr>Calibri</vt:lpstr>
      <vt:lpstr>Roboto</vt:lpstr>
      <vt:lpstr>Office Theme</vt:lpstr>
      <vt:lpstr>PowerPoint Presentation</vt:lpstr>
      <vt:lpstr>Inclusive and Accessible design. Friendly public spaces.  Module 6: Participation in public space designing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32</cp:revision>
  <dcterms:created xsi:type="dcterms:W3CDTF">2023-11-22T09:07:15Z</dcterms:created>
  <dcterms:modified xsi:type="dcterms:W3CDTF">2025-01-29T15:36:54Z</dcterms:modified>
</cp:coreProperties>
</file>