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80" r:id="rId3"/>
    <p:sldId id="261" r:id="rId4"/>
    <p:sldId id="262" r:id="rId5"/>
    <p:sldId id="286" r:id="rId6"/>
    <p:sldId id="287" r:id="rId7"/>
    <p:sldId id="268" r:id="rId8"/>
  </p:sldIdLst>
  <p:sldSz cx="12192000" cy="6858000"/>
  <p:notesSz cx="6858000" cy="9144000"/>
  <p:embeddedFontLst>
    <p:embeddedFont>
      <p:font typeface="Roboto"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Roboto Medium"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354" y="-102"/>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38629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800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071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99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08ead1222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308ead1222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334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3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761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015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jacces.org/index.php/jacces/article/view/274/254" TargetMode="External"/><Relationship Id="rId3" Type="http://schemas.openxmlformats.org/officeDocument/2006/relationships/image" Target="../media/image2.jpg"/><Relationship Id="rId7" Type="http://schemas.openxmlformats.org/officeDocument/2006/relationships/hyperlink" Target="https://projects.nr.no/sites/default/files/files/NR1032-Cost-benefit%20analysis%20of%20unversal%20design-final.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entreforinclusivedesign.org.au/wp-content/uploads/2020/04/inclusive-design-infographic-report-digital-160519.pdf" TargetMode="External"/><Relationship Id="rId5" Type="http://schemas.openxmlformats.org/officeDocument/2006/relationships/hyperlink" Target="https://ec.europa.eu/social/BlobServlet?docId=14841&amp;langId=en" TargetMode="External"/><Relationship Id="rId10" Type="http://schemas.openxmlformats.org/officeDocument/2006/relationships/hyperlink" Target="https://kaunas2022.eu/en/accessibility-guide/" TargetMode="External"/><Relationship Id="rId4" Type="http://schemas.openxmlformats.org/officeDocument/2006/relationships/hyperlink" Target="https://dl.designresearchsociety.org/cgi/viewcontent.cgi?article=3053&amp;context=drs-conference-papers" TargetMode="External"/><Relationship Id="rId9" Type="http://schemas.openxmlformats.org/officeDocument/2006/relationships/hyperlink" Target="https://www.itf-oecd.org/sites/default/files/docs/economic-benefits-improved-accessibility-transport-system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Kk6riwUAL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lvl="0" algn="l">
              <a:buSzPts val="3200"/>
            </a:pPr>
            <a:r>
              <a:rPr lang="el-GR" sz="3200" b="1" dirty="0">
                <a:solidFill>
                  <a:srgbClr val="2330DC"/>
                </a:solidFill>
                <a:latin typeface="Roboto" panose="020B0604020202020204" charset="0"/>
                <a:ea typeface="Roboto" panose="020B0604020202020204" charset="0"/>
                <a:cs typeface="Roboto Medium"/>
                <a:sym typeface="Roboto Medium"/>
              </a:rPr>
              <a:t>Συμπεριληπτικός</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Σ</a:t>
            </a:r>
            <a:r>
              <a:rPr lang="en-GB" sz="3200" b="1" dirty="0" err="1">
                <a:solidFill>
                  <a:srgbClr val="2330DC"/>
                </a:solidFill>
                <a:latin typeface="Roboto" panose="020B0604020202020204" charset="0"/>
                <a:ea typeface="Roboto" panose="020B0604020202020204" charset="0"/>
                <a:cs typeface="Roboto Medium"/>
                <a:sym typeface="Roboto Medium"/>
              </a:rPr>
              <a:t>χεδι</a:t>
            </a:r>
            <a:r>
              <a:rPr lang="en-GB" sz="3200" b="1" dirty="0">
                <a:solidFill>
                  <a:srgbClr val="2330DC"/>
                </a:solidFill>
                <a:latin typeface="Roboto" panose="020B0604020202020204" charset="0"/>
                <a:ea typeface="Roboto" panose="020B0604020202020204" charset="0"/>
                <a:cs typeface="Roboto Medium"/>
                <a:sym typeface="Roboto Medium"/>
              </a:rPr>
              <a:t>ασμός </a:t>
            </a:r>
            <a:r>
              <a:rPr lang="el-GR" sz="3200" b="1" dirty="0">
                <a:solidFill>
                  <a:srgbClr val="2330DC"/>
                </a:solidFill>
                <a:latin typeface="Roboto" panose="020B0604020202020204" charset="0"/>
                <a:ea typeface="Roboto" panose="020B0604020202020204" charset="0"/>
                <a:cs typeface="Roboto Medium"/>
                <a:sym typeface="Roboto Medium"/>
              </a:rPr>
              <a:t>και Σχεδιασμός Προσβασιμότητας</a:t>
            </a:r>
            <a:r>
              <a:rPr lang="en-GB" sz="3200" b="1" dirty="0">
                <a:solidFill>
                  <a:srgbClr val="2330DC"/>
                </a:solidFill>
                <a:latin typeface="Roboto" panose="020B0604020202020204" charset="0"/>
                <a:ea typeface="Roboto" panose="020B0604020202020204" charset="0"/>
                <a:cs typeface="Roboto Medium"/>
                <a:sym typeface="Roboto Medium"/>
              </a:rPr>
              <a:t>. </a:t>
            </a:r>
            <a:r>
              <a:rPr lang="en-GB" sz="3200" b="1" dirty="0" err="1">
                <a:solidFill>
                  <a:srgbClr val="2330DC"/>
                </a:solidFill>
                <a:latin typeface="Roboto" panose="020B0604020202020204" charset="0"/>
                <a:ea typeface="Roboto" panose="020B0604020202020204" charset="0"/>
                <a:cs typeface="Roboto Medium"/>
                <a:sym typeface="Roboto Medium"/>
              </a:rPr>
              <a:t>Φιλικοί</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Δ</a:t>
            </a:r>
            <a:r>
              <a:rPr lang="en-GB" sz="3200" b="1" dirty="0" err="1">
                <a:solidFill>
                  <a:srgbClr val="2330DC"/>
                </a:solidFill>
                <a:latin typeface="Roboto" panose="020B0604020202020204" charset="0"/>
                <a:ea typeface="Roboto" panose="020B0604020202020204" charset="0"/>
                <a:cs typeface="Roboto Medium"/>
                <a:sym typeface="Roboto Medium"/>
              </a:rPr>
              <a:t>ημόσιοι</a:t>
            </a:r>
            <a:r>
              <a:rPr lang="en-GB" sz="3200" b="1" dirty="0">
                <a:solidFill>
                  <a:srgbClr val="2330DC"/>
                </a:solidFill>
                <a:latin typeface="Roboto" panose="020B0604020202020204" charset="0"/>
                <a:ea typeface="Roboto" panose="020B0604020202020204" charset="0"/>
                <a:cs typeface="Roboto Medium"/>
                <a:sym typeface="Roboto Medium"/>
              </a:rPr>
              <a:t> </a:t>
            </a:r>
            <a:r>
              <a:rPr lang="el-GR" sz="3200" b="1" dirty="0">
                <a:solidFill>
                  <a:srgbClr val="2330DC"/>
                </a:solidFill>
                <a:latin typeface="Roboto" panose="020B0604020202020204" charset="0"/>
                <a:ea typeface="Roboto" panose="020B0604020202020204" charset="0"/>
                <a:cs typeface="Roboto Medium"/>
                <a:sym typeface="Roboto Medium"/>
              </a:rPr>
              <a:t>Χ</a:t>
            </a:r>
            <a:r>
              <a:rPr lang="en-GB" sz="3200" b="1" dirty="0" err="1" smtClean="0">
                <a:solidFill>
                  <a:srgbClr val="2330DC"/>
                </a:solidFill>
                <a:latin typeface="Roboto" panose="020B0604020202020204" charset="0"/>
                <a:ea typeface="Roboto" panose="020B0604020202020204" charset="0"/>
                <a:cs typeface="Roboto Medium"/>
                <a:sym typeface="Roboto Medium"/>
              </a:rPr>
              <a:t>ώροι</a:t>
            </a:r>
            <a:r>
              <a:rPr lang="en-GB" sz="3200" b="1" dirty="0" smtClean="0">
                <a:solidFill>
                  <a:srgbClr val="2330DC"/>
                </a:solidFill>
                <a:latin typeface="Roboto" panose="020B0604020202020204" charset="0"/>
                <a:ea typeface="Roboto" panose="020B0604020202020204" charset="0"/>
                <a:cs typeface="Roboto Medium"/>
                <a:sym typeface="Roboto Medium"/>
              </a:rPr>
              <a:t>.</a:t>
            </a:r>
            <a:endParaRPr lang="en-GB" sz="3200" b="1" dirty="0">
              <a:solidFill>
                <a:srgbClr val="2330DC"/>
              </a:solidFill>
              <a:latin typeface="Roboto" panose="020B0604020202020204" charset="0"/>
              <a:ea typeface="Roboto" panose="020B0604020202020204" charset="0"/>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a:p>
            <a:pPr lvl="0" algn="l">
              <a:buSzPts val="3200"/>
            </a:pPr>
            <a:r>
              <a:rPr lang="el-GR" sz="2800" dirty="0" smtClean="0">
                <a:solidFill>
                  <a:srgbClr val="2330DC"/>
                </a:solidFill>
                <a:latin typeface="Roboto" panose="020B0604020202020204" charset="0"/>
                <a:ea typeface="Roboto" panose="020B0604020202020204" charset="0"/>
                <a:cs typeface="Roboto Medium"/>
                <a:sym typeface="Roboto Medium"/>
              </a:rPr>
              <a:t>Ενότητα</a:t>
            </a:r>
            <a:r>
              <a:rPr lang="en-US" sz="2800" dirty="0" smtClean="0">
                <a:solidFill>
                  <a:srgbClr val="2330DC"/>
                </a:solidFill>
                <a:latin typeface="Roboto" panose="020B0604020202020204" charset="0"/>
                <a:ea typeface="Roboto" panose="020B0604020202020204" charset="0"/>
                <a:cs typeface="Roboto Medium"/>
                <a:sym typeface="Roboto Medium"/>
              </a:rPr>
              <a:t> </a:t>
            </a:r>
            <a:r>
              <a:rPr lang="lt-LT" sz="2800" dirty="0">
                <a:solidFill>
                  <a:srgbClr val="2330DC"/>
                </a:solidFill>
                <a:latin typeface="Roboto" panose="020B0604020202020204" charset="0"/>
                <a:ea typeface="Roboto" panose="020B0604020202020204" charset="0"/>
                <a:cs typeface="Roboto Medium"/>
                <a:sym typeface="Roboto Medium"/>
              </a:rPr>
              <a:t>2</a:t>
            </a:r>
            <a:r>
              <a:rPr lang="en-US" sz="2800" dirty="0">
                <a:solidFill>
                  <a:srgbClr val="2330DC"/>
                </a:solidFill>
                <a:latin typeface="Roboto" panose="020B0604020202020204" charset="0"/>
                <a:ea typeface="Roboto" panose="020B0604020202020204" charset="0"/>
                <a:cs typeface="Roboto Medium"/>
                <a:sym typeface="Roboto Medium"/>
              </a:rPr>
              <a:t>: </a:t>
            </a:r>
            <a:r>
              <a:rPr lang="el-GR" sz="2800" dirty="0">
                <a:solidFill>
                  <a:srgbClr val="2330DC"/>
                </a:solidFill>
                <a:latin typeface="Roboto" panose="020B0604020202020204" charset="0"/>
                <a:ea typeface="Roboto" panose="020B0604020202020204" charset="0"/>
                <a:cs typeface="Roboto Medium"/>
                <a:sym typeface="Roboto Medium"/>
              </a:rPr>
              <a:t>Ιστορική </a:t>
            </a:r>
            <a:r>
              <a:rPr lang="el-GR" sz="2800" dirty="0" smtClean="0">
                <a:solidFill>
                  <a:srgbClr val="2330DC"/>
                </a:solidFill>
                <a:latin typeface="Roboto" panose="020B0604020202020204" charset="0"/>
                <a:ea typeface="Roboto" panose="020B0604020202020204" charset="0"/>
                <a:cs typeface="Roboto Medium"/>
                <a:sym typeface="Roboto Medium"/>
              </a:rPr>
              <a:t>Εξέλιξη </a:t>
            </a:r>
            <a:r>
              <a:rPr lang="el-GR" sz="2800" dirty="0">
                <a:solidFill>
                  <a:srgbClr val="2330DC"/>
                </a:solidFill>
                <a:latin typeface="Roboto" panose="020B0604020202020204" charset="0"/>
                <a:ea typeface="Roboto" panose="020B0604020202020204" charset="0"/>
                <a:cs typeface="Roboto Medium"/>
                <a:sym typeface="Roboto Medium"/>
              </a:rPr>
              <a:t>του </a:t>
            </a:r>
            <a:r>
              <a:rPr lang="el-GR" sz="2800" dirty="0" smtClean="0">
                <a:solidFill>
                  <a:srgbClr val="2330DC"/>
                </a:solidFill>
                <a:latin typeface="Roboto" panose="020B0604020202020204" charset="0"/>
                <a:ea typeface="Roboto" panose="020B0604020202020204" charset="0"/>
                <a:cs typeface="Roboto Medium"/>
                <a:sym typeface="Roboto Medium"/>
              </a:rPr>
              <a:t>Συμπεριληπτικού Σχεδιασμού και του Σχεδιασμού Προσβασιμότητας</a:t>
            </a:r>
            <a:endParaRPr sz="2800" dirty="0">
              <a:solidFill>
                <a:srgbClr val="2330DC"/>
              </a:solidFill>
              <a:latin typeface="Roboto" panose="020B0604020202020204" charset="0"/>
              <a:ea typeface="Roboto" panose="020B0604020202020204" charset="0"/>
              <a:cs typeface="Roboto Medium"/>
              <a:sym typeface="Roboto Medium"/>
            </a:endParaRPr>
          </a:p>
        </p:txBody>
      </p:sp>
      <p:sp>
        <p:nvSpPr>
          <p:cNvPr id="89" name="Google Shape;89;p2"/>
          <p:cNvSpPr txBox="1">
            <a:spLocks noGrp="1"/>
          </p:cNvSpPr>
          <p:nvPr>
            <p:ph type="subTitle" idx="1"/>
          </p:nvPr>
        </p:nvSpPr>
        <p:spPr>
          <a:xfrm>
            <a:off x="813933" y="3120572"/>
            <a:ext cx="9692142" cy="1480458"/>
          </a:xfrm>
          <a:prstGeom prst="rect">
            <a:avLst/>
          </a:prstGeom>
          <a:noFill/>
          <a:ln>
            <a:noFill/>
          </a:ln>
        </p:spPr>
        <p:txBody>
          <a:bodyPr spcFirstLastPara="1" wrap="square" lIns="91425" tIns="45700" rIns="91425" bIns="45700" anchor="t" anchorCtr="0">
            <a:noAutofit/>
          </a:bodyPr>
          <a:lstStyle/>
          <a:p>
            <a:pPr marL="0" lvl="0" indent="0" algn="l">
              <a:spcBef>
                <a:spcPts val="480"/>
              </a:spcBef>
              <a:buClr>
                <a:srgbClr val="595959"/>
              </a:buClr>
            </a:pPr>
            <a:r>
              <a:rPr lang="en-GB" sz="1800" b="1" dirty="0">
                <a:solidFill>
                  <a:srgbClr val="2330DC"/>
                </a:solidFill>
                <a:latin typeface="Roboto"/>
                <a:ea typeface="Roboto"/>
                <a:cs typeface="Roboto"/>
                <a:sym typeface="Roboto"/>
              </a:rPr>
              <a:t>2</a:t>
            </a:r>
            <a:r>
              <a:rPr lang="lt-LT" sz="1800" b="1" dirty="0">
                <a:solidFill>
                  <a:srgbClr val="2330DC"/>
                </a:solidFill>
                <a:latin typeface="Roboto"/>
                <a:ea typeface="Roboto"/>
                <a:cs typeface="Roboto"/>
                <a:sym typeface="Roboto"/>
              </a:rPr>
              <a:t>.1</a:t>
            </a:r>
            <a:r>
              <a:rPr lang="en-GB" sz="1800" b="1" dirty="0">
                <a:solidFill>
                  <a:srgbClr val="2330DC"/>
                </a:solidFill>
                <a:latin typeface="Roboto"/>
                <a:ea typeface="Roboto"/>
                <a:cs typeface="Roboto"/>
                <a:sym typeface="Roboto"/>
              </a:rPr>
              <a:t>. </a:t>
            </a:r>
            <a:r>
              <a:rPr lang="en-GB" sz="1800" dirty="0">
                <a:solidFill>
                  <a:srgbClr val="2330DC"/>
                </a:solidFill>
                <a:latin typeface="Roboto"/>
                <a:ea typeface="Roboto"/>
                <a:cs typeface="Roboto"/>
                <a:sym typeface="Roboto"/>
              </a:rPr>
              <a:t>Ιστορική </a:t>
            </a:r>
            <a:r>
              <a:rPr lang="el-GR" sz="1800" dirty="0">
                <a:solidFill>
                  <a:srgbClr val="2330DC"/>
                </a:solidFill>
                <a:latin typeface="Roboto"/>
                <a:ea typeface="Roboto"/>
                <a:cs typeface="Roboto"/>
                <a:sym typeface="Roboto"/>
              </a:rPr>
              <a:t>Ε</a:t>
            </a:r>
            <a:r>
              <a:rPr lang="en-GB" sz="1800" dirty="0" err="1">
                <a:solidFill>
                  <a:srgbClr val="2330DC"/>
                </a:solidFill>
                <a:latin typeface="Roboto"/>
                <a:ea typeface="Roboto"/>
                <a:cs typeface="Roboto"/>
                <a:sym typeface="Roboto"/>
              </a:rPr>
              <a:t>ξέλιξη</a:t>
            </a:r>
            <a:r>
              <a:rPr lang="en-GB" sz="1800" dirty="0">
                <a:solidFill>
                  <a:srgbClr val="2330DC"/>
                </a:solidFill>
                <a:latin typeface="Roboto"/>
                <a:ea typeface="Roboto"/>
                <a:cs typeface="Roboto"/>
                <a:sym typeface="Roboto"/>
              </a:rPr>
              <a:t> </a:t>
            </a:r>
            <a:r>
              <a:rPr lang="en-GB" sz="1800" dirty="0" err="1">
                <a:solidFill>
                  <a:srgbClr val="2330DC"/>
                </a:solidFill>
                <a:latin typeface="Roboto"/>
                <a:ea typeface="Roboto"/>
                <a:cs typeface="Roboto"/>
                <a:sym typeface="Roboto"/>
              </a:rPr>
              <a:t>του</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Σ</a:t>
            </a:r>
            <a:r>
              <a:rPr lang="en-GB" sz="1800" dirty="0" err="1">
                <a:solidFill>
                  <a:srgbClr val="2330DC"/>
                </a:solidFill>
                <a:latin typeface="Roboto"/>
                <a:ea typeface="Roboto"/>
                <a:cs typeface="Roboto"/>
                <a:sym typeface="Roboto"/>
              </a:rPr>
              <a:t>υμ</a:t>
            </a:r>
            <a:r>
              <a:rPr lang="en-GB" sz="1800" dirty="0">
                <a:solidFill>
                  <a:srgbClr val="2330DC"/>
                </a:solidFill>
                <a:latin typeface="Roboto"/>
                <a:ea typeface="Roboto"/>
                <a:cs typeface="Roboto"/>
                <a:sym typeface="Roboto"/>
              </a:rPr>
              <a:t>περιληπτικού </a:t>
            </a:r>
            <a:r>
              <a:rPr lang="el-GR" sz="1800" dirty="0">
                <a:solidFill>
                  <a:srgbClr val="2330DC"/>
                </a:solidFill>
                <a:latin typeface="Roboto"/>
                <a:ea typeface="Roboto"/>
                <a:cs typeface="Roboto"/>
                <a:sym typeface="Roboto"/>
              </a:rPr>
              <a:t>Σ</a:t>
            </a:r>
            <a:r>
              <a:rPr lang="en-GB" sz="1800" dirty="0" err="1" smtClean="0">
                <a:solidFill>
                  <a:srgbClr val="2330DC"/>
                </a:solidFill>
                <a:latin typeface="Roboto"/>
                <a:ea typeface="Roboto"/>
                <a:cs typeface="Roboto"/>
                <a:sym typeface="Roboto"/>
              </a:rPr>
              <a:t>χεδι</a:t>
            </a:r>
            <a:r>
              <a:rPr lang="en-GB" sz="1800" dirty="0" smtClean="0">
                <a:solidFill>
                  <a:srgbClr val="2330DC"/>
                </a:solidFill>
                <a:latin typeface="Roboto"/>
                <a:ea typeface="Roboto"/>
                <a:cs typeface="Roboto"/>
                <a:sym typeface="Roboto"/>
              </a:rPr>
              <a:t>ασμού</a:t>
            </a:r>
            <a:r>
              <a:rPr lang="el-GR" sz="1800" dirty="0" smtClean="0">
                <a:solidFill>
                  <a:srgbClr val="2330DC"/>
                </a:solidFill>
                <a:latin typeface="Roboto"/>
                <a:ea typeface="Roboto"/>
                <a:cs typeface="Roboto"/>
                <a:sym typeface="Roboto"/>
              </a:rPr>
              <a:t> και του Σχεδιασμού Προσβασιμότητας</a:t>
            </a:r>
            <a:endParaRPr lang="lt-LT" sz="1800" dirty="0">
              <a:solidFill>
                <a:srgbClr val="2330DC"/>
              </a:solidFill>
              <a:latin typeface="Roboto"/>
              <a:ea typeface="Roboto"/>
              <a:cs typeface="Roboto"/>
              <a:sym typeface="Roboto"/>
            </a:endParaRPr>
          </a:p>
          <a:p>
            <a:pPr marL="0" lvl="0" indent="0" algn="l">
              <a:spcBef>
                <a:spcPts val="480"/>
              </a:spcBef>
              <a:buClr>
                <a:srgbClr val="595959"/>
              </a:buClr>
            </a:pPr>
            <a:endParaRPr lang="lt-LT" sz="1800" dirty="0">
              <a:solidFill>
                <a:srgbClr val="2330DC"/>
              </a:solidFill>
              <a:latin typeface="Roboto"/>
              <a:ea typeface="Roboto"/>
              <a:cs typeface="Roboto"/>
              <a:sym typeface="Roboto"/>
            </a:endParaRPr>
          </a:p>
          <a:p>
            <a:pPr marL="0" lvl="0" indent="0" algn="l">
              <a:spcBef>
                <a:spcPts val="480"/>
              </a:spcBef>
              <a:buClr>
                <a:srgbClr val="595959"/>
              </a:buClr>
            </a:pPr>
            <a:r>
              <a:rPr lang="en-GB" sz="1800" b="1" dirty="0">
                <a:solidFill>
                  <a:srgbClr val="2330DC"/>
                </a:solidFill>
                <a:latin typeface="Roboto"/>
                <a:ea typeface="Roboto"/>
                <a:cs typeface="Roboto"/>
                <a:sym typeface="Roboto"/>
              </a:rPr>
              <a:t>2</a:t>
            </a:r>
            <a:r>
              <a:rPr lang="lt-LT" sz="1800" b="1" dirty="0">
                <a:solidFill>
                  <a:srgbClr val="2330DC"/>
                </a:solidFill>
                <a:latin typeface="Roboto"/>
                <a:ea typeface="Roboto"/>
                <a:cs typeface="Roboto"/>
                <a:sym typeface="Roboto"/>
              </a:rPr>
              <a:t>.2</a:t>
            </a:r>
            <a:r>
              <a:rPr lang="en-GB" sz="1800" b="1" dirty="0">
                <a:solidFill>
                  <a:srgbClr val="2330DC"/>
                </a:solidFill>
                <a:latin typeface="Roboto"/>
                <a:ea typeface="Roboto"/>
                <a:cs typeface="Roboto"/>
                <a:sym typeface="Roboto"/>
              </a:rPr>
              <a:t>. </a:t>
            </a:r>
            <a:r>
              <a:rPr lang="en-GB" sz="1800" dirty="0">
                <a:solidFill>
                  <a:srgbClr val="2330DC"/>
                </a:solidFill>
                <a:latin typeface="Roboto"/>
                <a:ea typeface="Roboto"/>
                <a:cs typeface="Roboto"/>
                <a:sym typeface="Roboto"/>
              </a:rPr>
              <a:t>Κοινωνικά και </a:t>
            </a:r>
            <a:r>
              <a:rPr lang="el-GR" sz="1800" dirty="0">
                <a:solidFill>
                  <a:srgbClr val="2330DC"/>
                </a:solidFill>
                <a:latin typeface="Roboto"/>
                <a:ea typeface="Roboto"/>
                <a:cs typeface="Roboto"/>
                <a:sym typeface="Roboto"/>
              </a:rPr>
              <a:t>Ο</a:t>
            </a:r>
            <a:r>
              <a:rPr lang="en-GB" sz="1800" dirty="0" err="1">
                <a:solidFill>
                  <a:srgbClr val="2330DC"/>
                </a:solidFill>
                <a:latin typeface="Roboto"/>
                <a:ea typeface="Roboto"/>
                <a:cs typeface="Roboto"/>
                <a:sym typeface="Roboto"/>
              </a:rPr>
              <a:t>ικονομικά</a:t>
            </a:r>
            <a:r>
              <a:rPr lang="en-GB" sz="1800" dirty="0">
                <a:solidFill>
                  <a:srgbClr val="2330DC"/>
                </a:solidFill>
                <a:latin typeface="Roboto"/>
                <a:ea typeface="Roboto"/>
                <a:cs typeface="Roboto"/>
                <a:sym typeface="Roboto"/>
              </a:rPr>
              <a:t> </a:t>
            </a:r>
            <a:r>
              <a:rPr lang="el-GR" sz="1800" dirty="0">
                <a:solidFill>
                  <a:srgbClr val="2330DC"/>
                </a:solidFill>
                <a:latin typeface="Roboto"/>
                <a:ea typeface="Roboto"/>
                <a:cs typeface="Roboto"/>
                <a:sym typeface="Roboto"/>
              </a:rPr>
              <a:t>Ο</a:t>
            </a:r>
            <a:r>
              <a:rPr lang="en-GB" sz="1800" dirty="0" err="1">
                <a:solidFill>
                  <a:srgbClr val="2330DC"/>
                </a:solidFill>
                <a:latin typeface="Roboto"/>
                <a:ea typeface="Roboto"/>
                <a:cs typeface="Roboto"/>
                <a:sym typeface="Roboto"/>
              </a:rPr>
              <a:t>φέλη</a:t>
            </a:r>
            <a:endParaRPr lang="en-GB" sz="18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xmlns="" id="{F17D1EA3-8BC2-4CD9-923D-6FDA26059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360F96DA-236A-49F3-837B-AC4171E7777D}"/>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337700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308ead12222_0_24"/>
          <p:cNvSpPr txBox="1"/>
          <p:nvPr/>
        </p:nvSpPr>
        <p:spPr>
          <a:xfrm>
            <a:off x="880850" y="755000"/>
            <a:ext cx="6682000"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2</a:t>
            </a:r>
            <a:r>
              <a:rPr lang="lt-LT" sz="3200" dirty="0">
                <a:solidFill>
                  <a:srgbClr val="2330DC"/>
                </a:solidFill>
                <a:latin typeface="Roboto"/>
                <a:ea typeface="Roboto"/>
                <a:cs typeface="Roboto"/>
                <a:sym typeface="Roboto"/>
              </a:rPr>
              <a:t>.1</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Ιστορική Εξέλιξη του Συμπεριληπτικού Σχεδιασμού και του Σχεδιασμού Προσβασιμότητας</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500" dirty="0">
                <a:solidFill>
                  <a:srgbClr val="2330DC"/>
                </a:solidFill>
                <a:latin typeface="Roboto"/>
                <a:ea typeface="Roboto"/>
                <a:cs typeface="Roboto"/>
                <a:sym typeface="Roboto"/>
              </a:rPr>
              <a:t>Η ιστορία του συμπεριληπτικού σχεδιασμού έχει εξελιχθεί από ατομικές, ιατρικά εστιασμένες λύσεις σε μια ευρύτερη δέσμευση για προσβασιμότητα, επηρεασμένη από τις μετατοπίσεις από τα ιατρικά στα κοινωνικά και σχεδιαστικά μοντέλα της αναπηρίας</a:t>
            </a:r>
            <a:r>
              <a:rPr lang="en-GB" sz="1500" dirty="0" smtClean="0">
                <a:solidFill>
                  <a:srgbClr val="2330DC"/>
                </a:solidFill>
                <a:latin typeface="Roboto"/>
                <a:ea typeface="Roboto"/>
                <a:cs typeface="Roboto"/>
                <a:sym typeface="Roboto"/>
              </a:rPr>
              <a:t>.</a:t>
            </a:r>
            <a:endParaRPr lang="lt-LT" sz="15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5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500" dirty="0">
                <a:solidFill>
                  <a:srgbClr val="2330DC"/>
                </a:solidFill>
                <a:latin typeface="Roboto"/>
                <a:ea typeface="Roboto"/>
                <a:cs typeface="Roboto"/>
                <a:sym typeface="Roboto"/>
              </a:rPr>
              <a:t>Βασικά ιστορικά ορόσημα, από τις πρώτες βοηθητικές συσκευές μέχρι τις σύγχρονες αρχές, όπως ο Καθολικός Σχεδιασμός, αναδεικνύουν την αυξανόμενη αναγνώριση της ποικιλομορφίας των </a:t>
            </a:r>
            <a:r>
              <a:rPr lang="el-GR" sz="1500" dirty="0" smtClean="0">
                <a:solidFill>
                  <a:srgbClr val="2330DC"/>
                </a:solidFill>
                <a:latin typeface="Roboto"/>
                <a:ea typeface="Roboto"/>
                <a:cs typeface="Roboto"/>
                <a:sym typeface="Roboto"/>
              </a:rPr>
              <a:t>χρηστών/-</a:t>
            </a:r>
            <a:r>
              <a:rPr lang="el-GR" sz="1500" dirty="0" err="1" smtClean="0">
                <a:solidFill>
                  <a:srgbClr val="2330DC"/>
                </a:solidFill>
                <a:latin typeface="Roboto"/>
                <a:ea typeface="Roboto"/>
                <a:cs typeface="Roboto"/>
                <a:sym typeface="Roboto"/>
              </a:rPr>
              <a:t>στριών</a:t>
            </a:r>
            <a:r>
              <a:rPr lang="el-GR" sz="1500" dirty="0" smtClean="0">
                <a:solidFill>
                  <a:srgbClr val="2330DC"/>
                </a:solidFill>
                <a:latin typeface="Roboto"/>
                <a:ea typeface="Roboto"/>
                <a:cs typeface="Roboto"/>
                <a:sym typeface="Roboto"/>
              </a:rPr>
              <a:t> </a:t>
            </a:r>
            <a:r>
              <a:rPr lang="el-GR" sz="1500" dirty="0">
                <a:solidFill>
                  <a:srgbClr val="2330DC"/>
                </a:solidFill>
                <a:latin typeface="Roboto"/>
                <a:ea typeface="Roboto"/>
                <a:cs typeface="Roboto"/>
                <a:sym typeface="Roboto"/>
              </a:rPr>
              <a:t>και των κοινωνικών εμποδίων στην προσβασιμότητα</a:t>
            </a:r>
            <a:r>
              <a:rPr lang="en-GB" sz="1500" dirty="0" smtClean="0">
                <a:solidFill>
                  <a:srgbClr val="2330DC"/>
                </a:solidFill>
                <a:latin typeface="Roboto"/>
                <a:ea typeface="Roboto"/>
                <a:cs typeface="Roboto"/>
                <a:sym typeface="Roboto"/>
              </a:rPr>
              <a:t>.</a:t>
            </a:r>
            <a:endParaRPr lang="lt-LT" sz="15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5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500" dirty="0">
                <a:solidFill>
                  <a:srgbClr val="2330DC"/>
                </a:solidFill>
                <a:latin typeface="Roboto"/>
                <a:ea typeface="Roboto"/>
                <a:cs typeface="Roboto"/>
                <a:sym typeface="Roboto"/>
              </a:rPr>
              <a:t>Ο τομέας αντιμετωπίζει τώρα προκλήσεις για την καταπολέμηση των ανισοτήτων </a:t>
            </a:r>
            <a:r>
              <a:rPr lang="el-GR" sz="1500" dirty="0" smtClean="0">
                <a:solidFill>
                  <a:srgbClr val="2330DC"/>
                </a:solidFill>
                <a:latin typeface="Roboto"/>
                <a:ea typeface="Roboto"/>
                <a:cs typeface="Roboto"/>
                <a:sym typeface="Roboto"/>
              </a:rPr>
              <a:t>στον σχεδιασμό</a:t>
            </a:r>
            <a:r>
              <a:rPr lang="el-GR" sz="1500" dirty="0">
                <a:solidFill>
                  <a:srgbClr val="2330DC"/>
                </a:solidFill>
                <a:latin typeface="Roboto"/>
                <a:ea typeface="Roboto"/>
                <a:cs typeface="Roboto"/>
                <a:sym typeface="Roboto"/>
              </a:rPr>
              <a:t>, με νέες έννοιες όπως η «δικαιοσύνη του σχεδιασμού» που στοχεύουν στην προώθηση της </a:t>
            </a:r>
            <a:r>
              <a:rPr lang="el-GR" sz="1500" dirty="0" err="1">
                <a:solidFill>
                  <a:srgbClr val="2330DC"/>
                </a:solidFill>
                <a:latin typeface="Roboto"/>
                <a:ea typeface="Roboto"/>
                <a:cs typeface="Roboto"/>
                <a:sym typeface="Roboto"/>
              </a:rPr>
              <a:t>συμπεριληπτικότητας</a:t>
            </a:r>
            <a:r>
              <a:rPr lang="el-GR" sz="1500" dirty="0">
                <a:solidFill>
                  <a:srgbClr val="2330DC"/>
                </a:solidFill>
                <a:latin typeface="Roboto"/>
                <a:ea typeface="Roboto"/>
                <a:cs typeface="Roboto"/>
                <a:sym typeface="Roboto"/>
              </a:rPr>
              <a:t> για ιστορικά </a:t>
            </a:r>
            <a:r>
              <a:rPr lang="el-GR" sz="1500" dirty="0" smtClean="0">
                <a:solidFill>
                  <a:srgbClr val="2330DC"/>
                </a:solidFill>
                <a:latin typeface="Roboto"/>
                <a:ea typeface="Roboto"/>
                <a:cs typeface="Roboto"/>
                <a:sym typeface="Roboto"/>
              </a:rPr>
              <a:t>περιθωριοποιημένους/-</a:t>
            </a:r>
            <a:r>
              <a:rPr lang="el-GR" sz="1500" dirty="0" err="1" smtClean="0">
                <a:solidFill>
                  <a:srgbClr val="2330DC"/>
                </a:solidFill>
                <a:latin typeface="Roboto"/>
                <a:ea typeface="Roboto"/>
                <a:cs typeface="Roboto"/>
                <a:sym typeface="Roboto"/>
              </a:rPr>
              <a:t>νες</a:t>
            </a:r>
            <a:r>
              <a:rPr lang="el-GR" sz="1500" dirty="0" smtClean="0">
                <a:solidFill>
                  <a:srgbClr val="2330DC"/>
                </a:solidFill>
                <a:latin typeface="Roboto"/>
                <a:ea typeface="Roboto"/>
                <a:cs typeface="Roboto"/>
                <a:sym typeface="Roboto"/>
              </a:rPr>
              <a:t> χρήστες/-</a:t>
            </a:r>
            <a:r>
              <a:rPr lang="el-GR" sz="1500" dirty="0" err="1" smtClean="0">
                <a:solidFill>
                  <a:srgbClr val="2330DC"/>
                </a:solidFill>
                <a:latin typeface="Roboto"/>
                <a:ea typeface="Roboto"/>
                <a:cs typeface="Roboto"/>
                <a:sym typeface="Roboto"/>
              </a:rPr>
              <a:t>στριες</a:t>
            </a:r>
            <a:r>
              <a:rPr lang="en-GB" sz="1500" dirty="0" smtClean="0">
                <a:solidFill>
                  <a:srgbClr val="2330DC"/>
                </a:solidFill>
                <a:latin typeface="Roboto"/>
                <a:ea typeface="Roboto"/>
                <a:cs typeface="Roboto"/>
                <a:sym typeface="Roboto"/>
              </a:rPr>
              <a:t>.</a:t>
            </a:r>
            <a:endParaRPr sz="15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EA8BC8CD-1E6F-4860-AE54-9BCEB773BE57}"/>
              </a:ext>
            </a:extLst>
          </p:cNvPr>
          <p:cNvPicPr>
            <a:picLocks noChangeAspect="1"/>
          </p:cNvPicPr>
          <p:nvPr/>
        </p:nvPicPr>
        <p:blipFill>
          <a:blip r:embed="rId4"/>
          <a:stretch>
            <a:fillRect/>
          </a:stretch>
        </p:blipFill>
        <p:spPr>
          <a:xfrm>
            <a:off x="7562850" y="838200"/>
            <a:ext cx="3600000" cy="36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g308ead12222_0_35"/>
          <p:cNvSpPr txBox="1"/>
          <p:nvPr/>
        </p:nvSpPr>
        <p:spPr>
          <a:xfrm>
            <a:off x="880849" y="755000"/>
            <a:ext cx="8051115" cy="664225"/>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2</a:t>
            </a:r>
            <a:r>
              <a:rPr lang="lt-LT" sz="3200" dirty="0">
                <a:solidFill>
                  <a:srgbClr val="2330DC"/>
                </a:solidFill>
                <a:latin typeface="Roboto"/>
                <a:ea typeface="Roboto"/>
                <a:cs typeface="Roboto"/>
                <a:sym typeface="Roboto"/>
              </a:rPr>
              <a:t>.2</a:t>
            </a:r>
            <a:r>
              <a:rPr lang="en-GB" sz="3200" dirty="0">
                <a:solidFill>
                  <a:srgbClr val="2330DC"/>
                </a:solidFill>
                <a:latin typeface="Roboto"/>
                <a:ea typeface="Roboto"/>
                <a:cs typeface="Roboto"/>
                <a:sym typeface="Roboto"/>
              </a:rPr>
              <a:t>. </a:t>
            </a:r>
            <a:r>
              <a:rPr lang="el-GR" sz="3200" dirty="0">
                <a:solidFill>
                  <a:srgbClr val="2330DC"/>
                </a:solidFill>
                <a:latin typeface="Roboto"/>
                <a:ea typeface="Roboto"/>
                <a:cs typeface="Roboto"/>
                <a:sym typeface="Roboto"/>
              </a:rPr>
              <a:t>Κοινωνικά και Οικονομικά Οφέλη</a:t>
            </a:r>
            <a:endParaRPr lang="en-GB" sz="18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lang="en-GB"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lang="en-GB"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3200" b="0" i="0" u="none" strike="noStrike" cap="none" dirty="0">
              <a:solidFill>
                <a:srgbClr val="2330DC"/>
              </a:solidFill>
              <a:latin typeface="Roboto"/>
              <a:ea typeface="Roboto"/>
              <a:cs typeface="Roboto"/>
              <a:sym typeface="Roboto"/>
            </a:endParaRPr>
          </a:p>
        </p:txBody>
      </p:sp>
      <p:sp>
        <p:nvSpPr>
          <p:cNvPr id="5" name="TextBox 4">
            <a:extLst>
              <a:ext uri="{FF2B5EF4-FFF2-40B4-BE49-F238E27FC236}">
                <a16:creationId xmlns:a16="http://schemas.microsoft.com/office/drawing/2014/main" xmlns="" id="{AD86A175-A775-4A99-8CF0-1789198798EF}"/>
              </a:ext>
            </a:extLst>
          </p:cNvPr>
          <p:cNvSpPr txBox="1"/>
          <p:nvPr/>
        </p:nvSpPr>
        <p:spPr>
          <a:xfrm>
            <a:off x="6096000" y="1578685"/>
            <a:ext cx="5122069" cy="4278094"/>
          </a:xfrm>
          <a:prstGeom prst="rect">
            <a:avLst/>
          </a:prstGeom>
          <a:noFill/>
        </p:spPr>
        <p:txBody>
          <a:bodyPr wrap="square">
            <a:spAutoFit/>
          </a:bodyPr>
          <a:lstStyle/>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Βα</a:t>
            </a:r>
            <a:r>
              <a:rPr lang="en-GB" sz="1600" dirty="0" err="1">
                <a:solidFill>
                  <a:srgbClr val="2330DC"/>
                </a:solidFill>
                <a:latin typeface="Roboto"/>
                <a:ea typeface="Roboto"/>
                <a:cs typeface="Roboto"/>
                <a:sym typeface="Roboto"/>
              </a:rPr>
              <a:t>σικοί</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τομείς</a:t>
            </a:r>
            <a:r>
              <a:rPr lang="en-GB" sz="1600" dirty="0">
                <a:solidFill>
                  <a:srgbClr val="2330DC"/>
                </a:solidFill>
                <a:latin typeface="Roboto"/>
                <a:ea typeface="Roboto"/>
                <a:cs typeface="Roboto"/>
                <a:sym typeface="Roboto"/>
              </a:rPr>
              <a:t> όπ</a:t>
            </a:r>
            <a:r>
              <a:rPr lang="en-GB" sz="1600" dirty="0" err="1">
                <a:solidFill>
                  <a:srgbClr val="2330DC"/>
                </a:solidFill>
                <a:latin typeface="Roboto"/>
                <a:ea typeface="Roboto"/>
                <a:cs typeface="Roboto"/>
                <a:sym typeface="Roboto"/>
              </a:rPr>
              <a:t>ως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οι</a:t>
            </a:r>
            <a:r>
              <a:rPr lang="en-GB" sz="1600" dirty="0">
                <a:solidFill>
                  <a:srgbClr val="2330DC"/>
                </a:solidFill>
                <a:latin typeface="Roboto"/>
                <a:ea typeface="Roboto"/>
                <a:cs typeface="Roboto"/>
                <a:sym typeface="Roboto"/>
              </a:rPr>
              <a:t> ΤΠΕ, </a:t>
            </a:r>
            <a:r>
              <a:rPr lang="en-GB" sz="1600" dirty="0" err="1">
                <a:solidFill>
                  <a:srgbClr val="2330DC"/>
                </a:solidFill>
                <a:latin typeface="Roboto"/>
                <a:ea typeface="Roboto"/>
                <a:cs typeface="Roboto"/>
                <a:sym typeface="Roboto"/>
              </a:rPr>
              <a:t>οι</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μετ</a:t>
            </a:r>
            <a:r>
              <a:rPr lang="en-GB" sz="1600" dirty="0">
                <a:solidFill>
                  <a:srgbClr val="2330DC"/>
                </a:solidFill>
                <a:latin typeface="Roboto"/>
                <a:ea typeface="Roboto"/>
                <a:cs typeface="Roboto"/>
                <a:sym typeface="Roboto"/>
              </a:rPr>
              <a:t>αφορές και το δομημένο περιβάλλον χρειάζονται εναρμονισμένα πρότυπα προσβασιμότητας για τη βελτίωση της ψηφιακής και φυσικής </a:t>
            </a:r>
            <a:r>
              <a:rPr lang="el-GR" sz="1600" dirty="0">
                <a:solidFill>
                  <a:srgbClr val="2330DC"/>
                </a:solidFill>
                <a:latin typeface="Roboto"/>
                <a:ea typeface="Roboto"/>
                <a:cs typeface="Roboto"/>
                <a:sym typeface="Roboto"/>
              </a:rPr>
              <a:t>συμπερίληψης</a:t>
            </a:r>
            <a:r>
              <a:rPr lang="en-GB" sz="1600" dirty="0" smtClean="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err="1">
                <a:solidFill>
                  <a:srgbClr val="2330DC"/>
                </a:solidFill>
                <a:latin typeface="Roboto"/>
                <a:ea typeface="Roboto"/>
                <a:cs typeface="Roboto"/>
                <a:sym typeface="Roboto"/>
              </a:rPr>
              <a:t>Οι</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δημόσιες</a:t>
            </a:r>
            <a:r>
              <a:rPr lang="en-GB" sz="1600" dirty="0">
                <a:solidFill>
                  <a:srgbClr val="2330DC"/>
                </a:solidFill>
                <a:latin typeface="Roboto"/>
                <a:ea typeface="Roboto"/>
                <a:cs typeface="Roboto"/>
                <a:sym typeface="Roboto"/>
              </a:rPr>
              <a:t> </a:t>
            </a:r>
            <a:r>
              <a:rPr lang="el-GR" sz="1600" dirty="0" err="1" smtClean="0">
                <a:solidFill>
                  <a:srgbClr val="2330DC"/>
                </a:solidFill>
                <a:latin typeface="Roboto"/>
                <a:ea typeface="Roboto"/>
                <a:cs typeface="Roboto"/>
                <a:sym typeface="Roboto"/>
              </a:rPr>
              <a:t>συμβάσει</a:t>
            </a:r>
            <a:r>
              <a:rPr lang="en-GB" sz="1600" dirty="0" smtClean="0">
                <a:solidFill>
                  <a:srgbClr val="2330DC"/>
                </a:solidFill>
                <a:latin typeface="Roboto"/>
                <a:ea typeface="Roboto"/>
                <a:cs typeface="Roboto"/>
                <a:sym typeface="Roboto"/>
              </a:rPr>
              <a:t>ς </a:t>
            </a:r>
            <a:r>
              <a:rPr lang="en-GB" sz="1600" dirty="0">
                <a:solidFill>
                  <a:srgbClr val="2330DC"/>
                </a:solidFill>
                <a:latin typeface="Roboto"/>
                <a:ea typeface="Roboto"/>
                <a:cs typeface="Roboto"/>
                <a:sym typeface="Roboto"/>
              </a:rPr>
              <a:t>μπ</a:t>
            </a:r>
            <a:r>
              <a:rPr lang="en-GB" sz="1600" dirty="0" err="1">
                <a:solidFill>
                  <a:srgbClr val="2330DC"/>
                </a:solidFill>
                <a:latin typeface="Roboto"/>
                <a:ea typeface="Roboto"/>
                <a:cs typeface="Roboto"/>
                <a:sym typeface="Roboto"/>
              </a:rPr>
              <a:t>ορούν</a:t>
            </a:r>
            <a:r>
              <a:rPr lang="en-GB" sz="1600" dirty="0">
                <a:solidFill>
                  <a:srgbClr val="2330DC"/>
                </a:solidFill>
                <a:latin typeface="Roboto"/>
                <a:ea typeface="Roboto"/>
                <a:cs typeface="Roboto"/>
                <a:sym typeface="Roboto"/>
              </a:rPr>
              <a:t> να α</a:t>
            </a:r>
            <a:r>
              <a:rPr lang="en-GB" sz="1600" dirty="0" err="1">
                <a:solidFill>
                  <a:srgbClr val="2330DC"/>
                </a:solidFill>
                <a:latin typeface="Roboto"/>
                <a:ea typeface="Roboto"/>
                <a:cs typeface="Roboto"/>
                <a:sym typeface="Roboto"/>
              </a:rPr>
              <a:t>υξήσουν</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τη</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ζήτηση</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γι</a:t>
            </a:r>
            <a:r>
              <a:rPr lang="en-GB" sz="1600" dirty="0">
                <a:solidFill>
                  <a:srgbClr val="2330DC"/>
                </a:solidFill>
                <a:latin typeface="Roboto"/>
                <a:ea typeface="Roboto"/>
                <a:cs typeface="Roboto"/>
                <a:sym typeface="Roboto"/>
              </a:rPr>
              <a:t>α προσβάσιμα προϊόντα ενθαρρύνοντας τις επιχειρήσεις να υιοθετήσουν τον καθολικό </a:t>
            </a:r>
            <a:r>
              <a:rPr lang="en-GB" sz="1600" dirty="0" smtClean="0">
                <a:solidFill>
                  <a:srgbClr val="2330DC"/>
                </a:solidFill>
                <a:latin typeface="Roboto"/>
                <a:ea typeface="Roboto"/>
                <a:cs typeface="Roboto"/>
                <a:sym typeface="Roboto"/>
              </a:rPr>
              <a:t>σχεδιασμό</a:t>
            </a:r>
            <a:r>
              <a:rPr lang="el-GR" sz="1600" dirty="0" smtClean="0">
                <a:solidFill>
                  <a:srgbClr val="2330DC"/>
                </a:solidFill>
                <a:latin typeface="Roboto"/>
                <a:ea typeface="Roboto"/>
                <a:cs typeface="Roboto"/>
                <a:sym typeface="Roboto"/>
              </a:rPr>
              <a:t>,</a:t>
            </a:r>
            <a:r>
              <a:rPr lang="en-GB" sz="1600" dirty="0" smtClean="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γεγονός που ωφελεί τόσο </a:t>
            </a:r>
            <a:r>
              <a:rPr lang="el-GR" sz="1600" dirty="0" smtClean="0">
                <a:solidFill>
                  <a:srgbClr val="2330DC"/>
                </a:solidFill>
                <a:latin typeface="Roboto"/>
                <a:ea typeface="Roboto"/>
                <a:cs typeface="Roboto"/>
                <a:sym typeface="Roboto"/>
              </a:rPr>
              <a:t>τους/τις καταναλωτές/-</a:t>
            </a:r>
            <a:r>
              <a:rPr lang="el-GR" sz="1600" dirty="0" err="1" smtClean="0">
                <a:solidFill>
                  <a:srgbClr val="2330DC"/>
                </a:solidFill>
                <a:latin typeface="Roboto"/>
                <a:ea typeface="Roboto"/>
                <a:cs typeface="Roboto"/>
                <a:sym typeface="Roboto"/>
              </a:rPr>
              <a:t>τριες</a:t>
            </a:r>
            <a:r>
              <a:rPr lang="el-GR" sz="1600" dirty="0" smtClean="0">
                <a:solidFill>
                  <a:srgbClr val="2330DC"/>
                </a:solidFill>
                <a:latin typeface="Roboto"/>
                <a:ea typeface="Roboto"/>
                <a:cs typeface="Roboto"/>
                <a:sym typeface="Roboto"/>
              </a:rPr>
              <a:t> </a:t>
            </a:r>
            <a:r>
              <a:rPr lang="el-GR" sz="1600" dirty="0">
                <a:solidFill>
                  <a:srgbClr val="2330DC"/>
                </a:solidFill>
                <a:latin typeface="Roboto"/>
                <a:ea typeface="Roboto"/>
                <a:cs typeface="Roboto"/>
                <a:sym typeface="Roboto"/>
              </a:rPr>
              <a:t>όσο και την προώθηση της καινοτομίας</a:t>
            </a:r>
            <a:r>
              <a:rPr lang="en-GB" sz="1600" dirty="0" smtClean="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n-GB" sz="1600" dirty="0">
                <a:solidFill>
                  <a:srgbClr val="2330DC"/>
                </a:solidFill>
                <a:latin typeface="Roboto"/>
                <a:ea typeface="Roboto"/>
                <a:cs typeface="Roboto"/>
                <a:sym typeface="Roboto"/>
              </a:rPr>
              <a:t>Η </a:t>
            </a:r>
            <a:r>
              <a:rPr lang="en-GB" sz="1600" dirty="0" err="1">
                <a:solidFill>
                  <a:srgbClr val="2330DC"/>
                </a:solidFill>
                <a:latin typeface="Roboto"/>
                <a:ea typeface="Roboto"/>
                <a:cs typeface="Roboto"/>
                <a:sym typeface="Roboto"/>
              </a:rPr>
              <a:t>εν</a:t>
            </a:r>
            <a:r>
              <a:rPr lang="en-GB" sz="1600" dirty="0">
                <a:solidFill>
                  <a:srgbClr val="2330DC"/>
                </a:solidFill>
                <a:latin typeface="Roboto"/>
                <a:ea typeface="Roboto"/>
                <a:cs typeface="Roboto"/>
                <a:sym typeface="Roboto"/>
              </a:rPr>
              <a:t>αρμόνιση των προτύπων προσβασιμότητας της ΕΕ θα βελτιώσει το διασυνοριακό εμπόριο, θα αυξήσει την ανταγωνιστικότητα και θα μειώσει το </a:t>
            </a:r>
            <a:r>
              <a:rPr lang="en-GB" sz="1600" dirty="0" smtClean="0">
                <a:solidFill>
                  <a:srgbClr val="2330DC"/>
                </a:solidFill>
                <a:latin typeface="Roboto"/>
                <a:ea typeface="Roboto"/>
                <a:cs typeface="Roboto"/>
                <a:sym typeface="Roboto"/>
              </a:rPr>
              <a:t>κόστος </a:t>
            </a:r>
            <a:r>
              <a:rPr lang="en-GB" sz="1600" dirty="0">
                <a:solidFill>
                  <a:srgbClr val="2330DC"/>
                </a:solidFill>
                <a:latin typeface="Roboto"/>
                <a:ea typeface="Roboto"/>
                <a:cs typeface="Roboto"/>
                <a:sym typeface="Roboto"/>
              </a:rPr>
              <a:t>ωφελώντας ιδιαίτερα </a:t>
            </a:r>
            <a:r>
              <a:rPr lang="en-GB" sz="1600" dirty="0" smtClean="0">
                <a:solidFill>
                  <a:srgbClr val="2330DC"/>
                </a:solidFill>
                <a:latin typeface="Roboto"/>
                <a:ea typeface="Roboto"/>
                <a:cs typeface="Roboto"/>
                <a:sym typeface="Roboto"/>
              </a:rPr>
              <a:t>τους</a:t>
            </a:r>
            <a:r>
              <a:rPr lang="el-GR" sz="1600" dirty="0" smtClean="0">
                <a:solidFill>
                  <a:srgbClr val="2330DC"/>
                </a:solidFill>
                <a:latin typeface="Roboto"/>
                <a:ea typeface="Roboto"/>
                <a:cs typeface="Roboto"/>
                <a:sym typeface="Roboto"/>
              </a:rPr>
              <a:t>/τις</a:t>
            </a:r>
            <a:r>
              <a:rPr lang="en-GB" sz="1600" dirty="0" smtClean="0">
                <a:solidFill>
                  <a:srgbClr val="2330DC"/>
                </a:solidFill>
                <a:latin typeface="Roboto"/>
                <a:ea typeface="Roboto"/>
                <a:cs typeface="Roboto"/>
                <a:sym typeface="Roboto"/>
              </a:rPr>
              <a:t> κατανα</a:t>
            </a:r>
            <a:r>
              <a:rPr lang="en-GB" sz="1600" dirty="0" err="1" smtClean="0">
                <a:solidFill>
                  <a:srgbClr val="2330DC"/>
                </a:solidFill>
                <a:latin typeface="Roboto"/>
                <a:ea typeface="Roboto"/>
                <a:cs typeface="Roboto"/>
                <a:sym typeface="Roboto"/>
              </a:rPr>
              <a:t>λωτές</a:t>
            </a:r>
            <a:r>
              <a:rPr lang="el-GR" sz="1600" dirty="0" smtClean="0">
                <a:solidFill>
                  <a:srgbClr val="2330DC"/>
                </a:solidFill>
                <a:latin typeface="Roboto"/>
                <a:ea typeface="Roboto"/>
                <a:cs typeface="Roboto"/>
                <a:sym typeface="Roboto"/>
              </a:rPr>
              <a:t>/-</a:t>
            </a:r>
            <a:r>
              <a:rPr lang="el-GR" sz="1600" dirty="0" err="1" smtClean="0">
                <a:solidFill>
                  <a:srgbClr val="2330DC"/>
                </a:solidFill>
                <a:latin typeface="Roboto"/>
                <a:ea typeface="Roboto"/>
                <a:cs typeface="Roboto"/>
                <a:sym typeface="Roboto"/>
              </a:rPr>
              <a:t>τριες</a:t>
            </a:r>
            <a:r>
              <a:rPr lang="en-GB" sz="1600" dirty="0" smtClean="0">
                <a:solidFill>
                  <a:srgbClr val="2330DC"/>
                </a:solidFill>
                <a:latin typeface="Roboto"/>
                <a:ea typeface="Roboto"/>
                <a:cs typeface="Roboto"/>
                <a:sym typeface="Roboto"/>
              </a:rPr>
              <a:t> </a:t>
            </a:r>
            <a:r>
              <a:rPr lang="en-GB" sz="1600" dirty="0">
                <a:solidFill>
                  <a:srgbClr val="2330DC"/>
                </a:solidFill>
                <a:latin typeface="Roboto"/>
                <a:ea typeface="Roboto"/>
                <a:cs typeface="Roboto"/>
                <a:sym typeface="Roboto"/>
              </a:rPr>
              <a:t>και </a:t>
            </a:r>
            <a:r>
              <a:rPr lang="en-GB" sz="1600" dirty="0" err="1">
                <a:solidFill>
                  <a:srgbClr val="2330DC"/>
                </a:solidFill>
                <a:latin typeface="Roboto"/>
                <a:ea typeface="Roboto"/>
                <a:cs typeface="Roboto"/>
                <a:sym typeface="Roboto"/>
              </a:rPr>
              <a:t>τις</a:t>
            </a:r>
            <a:r>
              <a:rPr lang="en-GB" sz="1600" dirty="0">
                <a:solidFill>
                  <a:srgbClr val="2330DC"/>
                </a:solidFill>
                <a:latin typeface="Roboto"/>
                <a:ea typeface="Roboto"/>
                <a:cs typeface="Roboto"/>
                <a:sym typeface="Roboto"/>
              </a:rPr>
              <a:t> </a:t>
            </a:r>
            <a:r>
              <a:rPr lang="en-GB" sz="1600" dirty="0" err="1">
                <a:solidFill>
                  <a:srgbClr val="2330DC"/>
                </a:solidFill>
                <a:latin typeface="Roboto"/>
                <a:ea typeface="Roboto"/>
                <a:cs typeface="Roboto"/>
                <a:sym typeface="Roboto"/>
              </a:rPr>
              <a:t>μικρές</a:t>
            </a:r>
            <a:r>
              <a:rPr lang="en-GB" sz="1600" dirty="0">
                <a:solidFill>
                  <a:srgbClr val="2330DC"/>
                </a:solidFill>
                <a:latin typeface="Roboto"/>
                <a:ea typeface="Roboto"/>
                <a:cs typeface="Roboto"/>
                <a:sym typeface="Roboto"/>
              </a:rPr>
              <a:t> επ</a:t>
            </a:r>
            <a:r>
              <a:rPr lang="en-GB" sz="1600" dirty="0" err="1">
                <a:solidFill>
                  <a:srgbClr val="2330DC"/>
                </a:solidFill>
                <a:latin typeface="Roboto"/>
                <a:ea typeface="Roboto"/>
                <a:cs typeface="Roboto"/>
                <a:sym typeface="Roboto"/>
              </a:rPr>
              <a:t>ιχειρήσεις</a:t>
            </a:r>
            <a:r>
              <a:rPr lang="en-GB" sz="1600" dirty="0" smtClean="0">
                <a:solidFill>
                  <a:srgbClr val="2330DC"/>
                </a:solidFill>
                <a:latin typeface="Roboto"/>
                <a:ea typeface="Roboto"/>
                <a:cs typeface="Roboto"/>
                <a:sym typeface="Roboto"/>
              </a:rPr>
              <a:t>.</a:t>
            </a:r>
            <a:endParaRPr lang="en-GB" sz="1600" b="0" i="0" u="none" strike="noStrike" cap="none" dirty="0">
              <a:solidFill>
                <a:srgbClr val="2330DC"/>
              </a:solidFill>
              <a:latin typeface="Roboto"/>
              <a:ea typeface="Roboto"/>
              <a:cs typeface="Roboto"/>
              <a:sym typeface="Roboto"/>
            </a:endParaRPr>
          </a:p>
        </p:txBody>
      </p:sp>
      <p:sp>
        <p:nvSpPr>
          <p:cNvPr id="7" name="TextBox 6">
            <a:extLst>
              <a:ext uri="{FF2B5EF4-FFF2-40B4-BE49-F238E27FC236}">
                <a16:creationId xmlns:a16="http://schemas.microsoft.com/office/drawing/2014/main" xmlns="" id="{1D054686-C4C6-4C7D-BBF3-8FA30E0922BE}"/>
              </a:ext>
            </a:extLst>
          </p:cNvPr>
          <p:cNvSpPr txBox="1"/>
          <p:nvPr/>
        </p:nvSpPr>
        <p:spPr>
          <a:xfrm>
            <a:off x="735806" y="1578685"/>
            <a:ext cx="5436394" cy="4278094"/>
          </a:xfrm>
          <a:prstGeom prst="rect">
            <a:avLst/>
          </a:prstGeom>
          <a:noFill/>
        </p:spPr>
        <p:txBody>
          <a:bodyPr wrap="square">
            <a:spAutoFit/>
          </a:bodyPr>
          <a:lstStyle/>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Ευρωπαϊκή Πράξη για την Προσβασιμότητα στοχεύει στην τυποποίηση των απαιτήσεων προσβασιμότητας σε ολόκληρη την </a:t>
            </a:r>
            <a:r>
              <a:rPr lang="el-GR" sz="1600" dirty="0" smtClean="0">
                <a:solidFill>
                  <a:srgbClr val="2330DC"/>
                </a:solidFill>
                <a:latin typeface="Roboto"/>
                <a:ea typeface="Roboto"/>
                <a:cs typeface="Roboto"/>
                <a:sym typeface="Roboto"/>
              </a:rPr>
              <a:t>ΕΕ </a:t>
            </a:r>
            <a:r>
              <a:rPr lang="el-GR" sz="1600" dirty="0">
                <a:solidFill>
                  <a:srgbClr val="2330DC"/>
                </a:solidFill>
                <a:latin typeface="Roboto"/>
                <a:ea typeface="Roboto"/>
                <a:cs typeface="Roboto"/>
                <a:sym typeface="Roboto"/>
              </a:rPr>
              <a:t>μειώνοντας τα εμπορικά εμπόδια, το κόστος για τις επιχειρήσεις και εξασφαλίζοντας ευρύτερη κοινωνική ένταξη</a:t>
            </a:r>
            <a:r>
              <a:rPr lang="en-GB" sz="1600" dirty="0" smtClean="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Τα κατακερματισμένα πρότυπα προσβασιμότητας δημιουργούν προκλήσεις για το διασυνοριακό </a:t>
            </a:r>
            <a:r>
              <a:rPr lang="el-GR" sz="1600" dirty="0" smtClean="0">
                <a:solidFill>
                  <a:srgbClr val="2330DC"/>
                </a:solidFill>
                <a:latin typeface="Roboto"/>
                <a:ea typeface="Roboto"/>
                <a:cs typeface="Roboto"/>
                <a:sym typeface="Roboto"/>
              </a:rPr>
              <a:t>εμπόριο </a:t>
            </a:r>
            <a:r>
              <a:rPr lang="el-GR" sz="1600" dirty="0">
                <a:solidFill>
                  <a:srgbClr val="2330DC"/>
                </a:solidFill>
                <a:latin typeface="Roboto"/>
                <a:ea typeface="Roboto"/>
                <a:cs typeface="Roboto"/>
                <a:sym typeface="Roboto"/>
              </a:rPr>
              <a:t>περιορίζοντας τις επιλογές των </a:t>
            </a:r>
            <a:r>
              <a:rPr lang="el-GR" sz="1600" dirty="0" smtClean="0">
                <a:solidFill>
                  <a:srgbClr val="2330DC"/>
                </a:solidFill>
                <a:latin typeface="Roboto"/>
                <a:ea typeface="Roboto"/>
                <a:cs typeface="Roboto"/>
                <a:sym typeface="Roboto"/>
              </a:rPr>
              <a:t>καταναλωτών/-τριών </a:t>
            </a:r>
            <a:r>
              <a:rPr lang="el-GR" sz="1600" dirty="0">
                <a:solidFill>
                  <a:srgbClr val="2330DC"/>
                </a:solidFill>
                <a:latin typeface="Roboto"/>
                <a:ea typeface="Roboto"/>
                <a:cs typeface="Roboto"/>
                <a:sym typeface="Roboto"/>
              </a:rPr>
              <a:t>και αυξάνοντας το κόστος συμμόρφωσης για τις επιχειρήσεις</a:t>
            </a:r>
            <a:r>
              <a:rPr lang="en-GB" sz="1600" dirty="0" smtClean="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 καθολικός και </a:t>
            </a:r>
            <a:r>
              <a:rPr lang="el-GR" sz="1600" dirty="0" err="1">
                <a:solidFill>
                  <a:srgbClr val="2330DC"/>
                </a:solidFill>
                <a:latin typeface="Roboto"/>
                <a:ea typeface="Roboto"/>
                <a:cs typeface="Roboto"/>
                <a:sym typeface="Roboto"/>
              </a:rPr>
              <a:t>προσβάσιμος</a:t>
            </a:r>
            <a:r>
              <a:rPr lang="el-GR" sz="1600" dirty="0">
                <a:solidFill>
                  <a:srgbClr val="2330DC"/>
                </a:solidFill>
                <a:latin typeface="Roboto"/>
                <a:ea typeface="Roboto"/>
                <a:cs typeface="Roboto"/>
                <a:sym typeface="Roboto"/>
              </a:rPr>
              <a:t> σχεδιασμός προσφέρει οικονομικά </a:t>
            </a:r>
            <a:r>
              <a:rPr lang="el-GR" sz="1600" dirty="0" smtClean="0">
                <a:solidFill>
                  <a:srgbClr val="2330DC"/>
                </a:solidFill>
                <a:latin typeface="Roboto"/>
                <a:ea typeface="Roboto"/>
                <a:cs typeface="Roboto"/>
                <a:sym typeface="Roboto"/>
              </a:rPr>
              <a:t>οφέλη </a:t>
            </a:r>
            <a:r>
              <a:rPr lang="el-GR" sz="1600" dirty="0">
                <a:solidFill>
                  <a:srgbClr val="2330DC"/>
                </a:solidFill>
                <a:latin typeface="Roboto"/>
                <a:ea typeface="Roboto"/>
                <a:cs typeface="Roboto"/>
                <a:sym typeface="Roboto"/>
              </a:rPr>
              <a:t>αυξάνοντας την πρόσβαση των ατόμων με αναπηρία στην αγορά, μειώνοντας το κόστος μετασκευής και ενισχύοντας την αφοσίωση στις εμπορικές επωνυμίες</a:t>
            </a:r>
            <a:r>
              <a:rPr lang="en-GB" sz="1600" dirty="0" smtClean="0">
                <a:solidFill>
                  <a:srgbClr val="2330DC"/>
                </a:solidFill>
                <a:latin typeface="Roboto"/>
                <a:ea typeface="Roboto"/>
                <a:cs typeface="Roboto"/>
                <a:sym typeface="Roboto"/>
              </a:rPr>
              <a:t>.</a:t>
            </a:r>
            <a:endParaRPr lang="en-GB"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lvl="0">
              <a:buSzPts val="3200"/>
            </a:pPr>
            <a:r>
              <a:rPr lang="lt-LT" sz="3200" dirty="0">
                <a:solidFill>
                  <a:srgbClr val="2330DC"/>
                </a:solidFill>
                <a:latin typeface="Roboto"/>
                <a:ea typeface="Roboto"/>
                <a:cs typeface="Roboto"/>
                <a:sym typeface="Roboto"/>
              </a:rPr>
              <a:t>2. </a:t>
            </a:r>
            <a:r>
              <a:rPr lang="el-GR" sz="3200" dirty="0">
                <a:solidFill>
                  <a:srgbClr val="2330DC"/>
                </a:solidFill>
                <a:latin typeface="Roboto"/>
                <a:ea typeface="Roboto"/>
                <a:cs typeface="Roboto"/>
                <a:sym typeface="Roboto"/>
              </a:rPr>
              <a:t>Δραστηριότητες</a:t>
            </a:r>
            <a:r>
              <a:rPr lang="lt-LT" sz="3200" dirty="0">
                <a:solidFill>
                  <a:srgbClr val="2330DC"/>
                </a:solidFill>
                <a:latin typeface="Roboto"/>
                <a:ea typeface="Roboto"/>
                <a:cs typeface="Roboto"/>
                <a:sym typeface="Roboto"/>
              </a:rPr>
              <a:t> | </a:t>
            </a:r>
            <a:r>
              <a:rPr lang="el-GR" sz="3200" dirty="0">
                <a:solidFill>
                  <a:srgbClr val="2330DC"/>
                </a:solidFill>
                <a:latin typeface="Roboto"/>
                <a:ea typeface="Roboto"/>
                <a:cs typeface="Roboto"/>
                <a:sym typeface="Roboto"/>
              </a:rPr>
              <a:t>Υλικό Ανάγνωσης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Luka </a:t>
            </a:r>
            <a:r>
              <a:rPr lang="en-GB" sz="1600" dirty="0" err="1">
                <a:solidFill>
                  <a:srgbClr val="2330DC"/>
                </a:solidFill>
                <a:latin typeface="Roboto"/>
                <a:ea typeface="Roboto"/>
                <a:cs typeface="Roboto"/>
                <a:sym typeface="Roboto"/>
                <a:hlinkClick r:id="rId4"/>
              </a:rPr>
              <a:t>Kille-Speckter</a:t>
            </a:r>
            <a:r>
              <a:rPr lang="lt-LT" sz="1600" dirty="0">
                <a:solidFill>
                  <a:srgbClr val="2330DC"/>
                </a:solidFill>
                <a:latin typeface="Roboto"/>
                <a:ea typeface="Roboto"/>
                <a:cs typeface="Roboto"/>
                <a:sym typeface="Roboto"/>
                <a:hlinkClick r:id="rId4"/>
              </a:rPr>
              <a:t>, </a:t>
            </a:r>
            <a:r>
              <a:rPr lang="en-GB" sz="1600" dirty="0">
                <a:solidFill>
                  <a:srgbClr val="2330DC"/>
                </a:solidFill>
                <a:latin typeface="Roboto"/>
                <a:ea typeface="Roboto"/>
                <a:cs typeface="Roboto"/>
                <a:sym typeface="Roboto"/>
                <a:hlinkClick r:id="rId4"/>
              </a:rPr>
              <a:t>Farnaz </a:t>
            </a:r>
            <a:r>
              <a:rPr lang="en-GB" sz="1600" dirty="0" err="1">
                <a:solidFill>
                  <a:srgbClr val="2330DC"/>
                </a:solidFill>
                <a:latin typeface="Roboto"/>
                <a:ea typeface="Roboto"/>
                <a:cs typeface="Roboto"/>
                <a:sym typeface="Roboto"/>
                <a:hlinkClick r:id="rId4"/>
              </a:rPr>
              <a:t>Nickpour</a:t>
            </a:r>
            <a:r>
              <a:rPr lang="lt-LT" sz="1600" dirty="0">
                <a:solidFill>
                  <a:srgbClr val="2330DC"/>
                </a:solidFill>
                <a:latin typeface="Roboto"/>
                <a:ea typeface="Roboto"/>
                <a:cs typeface="Roboto"/>
                <a:sym typeface="Roboto"/>
                <a:hlinkClick r:id="rId4"/>
              </a:rPr>
              <a:t>. </a:t>
            </a:r>
            <a:r>
              <a:rPr lang="en-GB" sz="1600" dirty="0">
                <a:solidFill>
                  <a:srgbClr val="2330DC"/>
                </a:solidFill>
                <a:latin typeface="Roboto"/>
                <a:ea typeface="Roboto"/>
                <a:cs typeface="Roboto"/>
                <a:sym typeface="Roboto"/>
                <a:hlinkClick r:id="rId4"/>
              </a:rPr>
              <a:t>The evolution of </a:t>
            </a:r>
            <a:r>
              <a:rPr lang="en-GB" sz="1600" dirty="0" err="1">
                <a:solidFill>
                  <a:srgbClr val="2330DC"/>
                </a:solidFill>
                <a:latin typeface="Roboto"/>
                <a:ea typeface="Roboto"/>
                <a:cs typeface="Roboto"/>
                <a:sym typeface="Roboto"/>
                <a:hlinkClick r:id="rId4"/>
              </a:rPr>
              <a:t>inclusiv</a:t>
            </a:r>
            <a:r>
              <a:rPr lang="lt-LT" sz="1600" dirty="0">
                <a:solidFill>
                  <a:srgbClr val="2330DC"/>
                </a:solidFill>
                <a:latin typeface="Roboto"/>
                <a:ea typeface="Roboto"/>
                <a:cs typeface="Roboto"/>
                <a:sym typeface="Roboto"/>
                <a:hlinkClick r:id="rId4"/>
              </a:rPr>
              <a:t>e</a:t>
            </a:r>
            <a:r>
              <a:rPr lang="en-GB" sz="1600" dirty="0">
                <a:solidFill>
                  <a:srgbClr val="2330DC"/>
                </a:solidFill>
                <a:latin typeface="Roboto"/>
                <a:ea typeface="Roboto"/>
                <a:cs typeface="Roboto"/>
                <a:sym typeface="Roboto"/>
                <a:hlinkClick r:id="rId4"/>
              </a:rPr>
              <a:t> design: A first timeline review of view of</a:t>
            </a:r>
            <a:r>
              <a:rPr lang="lt-LT" sz="1600" dirty="0">
                <a:solidFill>
                  <a:srgbClr val="2330DC"/>
                </a:solidFill>
                <a:latin typeface="Roboto"/>
                <a:ea typeface="Roboto"/>
                <a:cs typeface="Roboto"/>
                <a:sym typeface="Roboto"/>
                <a:hlinkClick r:id="rId4"/>
              </a:rPr>
              <a:t> </a:t>
            </a:r>
            <a:r>
              <a:rPr lang="en-GB" sz="1600" dirty="0">
                <a:solidFill>
                  <a:srgbClr val="2330DC"/>
                </a:solidFill>
                <a:latin typeface="Roboto"/>
                <a:ea typeface="Roboto"/>
                <a:cs typeface="Roboto"/>
                <a:sym typeface="Roboto"/>
                <a:hlinkClick r:id="rId4"/>
              </a:rPr>
              <a:t>narratives and milestones of design for disability</a:t>
            </a:r>
            <a:r>
              <a:rPr lang="lt-LT" sz="1600" dirty="0">
                <a:solidFill>
                  <a:srgbClr val="2330DC"/>
                </a:solidFill>
                <a:latin typeface="Roboto"/>
                <a:ea typeface="Roboto"/>
                <a:cs typeface="Roboto"/>
                <a:sym typeface="Roboto"/>
                <a:hlinkClick r:id="rId4"/>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5"/>
              </a:rPr>
              <a:t>European Commission. Final Report: Study on the socio economic impact of new measures to improve accessibility of goods and services for people with disabilities</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6"/>
              </a:rPr>
              <a:t>Centre for Inclusive Design</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7"/>
              </a:rPr>
              <a:t>Kristin </a:t>
            </a:r>
            <a:r>
              <a:rPr lang="en-GB" sz="1600" dirty="0" err="1">
                <a:solidFill>
                  <a:srgbClr val="2330DC"/>
                </a:solidFill>
                <a:latin typeface="Roboto"/>
                <a:ea typeface="Roboto"/>
                <a:cs typeface="Roboto"/>
                <a:sym typeface="Roboto"/>
                <a:hlinkClick r:id="rId7"/>
              </a:rPr>
              <a:t>Skeide</a:t>
            </a:r>
            <a:r>
              <a:rPr lang="en-GB" sz="1600" dirty="0">
                <a:solidFill>
                  <a:srgbClr val="2330DC"/>
                </a:solidFill>
                <a:latin typeface="Roboto"/>
                <a:ea typeface="Roboto"/>
                <a:cs typeface="Roboto"/>
                <a:sym typeface="Roboto"/>
                <a:hlinkClick r:id="rId7"/>
              </a:rPr>
              <a:t> </a:t>
            </a:r>
            <a:r>
              <a:rPr lang="en-GB" sz="1600" dirty="0" err="1">
                <a:solidFill>
                  <a:srgbClr val="2330DC"/>
                </a:solidFill>
                <a:latin typeface="Roboto"/>
                <a:ea typeface="Roboto"/>
                <a:cs typeface="Roboto"/>
                <a:sym typeface="Roboto"/>
                <a:hlinkClick r:id="rId7"/>
              </a:rPr>
              <a:t>Fuglerud</a:t>
            </a:r>
            <a:r>
              <a:rPr lang="en-GB" sz="1600" dirty="0">
                <a:solidFill>
                  <a:srgbClr val="2330DC"/>
                </a:solidFill>
                <a:latin typeface="Roboto"/>
                <a:ea typeface="Roboto"/>
                <a:cs typeface="Roboto"/>
                <a:sym typeface="Roboto"/>
                <a:hlinkClick r:id="rId7"/>
              </a:rPr>
              <a:t>, Till Halbach, Ingvar </a:t>
            </a:r>
            <a:r>
              <a:rPr lang="en-GB" sz="1600" dirty="0" err="1">
                <a:solidFill>
                  <a:srgbClr val="2330DC"/>
                </a:solidFill>
                <a:latin typeface="Roboto"/>
                <a:ea typeface="Roboto"/>
                <a:cs typeface="Roboto"/>
                <a:sym typeface="Roboto"/>
                <a:hlinkClick r:id="rId7"/>
              </a:rPr>
              <a:t>Tjøstheim</a:t>
            </a:r>
            <a:r>
              <a:rPr lang="en-GB" sz="1600" dirty="0">
                <a:solidFill>
                  <a:srgbClr val="2330DC"/>
                </a:solidFill>
                <a:latin typeface="Roboto"/>
                <a:ea typeface="Roboto"/>
                <a:cs typeface="Roboto"/>
                <a:sym typeface="Roboto"/>
                <a:hlinkClick r:id="rId7"/>
              </a:rPr>
              <a:t>. Cost-benefit analysis of universal design.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err="1">
                <a:solidFill>
                  <a:srgbClr val="2330DC"/>
                </a:solidFill>
                <a:latin typeface="Roboto"/>
                <a:ea typeface="Roboto"/>
                <a:cs typeface="Roboto"/>
                <a:sym typeface="Roboto"/>
                <a:hlinkClick r:id="rId8"/>
              </a:rPr>
              <a:t>Mikiko</a:t>
            </a:r>
            <a:r>
              <a:rPr lang="en-GB" sz="1600" dirty="0">
                <a:solidFill>
                  <a:srgbClr val="2330DC"/>
                </a:solidFill>
                <a:latin typeface="Roboto"/>
                <a:ea typeface="Roboto"/>
                <a:cs typeface="Roboto"/>
                <a:sym typeface="Roboto"/>
                <a:hlinkClick r:id="rId8"/>
              </a:rPr>
              <a:t> </a:t>
            </a:r>
            <a:r>
              <a:rPr lang="en-GB" sz="1600" dirty="0" err="1">
                <a:solidFill>
                  <a:srgbClr val="2330DC"/>
                </a:solidFill>
                <a:latin typeface="Roboto"/>
                <a:ea typeface="Roboto"/>
                <a:cs typeface="Roboto"/>
                <a:sym typeface="Roboto"/>
                <a:hlinkClick r:id="rId8"/>
              </a:rPr>
              <a:t>Terashima</a:t>
            </a:r>
            <a:r>
              <a:rPr lang="en-GB" sz="1600" dirty="0">
                <a:solidFill>
                  <a:srgbClr val="2330DC"/>
                </a:solidFill>
                <a:latin typeface="Roboto"/>
                <a:ea typeface="Roboto"/>
                <a:cs typeface="Roboto"/>
                <a:sym typeface="Roboto"/>
                <a:hlinkClick r:id="rId8"/>
              </a:rPr>
              <a:t> &amp; Kate Clark. Measuring economic benefits of accessible spaces to achieve ‘meaningful access’ in the built environment. </a:t>
            </a:r>
            <a:r>
              <a:rPr lang="lt-LT" sz="1600" dirty="0">
                <a:solidFill>
                  <a:srgbClr val="2330DC"/>
                </a:solidFill>
                <a:latin typeface="Roboto"/>
                <a:ea typeface="Roboto"/>
                <a:cs typeface="Roboto"/>
                <a:sym typeface="Roboto"/>
              </a:rPr>
              <a:t/>
            </a:r>
            <a:br>
              <a:rPr lang="lt-LT" sz="1600" dirty="0">
                <a:solidFill>
                  <a:srgbClr val="2330DC"/>
                </a:solidFill>
                <a:latin typeface="Roboto"/>
                <a:ea typeface="Roboto"/>
                <a:cs typeface="Roboto"/>
                <a:sym typeface="Roboto"/>
              </a:rPr>
            </a:b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9"/>
              </a:rPr>
              <a:t>The International Transport Forum/OECD. Economic Benefits of Improving Transport Accessibility. </a:t>
            </a:r>
            <a:r>
              <a:rPr lang="lt-LT" sz="1600" dirty="0">
                <a:solidFill>
                  <a:srgbClr val="2330DC"/>
                </a:solidFill>
                <a:latin typeface="Roboto"/>
                <a:ea typeface="Roboto"/>
                <a:cs typeface="Roboto"/>
                <a:sym typeface="Roboto"/>
              </a:rPr>
              <a:t/>
            </a:r>
            <a:br>
              <a:rPr lang="lt-LT" sz="1600" dirty="0">
                <a:solidFill>
                  <a:srgbClr val="2330DC"/>
                </a:solidFill>
                <a:latin typeface="Roboto"/>
                <a:ea typeface="Roboto"/>
                <a:cs typeface="Roboto"/>
                <a:sym typeface="Roboto"/>
              </a:rPr>
            </a:b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10"/>
              </a:rPr>
              <a:t>Kaunas 2022. Accessibility Guide [Accessibility Guide “Kaunas for All”, Accessibility Signage on-site, Guidelines for Events, Accessibility Signage (drawings), Signs (production &amp; digital formats)]</a:t>
            </a: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01693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2.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Οπτικό Υλικό</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History of Inclusion</a:t>
            </a:r>
            <a:r>
              <a:rPr lang="lt-LT" sz="1600" dirty="0">
                <a:solidFill>
                  <a:srgbClr val="2330DC"/>
                </a:solidFill>
                <a:latin typeface="Roboto"/>
                <a:ea typeface="Roboto"/>
                <a:cs typeface="Roboto"/>
                <a:sym typeface="Roboto"/>
              </a:rPr>
              <a:t> - </a:t>
            </a:r>
            <a:r>
              <a:rPr lang="en-GB" sz="1600" dirty="0">
                <a:solidFill>
                  <a:srgbClr val="2330DC"/>
                </a:solidFill>
                <a:latin typeface="Roboto"/>
                <a:ea typeface="Roboto"/>
                <a:cs typeface="Roboto"/>
                <a:sym typeface="Roboto"/>
                <a:hlinkClick r:id="rId4"/>
              </a:rPr>
              <a:t>https://www.youtube.com/watch?v=Kk6riwUALRs</a:t>
            </a:r>
            <a:r>
              <a:rPr lang="lt-LT" sz="1600" dirty="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72936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4399</TotalTime>
  <Words>477</Words>
  <Application>Microsoft Office PowerPoint</Application>
  <PresentationFormat>Ευρεία οθόνη</PresentationFormat>
  <Paragraphs>43</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Roboto</vt:lpstr>
      <vt:lpstr>Calibri</vt:lpstr>
      <vt:lpstr>Roboto Medium</vt:lpstr>
      <vt:lpstr>Office Theme</vt:lpstr>
      <vt:lpstr>Παρουσίαση του PowerPoint</vt:lpstr>
      <vt:lpstr>Συμπεριληπτικός Σχεδιασμός και Σχεδιασμός Προσβασιμότητας. Φιλικοί Δημόσιοι Χώροι.  Ενότητα 2: Ιστορική Εξέλιξη του Συμπεριληπτικού Σχεδιασμού και του Σχεδιασμού Προσβασιμότητας</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Katerina</cp:lastModifiedBy>
  <cp:revision>38</cp:revision>
  <dcterms:created xsi:type="dcterms:W3CDTF">2023-11-22T09:07:15Z</dcterms:created>
  <dcterms:modified xsi:type="dcterms:W3CDTF">2025-03-17T14:22:09Z</dcterms:modified>
</cp:coreProperties>
</file>