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56" r:id="rId2"/>
    <p:sldId id="281" r:id="rId3"/>
    <p:sldId id="263" r:id="rId4"/>
    <p:sldId id="264" r:id="rId5"/>
    <p:sldId id="287" r:id="rId6"/>
    <p:sldId id="268" r:id="rId7"/>
  </p:sldIdLst>
  <p:sldSz cx="12192000" cy="6858000"/>
  <p:notesSz cx="6858000" cy="9144000"/>
  <p:embeddedFontLst>
    <p:embeddedFont>
      <p:font typeface="Roboto" panose="020B0604020202020204" charset="0"/>
      <p:regular r:id="rId9"/>
      <p:bold r:id="rId10"/>
      <p:italic r:id="rId11"/>
      <p:boldItalic r:id="rId12"/>
    </p:embeddedFont>
    <p:embeddedFont>
      <p:font typeface="Calibri" panose="020F0502020204030204" pitchFamily="34" charset="0"/>
      <p:regular r:id="rId13"/>
      <p:bold r:id="rId14"/>
      <p:italic r:id="rId15"/>
      <p:boldItalic r:id="rId16"/>
    </p:embeddedFont>
    <p:embeddedFont>
      <p:font typeface="Roboto Medium"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61">
          <p15:clr>
            <a:srgbClr val="A4A3A4"/>
          </p15:clr>
        </p15:guide>
        <p15:guide id="2" pos="3840">
          <p15:clr>
            <a:srgbClr val="A4A3A4"/>
          </p15:clr>
        </p15:guide>
        <p15:guide id="3" orient="horz" pos="346">
          <p15:clr>
            <a:srgbClr val="A4A3A4"/>
          </p15:clr>
        </p15:guide>
        <p15:guide id="4" orient="horz" pos="3861">
          <p15:clr>
            <a:srgbClr val="A4A3A4"/>
          </p15:clr>
        </p15:guide>
        <p15:guide id="5" pos="7242">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iOe7vEBzkYN6l6HTAmp54YmiEun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636" y="54"/>
      </p:cViewPr>
      <p:guideLst>
        <p:guide pos="461"/>
        <p:guide pos="3840"/>
        <p:guide orient="horz" pos="346"/>
        <p:guide orient="horz" pos="3861"/>
        <p:guide pos="72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51" Type="http://customschemas.google.com/relationships/presentationmetadata" Target="metadata"/><Relationship Id="rId3" Type="http://schemas.openxmlformats.org/officeDocument/2006/relationships/slide" Target="slides/slide2.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font" Target="fonts/font11.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67493727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00501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6" name="Google Shape;8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14167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08ead12222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900">
                <a:solidFill>
                  <a:srgbClr val="9AA0A6"/>
                </a:solidFill>
                <a:highlight>
                  <a:srgbClr val="202124"/>
                </a:highlight>
              </a:rPr>
              <a:t>Creator: Meyer, Thomas, 2017 </a:t>
            </a:r>
            <a:endParaRPr sz="900">
              <a:solidFill>
                <a:srgbClr val="9AA0A6"/>
              </a:solidFill>
              <a:highlight>
                <a:srgbClr val="202124"/>
              </a:highlight>
            </a:endParaRPr>
          </a:p>
          <a:p>
            <a:pPr marL="0" lvl="0" indent="0" algn="l" rtl="0">
              <a:lnSpc>
                <a:spcPct val="100000"/>
              </a:lnSpc>
              <a:spcBef>
                <a:spcPts val="0"/>
              </a:spcBef>
              <a:spcAft>
                <a:spcPts val="0"/>
              </a:spcAft>
              <a:buSzPts val="1100"/>
              <a:buNone/>
            </a:pPr>
            <a:r>
              <a:rPr lang="en-US" sz="900">
                <a:solidFill>
                  <a:srgbClr val="9AA0A6"/>
                </a:solidFill>
                <a:highlight>
                  <a:srgbClr val="202124"/>
                </a:highlight>
              </a:rPr>
              <a:t>| </a:t>
            </a:r>
            <a:endParaRPr sz="900">
              <a:solidFill>
                <a:srgbClr val="9AA0A6"/>
              </a:solidFill>
              <a:highlight>
                <a:srgbClr val="202124"/>
              </a:highlight>
            </a:endParaRPr>
          </a:p>
          <a:p>
            <a:pPr marL="0" lvl="0" indent="0" algn="l" rtl="0">
              <a:lnSpc>
                <a:spcPct val="100000"/>
              </a:lnSpc>
              <a:spcBef>
                <a:spcPts val="0"/>
              </a:spcBef>
              <a:spcAft>
                <a:spcPts val="0"/>
              </a:spcAft>
              <a:buSzPts val="1100"/>
              <a:buNone/>
            </a:pPr>
            <a:r>
              <a:rPr lang="en-US" sz="900">
                <a:solidFill>
                  <a:srgbClr val="9AA0A6"/>
                </a:solidFill>
                <a:highlight>
                  <a:srgbClr val="202124"/>
                </a:highlight>
              </a:rPr>
              <a:t>Credit: Bildnachweis siehe Beschreibung</a:t>
            </a:r>
            <a:endParaRPr sz="900">
              <a:solidFill>
                <a:srgbClr val="9AA0A6"/>
              </a:solidFill>
              <a:highlight>
                <a:srgbClr val="202124"/>
              </a:highlight>
            </a:endParaRPr>
          </a:p>
          <a:p>
            <a:pPr marL="0" lvl="0" indent="0" algn="l" rtl="0">
              <a:lnSpc>
                <a:spcPct val="100000"/>
              </a:lnSpc>
              <a:spcBef>
                <a:spcPts val="0"/>
              </a:spcBef>
              <a:spcAft>
                <a:spcPts val="0"/>
              </a:spcAft>
              <a:buSzPts val="1100"/>
              <a:buNone/>
            </a:pPr>
            <a:r>
              <a:rPr lang="en-US" sz="900">
                <a:solidFill>
                  <a:srgbClr val="9AA0A6"/>
                </a:solidFill>
                <a:highlight>
                  <a:srgbClr val="202124"/>
                </a:highlight>
              </a:rPr>
              <a:t>Copyright: Thomas Meyer/OSTKREUZ</a:t>
            </a:r>
            <a:endParaRPr sz="900">
              <a:solidFill>
                <a:srgbClr val="9AA0A6"/>
              </a:solidFill>
              <a:highlight>
                <a:srgbClr val="202124"/>
              </a:highlight>
            </a:endParaRPr>
          </a:p>
        </p:txBody>
      </p:sp>
      <p:sp>
        <p:nvSpPr>
          <p:cNvPr id="123" name="Google Shape;123;g308ead12222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35245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08ead12222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900">
                <a:solidFill>
                  <a:srgbClr val="9AA0A6"/>
                </a:solidFill>
                <a:highlight>
                  <a:srgbClr val="202124"/>
                </a:highlight>
              </a:rPr>
              <a:t>In the Style of Kairouan, 1914 - Paul Klee - WikiArt.org. (n.d.). www.wikiart.org. https://www.wikiart.org/en/paul-klee/in-the-style-of-kairouan-1914</a:t>
            </a:r>
            <a:endParaRPr sz="900">
              <a:solidFill>
                <a:srgbClr val="9AA0A6"/>
              </a:solidFill>
              <a:highlight>
                <a:srgbClr val="202124"/>
              </a:highlight>
            </a:endParaRPr>
          </a:p>
        </p:txBody>
      </p:sp>
      <p:sp>
        <p:nvSpPr>
          <p:cNvPr id="128" name="Google Shape;128;g308ead12222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907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39931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1100d0c710_1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g31100d0c710_1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81871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3"/>
          <p:cNvSpPr>
            <a:spLocks noGrp="1"/>
          </p:cNvSpPr>
          <p:nvPr>
            <p:ph type="pic" idx="2"/>
          </p:nvPr>
        </p:nvSpPr>
        <p:spPr>
          <a:xfrm>
            <a:off x="5183188" y="987425"/>
            <a:ext cx="6172200" cy="4873625"/>
          </a:xfrm>
          <a:prstGeom prst="rect">
            <a:avLst/>
          </a:prstGeom>
          <a:noFill/>
          <a:ln>
            <a:noFill/>
          </a:ln>
        </p:spPr>
      </p:sp>
      <p:sp>
        <p:nvSpPr>
          <p:cNvPr id="64" name="Google Shape;64;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hyperlink" Target="https://www.youtube.com/watch?v=7-7Rw4WhwJs" TargetMode="External"/><Relationship Id="rId3" Type="http://schemas.openxmlformats.org/officeDocument/2006/relationships/image" Target="../media/image2.jpg"/><Relationship Id="rId7" Type="http://schemas.openxmlformats.org/officeDocument/2006/relationships/hyperlink" Target="https://www.youtube.com/watch?v=eD6O8AlEpZ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un.org/development/desa/disabilities/wp-content/uploads/sites/15/2021/04/European-Strategy-2021-2030_EN.pdf" TargetMode="External"/><Relationship Id="rId5" Type="http://schemas.openxmlformats.org/officeDocument/2006/relationships/hyperlink" Target="https://eur-lex.europa.eu/LexUriServ/LexUriServ.do?uri=COM:2010:0636:FIN:en:PDF" TargetMode="External"/><Relationship Id="rId4" Type="http://schemas.openxmlformats.org/officeDocument/2006/relationships/hyperlink" Target="https://www.europarl.europa.eu/RegData/etudes/IDAN/2016/571382/IPOL_IDA(2016)571382_EN.pdf" TargetMode="External"/><Relationship Id="rId9" Type="http://schemas.openxmlformats.org/officeDocument/2006/relationships/hyperlink" Target="https://www.youtube.com/watch?v=VHJ-9BGcKb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2"/>
          <p:cNvSpPr txBox="1">
            <a:spLocks noGrp="1"/>
          </p:cNvSpPr>
          <p:nvPr>
            <p:ph type="ctrTitle"/>
          </p:nvPr>
        </p:nvSpPr>
        <p:spPr>
          <a:xfrm>
            <a:off x="813933" y="654936"/>
            <a:ext cx="10544947" cy="2333783"/>
          </a:xfrm>
          <a:prstGeom prst="rect">
            <a:avLst/>
          </a:prstGeom>
          <a:noFill/>
          <a:ln>
            <a:noFill/>
          </a:ln>
        </p:spPr>
        <p:txBody>
          <a:bodyPr spcFirstLastPara="1" wrap="square" lIns="91425" tIns="45700" rIns="91425" bIns="45700" anchor="t" anchorCtr="0">
            <a:noAutofit/>
          </a:bodyPr>
          <a:lstStyle/>
          <a:p>
            <a:pPr lvl="0" algn="l">
              <a:buSzPts val="3200"/>
            </a:pPr>
            <a:r>
              <a:rPr lang="el-GR" sz="3200" b="1" dirty="0">
                <a:solidFill>
                  <a:srgbClr val="2330DC"/>
                </a:solidFill>
                <a:latin typeface="Roboto" panose="020B0604020202020204" charset="0"/>
                <a:ea typeface="Roboto" panose="020B0604020202020204" charset="0"/>
                <a:cs typeface="Roboto Medium"/>
                <a:sym typeface="Roboto Medium"/>
              </a:rPr>
              <a:t>Συμπεριληπτικός</a:t>
            </a:r>
            <a:r>
              <a:rPr lang="en-GB" sz="3200" b="1" dirty="0">
                <a:solidFill>
                  <a:srgbClr val="2330DC"/>
                </a:solidFill>
                <a:latin typeface="Roboto" panose="020B0604020202020204" charset="0"/>
                <a:ea typeface="Roboto" panose="020B0604020202020204" charset="0"/>
                <a:cs typeface="Roboto Medium"/>
                <a:sym typeface="Roboto Medium"/>
              </a:rPr>
              <a:t> </a:t>
            </a:r>
            <a:r>
              <a:rPr lang="el-GR" sz="3200" b="1" dirty="0">
                <a:solidFill>
                  <a:srgbClr val="2330DC"/>
                </a:solidFill>
                <a:latin typeface="Roboto" panose="020B0604020202020204" charset="0"/>
                <a:ea typeface="Roboto" panose="020B0604020202020204" charset="0"/>
                <a:cs typeface="Roboto Medium"/>
                <a:sym typeface="Roboto Medium"/>
              </a:rPr>
              <a:t>Σ</a:t>
            </a:r>
            <a:r>
              <a:rPr lang="en-GB" sz="3200" b="1" dirty="0" err="1">
                <a:solidFill>
                  <a:srgbClr val="2330DC"/>
                </a:solidFill>
                <a:latin typeface="Roboto" panose="020B0604020202020204" charset="0"/>
                <a:ea typeface="Roboto" panose="020B0604020202020204" charset="0"/>
                <a:cs typeface="Roboto Medium"/>
                <a:sym typeface="Roboto Medium"/>
              </a:rPr>
              <a:t>χεδι</a:t>
            </a:r>
            <a:r>
              <a:rPr lang="en-GB" sz="3200" b="1" dirty="0">
                <a:solidFill>
                  <a:srgbClr val="2330DC"/>
                </a:solidFill>
                <a:latin typeface="Roboto" panose="020B0604020202020204" charset="0"/>
                <a:ea typeface="Roboto" panose="020B0604020202020204" charset="0"/>
                <a:cs typeface="Roboto Medium"/>
                <a:sym typeface="Roboto Medium"/>
              </a:rPr>
              <a:t>ασμός </a:t>
            </a:r>
            <a:r>
              <a:rPr lang="el-GR" sz="3200" b="1" dirty="0">
                <a:solidFill>
                  <a:srgbClr val="2330DC"/>
                </a:solidFill>
                <a:latin typeface="Roboto" panose="020B0604020202020204" charset="0"/>
                <a:ea typeface="Roboto" panose="020B0604020202020204" charset="0"/>
                <a:cs typeface="Roboto Medium"/>
                <a:sym typeface="Roboto Medium"/>
              </a:rPr>
              <a:t>και Σχεδιασμός Προσβασιμότητας</a:t>
            </a:r>
            <a:r>
              <a:rPr lang="en-GB" sz="3200" b="1" dirty="0">
                <a:solidFill>
                  <a:srgbClr val="2330DC"/>
                </a:solidFill>
                <a:latin typeface="Roboto" panose="020B0604020202020204" charset="0"/>
                <a:ea typeface="Roboto" panose="020B0604020202020204" charset="0"/>
                <a:cs typeface="Roboto Medium"/>
                <a:sym typeface="Roboto Medium"/>
              </a:rPr>
              <a:t>. </a:t>
            </a:r>
            <a:r>
              <a:rPr lang="en-GB" sz="3200" b="1" dirty="0" err="1">
                <a:solidFill>
                  <a:srgbClr val="2330DC"/>
                </a:solidFill>
                <a:latin typeface="Roboto" panose="020B0604020202020204" charset="0"/>
                <a:ea typeface="Roboto" panose="020B0604020202020204" charset="0"/>
                <a:cs typeface="Roboto Medium"/>
                <a:sym typeface="Roboto Medium"/>
              </a:rPr>
              <a:t>Φιλικοί</a:t>
            </a:r>
            <a:r>
              <a:rPr lang="en-GB" sz="3200" b="1" dirty="0">
                <a:solidFill>
                  <a:srgbClr val="2330DC"/>
                </a:solidFill>
                <a:latin typeface="Roboto" panose="020B0604020202020204" charset="0"/>
                <a:ea typeface="Roboto" panose="020B0604020202020204" charset="0"/>
                <a:cs typeface="Roboto Medium"/>
                <a:sym typeface="Roboto Medium"/>
              </a:rPr>
              <a:t> </a:t>
            </a:r>
            <a:r>
              <a:rPr lang="el-GR" sz="3200" b="1" dirty="0">
                <a:solidFill>
                  <a:srgbClr val="2330DC"/>
                </a:solidFill>
                <a:latin typeface="Roboto" panose="020B0604020202020204" charset="0"/>
                <a:ea typeface="Roboto" panose="020B0604020202020204" charset="0"/>
                <a:cs typeface="Roboto Medium"/>
                <a:sym typeface="Roboto Medium"/>
              </a:rPr>
              <a:t>Δ</a:t>
            </a:r>
            <a:r>
              <a:rPr lang="en-GB" sz="3200" b="1" dirty="0" err="1">
                <a:solidFill>
                  <a:srgbClr val="2330DC"/>
                </a:solidFill>
                <a:latin typeface="Roboto" panose="020B0604020202020204" charset="0"/>
                <a:ea typeface="Roboto" panose="020B0604020202020204" charset="0"/>
                <a:cs typeface="Roboto Medium"/>
                <a:sym typeface="Roboto Medium"/>
              </a:rPr>
              <a:t>ημόσιοι</a:t>
            </a:r>
            <a:r>
              <a:rPr lang="en-GB" sz="3200" b="1" dirty="0">
                <a:solidFill>
                  <a:srgbClr val="2330DC"/>
                </a:solidFill>
                <a:latin typeface="Roboto" panose="020B0604020202020204" charset="0"/>
                <a:ea typeface="Roboto" panose="020B0604020202020204" charset="0"/>
                <a:cs typeface="Roboto Medium"/>
                <a:sym typeface="Roboto Medium"/>
              </a:rPr>
              <a:t> </a:t>
            </a:r>
            <a:r>
              <a:rPr lang="el-GR" sz="3200" b="1" dirty="0">
                <a:solidFill>
                  <a:srgbClr val="2330DC"/>
                </a:solidFill>
                <a:latin typeface="Roboto" panose="020B0604020202020204" charset="0"/>
                <a:ea typeface="Roboto" panose="020B0604020202020204" charset="0"/>
                <a:cs typeface="Roboto Medium"/>
                <a:sym typeface="Roboto Medium"/>
              </a:rPr>
              <a:t>Χ</a:t>
            </a:r>
            <a:r>
              <a:rPr lang="en-GB" sz="3200" b="1" dirty="0" err="1">
                <a:solidFill>
                  <a:srgbClr val="2330DC"/>
                </a:solidFill>
                <a:latin typeface="Roboto" panose="020B0604020202020204" charset="0"/>
                <a:ea typeface="Roboto" panose="020B0604020202020204" charset="0"/>
                <a:cs typeface="Roboto Medium"/>
                <a:sym typeface="Roboto Medium"/>
              </a:rPr>
              <a:t>ώροι</a:t>
            </a:r>
            <a:r>
              <a:rPr lang="en-GB" sz="3200" b="1" dirty="0">
                <a:solidFill>
                  <a:srgbClr val="2330DC"/>
                </a:solidFill>
                <a:latin typeface="Roboto" panose="020B0604020202020204" charset="0"/>
                <a:ea typeface="Roboto" panose="020B0604020202020204" charset="0"/>
                <a:cs typeface="Roboto Medium"/>
                <a:sym typeface="Roboto Medium"/>
              </a:rPr>
              <a:t>.</a:t>
            </a:r>
            <a:endParaRPr lang="en-GB" sz="3200" dirty="0">
              <a:solidFill>
                <a:srgbClr val="2330DC"/>
              </a:solidFill>
              <a:latin typeface="Roboto Medium"/>
              <a:ea typeface="Roboto Medium"/>
              <a:cs typeface="Roboto Medium"/>
              <a:sym typeface="Roboto Medium"/>
            </a:endParaRPr>
          </a:p>
          <a:p>
            <a:pPr marL="0" lvl="0" indent="0" algn="l" rtl="0">
              <a:lnSpc>
                <a:spcPct val="90000"/>
              </a:lnSpc>
              <a:spcBef>
                <a:spcPts val="0"/>
              </a:spcBef>
              <a:spcAft>
                <a:spcPts val="0"/>
              </a:spcAft>
              <a:buClr>
                <a:schemeClr val="dk1"/>
              </a:buClr>
              <a:buSzPts val="3200"/>
              <a:buFont typeface="Roboto Medium"/>
              <a:buNone/>
            </a:pPr>
            <a:endParaRPr sz="3200" dirty="0">
              <a:solidFill>
                <a:srgbClr val="2330DC"/>
              </a:solidFill>
              <a:latin typeface="Roboto Medium"/>
              <a:ea typeface="Roboto Medium"/>
              <a:cs typeface="Roboto Medium"/>
              <a:sym typeface="Roboto Medium"/>
            </a:endParaRPr>
          </a:p>
          <a:p>
            <a:pPr lvl="0" algn="l">
              <a:buSzPts val="3200"/>
            </a:pPr>
            <a:r>
              <a:rPr lang="el-GR" sz="2800" dirty="0" smtClean="0">
                <a:solidFill>
                  <a:srgbClr val="2330DC"/>
                </a:solidFill>
                <a:latin typeface="Roboto" panose="020B0604020202020204" charset="0"/>
                <a:ea typeface="Roboto" panose="020B0604020202020204" charset="0"/>
                <a:cs typeface="Roboto Medium"/>
                <a:sym typeface="Roboto Medium"/>
              </a:rPr>
              <a:t>Ενότητα</a:t>
            </a:r>
            <a:r>
              <a:rPr lang="en-US" sz="2800" dirty="0" smtClean="0">
                <a:solidFill>
                  <a:srgbClr val="2330DC"/>
                </a:solidFill>
                <a:latin typeface="Roboto" panose="020B0604020202020204" charset="0"/>
                <a:ea typeface="Roboto" panose="020B0604020202020204" charset="0"/>
                <a:cs typeface="Roboto Medium"/>
                <a:sym typeface="Roboto Medium"/>
              </a:rPr>
              <a:t> </a:t>
            </a:r>
            <a:r>
              <a:rPr lang="lt-LT" sz="2800" dirty="0">
                <a:solidFill>
                  <a:srgbClr val="2330DC"/>
                </a:solidFill>
                <a:latin typeface="Roboto" panose="020B0604020202020204" charset="0"/>
                <a:ea typeface="Roboto" panose="020B0604020202020204" charset="0"/>
                <a:cs typeface="Roboto Medium"/>
                <a:sym typeface="Roboto Medium"/>
              </a:rPr>
              <a:t>3</a:t>
            </a:r>
            <a:r>
              <a:rPr lang="en-US" sz="2800" dirty="0">
                <a:solidFill>
                  <a:srgbClr val="2330DC"/>
                </a:solidFill>
                <a:latin typeface="Roboto" panose="020B0604020202020204" charset="0"/>
                <a:ea typeface="Roboto" panose="020B0604020202020204" charset="0"/>
                <a:cs typeface="Roboto Medium"/>
                <a:sym typeface="Roboto Medium"/>
              </a:rPr>
              <a:t>: </a:t>
            </a:r>
            <a:r>
              <a:rPr lang="el-GR" sz="2800" dirty="0">
                <a:solidFill>
                  <a:srgbClr val="2330DC"/>
                </a:solidFill>
                <a:latin typeface="Roboto" panose="020B0604020202020204" charset="0"/>
                <a:ea typeface="Roboto" panose="020B0604020202020204" charset="0"/>
                <a:cs typeface="Roboto Medium"/>
                <a:sym typeface="Roboto Medium"/>
              </a:rPr>
              <a:t>Πολιτική και Παρέμβαση σε Επίπεδο ΕΕ</a:t>
            </a:r>
            <a:endParaRPr sz="2800" dirty="0">
              <a:solidFill>
                <a:srgbClr val="2330DC"/>
              </a:solidFill>
              <a:latin typeface="Roboto" panose="020B0604020202020204" charset="0"/>
              <a:ea typeface="Roboto" panose="020B0604020202020204" charset="0"/>
              <a:cs typeface="Roboto Medium"/>
              <a:sym typeface="Roboto Medium"/>
            </a:endParaRPr>
          </a:p>
        </p:txBody>
      </p:sp>
      <p:sp>
        <p:nvSpPr>
          <p:cNvPr id="89" name="Google Shape;89;p2"/>
          <p:cNvSpPr txBox="1">
            <a:spLocks noGrp="1"/>
          </p:cNvSpPr>
          <p:nvPr>
            <p:ph type="subTitle" idx="1"/>
          </p:nvPr>
        </p:nvSpPr>
        <p:spPr>
          <a:xfrm>
            <a:off x="813933" y="3120572"/>
            <a:ext cx="9692142" cy="1480458"/>
          </a:xfrm>
          <a:prstGeom prst="rect">
            <a:avLst/>
          </a:prstGeom>
          <a:noFill/>
          <a:ln>
            <a:noFill/>
          </a:ln>
        </p:spPr>
        <p:txBody>
          <a:bodyPr spcFirstLastPara="1" wrap="square" lIns="91425" tIns="45700" rIns="91425" bIns="45700" anchor="t" anchorCtr="0">
            <a:noAutofit/>
          </a:bodyPr>
          <a:lstStyle/>
          <a:p>
            <a:pPr marL="0" lvl="0" indent="0" algn="l">
              <a:spcBef>
                <a:spcPts val="480"/>
              </a:spcBef>
              <a:buClr>
                <a:srgbClr val="595959"/>
              </a:buClr>
            </a:pPr>
            <a:r>
              <a:rPr lang="en-GB" sz="1800" b="1" dirty="0">
                <a:solidFill>
                  <a:srgbClr val="2330DC"/>
                </a:solidFill>
                <a:latin typeface="Roboto"/>
                <a:ea typeface="Roboto"/>
                <a:cs typeface="Roboto"/>
                <a:sym typeface="Roboto"/>
              </a:rPr>
              <a:t>3</a:t>
            </a:r>
            <a:r>
              <a:rPr lang="lt-LT" sz="1800" b="1" dirty="0">
                <a:solidFill>
                  <a:srgbClr val="2330DC"/>
                </a:solidFill>
                <a:latin typeface="Roboto"/>
                <a:ea typeface="Roboto"/>
                <a:cs typeface="Roboto"/>
                <a:sym typeface="Roboto"/>
              </a:rPr>
              <a:t>.1</a:t>
            </a:r>
            <a:r>
              <a:rPr lang="en-GB" sz="1800" b="1" dirty="0">
                <a:solidFill>
                  <a:srgbClr val="2330DC"/>
                </a:solidFill>
                <a:latin typeface="Roboto"/>
                <a:ea typeface="Roboto"/>
                <a:cs typeface="Roboto"/>
                <a:sym typeface="Roboto"/>
              </a:rPr>
              <a:t>. </a:t>
            </a:r>
            <a:r>
              <a:rPr lang="el-GR" sz="1800" dirty="0">
                <a:solidFill>
                  <a:srgbClr val="2330DC"/>
                </a:solidFill>
                <a:latin typeface="Roboto"/>
                <a:ea typeface="Roboto"/>
                <a:cs typeface="Roboto"/>
                <a:sym typeface="Roboto"/>
              </a:rPr>
              <a:t>Πολιτική και Παρέμβαση σε </a:t>
            </a:r>
            <a:r>
              <a:rPr lang="el-GR" sz="1800" dirty="0" smtClean="0">
                <a:solidFill>
                  <a:srgbClr val="2330DC"/>
                </a:solidFill>
                <a:latin typeface="Roboto"/>
                <a:ea typeface="Roboto"/>
                <a:cs typeface="Roboto"/>
                <a:sym typeface="Roboto"/>
              </a:rPr>
              <a:t>Επίπεδο </a:t>
            </a:r>
            <a:r>
              <a:rPr lang="el-GR" sz="1800" dirty="0">
                <a:solidFill>
                  <a:srgbClr val="2330DC"/>
                </a:solidFill>
                <a:latin typeface="Roboto"/>
                <a:ea typeface="Roboto"/>
                <a:cs typeface="Roboto"/>
                <a:sym typeface="Roboto"/>
              </a:rPr>
              <a:t>ΕΕ</a:t>
            </a:r>
            <a:endParaRPr lang="lt-LT" sz="1800" dirty="0">
              <a:solidFill>
                <a:srgbClr val="2330DC"/>
              </a:solidFill>
              <a:latin typeface="Roboto"/>
              <a:ea typeface="Roboto"/>
              <a:cs typeface="Roboto"/>
              <a:sym typeface="Roboto"/>
            </a:endParaRPr>
          </a:p>
          <a:p>
            <a:pPr marL="342900" lvl="0" indent="-342900" algn="l" rtl="0">
              <a:lnSpc>
                <a:spcPct val="90000"/>
              </a:lnSpc>
              <a:spcBef>
                <a:spcPts val="480"/>
              </a:spcBef>
              <a:spcAft>
                <a:spcPts val="0"/>
              </a:spcAft>
              <a:buClr>
                <a:srgbClr val="595959"/>
              </a:buClr>
              <a:buSzPts val="2400"/>
              <a:buFontTx/>
              <a:buChar char="-"/>
            </a:pPr>
            <a:endParaRPr lang="en-GB" sz="1800" dirty="0">
              <a:solidFill>
                <a:srgbClr val="2330DC"/>
              </a:solidFill>
              <a:latin typeface="Roboto"/>
              <a:ea typeface="Roboto"/>
              <a:cs typeface="Roboto"/>
              <a:sym typeface="Roboto"/>
            </a:endParaRPr>
          </a:p>
          <a:p>
            <a:pPr marL="0" lvl="0" indent="0" algn="l">
              <a:spcBef>
                <a:spcPts val="480"/>
              </a:spcBef>
              <a:buClr>
                <a:srgbClr val="595959"/>
              </a:buClr>
            </a:pPr>
            <a:r>
              <a:rPr lang="en-GB" sz="1800" b="1" dirty="0">
                <a:solidFill>
                  <a:srgbClr val="2330DC"/>
                </a:solidFill>
                <a:latin typeface="Roboto"/>
                <a:ea typeface="Roboto"/>
                <a:cs typeface="Roboto"/>
                <a:sym typeface="Roboto"/>
              </a:rPr>
              <a:t>3</a:t>
            </a:r>
            <a:r>
              <a:rPr lang="lt-LT" sz="1800" b="1" dirty="0">
                <a:solidFill>
                  <a:srgbClr val="2330DC"/>
                </a:solidFill>
                <a:latin typeface="Roboto"/>
                <a:ea typeface="Roboto"/>
                <a:cs typeface="Roboto"/>
                <a:sym typeface="Roboto"/>
              </a:rPr>
              <a:t>.2</a:t>
            </a:r>
            <a:r>
              <a:rPr lang="en-GB" sz="1800" b="1" dirty="0">
                <a:solidFill>
                  <a:srgbClr val="2330DC"/>
                </a:solidFill>
                <a:latin typeface="Roboto"/>
                <a:ea typeface="Roboto"/>
                <a:cs typeface="Roboto"/>
                <a:sym typeface="Roboto"/>
              </a:rPr>
              <a:t>. </a:t>
            </a:r>
            <a:r>
              <a:rPr lang="el-GR" sz="1800" dirty="0">
                <a:solidFill>
                  <a:srgbClr val="2330DC"/>
                </a:solidFill>
                <a:latin typeface="Roboto"/>
                <a:ea typeface="Roboto"/>
                <a:cs typeface="Roboto"/>
                <a:sym typeface="Roboto"/>
              </a:rPr>
              <a:t>Ολιστική Προσέγγιση της </a:t>
            </a:r>
            <a:r>
              <a:rPr lang="el-GR" sz="1800" dirty="0" err="1">
                <a:solidFill>
                  <a:srgbClr val="2330DC"/>
                </a:solidFill>
                <a:latin typeface="Roboto"/>
                <a:ea typeface="Roboto"/>
                <a:cs typeface="Roboto"/>
                <a:sym typeface="Roboto"/>
              </a:rPr>
              <a:t>Συμπεριληπτικότητας</a:t>
            </a:r>
            <a:endParaRPr lang="en-GB" sz="1800" dirty="0">
              <a:solidFill>
                <a:srgbClr val="2330DC"/>
              </a:solidFill>
              <a:latin typeface="Roboto"/>
              <a:ea typeface="Roboto"/>
              <a:cs typeface="Roboto"/>
              <a:sym typeface="Roboto"/>
            </a:endParaRPr>
          </a:p>
        </p:txBody>
      </p:sp>
      <p:pic>
        <p:nvPicPr>
          <p:cNvPr id="90" name="Google Shape;90;p2"/>
          <p:cNvPicPr preferRelativeResize="0"/>
          <p:nvPr/>
        </p:nvPicPr>
        <p:blipFill rotWithShape="1">
          <a:blip r:embed="rId4">
            <a:alphaModFix/>
          </a:blip>
          <a:srcRect l="14810" t="29444" r="52748" b="54817"/>
          <a:stretch/>
        </p:blipFill>
        <p:spPr>
          <a:xfrm>
            <a:off x="813933" y="5465114"/>
            <a:ext cx="2681230" cy="758270"/>
          </a:xfrm>
          <a:prstGeom prst="rect">
            <a:avLst/>
          </a:prstGeom>
          <a:noFill/>
          <a:ln>
            <a:noFill/>
          </a:ln>
        </p:spPr>
      </p:pic>
      <p:sp>
        <p:nvSpPr>
          <p:cNvPr id="91" name="Google Shape;91;p2"/>
          <p:cNvSpPr txBox="1"/>
          <p:nvPr/>
        </p:nvSpPr>
        <p:spPr>
          <a:xfrm>
            <a:off x="813933" y="5119474"/>
            <a:ext cx="3303600" cy="49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2330DC"/>
                </a:solidFill>
                <a:latin typeface="Roboto"/>
                <a:ea typeface="Roboto"/>
                <a:cs typeface="Roboto"/>
                <a:sym typeface="Roboto"/>
              </a:rPr>
              <a:t>2023-1-CY01-KA220-HED-000160668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pic>
        <p:nvPicPr>
          <p:cNvPr id="6" name="Picture 2">
            <a:extLst>
              <a:ext uri="{FF2B5EF4-FFF2-40B4-BE49-F238E27FC236}">
                <a16:creationId xmlns:a16="http://schemas.microsoft.com/office/drawing/2014/main" xmlns="" id="{C81A3C9A-3D18-4F29-BFB0-D46FD4F037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01643" y="5267324"/>
            <a:ext cx="1593432" cy="9560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9F073054-050A-49F5-881D-49BDF9C5A676}"/>
              </a:ext>
            </a:extLst>
          </p:cNvPr>
          <p:cNvPicPr>
            <a:picLocks noChangeAspect="1"/>
          </p:cNvPicPr>
          <p:nvPr/>
        </p:nvPicPr>
        <p:blipFill>
          <a:blip r:embed="rId6"/>
          <a:stretch>
            <a:fillRect/>
          </a:stretch>
        </p:blipFill>
        <p:spPr>
          <a:xfrm>
            <a:off x="5299283" y="5559573"/>
            <a:ext cx="1593433" cy="569352"/>
          </a:xfrm>
          <a:prstGeom prst="rect">
            <a:avLst/>
          </a:prstGeom>
        </p:spPr>
      </p:pic>
    </p:spTree>
    <p:extLst>
      <p:ext uri="{BB962C8B-B14F-4D97-AF65-F5344CB8AC3E}">
        <p14:creationId xmlns:p14="http://schemas.microsoft.com/office/powerpoint/2010/main" val="1101285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4"/>
        <p:cNvGrpSpPr/>
        <p:nvPr/>
      </p:nvGrpSpPr>
      <p:grpSpPr>
        <a:xfrm>
          <a:off x="0" y="0"/>
          <a:ext cx="0" cy="0"/>
          <a:chOff x="0" y="0"/>
          <a:chExt cx="0" cy="0"/>
        </a:xfrm>
      </p:grpSpPr>
      <p:sp>
        <p:nvSpPr>
          <p:cNvPr id="125" name="Google Shape;125;g308ead12222_0_46"/>
          <p:cNvSpPr txBox="1"/>
          <p:nvPr/>
        </p:nvSpPr>
        <p:spPr>
          <a:xfrm>
            <a:off x="880849" y="755000"/>
            <a:ext cx="7083707" cy="5374500"/>
          </a:xfrm>
          <a:prstGeom prst="rect">
            <a:avLst/>
          </a:prstGeom>
          <a:noFill/>
          <a:ln>
            <a:noFill/>
          </a:ln>
        </p:spPr>
        <p:txBody>
          <a:bodyPr spcFirstLastPara="1" wrap="square" lIns="91425" tIns="91425" rIns="91425" bIns="91425" anchor="t" anchorCtr="0">
            <a:noAutofit/>
          </a:bodyPr>
          <a:lstStyle/>
          <a:p>
            <a:pPr lvl="0">
              <a:buSzPts val="3200"/>
            </a:pPr>
            <a:r>
              <a:rPr lang="en-GB" sz="3200" dirty="0">
                <a:solidFill>
                  <a:srgbClr val="2330DC"/>
                </a:solidFill>
                <a:latin typeface="Roboto"/>
                <a:ea typeface="Roboto"/>
                <a:cs typeface="Roboto"/>
                <a:sym typeface="Roboto"/>
              </a:rPr>
              <a:t>3</a:t>
            </a:r>
            <a:r>
              <a:rPr lang="lt-LT" sz="3200" dirty="0">
                <a:solidFill>
                  <a:srgbClr val="2330DC"/>
                </a:solidFill>
                <a:latin typeface="Roboto"/>
                <a:ea typeface="Roboto"/>
                <a:cs typeface="Roboto"/>
                <a:sym typeface="Roboto"/>
              </a:rPr>
              <a:t>.1</a:t>
            </a:r>
            <a:r>
              <a:rPr lang="en-GB" sz="3200" dirty="0">
                <a:solidFill>
                  <a:srgbClr val="2330DC"/>
                </a:solidFill>
                <a:latin typeface="Roboto"/>
                <a:ea typeface="Roboto"/>
                <a:cs typeface="Roboto"/>
                <a:sym typeface="Roboto"/>
              </a:rPr>
              <a:t>. </a:t>
            </a:r>
            <a:r>
              <a:rPr lang="el-GR" sz="3200" dirty="0">
                <a:solidFill>
                  <a:srgbClr val="2330DC"/>
                </a:solidFill>
                <a:latin typeface="Roboto"/>
                <a:ea typeface="Roboto"/>
                <a:cs typeface="Roboto"/>
                <a:sym typeface="Roboto"/>
              </a:rPr>
              <a:t>Πολιτική και Παρέμβαση σε Επίπεδο ΕΕ</a:t>
            </a:r>
            <a:endParaRPr lang="lt-LT"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n-GB" sz="1600" dirty="0">
                <a:solidFill>
                  <a:srgbClr val="2330DC"/>
                </a:solidFill>
                <a:latin typeface="Roboto"/>
                <a:ea typeface="Roboto"/>
                <a:cs typeface="Roboto"/>
                <a:sym typeface="Roboto"/>
              </a:rPr>
              <a:t>Η </a:t>
            </a:r>
            <a:r>
              <a:rPr lang="en-GB" sz="1600" dirty="0" err="1">
                <a:solidFill>
                  <a:srgbClr val="2330DC"/>
                </a:solidFill>
                <a:latin typeface="Roboto"/>
                <a:ea typeface="Roboto"/>
                <a:cs typeface="Roboto"/>
                <a:sym typeface="Roboto"/>
              </a:rPr>
              <a:t>Ευρω</a:t>
            </a:r>
            <a:r>
              <a:rPr lang="en-GB" sz="1600" dirty="0">
                <a:solidFill>
                  <a:srgbClr val="2330DC"/>
                </a:solidFill>
                <a:latin typeface="Roboto"/>
                <a:ea typeface="Roboto"/>
                <a:cs typeface="Roboto"/>
                <a:sym typeface="Roboto"/>
              </a:rPr>
              <a:t>παϊκή Πράξη για την Προσβασιμότητα (ΕΑΑ) και άλλες πολιτικές της ΕΕ προωθούν την προσβασιμότητα και τον καθολικό σχεδιασμό, ώστε τα άτομα με αναπηρία να μπορούν να συμμετέχουν πλήρως στην κοινωνία, με στόχο τη δημιουργία ενός συνεκτικού ρυθμιστικού πλαισίου σε όλα τα κράτη μέλη</a:t>
            </a:r>
            <a:r>
              <a:rPr lang="en-GB" sz="1600" dirty="0" smtClean="0">
                <a:solidFill>
                  <a:srgbClr val="2330DC"/>
                </a:solidFill>
                <a:latin typeface="Roboto"/>
                <a:ea typeface="Roboto"/>
                <a:cs typeface="Roboto"/>
                <a:sym typeface="Roboto"/>
              </a:rPr>
              <a:t>.</a:t>
            </a:r>
            <a:r>
              <a:rPr lang="lt-LT" sz="1600" dirty="0" smtClean="0">
                <a:solidFill>
                  <a:srgbClr val="2330DC"/>
                </a:solidFill>
                <a:latin typeface="Roboto"/>
                <a:ea typeface="Roboto"/>
                <a:cs typeface="Roboto"/>
                <a:sym typeface="Roboto"/>
              </a:rPr>
              <a:t> </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600" dirty="0" smtClean="0">
                <a:solidFill>
                  <a:srgbClr val="2330DC"/>
                </a:solidFill>
                <a:latin typeface="Roboto"/>
                <a:ea typeface="Roboto"/>
                <a:cs typeface="Roboto"/>
                <a:sym typeface="Roboto"/>
              </a:rPr>
              <a:t>Η «Ένωση </a:t>
            </a:r>
            <a:r>
              <a:rPr lang="el-GR" sz="1600" dirty="0">
                <a:solidFill>
                  <a:srgbClr val="2330DC"/>
                </a:solidFill>
                <a:latin typeface="Roboto"/>
                <a:ea typeface="Roboto"/>
                <a:cs typeface="Roboto"/>
                <a:sym typeface="Roboto"/>
              </a:rPr>
              <a:t>Ισότητας: Στρατηγική για τα Δικαιώματα των Ατόμων με Αναπηρία 2021-2030</a:t>
            </a:r>
            <a:r>
              <a:rPr lang="el-GR" sz="1600" dirty="0" smtClean="0">
                <a:solidFill>
                  <a:srgbClr val="2330DC"/>
                </a:solidFill>
                <a:latin typeface="Roboto"/>
                <a:ea typeface="Roboto"/>
                <a:cs typeface="Roboto"/>
                <a:sym typeface="Roboto"/>
              </a:rPr>
              <a:t>» </a:t>
            </a:r>
            <a:r>
              <a:rPr lang="el-GR" sz="1600" dirty="0">
                <a:solidFill>
                  <a:srgbClr val="2330DC"/>
                </a:solidFill>
                <a:latin typeface="Roboto"/>
                <a:ea typeface="Roboto"/>
                <a:cs typeface="Roboto"/>
                <a:sym typeface="Roboto"/>
              </a:rPr>
              <a:t>βασίζεται σε προηγούμενες προσπάθειες, δίνοντας έμφαση στην ένταξη στην απασχόληση, την εκπαίδευση, την ψηφιακή προσβασιμότητα και τη δημοκρατική συμμετοχή</a:t>
            </a:r>
            <a:r>
              <a:rPr lang="en-GB" sz="1600" dirty="0" smtClean="0">
                <a:solidFill>
                  <a:srgbClr val="2330DC"/>
                </a:solidFill>
                <a:latin typeface="Roboto"/>
                <a:ea typeface="Roboto"/>
                <a:cs typeface="Roboto"/>
                <a:sym typeface="Roboto"/>
              </a:rPr>
              <a:t>.</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600" dirty="0">
                <a:solidFill>
                  <a:srgbClr val="2330DC"/>
                </a:solidFill>
                <a:latin typeface="Roboto"/>
                <a:ea typeface="Roboto"/>
                <a:cs typeface="Roboto"/>
                <a:sym typeface="Roboto"/>
              </a:rPr>
              <a:t>Αν και η Ευρωπαϊκή Στρατηγική για την Αναπηρία ευαισθητοποίησε και βελτίωσε τα πρότυπα προσβασιμότητας, αντιμετώπισε προκλήσεις όσον αφορά την εφαρμογή, την παρακολούθηση και την επαρκή αντιμετώπιση όλων των τύπων αναπηρίας, ιδίως των αόρατων και των διανοητικών αναπηριών</a:t>
            </a:r>
            <a:r>
              <a:rPr lang="en-GB" sz="1600" dirty="0" smtClean="0">
                <a:solidFill>
                  <a:srgbClr val="2330DC"/>
                </a:solidFill>
                <a:latin typeface="Roboto"/>
                <a:ea typeface="Roboto"/>
                <a:cs typeface="Roboto"/>
                <a:sym typeface="Roboto"/>
              </a:rPr>
              <a:t>.</a:t>
            </a:r>
            <a:endParaRPr lang="lt-LT" sz="16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p:txBody>
      </p:sp>
      <p:pic>
        <p:nvPicPr>
          <p:cNvPr id="5122" name="Picture 2" descr="Nėra nuotraukos aprašo.">
            <a:extLst>
              <a:ext uri="{FF2B5EF4-FFF2-40B4-BE49-F238E27FC236}">
                <a16:creationId xmlns:a16="http://schemas.microsoft.com/office/drawing/2014/main" xmlns="" id="{5FC52AB2-E23B-46A4-8AE3-6EE13C18B2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1377" y="2517913"/>
            <a:ext cx="3491912" cy="34919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
        <p:nvSpPr>
          <p:cNvPr id="130" name="Google Shape;130;g308ead12222_0_65"/>
          <p:cNvSpPr txBox="1"/>
          <p:nvPr/>
        </p:nvSpPr>
        <p:spPr>
          <a:xfrm>
            <a:off x="880850" y="755000"/>
            <a:ext cx="6262900" cy="5374500"/>
          </a:xfrm>
          <a:prstGeom prst="rect">
            <a:avLst/>
          </a:prstGeom>
          <a:noFill/>
          <a:ln>
            <a:noFill/>
          </a:ln>
        </p:spPr>
        <p:txBody>
          <a:bodyPr spcFirstLastPara="1" wrap="square" lIns="91425" tIns="91425" rIns="91425" bIns="91425" anchor="t" anchorCtr="0">
            <a:noAutofit/>
          </a:bodyPr>
          <a:lstStyle/>
          <a:p>
            <a:pPr lvl="0">
              <a:buSzPts val="3200"/>
            </a:pPr>
            <a:r>
              <a:rPr lang="en-GB" sz="3200" dirty="0">
                <a:solidFill>
                  <a:srgbClr val="2330DC"/>
                </a:solidFill>
                <a:latin typeface="Roboto"/>
                <a:ea typeface="Roboto"/>
                <a:cs typeface="Roboto"/>
                <a:sym typeface="Roboto"/>
              </a:rPr>
              <a:t>3</a:t>
            </a:r>
            <a:r>
              <a:rPr lang="lt-LT" sz="3200" dirty="0">
                <a:solidFill>
                  <a:srgbClr val="2330DC"/>
                </a:solidFill>
                <a:latin typeface="Roboto"/>
                <a:ea typeface="Roboto"/>
                <a:cs typeface="Roboto"/>
                <a:sym typeface="Roboto"/>
              </a:rPr>
              <a:t>.2</a:t>
            </a:r>
            <a:r>
              <a:rPr lang="en-GB" sz="3200" dirty="0">
                <a:solidFill>
                  <a:srgbClr val="2330DC"/>
                </a:solidFill>
                <a:latin typeface="Roboto"/>
                <a:ea typeface="Roboto"/>
                <a:cs typeface="Roboto"/>
                <a:sym typeface="Roboto"/>
              </a:rPr>
              <a:t>. </a:t>
            </a:r>
            <a:r>
              <a:rPr lang="el-GR" sz="3200" dirty="0">
                <a:solidFill>
                  <a:srgbClr val="2330DC"/>
                </a:solidFill>
                <a:latin typeface="Roboto"/>
                <a:ea typeface="Roboto"/>
                <a:cs typeface="Roboto"/>
                <a:sym typeface="Roboto"/>
              </a:rPr>
              <a:t>Ολιστική Προσέγγιση της </a:t>
            </a:r>
            <a:r>
              <a:rPr lang="el-GR" sz="3200" dirty="0" err="1">
                <a:solidFill>
                  <a:srgbClr val="2330DC"/>
                </a:solidFill>
                <a:latin typeface="Roboto"/>
                <a:ea typeface="Roboto"/>
                <a:cs typeface="Roboto"/>
                <a:sym typeface="Roboto"/>
              </a:rPr>
              <a:t>Συμπεριληπτικότητας</a:t>
            </a:r>
            <a:endParaRPr lang="lt-LT"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600" dirty="0">
                <a:solidFill>
                  <a:srgbClr val="2330DC"/>
                </a:solidFill>
                <a:latin typeface="Roboto"/>
                <a:ea typeface="Roboto"/>
                <a:cs typeface="Roboto"/>
                <a:sym typeface="Roboto"/>
              </a:rPr>
              <a:t>Μια ολιστική προσέγγιση στον σχεδιασμό υπερβαίνει τις φυσικές και γνωστικές ανάγκες λαμβάνοντας υπόψη τον τρόπο ζωής, τις αξίες και τις συναισθηματικές ανάγκες των ατόμων για πραγματικά καθολική προσβασιμότητα</a:t>
            </a:r>
            <a:r>
              <a:rPr lang="en-GB" sz="1600" dirty="0" smtClean="0">
                <a:solidFill>
                  <a:srgbClr val="2330DC"/>
                </a:solidFill>
                <a:latin typeface="Roboto"/>
                <a:ea typeface="Roboto"/>
                <a:cs typeface="Roboto"/>
                <a:sym typeface="Roboto"/>
              </a:rPr>
              <a:t>.</a:t>
            </a:r>
            <a:endParaRPr lang="lt-LT" sz="16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p:txBody>
      </p:sp>
      <p:pic>
        <p:nvPicPr>
          <p:cNvPr id="3" name="Picture 2">
            <a:extLst>
              <a:ext uri="{FF2B5EF4-FFF2-40B4-BE49-F238E27FC236}">
                <a16:creationId xmlns:a16="http://schemas.microsoft.com/office/drawing/2014/main" xmlns="" id="{B469DFFF-9CDF-42E1-B01C-154F26C09DFF}"/>
              </a:ext>
            </a:extLst>
          </p:cNvPr>
          <p:cNvPicPr>
            <a:picLocks noChangeAspect="1"/>
          </p:cNvPicPr>
          <p:nvPr/>
        </p:nvPicPr>
        <p:blipFill>
          <a:blip r:embed="rId4"/>
          <a:stretch>
            <a:fillRect/>
          </a:stretch>
        </p:blipFill>
        <p:spPr>
          <a:xfrm>
            <a:off x="7524750" y="895350"/>
            <a:ext cx="3600000" cy="3600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g308ead12222_0_14"/>
          <p:cNvSpPr txBox="1"/>
          <p:nvPr/>
        </p:nvSpPr>
        <p:spPr>
          <a:xfrm>
            <a:off x="880851" y="755000"/>
            <a:ext cx="10482474" cy="5474350"/>
          </a:xfrm>
          <a:prstGeom prst="rect">
            <a:avLst/>
          </a:prstGeom>
          <a:noFill/>
          <a:ln>
            <a:noFill/>
          </a:ln>
        </p:spPr>
        <p:txBody>
          <a:bodyPr spcFirstLastPara="1" wrap="square" lIns="91425" tIns="91425" rIns="91425" bIns="91425" anchor="t" anchorCtr="0">
            <a:noAutofit/>
          </a:bodyPr>
          <a:lstStyle/>
          <a:p>
            <a:pPr lvl="0">
              <a:buSzPts val="3200"/>
            </a:pPr>
            <a:r>
              <a:rPr lang="lt-LT" sz="3200" dirty="0">
                <a:solidFill>
                  <a:srgbClr val="2330DC"/>
                </a:solidFill>
                <a:latin typeface="Roboto"/>
                <a:ea typeface="Roboto"/>
                <a:cs typeface="Roboto"/>
                <a:sym typeface="Roboto"/>
              </a:rPr>
              <a:t>3. </a:t>
            </a:r>
            <a:r>
              <a:rPr lang="el-GR" sz="3200" dirty="0" smtClean="0">
                <a:solidFill>
                  <a:srgbClr val="2330DC"/>
                </a:solidFill>
                <a:latin typeface="Roboto"/>
                <a:ea typeface="Roboto"/>
                <a:cs typeface="Roboto"/>
                <a:sym typeface="Roboto"/>
              </a:rPr>
              <a:t>Δραστηριότητες</a:t>
            </a:r>
            <a:r>
              <a:rPr lang="lt-LT" sz="3200" dirty="0" smtClean="0">
                <a:solidFill>
                  <a:srgbClr val="2330DC"/>
                </a:solidFill>
                <a:latin typeface="Roboto"/>
                <a:ea typeface="Roboto"/>
                <a:cs typeface="Roboto"/>
                <a:sym typeface="Roboto"/>
              </a:rPr>
              <a:t> </a:t>
            </a:r>
            <a:r>
              <a:rPr lang="lt-LT" sz="3200" dirty="0">
                <a:solidFill>
                  <a:srgbClr val="2330DC"/>
                </a:solidFill>
                <a:latin typeface="Roboto"/>
                <a:ea typeface="Roboto"/>
                <a:cs typeface="Roboto"/>
                <a:sym typeface="Roboto"/>
              </a:rPr>
              <a:t>| </a:t>
            </a:r>
            <a:r>
              <a:rPr lang="el-GR" sz="3200" dirty="0">
                <a:solidFill>
                  <a:srgbClr val="2330DC"/>
                </a:solidFill>
                <a:latin typeface="Roboto"/>
                <a:ea typeface="Roboto"/>
                <a:cs typeface="Roboto"/>
                <a:sym typeface="Roboto"/>
              </a:rPr>
              <a:t>Υλικό Ανάγνωσης</a:t>
            </a:r>
            <a:endParaRPr lang="en-GB"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lang="en-GB" sz="2000" b="0" i="0" u="none" strike="noStrike" cap="none"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4"/>
              </a:rPr>
              <a:t>European Parliament. The European Accessibility Act. </a:t>
            </a: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5"/>
              </a:rPr>
              <a:t>European Commission. Communication from the Commission to the European Parliament, the Council, the European Economic and Social Committee and the Committee of the Regions. European Disability Strategy 2010-2020: A Renewed Commitment to a Barrier-Free Europe</a:t>
            </a:r>
            <a:r>
              <a:rPr lang="lt-LT" sz="1600" dirty="0">
                <a:solidFill>
                  <a:srgbClr val="2330DC"/>
                </a:solidFill>
                <a:latin typeface="Roboto"/>
                <a:ea typeface="Roboto"/>
                <a:cs typeface="Roboto"/>
                <a:sym typeface="Roboto"/>
                <a:hlinkClick r:id="rId5"/>
              </a:rPr>
              <a:t>.</a:t>
            </a:r>
            <a:endParaRPr lang="en-GB" sz="1600"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en-GB" sz="1600" dirty="0">
                <a:solidFill>
                  <a:srgbClr val="2330DC"/>
                </a:solidFill>
                <a:latin typeface="Roboto"/>
                <a:ea typeface="Roboto"/>
                <a:cs typeface="Roboto"/>
                <a:sym typeface="Roboto"/>
              </a:rPr>
              <a:t> </a:t>
            </a: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6"/>
              </a:rPr>
              <a:t>European Commission. Communication from the Commission to the European Parliament, the Council, the European Economic and Social Committee and the Committee of the Regions. Union of Equality: Strategy for the Rights of Persons with Disabilities 2021-2030</a:t>
            </a:r>
            <a:endParaRPr lang="lt-LT" sz="800" dirty="0">
              <a:solidFill>
                <a:srgbClr val="2330DC"/>
              </a:solidFill>
              <a:latin typeface="Roboto"/>
              <a:ea typeface="Roboto"/>
              <a:cs typeface="Roboto"/>
              <a:sym typeface="Roboto"/>
            </a:endParaRPr>
          </a:p>
          <a:p>
            <a:pPr marL="114300">
              <a:buClr>
                <a:srgbClr val="2330DC"/>
              </a:buClr>
              <a:buSzPts val="1800"/>
            </a:pPr>
            <a:endParaRPr lang="lt-LT" sz="800" dirty="0">
              <a:solidFill>
                <a:srgbClr val="2330DC"/>
              </a:solidFill>
              <a:latin typeface="Roboto"/>
              <a:ea typeface="Roboto"/>
              <a:cs typeface="Roboto"/>
              <a:sym typeface="Roboto"/>
            </a:endParaRPr>
          </a:p>
          <a:p>
            <a:pPr marL="114300">
              <a:buClr>
                <a:srgbClr val="2330DC"/>
              </a:buClr>
              <a:buSzPts val="1800"/>
            </a:pPr>
            <a:r>
              <a:rPr lang="lt-LT" sz="3000" dirty="0">
                <a:solidFill>
                  <a:srgbClr val="2330DC"/>
                </a:solidFill>
                <a:latin typeface="Roboto"/>
                <a:ea typeface="Roboto"/>
                <a:cs typeface="Roboto"/>
                <a:sym typeface="Roboto"/>
              </a:rPr>
              <a:t>3. </a:t>
            </a:r>
            <a:r>
              <a:rPr lang="el-GR" sz="3000" dirty="0" smtClean="0">
                <a:solidFill>
                  <a:srgbClr val="2330DC"/>
                </a:solidFill>
                <a:latin typeface="Roboto"/>
                <a:ea typeface="Roboto"/>
                <a:cs typeface="Roboto"/>
                <a:sym typeface="Roboto"/>
              </a:rPr>
              <a:t>Δραστηριότητες</a:t>
            </a:r>
            <a:r>
              <a:rPr lang="lt-LT" sz="3000" dirty="0" smtClean="0">
                <a:solidFill>
                  <a:srgbClr val="2330DC"/>
                </a:solidFill>
                <a:latin typeface="Roboto"/>
                <a:ea typeface="Roboto"/>
                <a:cs typeface="Roboto"/>
                <a:sym typeface="Roboto"/>
              </a:rPr>
              <a:t> </a:t>
            </a:r>
            <a:r>
              <a:rPr lang="lt-LT" sz="3000" dirty="0">
                <a:solidFill>
                  <a:srgbClr val="2330DC"/>
                </a:solidFill>
                <a:latin typeface="Roboto"/>
                <a:ea typeface="Roboto"/>
                <a:cs typeface="Roboto"/>
                <a:sym typeface="Roboto"/>
              </a:rPr>
              <a:t>| </a:t>
            </a:r>
            <a:r>
              <a:rPr lang="el-GR" sz="3000" dirty="0" smtClean="0">
                <a:solidFill>
                  <a:srgbClr val="2330DC"/>
                </a:solidFill>
                <a:latin typeface="Roboto"/>
                <a:ea typeface="Roboto"/>
                <a:cs typeface="Roboto"/>
                <a:sym typeface="Roboto"/>
              </a:rPr>
              <a:t>Οπτικό Υλικό</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What is the European Accessibility Act?</a:t>
            </a:r>
            <a:r>
              <a:rPr lang="lt-LT" sz="1600" dirty="0">
                <a:solidFill>
                  <a:srgbClr val="2330DC"/>
                </a:solidFill>
                <a:latin typeface="Roboto"/>
                <a:ea typeface="Roboto"/>
                <a:cs typeface="Roboto"/>
                <a:sym typeface="Roboto"/>
              </a:rPr>
              <a:t> - </a:t>
            </a:r>
            <a:r>
              <a:rPr lang="en-GB" sz="1600" dirty="0">
                <a:solidFill>
                  <a:srgbClr val="2330DC"/>
                </a:solidFill>
                <a:latin typeface="Roboto"/>
                <a:ea typeface="Roboto"/>
                <a:cs typeface="Roboto"/>
                <a:sym typeface="Roboto"/>
                <a:hlinkClick r:id="rId7"/>
              </a:rPr>
              <a:t>https://www.youtube.com/watch?v=eD6O8AlEpZg</a:t>
            </a:r>
            <a:r>
              <a:rPr lang="lt-LT" sz="1600" dirty="0">
                <a:solidFill>
                  <a:srgbClr val="2330DC"/>
                </a:solidFill>
                <a:latin typeface="Roboto"/>
                <a:ea typeface="Roboto"/>
                <a:cs typeface="Roboto"/>
                <a:sym typeface="Roboto"/>
              </a:rPr>
              <a:t/>
            </a:r>
            <a:br>
              <a:rPr lang="lt-LT" sz="1600" dirty="0">
                <a:solidFill>
                  <a:srgbClr val="2330DC"/>
                </a:solidFill>
                <a:latin typeface="Roboto"/>
                <a:ea typeface="Roboto"/>
                <a:cs typeface="Roboto"/>
                <a:sym typeface="Roboto"/>
              </a:rPr>
            </a:b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Why Businesses Can't Ignore the European Accessibility Act</a:t>
            </a:r>
            <a:r>
              <a:rPr lang="lt-LT" sz="1600" dirty="0">
                <a:solidFill>
                  <a:srgbClr val="2330DC"/>
                </a:solidFill>
                <a:latin typeface="Roboto"/>
                <a:ea typeface="Roboto"/>
                <a:cs typeface="Roboto"/>
                <a:sym typeface="Roboto"/>
              </a:rPr>
              <a:t> - </a:t>
            </a:r>
            <a:r>
              <a:rPr lang="lt-LT" sz="1600" dirty="0">
                <a:solidFill>
                  <a:srgbClr val="2330DC"/>
                </a:solidFill>
                <a:latin typeface="Roboto"/>
                <a:ea typeface="Roboto"/>
                <a:cs typeface="Roboto"/>
                <a:sym typeface="Roboto"/>
                <a:hlinkClick r:id="rId8"/>
              </a:rPr>
              <a:t>https://www.youtube.com/watch?v=7-7Rw4WhwJs</a:t>
            </a:r>
            <a:r>
              <a:rPr lang="lt-LT" sz="1600" dirty="0">
                <a:solidFill>
                  <a:srgbClr val="2330DC"/>
                </a:solidFill>
                <a:latin typeface="Roboto"/>
                <a:ea typeface="Roboto"/>
                <a:cs typeface="Roboto"/>
                <a:sym typeface="Roboto"/>
              </a:rPr>
              <a:t> </a:t>
            </a:r>
            <a:br>
              <a:rPr lang="lt-LT" sz="1600" dirty="0">
                <a:solidFill>
                  <a:srgbClr val="2330DC"/>
                </a:solidFill>
                <a:latin typeface="Roboto"/>
                <a:ea typeface="Roboto"/>
                <a:cs typeface="Roboto"/>
                <a:sym typeface="Roboto"/>
              </a:rPr>
            </a:b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Elements and goals of the European Disability Strategy</a:t>
            </a:r>
            <a:r>
              <a:rPr lang="lt-LT" sz="1600" dirty="0">
                <a:solidFill>
                  <a:srgbClr val="2330DC"/>
                </a:solidFill>
                <a:latin typeface="Roboto"/>
                <a:ea typeface="Roboto"/>
                <a:cs typeface="Roboto"/>
                <a:sym typeface="Roboto"/>
              </a:rPr>
              <a:t> - </a:t>
            </a:r>
            <a:r>
              <a:rPr lang="lt-LT" sz="1600" dirty="0">
                <a:solidFill>
                  <a:srgbClr val="2330DC"/>
                </a:solidFill>
                <a:latin typeface="Roboto"/>
                <a:ea typeface="Roboto"/>
                <a:cs typeface="Roboto"/>
                <a:sym typeface="Roboto"/>
                <a:hlinkClick r:id="rId9"/>
              </a:rPr>
              <a:t>https://www.youtube.com/watch?v=VHJ-9BGcKbA</a:t>
            </a:r>
            <a:r>
              <a:rPr lang="lt-LT" sz="1600" dirty="0">
                <a:solidFill>
                  <a:srgbClr val="2330DC"/>
                </a:solidFill>
                <a:latin typeface="Roboto"/>
                <a:ea typeface="Roboto"/>
                <a:cs typeface="Roboto"/>
                <a:sym typeface="Roboto"/>
              </a:rPr>
              <a:t> </a:t>
            </a:r>
            <a:endParaRPr lang="en-GB" sz="1600" dirty="0">
              <a:solidFill>
                <a:srgbClr val="2330DC"/>
              </a:solidFill>
              <a:latin typeface="Roboto"/>
              <a:ea typeface="Roboto"/>
              <a:cs typeface="Roboto"/>
              <a:sym typeface="Roboto"/>
            </a:endParaRPr>
          </a:p>
        </p:txBody>
      </p:sp>
    </p:spTree>
    <p:extLst>
      <p:ext uri="{BB962C8B-B14F-4D97-AF65-F5344CB8AC3E}">
        <p14:creationId xmlns:p14="http://schemas.microsoft.com/office/powerpoint/2010/main" val="1219644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4"/>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4188</TotalTime>
  <Words>365</Words>
  <Application>Microsoft Office PowerPoint</Application>
  <PresentationFormat>Ευρεία οθόνη</PresentationFormat>
  <Paragraphs>44</Paragraphs>
  <Slides>6</Slides>
  <Notes>6</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6</vt:i4>
      </vt:variant>
    </vt:vector>
  </HeadingPairs>
  <TitlesOfParts>
    <vt:vector size="11" baseType="lpstr">
      <vt:lpstr>Arial</vt:lpstr>
      <vt:lpstr>Roboto</vt:lpstr>
      <vt:lpstr>Calibri</vt:lpstr>
      <vt:lpstr>Roboto Medium</vt:lpstr>
      <vt:lpstr>Office Theme</vt:lpstr>
      <vt:lpstr>Παρουσίαση του PowerPoint</vt:lpstr>
      <vt:lpstr>Συμπεριληπτικός Σχεδιασμός και Σχεδιασμός Προσβασιμότητας. Φιλικοί Δημόσιοι Χώροι.  Ενότητα 3: Πολιτική και Παρέμβαση σε Επίπεδο ΕΕ</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Merry</dc:creator>
  <cp:lastModifiedBy>Katerina</cp:lastModifiedBy>
  <cp:revision>33</cp:revision>
  <dcterms:created xsi:type="dcterms:W3CDTF">2023-11-22T09:07:15Z</dcterms:created>
  <dcterms:modified xsi:type="dcterms:W3CDTF">2025-03-17T13:01:16Z</dcterms:modified>
</cp:coreProperties>
</file>