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2" r:id="rId3"/>
    <p:sldId id="265" r:id="rId4"/>
    <p:sldId id="266" r:id="rId5"/>
    <p:sldId id="269" r:id="rId6"/>
    <p:sldId id="270" r:id="rId7"/>
    <p:sldId id="288" r:id="rId8"/>
    <p:sldId id="289" r:id="rId9"/>
    <p:sldId id="268" r:id="rId10"/>
  </p:sldIdLst>
  <p:sldSz cx="12192000" cy="6858000"/>
  <p:notesSz cx="6858000" cy="9144000"/>
  <p:embeddedFontLs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 Medium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iOe7vEBzkYN6l6HTAmp54YmiEu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54" y="60"/>
      </p:cViewPr>
      <p:guideLst>
        <p:guide pos="461"/>
        <p:guide pos="3840"/>
        <p:guide orient="horz" pos="346"/>
        <p:guide orient="horz" pos="3861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51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81594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72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8121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8ead1222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In the Style of Kairouan, 1914 - Paul Klee - WikiArt.org. (n.d.). www.wikiart.org. https://www.wikiart.org/en/paul-klee/in-the-style-of-kairouan-1914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4" name="Google Shape;134;g308ead1222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0470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8ead1222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Copyright: Freepik Company S.L. - www.freepik.com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40" name="Google Shape;140;g308ead1222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93014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8ead1222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In the Style of Kairouan, 1914 - Paul Klee - WikiArt.org. (n.d.). www.wikiart.org. https://www.wikiart.org/en/paul-klee/in-the-style-of-kairouan-1914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4" name="Google Shape;134;g308ead1222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0987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8ead1222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In the Style of Kairouan, 1914 - Paul Klee - WikiArt.org. (n.d.). www.wikiart.org. https://www.wikiart.org/en/paul-klee/in-the-style-of-kairouan-1914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4" name="Google Shape;134;g308ead1222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8314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8ead1222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308ead1222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2335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8ead1222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308ead1222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4653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100d0c710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g31100d0c710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079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.uct.ac.za/mit_notes/human_computer_interaction/pdfs/chp03.pdf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uxp.ie/INUSE_Handbook_of_UCD.pdf" TargetMode="External"/><Relationship Id="rId12" Type="http://schemas.openxmlformats.org/officeDocument/2006/relationships/hyperlink" Target="https://www.youtube.com/watch?v=esr21c_Vnog&amp;list=PLBF3XTmgreLHH77gQOEa6xCCT2M0IWxo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so.org/standard/77520.html" TargetMode="External"/><Relationship Id="rId11" Type="http://schemas.openxmlformats.org/officeDocument/2006/relationships/hyperlink" Target="https://www.youtube.com/watch?v=uKMYf-UdRio" TargetMode="External"/><Relationship Id="rId5" Type="http://schemas.openxmlformats.org/officeDocument/2006/relationships/hyperlink" Target="https://www.researchgate.net/publication/373806234_ETHICAL_DESIGN_AND_RESPONSIBILITIES" TargetMode="External"/><Relationship Id="rId10" Type="http://schemas.openxmlformats.org/officeDocument/2006/relationships/hyperlink" Target="https://www.researchgate.net/publication/269372602_Tools_for_User-Centred_Design" TargetMode="External"/><Relationship Id="rId4" Type="http://schemas.openxmlformats.org/officeDocument/2006/relationships/hyperlink" Target="https://www.smashingmagazine.com/provide/eBooks/ethical-design-handbook-sample-chapter.pdf" TargetMode="External"/><Relationship Id="rId9" Type="http://schemas.openxmlformats.org/officeDocument/2006/relationships/hyperlink" Target="https://accessible.org/Kris-Rivenburgh-WCAG-Checklist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ZB6B7aVynI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www.youtube.com/watch?v=za6mptzSn7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1btL2cMFnU" TargetMode="External"/><Relationship Id="rId5" Type="http://schemas.openxmlformats.org/officeDocument/2006/relationships/hyperlink" Target="https://www.youtube.com/watch?v=T3ZImF5csfY" TargetMode="External"/><Relationship Id="rId4" Type="http://schemas.openxmlformats.org/officeDocument/2006/relationships/hyperlink" Target="https://www.youtube.com/watch?v=E-v5txvqni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ctrTitle"/>
          </p:nvPr>
        </p:nvSpPr>
        <p:spPr>
          <a:xfrm>
            <a:off x="813933" y="654937"/>
            <a:ext cx="10544947" cy="157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>
              <a:buSzPts val="3200"/>
            </a:pPr>
            <a:r>
              <a:rPr lang="el-GR" sz="3200" b="1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Συμπεριληπτικός</a:t>
            </a:r>
            <a:r>
              <a:rPr lang="en-GB" sz="3200" b="1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 </a:t>
            </a:r>
            <a:r>
              <a:rPr lang="el-GR" sz="3200" b="1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Σ</a:t>
            </a:r>
            <a:r>
              <a:rPr lang="en-GB" sz="3200" b="1" dirty="0" err="1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χεδι</a:t>
            </a:r>
            <a:r>
              <a:rPr lang="en-GB" sz="3200" b="1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ασμός </a:t>
            </a:r>
            <a:r>
              <a:rPr lang="el-GR" sz="3200" b="1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και Σχεδιασμός Προσβασιμότητας</a:t>
            </a:r>
            <a:r>
              <a:rPr lang="en-GB" sz="3200" b="1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. </a:t>
            </a:r>
            <a:r>
              <a:rPr lang="en-GB" sz="3200" b="1" dirty="0" err="1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Φιλικοί</a:t>
            </a:r>
            <a:r>
              <a:rPr lang="en-GB" sz="3200" b="1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 </a:t>
            </a:r>
            <a:r>
              <a:rPr lang="el-GR" sz="3200" b="1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Δ</a:t>
            </a:r>
            <a:r>
              <a:rPr lang="en-GB" sz="3200" b="1" dirty="0" err="1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ημόσιοι</a:t>
            </a:r>
            <a:r>
              <a:rPr lang="en-GB" sz="3200" b="1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 </a:t>
            </a:r>
            <a:r>
              <a:rPr lang="el-GR" sz="3200" b="1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Χ</a:t>
            </a:r>
            <a:r>
              <a:rPr lang="en-GB" sz="3200" b="1" dirty="0" err="1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ώροι</a:t>
            </a:r>
            <a:r>
              <a:rPr lang="en-GB" sz="3200" dirty="0" smtClean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.</a:t>
            </a:r>
            <a:endParaRPr lang="en-GB" sz="3200" dirty="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endParaRPr sz="3200" dirty="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l-GR" sz="2800" dirty="0" smtClean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Ενότητα</a:t>
            </a:r>
            <a:r>
              <a:rPr lang="en-US" sz="2800" dirty="0" smtClean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 </a:t>
            </a:r>
            <a:r>
              <a:rPr lang="lt-LT" sz="2800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4</a:t>
            </a:r>
            <a:r>
              <a:rPr lang="en-US" sz="2800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: </a:t>
            </a:r>
            <a:r>
              <a:rPr lang="el-GR" sz="2800" dirty="0" smtClean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Ηθικός Σχεδιασμός και Προσβασιμότητα</a:t>
            </a:r>
            <a:endParaRPr sz="2800" dirty="0">
              <a:solidFill>
                <a:srgbClr val="2330DC"/>
              </a:solidFill>
              <a:latin typeface="Roboto" panose="020B0604020202020204" charset="0"/>
              <a:ea typeface="Roboto" panose="020B0604020202020204" charset="0"/>
              <a:cs typeface="Roboto Medium"/>
              <a:sym typeface="Roboto Medium"/>
            </a:endParaRPr>
          </a:p>
        </p:txBody>
      </p:sp>
      <p:sp>
        <p:nvSpPr>
          <p:cNvPr id="89" name="Google Shape;89;p2"/>
          <p:cNvSpPr txBox="1">
            <a:spLocks noGrp="1"/>
          </p:cNvSpPr>
          <p:nvPr>
            <p:ph type="subTitle" idx="1"/>
          </p:nvPr>
        </p:nvSpPr>
        <p:spPr>
          <a:xfrm>
            <a:off x="813933" y="2404847"/>
            <a:ext cx="10301742" cy="2960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480"/>
              </a:spcBef>
              <a:buClr>
                <a:srgbClr val="595959"/>
              </a:buClr>
            </a:pP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lt-LT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.1</a:t>
            </a: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Ηθικός </a:t>
            </a:r>
            <a:r>
              <a:rPr lang="el-GR" sz="17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</a:t>
            </a:r>
            <a:r>
              <a:rPr lang="en-GB" sz="17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χεδι</a:t>
            </a:r>
            <a:r>
              <a:rPr lang="en-GB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ασμός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και </a:t>
            </a:r>
            <a:r>
              <a:rPr lang="el-GR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</a:t>
            </a:r>
            <a:r>
              <a:rPr lang="en-GB" sz="17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ροσ</a:t>
            </a:r>
            <a:r>
              <a:rPr lang="en-GB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βασιμότητα</a:t>
            </a:r>
            <a:endParaRPr lang="lt-LT" sz="17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l">
              <a:spcBef>
                <a:spcPts val="480"/>
              </a:spcBef>
              <a:buClr>
                <a:srgbClr val="595959"/>
              </a:buClr>
              <a:buFontTx/>
              <a:buChar char="-"/>
            </a:pPr>
            <a:endParaRPr lang="en-GB" sz="17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>
              <a:spcBef>
                <a:spcPts val="480"/>
              </a:spcBef>
              <a:buClr>
                <a:srgbClr val="595959"/>
              </a:buClr>
            </a:pP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lt-LT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.2</a:t>
            </a: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Ηθικός </a:t>
            </a:r>
            <a:r>
              <a:rPr lang="el-GR" sz="17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</a:t>
            </a:r>
            <a:r>
              <a:rPr lang="en-GB" sz="17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χεδι</a:t>
            </a:r>
            <a:r>
              <a:rPr lang="en-GB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ασμός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στην </a:t>
            </a:r>
            <a:r>
              <a:rPr lang="el-GR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Υ</a:t>
            </a:r>
            <a:r>
              <a:rPr lang="en-GB" sz="17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γειονομική</a:t>
            </a:r>
            <a:r>
              <a:rPr lang="en-GB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</a:t>
            </a:r>
            <a:r>
              <a:rPr lang="en-GB" sz="17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ερίθ</a:t>
            </a:r>
            <a:r>
              <a:rPr lang="en-GB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αλψη</a:t>
            </a:r>
            <a:endParaRPr lang="lt-LT" sz="17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l">
              <a:spcBef>
                <a:spcPts val="480"/>
              </a:spcBef>
              <a:buClr>
                <a:srgbClr val="595959"/>
              </a:buClr>
              <a:buFontTx/>
              <a:buChar char="-"/>
            </a:pPr>
            <a:endParaRPr lang="en-GB" sz="17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>
              <a:spcBef>
                <a:spcPts val="480"/>
              </a:spcBef>
              <a:buClr>
                <a:srgbClr val="595959"/>
              </a:buClr>
            </a:pP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lt-LT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.3</a:t>
            </a: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Ηθικός </a:t>
            </a:r>
            <a:r>
              <a:rPr lang="el-GR" sz="17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</a:t>
            </a:r>
            <a:r>
              <a:rPr lang="en-GB" sz="17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χεδι</a:t>
            </a:r>
            <a:r>
              <a:rPr lang="en-GB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ασμός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στην </a:t>
            </a:r>
            <a:r>
              <a:rPr lang="el-GR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</a:t>
            </a:r>
            <a:r>
              <a:rPr lang="en-GB" sz="17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εχνολογί</a:t>
            </a:r>
            <a:r>
              <a:rPr lang="en-GB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</a:t>
            </a:r>
            <a:endParaRPr lang="lt-LT" sz="17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l">
              <a:spcBef>
                <a:spcPts val="480"/>
              </a:spcBef>
              <a:buClr>
                <a:srgbClr val="595959"/>
              </a:buClr>
              <a:buFontTx/>
              <a:buChar char="-"/>
            </a:pPr>
            <a:endParaRPr lang="en-GB" sz="17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>
              <a:spcBef>
                <a:spcPts val="480"/>
              </a:spcBef>
              <a:buClr>
                <a:srgbClr val="595959"/>
              </a:buClr>
            </a:pP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lt-LT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.4</a:t>
            </a: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Ηθικός </a:t>
            </a:r>
            <a:r>
              <a:rPr lang="el-GR" sz="17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</a:t>
            </a:r>
            <a:r>
              <a:rPr lang="en-GB" sz="17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χεδι</a:t>
            </a:r>
            <a:r>
              <a:rPr lang="en-GB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ασμός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στον </a:t>
            </a:r>
            <a:r>
              <a:rPr lang="el-GR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</a:t>
            </a:r>
            <a:r>
              <a:rPr lang="en-GB" sz="17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στικό</a:t>
            </a:r>
            <a:r>
              <a:rPr lang="en-GB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</a:t>
            </a:r>
            <a:r>
              <a:rPr lang="en-GB" sz="17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χεδι</a:t>
            </a:r>
            <a:r>
              <a:rPr lang="en-GB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ασμό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και τη</a:t>
            </a:r>
            <a:r>
              <a:rPr lang="el-GR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7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Βιωσιμότητ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</a:t>
            </a:r>
            <a:endParaRPr lang="lt-LT" sz="17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l">
              <a:spcBef>
                <a:spcPts val="480"/>
              </a:spcBef>
              <a:buClr>
                <a:srgbClr val="595959"/>
              </a:buClr>
              <a:buFontTx/>
              <a:buChar char="-"/>
            </a:pPr>
            <a:endParaRPr lang="en-GB" sz="17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>
              <a:spcBef>
                <a:spcPts val="480"/>
              </a:spcBef>
              <a:buClr>
                <a:srgbClr val="595959"/>
              </a:buClr>
            </a:pP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lt-LT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.5</a:t>
            </a: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Τεχνικές </a:t>
            </a:r>
            <a:r>
              <a:rPr lang="el-GR" sz="17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</a:t>
            </a:r>
            <a:r>
              <a:rPr lang="en-GB" sz="17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χεδι</a:t>
            </a:r>
            <a:r>
              <a:rPr lang="en-GB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ασμού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l-GR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</a:t>
            </a:r>
            <a:r>
              <a:rPr lang="en-GB" sz="17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ντιμετώ</a:t>
            </a:r>
            <a:r>
              <a:rPr lang="en-GB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πιση </a:t>
            </a:r>
            <a:r>
              <a:rPr lang="el-GR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Δ</a:t>
            </a:r>
            <a:r>
              <a:rPr lang="en-GB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ια</a:t>
            </a:r>
            <a:r>
              <a:rPr lang="en-GB" sz="17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φορετικών</a:t>
            </a:r>
            <a:r>
              <a:rPr lang="en-GB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</a:t>
            </a:r>
            <a:r>
              <a:rPr lang="en-GB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να</a:t>
            </a:r>
            <a:r>
              <a:rPr lang="en-GB" sz="17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γκών</a:t>
            </a:r>
            <a:r>
              <a:rPr lang="en-GB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και </a:t>
            </a:r>
            <a:r>
              <a:rPr lang="el-GR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</a:t>
            </a:r>
            <a:r>
              <a:rPr lang="en-GB" sz="17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χεδι</a:t>
            </a:r>
            <a:r>
              <a:rPr lang="en-GB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ασμός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για </a:t>
            </a:r>
            <a:r>
              <a:rPr lang="el-GR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Ά</a:t>
            </a:r>
            <a:r>
              <a:rPr lang="en-GB" sz="17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τομ</a:t>
            </a:r>
            <a:r>
              <a:rPr lang="en-GB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με </a:t>
            </a:r>
            <a:r>
              <a:rPr lang="el-GR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</a:t>
            </a:r>
            <a:r>
              <a:rPr lang="en-GB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ναπ</a:t>
            </a:r>
            <a:r>
              <a:rPr lang="en-GB" sz="17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ηρίες</a:t>
            </a:r>
            <a:endParaRPr lang="en-GB" sz="17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l="14810" t="29444" r="52748" b="54817"/>
          <a:stretch/>
        </p:blipFill>
        <p:spPr>
          <a:xfrm>
            <a:off x="813933" y="5465114"/>
            <a:ext cx="2681230" cy="7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13933" y="5119474"/>
            <a:ext cx="330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2023-1-CY01-KA220-HED-000160668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3AE165F-E05D-41EF-9280-4EF732D6F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643" y="5267324"/>
            <a:ext cx="1593432" cy="9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1F4EE3-FD76-4112-95BD-64A9EE8F7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9283" y="5559573"/>
            <a:ext cx="1593433" cy="56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8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8ead12222_0_76"/>
          <p:cNvSpPr txBox="1"/>
          <p:nvPr/>
        </p:nvSpPr>
        <p:spPr>
          <a:xfrm>
            <a:off x="880850" y="477075"/>
            <a:ext cx="7046398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200"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.1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Ηθικός Σχεδιασμός και Προσβασιμότητα</a:t>
            </a:r>
            <a:endParaRPr lang="lt-LT"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>
              <a:buClr>
                <a:srgbClr val="2330DC"/>
              </a:buClr>
              <a:buSzPts val="18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 ηθικός σχεδιασμός δίνει προτεραιότητα στην ανθρώπινη αξιοπρέπεια, τη δικαιοσύνη και την ευημερία διασφαλίζοντας ότι τα προϊόντα και οι υπηρεσίες συμβάλλουν θετικά στα άτομα και την κοινωνία.</a:t>
            </a:r>
          </a:p>
          <a:p>
            <a:pPr marL="457200" lvl="0" indent="-342900">
              <a:buClr>
                <a:srgbClr val="2330DC"/>
              </a:buClr>
              <a:buSzPts val="1800"/>
              <a:buFont typeface="Roboto"/>
              <a:buChar char="●"/>
            </a:pPr>
            <a:endParaRPr lang="el-GR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>
              <a:buClr>
                <a:srgbClr val="2330DC"/>
              </a:buClr>
              <a:buSzPts val="18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Οι σχεδιαστές/-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στριες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έχουν την ευθύνη να εξετάζουν τις περιβαλλοντικές, κοινωνικές και ηθικές επιπτώσεις του έργου τους εστιάζοντας στη βιωσιμότητα, τη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συμπεριληπτικότητα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και την ισότητα.</a:t>
            </a:r>
          </a:p>
          <a:p>
            <a:pPr marL="457200" lvl="0" indent="-342900">
              <a:buClr>
                <a:srgbClr val="2330DC"/>
              </a:buClr>
              <a:buSzPts val="1800"/>
              <a:buFont typeface="Roboto"/>
              <a:buChar char="●"/>
            </a:pPr>
            <a:endParaRPr lang="el-GR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>
              <a:buClr>
                <a:srgbClr val="2330DC"/>
              </a:buClr>
              <a:buSzPts val="18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Οι βασικές αρχές του ηθικού σχεδιασμού περιλαμβάνουν την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ανθρωποκεντρικότητα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, τη διαφάνεια, τη λογοδοσία και την αντιμετώπιση των κοινωνικών ανισοτήτων για τη δημιουργία πιο δίκαιων και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προσβάσιμων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λύσεων.</a:t>
            </a:r>
          </a:p>
          <a:p>
            <a:pPr marL="457200" lvl="0" indent="-342900">
              <a:buClr>
                <a:srgbClr val="2330DC"/>
              </a:buClr>
              <a:buSzPts val="1800"/>
              <a:buFont typeface="Roboto"/>
              <a:buChar char="●"/>
            </a:pPr>
            <a:endParaRPr lang="el-GR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>
              <a:buClr>
                <a:srgbClr val="2330DC"/>
              </a:buClr>
              <a:buSzPts val="18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Καθώς η τεχνολογία και οι κοινωνικές προκλήσεις εξελίσσονται, ο ηθικός σχεδιασμός αποκτά ολοένα και μεγαλύτερη σημασία για τη διαμόρφωση ενός καλύτερου μέλλοντος τόσο για τα άτομα όσο και για τον πλανήτη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308ead12222_0_76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68CF22-A83B-409A-B71A-0B1703A72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248" y="2729948"/>
            <a:ext cx="3399552" cy="33995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8ead12222_0_86"/>
          <p:cNvSpPr txBox="1"/>
          <p:nvPr/>
        </p:nvSpPr>
        <p:spPr>
          <a:xfrm>
            <a:off x="880850" y="755000"/>
            <a:ext cx="6687100" cy="516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200"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.2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Ηθικός Σχεδιασμός στην Υγειονομική Περίθαλψη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>
              <a:buClr>
                <a:srgbClr val="2330DC"/>
              </a:buClr>
              <a:buSzPts val="18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 ηθικός σχεδιασμός στην υγειονομική περίθαλψη θέτει ως προτεραιότητα την ασφάλεια των ασθενών, την προσβασιμότητα και τη δικαιοσύνη διασφαλίζοντας ότι τεχνολογίες όπως η τηλεϊατρική και η τεχνητή νοημοσύνη πληρούν αυστηρά πρότυπα, ενώ εξισορροπούν την καινοτομία με την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ενσυναίσθηση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και τη διαφάνεια</a:t>
            </a:r>
            <a:r>
              <a:rPr lang="en-GB" sz="18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lt-LT"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8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SzPts val="3200"/>
            </a:pPr>
            <a:r>
              <a:rPr lang="en-GB" sz="2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lt-LT" sz="2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.3</a:t>
            </a:r>
            <a:r>
              <a:rPr lang="en-GB" sz="2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l-GR" sz="2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Ηθικός Σχεδιασμός στην </a:t>
            </a:r>
            <a:r>
              <a:rPr lang="el-GR" sz="28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Τεχνολογία</a:t>
            </a:r>
            <a:endParaRPr lang="en-GB" sz="2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GB" sz="28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>
              <a:buClr>
                <a:srgbClr val="2330DC"/>
              </a:buClr>
              <a:buSzPts val="18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 ηθικός σχεδιασμός στην τεχνολογία διασφαλίζει την προστασία του απορρήτου, τη δικαιοσύνη και τη διαφάνεια, ενώ παράλληλα καθιστά τις καινοτομίες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προσβάσιμες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σε κοινότητες που δεν έχουν επαρκείς υπηρεσίες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GB" sz="14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GB" sz="14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g308ead12222_0_86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146" name="Picture 2" descr="Nėra nuotraukos aprašo.">
            <a:extLst>
              <a:ext uri="{FF2B5EF4-FFF2-40B4-BE49-F238E27FC236}">
                <a16:creationId xmlns:a16="http://schemas.microsoft.com/office/drawing/2014/main" xmlns="" id="{7E41986D-4CE7-4E8D-BAB6-C91B7BA52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50" y="847725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8ead12222_0_76"/>
          <p:cNvSpPr txBox="1"/>
          <p:nvPr/>
        </p:nvSpPr>
        <p:spPr>
          <a:xfrm>
            <a:off x="880850" y="638175"/>
            <a:ext cx="10444200" cy="7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200"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.4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Ηθικός Σχεδιασμός στον Αστικό Σχεδιασμό και τη Βιωσιμότητα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308ead12222_0_76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136;g308ead12222_0_76">
            <a:extLst>
              <a:ext uri="{FF2B5EF4-FFF2-40B4-BE49-F238E27FC236}">
                <a16:creationId xmlns:a16="http://schemas.microsoft.com/office/drawing/2014/main" xmlns="" id="{0C436607-34B7-4656-ACB5-9CFDF0311C36}"/>
              </a:ext>
            </a:extLst>
          </p:cNvPr>
          <p:cNvSpPr txBox="1"/>
          <p:nvPr/>
        </p:nvSpPr>
        <p:spPr>
          <a:xfrm>
            <a:off x="880850" y="1708787"/>
            <a:ext cx="6586750" cy="4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buClr>
                <a:srgbClr val="2330DC"/>
              </a:buClr>
              <a:buSzPts val="18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 ηθικός σχεδιασμός πρέπει να ενσωματώνει την περιβαλλοντική βιωσιμότητα, τη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συμπεριληπτικότητα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και την κοινωνική ευθύνη, με τους/τις σχεδιαστές/-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στριες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να αντιμετωπίζουν προκλήσεις όπως η προσβασιμότητα, η οικονομικά προσιτή στέγαση και η μείωση των αποβλήτων στον αστικό σχεδιασμό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>
              <a:buClr>
                <a:srgbClr val="2330DC"/>
              </a:buClr>
              <a:buSzPts val="18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Η έλλειψη δεοντολογικής κατάρτισης, ευαισθητοποίησης και νομικών πλαισίων στην εκπαίδευση και την πρακτική του σχεδιασμού εμποδίζει την αποτελεσματική εφαρμογή των δεοντολογικών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αρχών,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γεγονός που απαιτεί την καλύτερη ενσωμάτωση των δεοντολογικών προβληματισμών στα προγράμματα σπουδών και την επαγγελματική ανάπτυξη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Η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διε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πιστημονική συνεργασία και τα ισχυρότερα νομικά πλαίσια είναι ζωτικής σημασίας για την προώθηση του ηθικού σχεδιασμού,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καθώς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δι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ασφαλίζο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υν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ότι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οι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σχεδι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αστές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/-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στριες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λαμβ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άνουν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υπ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όψη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τους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δι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αφορετικές οπτικές και τηρούν συνεπή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δεοντολογ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ικά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π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ρότυ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πα σε όλους τους κλάδους και τις περιοχές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70" name="Picture 2" descr="Gali būti nespalvotas vaizdas (CN bokštas ir dangoraižis)">
            <a:extLst>
              <a:ext uri="{FF2B5EF4-FFF2-40B4-BE49-F238E27FC236}">
                <a16:creationId xmlns:a16="http://schemas.microsoft.com/office/drawing/2014/main" xmlns="" id="{CFD273E8-50B0-4BBD-9872-921593AF7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352675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82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8ead12222_0_76"/>
          <p:cNvSpPr txBox="1"/>
          <p:nvPr/>
        </p:nvSpPr>
        <p:spPr>
          <a:xfrm>
            <a:off x="880850" y="755000"/>
            <a:ext cx="10187200" cy="135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200"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.5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Τεχνικές Σχεδιασμού: Αντιμετώπιση Διαφορετικών Αναγκών και Σχεδιασμός για Άτομα με Αναπηρίες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308ead12222_0_76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98" name="Picture 2" descr="Nėra nuotraukos aprašo.">
            <a:extLst>
              <a:ext uri="{FF2B5EF4-FFF2-40B4-BE49-F238E27FC236}">
                <a16:creationId xmlns:a16="http://schemas.microsoft.com/office/drawing/2014/main" xmlns="" id="{42CEAED9-7DF1-422E-8964-57EA940FD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050" y="2371725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36;g308ead12222_0_76">
            <a:extLst>
              <a:ext uri="{FF2B5EF4-FFF2-40B4-BE49-F238E27FC236}">
                <a16:creationId xmlns:a16="http://schemas.microsoft.com/office/drawing/2014/main" xmlns="" id="{06277417-50B2-4C57-903D-D0D69D442A36}"/>
              </a:ext>
            </a:extLst>
          </p:cNvPr>
          <p:cNvSpPr txBox="1"/>
          <p:nvPr/>
        </p:nvSpPr>
        <p:spPr>
          <a:xfrm>
            <a:off x="909425" y="2202800"/>
            <a:ext cx="6458725" cy="318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buClr>
                <a:srgbClr val="2330DC"/>
              </a:buClr>
              <a:buSzPts val="18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 Σχεδιασμός με Επίκεντρο τον/τη Χρήστη/-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στρια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(UCD) δίνει έμφαση στη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συμπεριληπτικότητα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εμπλέκοντας ενεργά τους/τις χρήστες/-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στριες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, συμπεριλαμβανομένων των ατόμων με αναπηρία, σε όλη τη διαδικασία σχεδιασμού για τη δημιουργία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προσβάσιμων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, αποτελεσματικών και διαισθητικών προϊόντων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>
              <a:buClr>
                <a:srgbClr val="2330DC"/>
              </a:buClr>
              <a:buSzPts val="1800"/>
              <a:buFont typeface="Roboto"/>
              <a:buChar char="●"/>
            </a:pP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 εν λόγω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Σχεδιασμός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χρησιμοποιώντας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μεθόδους όπως η δημιουργία πρωτοτύπων, η διερεύνηση του πλαισίου και η τήρηση των κατευθυντήριων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οδηγιών προσβασιμότητας διασφαλίζει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ότι οι σχεδιασμοί ανταποκρίνονται στις διαφορετικές ανάγκες των χρηστών/-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στριών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προωθώντας την καθολική πρόσβαση χωρίς την ανάγκη προσαρμογών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9778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8ead12222_0_14"/>
          <p:cNvSpPr txBox="1"/>
          <p:nvPr/>
        </p:nvSpPr>
        <p:spPr>
          <a:xfrm>
            <a:off x="880851" y="755000"/>
            <a:ext cx="9949074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4. </a:t>
            </a: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Δραστηριότητες</a:t>
            </a:r>
            <a:r>
              <a:rPr lang="lt-LT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| </a:t>
            </a: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Υλικό Ανάγνωσης</a:t>
            </a:r>
            <a:endParaRPr lang="en-GB"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GB" sz="20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Trine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Falbe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, Kim Andersen, Martin Michael Frederiksen. The ethical design handbook.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</a:b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Ahmet Atak. Ethical design and responsibilities. 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ISO 9241-210:2019. Ergonomics of human-system interaction. Part 210: Human-centred design for interactive systems 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Jurek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Kirakowski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, HFRG and Nigel Bevan, NPL (Eds). Handbook of User-Centred Design. 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The Department of Computer Science, University of Cape Town. Human Computer Interaction (HCI).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Kris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Rivenburgh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. WCAG Checklist. 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Keith Case. Tools for User-Centred Design.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Wizard of Oz Method in UX. 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12"/>
              </a:rPr>
              <a:t>WCAG 2.1 guidelines. </a:t>
            </a: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0301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8ead12222_0_14"/>
          <p:cNvSpPr txBox="1"/>
          <p:nvPr/>
        </p:nvSpPr>
        <p:spPr>
          <a:xfrm>
            <a:off x="890376" y="741750"/>
            <a:ext cx="9949074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4. </a:t>
            </a: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Δραστηριότητες</a:t>
            </a:r>
            <a:r>
              <a:rPr lang="lt-LT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| </a:t>
            </a: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Οπτικ</a:t>
            </a: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ό Υλικό</a:t>
            </a:r>
            <a:endParaRPr lang="en-GB"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GB" sz="20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Ethics in Digital Design: Making informed and responsible decisions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https://www.youtube.com/watch?v=E-v5txvqniY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Digital Accessibility Ethics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https://www.youtube.com/watch?v=T3ZImF5csfY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Ethical design for digital wellbeing and mental health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https://www.youtube.com/watch?v=Y1btL2cMFnU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lt-LT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Ethical 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Design Manifesto - 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https://www.youtube.com/watch?v=za6mptzSn7o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lt-LT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Ethics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lt-LT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Urban </a:t>
            </a:r>
            <a:r>
              <a:rPr lang="lt-LT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Planning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https://www.youtube.com/watch?v=RZB6B7aVynI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0792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4230</TotalTime>
  <Words>693</Words>
  <Application>Microsoft Office PowerPoint</Application>
  <PresentationFormat>Ευρεία οθόνη</PresentationFormat>
  <Paragraphs>84</Paragraphs>
  <Slides>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Arial</vt:lpstr>
      <vt:lpstr>Roboto</vt:lpstr>
      <vt:lpstr>Calibri</vt:lpstr>
      <vt:lpstr>Roboto Medium</vt:lpstr>
      <vt:lpstr>Office Theme</vt:lpstr>
      <vt:lpstr>Παρουσίαση του PowerPoint</vt:lpstr>
      <vt:lpstr>Συμπεριληπτικός Σχεδιασμός και Σχεδιασμός Προσβασιμότητας. Φιλικοί Δημόσιοι Χώροι.  Ενότητα 4: Ηθικός Σχεδιασμός και Προσβασιμότητα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Merry</dc:creator>
  <cp:lastModifiedBy>Katerina</cp:lastModifiedBy>
  <cp:revision>38</cp:revision>
  <dcterms:created xsi:type="dcterms:W3CDTF">2023-11-22T09:07:15Z</dcterms:created>
  <dcterms:modified xsi:type="dcterms:W3CDTF">2025-03-17T14:50:32Z</dcterms:modified>
</cp:coreProperties>
</file>