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83" r:id="rId3"/>
    <p:sldId id="271" r:id="rId4"/>
    <p:sldId id="272" r:id="rId5"/>
    <p:sldId id="273" r:id="rId6"/>
    <p:sldId id="274" r:id="rId7"/>
    <p:sldId id="275" r:id="rId8"/>
    <p:sldId id="289" r:id="rId9"/>
    <p:sldId id="290" r:id="rId10"/>
    <p:sldId id="291" r:id="rId11"/>
    <p:sldId id="292" r:id="rId12"/>
    <p:sldId id="268" r:id="rId13"/>
  </p:sldIdLst>
  <p:sldSz cx="12192000" cy="6858000"/>
  <p:notesSz cx="6858000" cy="9144000"/>
  <p:embeddedFontLst>
    <p:embeddedFont>
      <p:font typeface="Roboto Medium" panose="020B0604020202020204" charset="0"/>
      <p:regular r:id="rId15"/>
      <p:bold r:id="rId16"/>
      <p:italic r:id="rId17"/>
      <p:boldItalic r:id="rId18"/>
    </p:embeddedFon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939885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043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093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595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24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08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012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27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50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963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957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773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767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GsTahycQjRU" TargetMode="External"/><Relationship Id="rId3" Type="http://schemas.openxmlformats.org/officeDocument/2006/relationships/image" Target="../media/image2.jpg"/><Relationship Id="rId7" Type="http://schemas.openxmlformats.org/officeDocument/2006/relationships/hyperlink" Target="https://www.youtube.com/watch?v=tf4vBIpku2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Gen_8hrFWb8" TargetMode="External"/><Relationship Id="rId11" Type="http://schemas.openxmlformats.org/officeDocument/2006/relationships/hyperlink" Target="https://www.youtube.com/watch?v=sppjdYCM8yg" TargetMode="External"/><Relationship Id="rId5" Type="http://schemas.openxmlformats.org/officeDocument/2006/relationships/hyperlink" Target="https://www.youtube.com/watch?v=8mh-GTlvf0w" TargetMode="External"/><Relationship Id="rId10" Type="http://schemas.openxmlformats.org/officeDocument/2006/relationships/hyperlink" Target="https://www.youtube.com/watch?v=nImFJ7KKjAo" TargetMode="External"/><Relationship Id="rId4" Type="http://schemas.openxmlformats.org/officeDocument/2006/relationships/hyperlink" Target="https://www.youtube.com/watch?v=XjRHMO8RGUo" TargetMode="External"/><Relationship Id="rId9" Type="http://schemas.openxmlformats.org/officeDocument/2006/relationships/hyperlink" Target="https://www.youtube.com/watch?v=Ux8PahDH9b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huauSWIGnrg" TargetMode="External"/><Relationship Id="rId3" Type="http://schemas.openxmlformats.org/officeDocument/2006/relationships/image" Target="../media/image2.jpg"/><Relationship Id="rId7" Type="http://schemas.openxmlformats.org/officeDocument/2006/relationships/hyperlink" Target="https://www.youtube.com/watch?v=cuonmSoZmF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ZfeSjqUfQwE" TargetMode="External"/><Relationship Id="rId5" Type="http://schemas.openxmlformats.org/officeDocument/2006/relationships/hyperlink" Target="https://www.youtube.com/watch?v=9kmIUjHL0zs" TargetMode="External"/><Relationship Id="rId4" Type="http://schemas.openxmlformats.org/officeDocument/2006/relationships/hyperlink" Target="https://www.youtube.com/watch?v=RJGIhu02ATg&amp;t=151s" TargetMode="External"/><Relationship Id="rId9" Type="http://schemas.openxmlformats.org/officeDocument/2006/relationships/hyperlink" Target="https://www.youtube.com/watch?v=DKbRL6Opif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hyperlink" Target="https://www.huduser.gov/portal/sites/default/files/pdf/Creating-Walkable-Bikeable-Communities.pdf" TargetMode="External"/><Relationship Id="rId3" Type="http://schemas.openxmlformats.org/officeDocument/2006/relationships/image" Target="../media/image2.jpg"/><Relationship Id="rId7" Type="http://schemas.openxmlformats.org/officeDocument/2006/relationships/hyperlink" Target="https://habitat3.org/wp-content/uploads/NUA-English.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ohchr.org/en/instruments-mechanisms/instruments/convention-rights-persons-disabilities" TargetMode="External"/><Relationship Id="rId5" Type="http://schemas.openxmlformats.org/officeDocument/2006/relationships/hyperlink" Target="https://sdgs.un.org/2030agenda" TargetMode="External"/><Relationship Id="rId4" Type="http://schemas.openxmlformats.org/officeDocument/2006/relationships/hyperlink" Target="https://www.uclg.org/sites/default/files/inclusive_accessible_cities_policypaper.pdf" TargetMode="External"/><Relationship Id="rId9" Type="http://schemas.openxmlformats.org/officeDocument/2006/relationships/hyperlink" Target="https://ppms.trec.pdx.edu/media/project_files/IBPI%20Master%20Plan%20Handbook%20FINAL.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iteseerx.ist.psu.edu/document?repid=rep1&amp;type=pdf&amp;doi=382c2c57da65e945ba004681aacc526b3fca1486" TargetMode="External"/><Relationship Id="rId3" Type="http://schemas.openxmlformats.org/officeDocument/2006/relationships/image" Target="../media/image2.jpg"/><Relationship Id="rId7" Type="http://schemas.openxmlformats.org/officeDocument/2006/relationships/hyperlink" Target="https://learning.uclg.org/wp-content/uploads/2022/10/30_UCLG_Building_Cities_for_All-Peer_Learning_Note-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niua.in/intranet/sites/default/files/2346.pdf" TargetMode="External"/><Relationship Id="rId11" Type="http://schemas.openxmlformats.org/officeDocument/2006/relationships/hyperlink" Target="https://www.clc.gov.sg/docs/default-source/books/walkable-and-bikeable-cities.pdf" TargetMode="External"/><Relationship Id="rId5" Type="http://schemas.openxmlformats.org/officeDocument/2006/relationships/hyperlink" Target="https://iris.who.int/handle/10665/43755" TargetMode="External"/><Relationship Id="rId10" Type="http://schemas.openxmlformats.org/officeDocument/2006/relationships/hyperlink" Target="https://www.toronto.ca/wp-content/uploads/2021/08/8ee5-Revised-TADG.pdf" TargetMode="External"/><Relationship Id="rId4" Type="http://schemas.openxmlformats.org/officeDocument/2006/relationships/hyperlink" Target="https://sdgs.un.org/2030agenda" TargetMode="External"/><Relationship Id="rId9" Type="http://schemas.openxmlformats.org/officeDocument/2006/relationships/hyperlink" Target="https://www.uclg.org/sites/default/files/inclusive_accessible_cities_policypap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5.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Οπτικό Υλικό</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How Dubai has become one of the most accessible cities in the world</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4"/>
              </a:rPr>
              <a:t>https://www.youtube.com/watch?v=XjRHMO8RGUo</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How to design streets for everyone </a:t>
            </a:r>
            <a:r>
              <a:rPr lang="lt-LT" sz="1600" dirty="0">
                <a:solidFill>
                  <a:srgbClr val="2330DC"/>
                </a:solidFill>
                <a:latin typeface="Roboto"/>
                <a:ea typeface="Roboto"/>
                <a:cs typeface="Roboto"/>
                <a:sym typeface="Roboto"/>
              </a:rPr>
              <a:t>- </a:t>
            </a:r>
            <a:r>
              <a:rPr lang="lt-LT" sz="1600" dirty="0">
                <a:solidFill>
                  <a:srgbClr val="2330DC"/>
                </a:solidFill>
                <a:latin typeface="Roboto"/>
                <a:ea typeface="Roboto"/>
                <a:cs typeface="Roboto"/>
                <a:sym typeface="Roboto"/>
                <a:hlinkClick r:id="rId5"/>
              </a:rPr>
              <a:t>https://www.youtube.com/watch?v=8mh-GTlvf0w</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Designing for Accessibility: Inclusive Landscape Architecture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6"/>
              </a:rPr>
              <a:t>https://www.youtube.com/watch?v=Gen_8hrFWb8</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Open Sidewalk #3: The Accessible City</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7"/>
              </a:rPr>
              <a:t>https://www.youtube.com/watch?v=tf4vBIpku2g</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Making Shared Spaces Accessible for Everyone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8"/>
              </a:rPr>
              <a:t>https://www.youtube.com/watch?v=GsTahycQjRU</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Why the Netherlands is INSANELY well designed: Dutch vs. American Day</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9"/>
              </a:rPr>
              <a:t>https://www.youtube.com/watch?v=Ux8PahDH9bg</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The Fascinating Human-Scale Urbanism of Dutch Suburbia</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10"/>
              </a:rPr>
              <a:t>https://www.youtube.com/watch?v=nImFJ7KKjAo</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Age-friendly cities benefit everyone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11"/>
              </a:rPr>
              <a:t>https://www.youtube.com/watch?v=sppjdYCM8yg</a:t>
            </a:r>
            <a:r>
              <a:rPr lang="lt-LT" sz="1600" dirty="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8596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5.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Οπτικό Υλικό</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How to Design Bicycle-friendly Cities - by The Life-Sized City</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4"/>
              </a:rPr>
              <a:t>https://www.youtube.com/watch?v=RJGIhu02ATg&amp;t=151s</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Barcelona’s Car-Free Superblocks Explained</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5"/>
              </a:rPr>
              <a:t>https://www.youtube.com/watch?v=9kmIUjHL0zs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The Life-Sized City – Copenhagen</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6"/>
              </a:rPr>
              <a:t>https://www.youtube.com/watch?v=ZfeSjqUfQwE</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lt-LT" sz="1600" dirty="0" err="1">
                <a:solidFill>
                  <a:srgbClr val="2330DC"/>
                </a:solidFill>
                <a:latin typeface="Roboto"/>
                <a:ea typeface="Roboto"/>
                <a:cs typeface="Roboto"/>
                <a:sym typeface="Roboto"/>
              </a:rPr>
              <a:t>The</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Life-Sized</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City</a:t>
            </a:r>
            <a:r>
              <a:rPr lang="lt-LT" sz="1600" dirty="0">
                <a:solidFill>
                  <a:srgbClr val="2330DC"/>
                </a:solidFill>
                <a:latin typeface="Roboto"/>
                <a:ea typeface="Roboto"/>
                <a:cs typeface="Roboto"/>
                <a:sym typeface="Roboto"/>
              </a:rPr>
              <a:t> – </a:t>
            </a:r>
            <a:r>
              <a:rPr lang="lt-LT" sz="1600" dirty="0" err="1">
                <a:solidFill>
                  <a:srgbClr val="2330DC"/>
                </a:solidFill>
                <a:latin typeface="Roboto"/>
                <a:ea typeface="Roboto"/>
                <a:cs typeface="Roboto"/>
                <a:sym typeface="Roboto"/>
              </a:rPr>
              <a:t>Tokyo</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7"/>
              </a:rPr>
              <a:t>https://www.youtube.com/watch?v=cuonmSoZmFw</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Livable</a:t>
            </a:r>
            <a:r>
              <a:rPr lang="en-GB" sz="1600" dirty="0">
                <a:solidFill>
                  <a:srgbClr val="2330DC"/>
                </a:solidFill>
                <a:latin typeface="Roboto"/>
                <a:ea typeface="Roboto"/>
                <a:cs typeface="Roboto"/>
                <a:sym typeface="Roboto"/>
              </a:rPr>
              <a:t> Densities Through Traditional Urbanism</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8"/>
              </a:rPr>
              <a:t>https://www.youtube.com/watch?v=huauSWIGnrg</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How Amsterdam Became a Bicycle Paradise</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9"/>
              </a:rPr>
              <a:t>https://www.youtube.com/watch?v=DKbRL6Opifg</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26353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2" y="525698"/>
            <a:ext cx="10544947" cy="1717203"/>
          </a:xfrm>
          <a:prstGeom prst="rect">
            <a:avLst/>
          </a:prstGeom>
          <a:noFill/>
          <a:ln>
            <a:noFill/>
          </a:ln>
        </p:spPr>
        <p:txBody>
          <a:bodyPr spcFirstLastPara="1" wrap="square" lIns="91425" tIns="45700" rIns="91425" bIns="45700" anchor="t" anchorCtr="0">
            <a:noAutofit/>
          </a:bodyPr>
          <a:lstStyle/>
          <a:p>
            <a:pPr lvl="0" algn="l">
              <a:buSzPts val="3200"/>
            </a:pPr>
            <a:r>
              <a:rPr lang="el-GR" sz="3200" b="1" dirty="0">
                <a:solidFill>
                  <a:srgbClr val="2330DC"/>
                </a:solidFill>
                <a:latin typeface="Roboto" panose="020B0604020202020204" charset="0"/>
                <a:ea typeface="Roboto" panose="020B0604020202020204" charset="0"/>
                <a:cs typeface="Roboto Medium"/>
                <a:sym typeface="Roboto Medium"/>
              </a:rPr>
              <a:t>Συμπεριληπτικός</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Σ</a:t>
            </a:r>
            <a:r>
              <a:rPr lang="en-GB" sz="3200" b="1" dirty="0" err="1">
                <a:solidFill>
                  <a:srgbClr val="2330DC"/>
                </a:solidFill>
                <a:latin typeface="Roboto" panose="020B0604020202020204" charset="0"/>
                <a:ea typeface="Roboto" panose="020B0604020202020204" charset="0"/>
                <a:cs typeface="Roboto Medium"/>
                <a:sym typeface="Roboto Medium"/>
              </a:rPr>
              <a:t>χεδι</a:t>
            </a:r>
            <a:r>
              <a:rPr lang="en-GB" sz="3200" b="1" dirty="0">
                <a:solidFill>
                  <a:srgbClr val="2330DC"/>
                </a:solidFill>
                <a:latin typeface="Roboto" panose="020B0604020202020204" charset="0"/>
                <a:ea typeface="Roboto" panose="020B0604020202020204" charset="0"/>
                <a:cs typeface="Roboto Medium"/>
                <a:sym typeface="Roboto Medium"/>
              </a:rPr>
              <a:t>ασμός </a:t>
            </a:r>
            <a:r>
              <a:rPr lang="el-GR" sz="3200" b="1" dirty="0">
                <a:solidFill>
                  <a:srgbClr val="2330DC"/>
                </a:solidFill>
                <a:latin typeface="Roboto" panose="020B0604020202020204" charset="0"/>
                <a:ea typeface="Roboto" panose="020B0604020202020204" charset="0"/>
                <a:cs typeface="Roboto Medium"/>
                <a:sym typeface="Roboto Medium"/>
              </a:rPr>
              <a:t>και Σχεδιασμός Προσβασιμότητας</a:t>
            </a:r>
            <a:r>
              <a:rPr lang="en-GB" sz="3200" b="1" dirty="0">
                <a:solidFill>
                  <a:srgbClr val="2330DC"/>
                </a:solidFill>
                <a:latin typeface="Roboto" panose="020B0604020202020204" charset="0"/>
                <a:ea typeface="Roboto" panose="020B0604020202020204" charset="0"/>
                <a:cs typeface="Roboto Medium"/>
                <a:sym typeface="Roboto Medium"/>
              </a:rPr>
              <a:t>. </a:t>
            </a:r>
            <a:r>
              <a:rPr lang="en-GB" sz="3200" b="1" dirty="0" err="1">
                <a:solidFill>
                  <a:srgbClr val="2330DC"/>
                </a:solidFill>
                <a:latin typeface="Roboto" panose="020B0604020202020204" charset="0"/>
                <a:ea typeface="Roboto" panose="020B0604020202020204" charset="0"/>
                <a:cs typeface="Roboto Medium"/>
                <a:sym typeface="Roboto Medium"/>
              </a:rPr>
              <a:t>Φιλικοί</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Δ</a:t>
            </a:r>
            <a:r>
              <a:rPr lang="en-GB" sz="3200" b="1" dirty="0" err="1">
                <a:solidFill>
                  <a:srgbClr val="2330DC"/>
                </a:solidFill>
                <a:latin typeface="Roboto" panose="020B0604020202020204" charset="0"/>
                <a:ea typeface="Roboto" panose="020B0604020202020204" charset="0"/>
                <a:cs typeface="Roboto Medium"/>
                <a:sym typeface="Roboto Medium"/>
              </a:rPr>
              <a:t>ημόσιοι</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Χ</a:t>
            </a:r>
            <a:r>
              <a:rPr lang="en-GB" sz="3200" b="1" dirty="0" err="1">
                <a:solidFill>
                  <a:srgbClr val="2330DC"/>
                </a:solidFill>
                <a:latin typeface="Roboto" panose="020B0604020202020204" charset="0"/>
                <a:ea typeface="Roboto" panose="020B0604020202020204" charset="0"/>
                <a:cs typeface="Roboto Medium"/>
                <a:sym typeface="Roboto Medium"/>
              </a:rPr>
              <a:t>ώροι</a:t>
            </a:r>
            <a:r>
              <a:rPr lang="en-GB" sz="3200" dirty="0">
                <a:solidFill>
                  <a:srgbClr val="2330DC"/>
                </a:solidFill>
                <a:latin typeface="Roboto Medium"/>
                <a:ea typeface="Roboto Medium"/>
                <a:cs typeface="Roboto Medium"/>
                <a:sym typeface="Roboto Medium"/>
              </a:rPr>
              <a:t>.</a:t>
            </a: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el-GR" sz="2800" dirty="0" smtClean="0">
                <a:solidFill>
                  <a:srgbClr val="2330DC"/>
                </a:solidFill>
                <a:latin typeface="Roboto" panose="020B0604020202020204" charset="0"/>
                <a:ea typeface="Roboto" panose="020B0604020202020204" charset="0"/>
                <a:cs typeface="Roboto Medium"/>
                <a:sym typeface="Roboto Medium"/>
              </a:rPr>
              <a:t>Ενότητα</a:t>
            </a:r>
            <a:r>
              <a:rPr lang="en-US" sz="2800" dirty="0" smtClean="0">
                <a:solidFill>
                  <a:srgbClr val="2330DC"/>
                </a:solidFill>
                <a:latin typeface="Roboto" panose="020B0604020202020204" charset="0"/>
                <a:ea typeface="Roboto" panose="020B0604020202020204" charset="0"/>
                <a:cs typeface="Roboto Medium"/>
                <a:sym typeface="Roboto Medium"/>
              </a:rPr>
              <a:t> </a:t>
            </a:r>
            <a:r>
              <a:rPr lang="lt-LT" sz="2800" dirty="0">
                <a:solidFill>
                  <a:srgbClr val="2330DC"/>
                </a:solidFill>
                <a:latin typeface="Roboto" panose="020B0604020202020204" charset="0"/>
                <a:ea typeface="Roboto" panose="020B0604020202020204" charset="0"/>
                <a:cs typeface="Roboto Medium"/>
                <a:sym typeface="Roboto Medium"/>
              </a:rPr>
              <a:t>5</a:t>
            </a:r>
            <a:r>
              <a:rPr lang="en-US" sz="2800" dirty="0">
                <a:solidFill>
                  <a:srgbClr val="2330DC"/>
                </a:solidFill>
                <a:latin typeface="Roboto" panose="020B0604020202020204" charset="0"/>
                <a:ea typeface="Roboto" panose="020B0604020202020204" charset="0"/>
                <a:cs typeface="Roboto Medium"/>
                <a:sym typeface="Roboto Medium"/>
              </a:rPr>
              <a:t>: </a:t>
            </a:r>
            <a:r>
              <a:rPr lang="el-GR" sz="2800" dirty="0" smtClean="0">
                <a:solidFill>
                  <a:srgbClr val="2330DC"/>
                </a:solidFill>
                <a:latin typeface="Roboto" panose="020B0604020202020204" charset="0"/>
                <a:ea typeface="Roboto" panose="020B0604020202020204" charset="0"/>
                <a:cs typeface="Roboto Medium"/>
                <a:sym typeface="Roboto Medium"/>
              </a:rPr>
              <a:t>Σχεδιασμός</a:t>
            </a:r>
            <a:r>
              <a:rPr lang="en-GB" sz="2800" dirty="0" smtClean="0">
                <a:solidFill>
                  <a:srgbClr val="2330DC"/>
                </a:solidFill>
                <a:latin typeface="Roboto" panose="020B0604020202020204" charset="0"/>
                <a:ea typeface="Roboto" panose="020B0604020202020204" charset="0"/>
                <a:cs typeface="Roboto Medium"/>
                <a:sym typeface="Roboto Medium"/>
              </a:rPr>
              <a:t> </a:t>
            </a:r>
            <a:r>
              <a:rPr lang="el-GR" sz="2800" dirty="0" smtClean="0">
                <a:solidFill>
                  <a:srgbClr val="2330DC"/>
                </a:solidFill>
                <a:latin typeface="Roboto" panose="020B0604020202020204" charset="0"/>
                <a:ea typeface="Roboto" panose="020B0604020202020204" charset="0"/>
                <a:cs typeface="Roboto Medium"/>
                <a:sym typeface="Roboto Medium"/>
              </a:rPr>
              <a:t>Συμπεριληπτικών και Φιλικών Πόλεων</a:t>
            </a:r>
            <a:endParaRPr sz="2800" dirty="0">
              <a:solidFill>
                <a:srgbClr val="2330DC"/>
              </a:solidFill>
              <a:latin typeface="Roboto" panose="020B0604020202020204" charset="0"/>
              <a:ea typeface="Roboto" panose="020B0604020202020204" charset="0"/>
              <a:cs typeface="Roboto Medium"/>
              <a:sym typeface="Roboto Medium"/>
            </a:endParaRPr>
          </a:p>
        </p:txBody>
      </p:sp>
      <p:sp>
        <p:nvSpPr>
          <p:cNvPr id="89" name="Google Shape;89;p2"/>
          <p:cNvSpPr txBox="1">
            <a:spLocks noGrp="1"/>
          </p:cNvSpPr>
          <p:nvPr>
            <p:ph type="subTitle" idx="1"/>
          </p:nvPr>
        </p:nvSpPr>
        <p:spPr>
          <a:xfrm>
            <a:off x="813932" y="2242901"/>
            <a:ext cx="10145615" cy="2851603"/>
          </a:xfrm>
          <a:prstGeom prst="rect">
            <a:avLst/>
          </a:prstGeom>
          <a:noFill/>
          <a:ln>
            <a:noFill/>
          </a:ln>
        </p:spPr>
        <p:txBody>
          <a:bodyPr spcFirstLastPara="1" wrap="square" lIns="91425" tIns="45700" rIns="91425" bIns="45700" anchor="t" anchorCtr="0">
            <a:noAutofit/>
          </a:bodyPr>
          <a:lstStyle/>
          <a:p>
            <a:pPr marL="0" lvl="0" indent="0" algn="l">
              <a:spcBef>
                <a:spcPts val="480"/>
              </a:spcBef>
              <a:buClr>
                <a:srgbClr val="595959"/>
              </a:buClr>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.1.</a:t>
            </a:r>
            <a:r>
              <a:rPr lang="en-GB" sz="1700" b="1" dirty="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Συμπεριληπτικές</a:t>
            </a:r>
            <a:r>
              <a:rPr lang="en-GB" sz="1700" dirty="0" smtClean="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και </a:t>
            </a:r>
            <a:r>
              <a:rPr lang="el-GR" sz="1700" dirty="0" smtClean="0">
                <a:solidFill>
                  <a:srgbClr val="2330DC"/>
                </a:solidFill>
                <a:latin typeface="Roboto"/>
                <a:ea typeface="Roboto"/>
                <a:cs typeface="Roboto"/>
                <a:sym typeface="Roboto"/>
              </a:rPr>
              <a:t>Προσβάσιμες Πόλεις. </a:t>
            </a:r>
            <a:r>
              <a:rPr lang="el-GR" sz="1700" dirty="0">
                <a:solidFill>
                  <a:srgbClr val="2330DC"/>
                </a:solidFill>
                <a:latin typeface="Roboto"/>
                <a:ea typeface="Roboto"/>
                <a:cs typeface="Roboto"/>
                <a:sym typeface="Roboto"/>
              </a:rPr>
              <a:t>Πόλεις που </a:t>
            </a:r>
            <a:r>
              <a:rPr lang="el-GR" sz="1700" dirty="0" smtClean="0">
                <a:solidFill>
                  <a:srgbClr val="2330DC"/>
                </a:solidFill>
                <a:latin typeface="Roboto"/>
                <a:ea typeface="Roboto"/>
                <a:cs typeface="Roboto"/>
                <a:sym typeface="Roboto"/>
              </a:rPr>
              <a:t>Ακούνε</a:t>
            </a:r>
            <a:r>
              <a:rPr lang="en-GB" sz="1700" dirty="0" smtClean="0">
                <a:solidFill>
                  <a:srgbClr val="2330DC"/>
                </a:solidFill>
                <a:latin typeface="Roboto"/>
                <a:ea typeface="Roboto"/>
                <a:cs typeface="Roboto"/>
                <a:sym typeface="Roboto"/>
              </a:rPr>
              <a:t>.</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.2</a:t>
            </a:r>
            <a:r>
              <a:rPr lang="en-GB" sz="1700" b="1" dirty="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Χαρακτηριστικά των Φιλικών Πόλεων</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.3</a:t>
            </a:r>
            <a:r>
              <a:rPr lang="en-GB" sz="1700" b="1" dirty="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Τύποι </a:t>
            </a:r>
            <a:r>
              <a:rPr lang="el-GR" sz="1700" dirty="0" err="1">
                <a:solidFill>
                  <a:srgbClr val="2330DC"/>
                </a:solidFill>
                <a:latin typeface="Roboto"/>
                <a:ea typeface="Roboto"/>
                <a:cs typeface="Roboto"/>
                <a:sym typeface="Roboto"/>
              </a:rPr>
              <a:t>Προσβάσιμων</a:t>
            </a:r>
            <a:r>
              <a:rPr lang="el-GR" sz="1700" dirty="0">
                <a:solidFill>
                  <a:srgbClr val="2330DC"/>
                </a:solidFill>
                <a:latin typeface="Roboto"/>
                <a:ea typeface="Roboto"/>
                <a:cs typeface="Roboto"/>
                <a:sym typeface="Roboto"/>
              </a:rPr>
              <a:t> και «Σχεδιασμένων» Πόλεων</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.4</a:t>
            </a:r>
            <a:r>
              <a:rPr lang="en-GB" sz="1700" b="1" dirty="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Προσβάσιμες </a:t>
            </a:r>
            <a:r>
              <a:rPr lang="el-GR" sz="1700" dirty="0" smtClean="0">
                <a:solidFill>
                  <a:srgbClr val="2330DC"/>
                </a:solidFill>
                <a:latin typeface="Roboto"/>
                <a:ea typeface="Roboto"/>
                <a:cs typeface="Roboto"/>
                <a:sym typeface="Roboto"/>
              </a:rPr>
              <a:t>Υποδομές </a:t>
            </a:r>
            <a:r>
              <a:rPr lang="el-GR" sz="1700" dirty="0">
                <a:solidFill>
                  <a:srgbClr val="2330DC"/>
                </a:solidFill>
                <a:latin typeface="Roboto"/>
                <a:ea typeface="Roboto"/>
                <a:cs typeface="Roboto"/>
                <a:sym typeface="Roboto"/>
              </a:rPr>
              <a:t>και </a:t>
            </a:r>
            <a:r>
              <a:rPr lang="el-GR" sz="1700" dirty="0" smtClean="0">
                <a:solidFill>
                  <a:srgbClr val="2330DC"/>
                </a:solidFill>
                <a:latin typeface="Roboto"/>
                <a:ea typeface="Roboto"/>
                <a:cs typeface="Roboto"/>
                <a:sym typeface="Roboto"/>
              </a:rPr>
              <a:t>Εύκολη Πλοήγηση </a:t>
            </a:r>
            <a:r>
              <a:rPr lang="el-GR" sz="1700" dirty="0">
                <a:solidFill>
                  <a:srgbClr val="2330DC"/>
                </a:solidFill>
                <a:latin typeface="Roboto"/>
                <a:ea typeface="Roboto"/>
                <a:cs typeface="Roboto"/>
                <a:sym typeface="Roboto"/>
              </a:rPr>
              <a:t>για </a:t>
            </a:r>
            <a:r>
              <a:rPr lang="el-GR" sz="1700" dirty="0" smtClean="0">
                <a:solidFill>
                  <a:srgbClr val="2330DC"/>
                </a:solidFill>
                <a:latin typeface="Roboto"/>
                <a:ea typeface="Roboto"/>
                <a:cs typeface="Roboto"/>
                <a:sym typeface="Roboto"/>
              </a:rPr>
              <a:t>Όλους</a:t>
            </a:r>
            <a:r>
              <a:rPr lang="el-GR" sz="1700" dirty="0">
                <a:solidFill>
                  <a:srgbClr val="2330DC"/>
                </a:solidFill>
                <a:latin typeface="Roboto"/>
                <a:ea typeface="Roboto"/>
                <a:cs typeface="Roboto"/>
                <a:sym typeface="Roboto"/>
              </a:rPr>
              <a:t>/-λες τους/τις </a:t>
            </a:r>
            <a:r>
              <a:rPr lang="el-GR" sz="1700" dirty="0" smtClean="0">
                <a:solidFill>
                  <a:srgbClr val="2330DC"/>
                </a:solidFill>
                <a:latin typeface="Roboto"/>
                <a:ea typeface="Roboto"/>
                <a:cs typeface="Roboto"/>
                <a:sym typeface="Roboto"/>
              </a:rPr>
              <a:t>Χρήστες</a:t>
            </a:r>
            <a:r>
              <a:rPr lang="el-GR" sz="1700" dirty="0">
                <a:solidFill>
                  <a:srgbClr val="2330DC"/>
                </a:solidFill>
                <a:latin typeface="Roboto"/>
                <a:ea typeface="Roboto"/>
                <a:cs typeface="Roboto"/>
                <a:sym typeface="Roboto"/>
              </a:rPr>
              <a:t>/-</a:t>
            </a:r>
            <a:r>
              <a:rPr lang="el-GR" sz="1700" dirty="0" err="1">
                <a:solidFill>
                  <a:srgbClr val="2330DC"/>
                </a:solidFill>
                <a:latin typeface="Roboto"/>
                <a:ea typeface="Roboto"/>
                <a:cs typeface="Roboto"/>
                <a:sym typeface="Roboto"/>
              </a:rPr>
              <a:t>στριες</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5</a:t>
            </a:r>
            <a:r>
              <a:rPr lang="lt-LT" sz="1700" b="1" dirty="0">
                <a:solidFill>
                  <a:srgbClr val="2330DC"/>
                </a:solidFill>
                <a:latin typeface="Roboto"/>
                <a:ea typeface="Roboto"/>
                <a:cs typeface="Roboto"/>
                <a:sym typeface="Roboto"/>
              </a:rPr>
              <a:t>.5</a:t>
            </a:r>
            <a:r>
              <a:rPr lang="en-GB" sz="1700" b="1" dirty="0">
                <a:solidFill>
                  <a:srgbClr val="2330DC"/>
                </a:solidFill>
                <a:latin typeface="Roboto"/>
                <a:ea typeface="Roboto"/>
                <a:cs typeface="Roboto"/>
                <a:sym typeface="Roboto"/>
              </a:rPr>
              <a:t>. </a:t>
            </a:r>
            <a:r>
              <a:rPr lang="el-GR" sz="1700" dirty="0">
                <a:solidFill>
                  <a:srgbClr val="2330DC"/>
                </a:solidFill>
                <a:latin typeface="Roboto"/>
                <a:ea typeface="Roboto"/>
                <a:cs typeface="Roboto"/>
                <a:sym typeface="Roboto"/>
              </a:rPr>
              <a:t>Δημιουργία </a:t>
            </a:r>
            <a:r>
              <a:rPr lang="el-GR" sz="1700" dirty="0" smtClean="0">
                <a:solidFill>
                  <a:srgbClr val="2330DC"/>
                </a:solidFill>
                <a:latin typeface="Roboto"/>
                <a:ea typeface="Roboto"/>
                <a:cs typeface="Roboto"/>
                <a:sym typeface="Roboto"/>
              </a:rPr>
              <a:t>Περιπατητικών </a:t>
            </a:r>
            <a:r>
              <a:rPr lang="el-GR" sz="1700" dirty="0">
                <a:solidFill>
                  <a:srgbClr val="2330DC"/>
                </a:solidFill>
                <a:latin typeface="Roboto"/>
                <a:ea typeface="Roboto"/>
                <a:cs typeface="Roboto"/>
                <a:sym typeface="Roboto"/>
              </a:rPr>
              <a:t>και </a:t>
            </a:r>
            <a:r>
              <a:rPr lang="el-GR" sz="1700" dirty="0" smtClean="0">
                <a:solidFill>
                  <a:srgbClr val="2330DC"/>
                </a:solidFill>
                <a:latin typeface="Roboto"/>
                <a:ea typeface="Roboto"/>
                <a:cs typeface="Roboto"/>
                <a:sym typeface="Roboto"/>
              </a:rPr>
              <a:t>Φιλικών </a:t>
            </a:r>
            <a:r>
              <a:rPr lang="el-GR" sz="1700" dirty="0">
                <a:solidFill>
                  <a:srgbClr val="2330DC"/>
                </a:solidFill>
                <a:latin typeface="Roboto"/>
                <a:ea typeface="Roboto"/>
                <a:cs typeface="Roboto"/>
                <a:sym typeface="Roboto"/>
              </a:rPr>
              <a:t>προς το </a:t>
            </a:r>
            <a:r>
              <a:rPr lang="el-GR" sz="1700" dirty="0" smtClean="0">
                <a:solidFill>
                  <a:srgbClr val="2330DC"/>
                </a:solidFill>
                <a:latin typeface="Roboto"/>
                <a:ea typeface="Roboto"/>
                <a:cs typeface="Roboto"/>
                <a:sym typeface="Roboto"/>
              </a:rPr>
              <a:t>Ποδήλατο Οδών</a:t>
            </a:r>
            <a:r>
              <a:rPr lang="lt-LT" sz="1700" dirty="0" smtClean="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Μελέτες Περίπτωσης</a:t>
            </a:r>
            <a:r>
              <a:rPr lang="lt-LT" sz="1700" dirty="0" smtClean="0">
                <a:solidFill>
                  <a:srgbClr val="2330DC"/>
                </a:solidFill>
                <a:latin typeface="Roboto"/>
                <a:ea typeface="Roboto"/>
                <a:cs typeface="Roboto"/>
                <a:sym typeface="Roboto"/>
              </a:rPr>
              <a:t>.</a:t>
            </a:r>
            <a:endParaRPr lang="en-GB"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 xmlns:a16="http://schemas.microsoft.com/office/drawing/2014/main" id="{042F40FA-3742-40BA-A365-D9F140BC7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314F007A-7C64-4687-AE3A-224B18CE9C85}"/>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193129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682000"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5</a:t>
            </a:r>
            <a:r>
              <a:rPr lang="lt-LT" sz="3200" dirty="0" smtClean="0">
                <a:solidFill>
                  <a:srgbClr val="2330DC"/>
                </a:solidFill>
                <a:latin typeface="Roboto"/>
                <a:ea typeface="Roboto"/>
                <a:cs typeface="Roboto"/>
                <a:sym typeface="Roboto"/>
              </a:rPr>
              <a:t>.1</a:t>
            </a:r>
            <a:r>
              <a:rPr lang="el-GR" sz="3200" dirty="0">
                <a:solidFill>
                  <a:srgbClr val="2330DC"/>
                </a:solidFill>
                <a:latin typeface="Roboto"/>
                <a:ea typeface="Roboto"/>
                <a:cs typeface="Roboto"/>
                <a:sym typeface="Roboto"/>
              </a:rPr>
              <a:t>Συμπεριληπτικές και </a:t>
            </a:r>
            <a:r>
              <a:rPr lang="el-GR" sz="3200" dirty="0" err="1">
                <a:solidFill>
                  <a:srgbClr val="2330DC"/>
                </a:solidFill>
                <a:latin typeface="Roboto"/>
                <a:ea typeface="Roboto"/>
                <a:cs typeface="Roboto"/>
                <a:sym typeface="Roboto"/>
              </a:rPr>
              <a:t>Προσβάσιμες</a:t>
            </a:r>
            <a:r>
              <a:rPr lang="el-GR" sz="3200" dirty="0">
                <a:solidFill>
                  <a:srgbClr val="2330DC"/>
                </a:solidFill>
                <a:latin typeface="Roboto"/>
                <a:ea typeface="Roboto"/>
                <a:cs typeface="Roboto"/>
                <a:sym typeface="Roboto"/>
              </a:rPr>
              <a:t> Πόλεις</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δημιουργία συμπεριληπτικών και </a:t>
            </a:r>
            <a:r>
              <a:rPr lang="el-GR" sz="1600" dirty="0" err="1">
                <a:solidFill>
                  <a:srgbClr val="2330DC"/>
                </a:solidFill>
                <a:latin typeface="Roboto"/>
                <a:ea typeface="Roboto"/>
                <a:cs typeface="Roboto"/>
                <a:sym typeface="Roboto"/>
              </a:rPr>
              <a:t>προσβάσιμων</a:t>
            </a:r>
            <a:r>
              <a:rPr lang="el-GR" sz="1600" dirty="0">
                <a:solidFill>
                  <a:srgbClr val="2330DC"/>
                </a:solidFill>
                <a:latin typeface="Roboto"/>
                <a:ea typeface="Roboto"/>
                <a:cs typeface="Roboto"/>
                <a:sym typeface="Roboto"/>
              </a:rPr>
              <a:t> πόλεων απαιτεί εστίαση στον καθολικό σχεδιασμό, τη συμμετοχή περιθωριοποιημένων ομάδων στον σχεδιασμό και την άρση των εμποδίων στο φυσικό, ψηφιακό και κοινωνικό περιβάλλον, ώστε να διασφαλίζεται η ισότιμη συμμετοχή όλων</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τοπικές κυβερνήσεις διαδραματίζουν κρίσιμο ρόλο στην προώθηση της συμπεριληπτικής αστικής ανάπτυξης υιοθετώντας διεθνή πρότυπα, συνεργαζόμενες με τα ενδιαφερόμενα μέρη και χρησιμοποιώντας δεδομένα για την παρακολούθηση της αποτελεσματικότητας των συμπεριληπτικών πολιτικών</a:t>
            </a:r>
            <a:r>
              <a:rPr lang="en-GB" sz="1600" dirty="0" smtClean="0">
                <a:solidFill>
                  <a:srgbClr val="2330DC"/>
                </a:solidFill>
                <a:latin typeface="Roboto"/>
                <a:ea typeface="Roboto"/>
                <a:cs typeface="Roboto"/>
                <a:sym typeface="Roboto"/>
              </a:rPr>
              <a:t>.</a:t>
            </a:r>
            <a:endParaRPr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8196" name="Picture 4" descr="Nėra nuotraukos aprašo.">
            <a:extLst>
              <a:ext uri="{FF2B5EF4-FFF2-40B4-BE49-F238E27FC236}">
                <a16:creationId xmlns="" xmlns:a16="http://schemas.microsoft.com/office/drawing/2014/main" id="{637E85D1-3160-45AD-9AD7-CC0C9E3A2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950" y="2428875"/>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1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862975"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.2</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Χαρακτηριστικά των Φιλικών Πόλεων</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φιλικές πόλεις δίνουν προτεραιότητα στην προσβασιμότητα, τη </a:t>
            </a:r>
            <a:r>
              <a:rPr lang="el-GR" sz="1600" dirty="0" err="1">
                <a:solidFill>
                  <a:srgbClr val="2330DC"/>
                </a:solidFill>
                <a:latin typeface="Roboto"/>
                <a:ea typeface="Roboto"/>
                <a:cs typeface="Roboto"/>
                <a:sym typeface="Roboto"/>
              </a:rPr>
              <a:t>συμπεριληπτικότητα</a:t>
            </a:r>
            <a:r>
              <a:rPr lang="el-GR" sz="1600" dirty="0">
                <a:solidFill>
                  <a:srgbClr val="2330DC"/>
                </a:solidFill>
                <a:latin typeface="Roboto"/>
                <a:ea typeface="Roboto"/>
                <a:cs typeface="Roboto"/>
                <a:sym typeface="Roboto"/>
              </a:rPr>
              <a:t> και την εμπλοκή της κοινότητας εξασφαλίζοντας ότι όλοι/-λες οι κάτοικοι, ανεξάρτητα από τις ικανότητες ή το υπόβαθρο, μπορούν να συμμετέχουν πλήρως στην αστική ζωή.</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βιωσιμότητα αποτελεί βασικό χαρακτηριστικό των φιλικών πόλεων, με έμφαση στις πράσινες υποδομές, τις βιώσιμες μεταφορές, τη μείωση των αποβλήτων και την ανθεκτικότητα στο κλίμα, ώστε να δημιουργηθεί ένα βιώσιμο περιβάλλον για τις μελλοντικές γενιές.</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συμμετοχή της κοινότητας είναι αναπόσπαστο στοιχείο, με τις φιλικές πόλεις να προωθούν τη συμμετοχή των πολιτών και την κοινωνική ένταξη μέσω του συνεργατικού αστικού σχεδιασμού και των προγραμμάτων που προάγουν την ποικιλομορφία και την ευημερία όλων των κατοίκων</a:t>
            </a:r>
            <a:r>
              <a:rPr lang="en-GB" sz="1600" dirty="0" smtClean="0">
                <a:solidFill>
                  <a:srgbClr val="2330DC"/>
                </a:solidFill>
                <a:latin typeface="Roboto"/>
                <a:ea typeface="Roboto"/>
                <a:cs typeface="Roboto"/>
                <a:sym typeface="Roboto"/>
              </a:rPr>
              <a:t>.</a:t>
            </a:r>
            <a:endParaRPr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 name="Picture 2">
            <a:extLst>
              <a:ext uri="{FF2B5EF4-FFF2-40B4-BE49-F238E27FC236}">
                <a16:creationId xmlns="" xmlns:a16="http://schemas.microsoft.com/office/drawing/2014/main" id="{3E675946-35E2-4FB1-903A-FBDA6A817D3F}"/>
              </a:ext>
            </a:extLst>
          </p:cNvPr>
          <p:cNvPicPr>
            <a:picLocks noChangeAspect="1"/>
          </p:cNvPicPr>
          <p:nvPr/>
        </p:nvPicPr>
        <p:blipFill>
          <a:blip r:embed="rId4"/>
          <a:stretch>
            <a:fillRect/>
          </a:stretch>
        </p:blipFill>
        <p:spPr>
          <a:xfrm>
            <a:off x="7743825" y="755000"/>
            <a:ext cx="3600000" cy="3600000"/>
          </a:xfrm>
          <a:prstGeom prst="rect">
            <a:avLst/>
          </a:prstGeom>
        </p:spPr>
      </p:pic>
    </p:spTree>
    <p:extLst>
      <p:ext uri="{BB962C8B-B14F-4D97-AF65-F5344CB8AC3E}">
        <p14:creationId xmlns:p14="http://schemas.microsoft.com/office/powerpoint/2010/main" val="389938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39275"/>
            <a:ext cx="9768100"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.3</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Τύποι </a:t>
            </a:r>
            <a:r>
              <a:rPr lang="el-GR" sz="3200" dirty="0" err="1" smtClean="0">
                <a:solidFill>
                  <a:srgbClr val="2330DC"/>
                </a:solidFill>
                <a:latin typeface="Roboto"/>
                <a:ea typeface="Roboto"/>
                <a:cs typeface="Roboto"/>
                <a:sym typeface="Roboto"/>
              </a:rPr>
              <a:t>Προσβάσιμων</a:t>
            </a:r>
            <a:r>
              <a:rPr lang="el-GR" sz="3200" dirty="0" smtClean="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και </a:t>
            </a:r>
            <a:r>
              <a:rPr lang="el-GR" sz="3200" dirty="0" smtClean="0">
                <a:solidFill>
                  <a:srgbClr val="2330DC"/>
                </a:solidFill>
                <a:latin typeface="Roboto"/>
                <a:ea typeface="Roboto"/>
                <a:cs typeface="Roboto"/>
                <a:sym typeface="Roboto"/>
              </a:rPr>
              <a:t>«Σχεδιασμένων» Πόλεων</a:t>
            </a:r>
            <a:endParaRPr lang="en-GB" sz="20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Πόλη</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των</a:t>
            </a:r>
            <a:r>
              <a:rPr lang="en-GB" sz="1600" dirty="0">
                <a:solidFill>
                  <a:srgbClr val="2330DC"/>
                </a:solidFill>
                <a:latin typeface="Roboto"/>
                <a:ea typeface="Roboto"/>
                <a:cs typeface="Roboto"/>
                <a:sym typeface="Roboto"/>
              </a:rPr>
              <a:t> 15 </a:t>
            </a:r>
            <a:r>
              <a:rPr lang="en-GB" sz="1600" dirty="0" err="1">
                <a:solidFill>
                  <a:srgbClr val="2330DC"/>
                </a:solidFill>
                <a:latin typeface="Roboto"/>
                <a:ea typeface="Roboto"/>
                <a:cs typeface="Roboto"/>
                <a:sym typeface="Roboto"/>
              </a:rPr>
              <a:t>λε</a:t>
            </a:r>
            <a:r>
              <a:rPr lang="en-GB" sz="1600" dirty="0">
                <a:solidFill>
                  <a:srgbClr val="2330DC"/>
                </a:solidFill>
                <a:latin typeface="Roboto"/>
                <a:ea typeface="Roboto"/>
                <a:cs typeface="Roboto"/>
                <a:sym typeface="Roboto"/>
              </a:rPr>
              <a:t>πτών</a:t>
            </a:r>
            <a:r>
              <a:rPr lang="lt-LT"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Β</a:t>
            </a:r>
            <a:r>
              <a:rPr lang="en-GB" sz="1600" dirty="0">
                <a:solidFill>
                  <a:srgbClr val="2330DC"/>
                </a:solidFill>
                <a:latin typeface="Roboto"/>
                <a:ea typeface="Roboto"/>
                <a:cs typeface="Roboto"/>
                <a:sym typeface="Roboto"/>
              </a:rPr>
              <a:t>α</a:t>
            </a:r>
            <a:r>
              <a:rPr lang="en-GB" sz="1600" dirty="0" err="1">
                <a:solidFill>
                  <a:srgbClr val="2330DC"/>
                </a:solidFill>
                <a:latin typeface="Roboto"/>
                <a:ea typeface="Roboto"/>
                <a:cs typeface="Roboto"/>
                <a:sym typeface="Roboto"/>
              </a:rPr>
              <a:t>σικές</a:t>
            </a:r>
            <a:r>
              <a:rPr lang="en-GB" sz="1600" dirty="0">
                <a:solidFill>
                  <a:srgbClr val="2330DC"/>
                </a:solidFill>
                <a:latin typeface="Roboto"/>
                <a:ea typeface="Roboto"/>
                <a:cs typeface="Roboto"/>
                <a:sym typeface="Roboto"/>
              </a:rPr>
              <a:t> υπ</a:t>
            </a:r>
            <a:r>
              <a:rPr lang="en-GB" sz="1600" dirty="0" err="1">
                <a:solidFill>
                  <a:srgbClr val="2330DC"/>
                </a:solidFill>
                <a:latin typeface="Roboto"/>
                <a:ea typeface="Roboto"/>
                <a:cs typeface="Roboto"/>
                <a:sym typeface="Roboto"/>
              </a:rPr>
              <a:t>ηρεσίες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σε</a:t>
            </a:r>
            <a:r>
              <a:rPr lang="en-GB" sz="1600" dirty="0">
                <a:solidFill>
                  <a:srgbClr val="2330DC"/>
                </a:solidFill>
                <a:latin typeface="Roboto"/>
                <a:ea typeface="Roboto"/>
                <a:cs typeface="Roboto"/>
                <a:sym typeface="Roboto"/>
              </a:rPr>
              <a:t> απ</a:t>
            </a:r>
            <a:r>
              <a:rPr lang="en-GB" sz="1600" dirty="0" err="1">
                <a:solidFill>
                  <a:srgbClr val="2330DC"/>
                </a:solidFill>
                <a:latin typeface="Roboto"/>
                <a:ea typeface="Roboto"/>
                <a:cs typeface="Roboto"/>
                <a:sym typeface="Roboto"/>
              </a:rPr>
              <a:t>όστ</a:t>
            </a:r>
            <a:r>
              <a:rPr lang="en-GB" sz="1600" dirty="0">
                <a:solidFill>
                  <a:srgbClr val="2330DC"/>
                </a:solidFill>
                <a:latin typeface="Roboto"/>
                <a:ea typeface="Roboto"/>
                <a:cs typeface="Roboto"/>
                <a:sym typeface="Roboto"/>
              </a:rPr>
              <a:t>αση 15 λεπτών με τα</a:t>
            </a:r>
            <a:r>
              <a:rPr lang="el-GR" sz="1600" dirty="0">
                <a:solidFill>
                  <a:srgbClr val="2330DC"/>
                </a:solidFill>
                <a:latin typeface="Roboto"/>
                <a:ea typeface="Roboto"/>
                <a:cs typeface="Roboto"/>
                <a:sym typeface="Roboto"/>
              </a:rPr>
              <a:t>/το</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όδι</a:t>
            </a:r>
            <a:r>
              <a:rPr lang="en-GB" sz="1600" dirty="0">
                <a:solidFill>
                  <a:srgbClr val="2330DC"/>
                </a:solidFill>
                <a:latin typeface="Roboto"/>
                <a:ea typeface="Roboto"/>
                <a:cs typeface="Roboto"/>
                <a:sym typeface="Roboto"/>
              </a:rPr>
              <a:t>α/ποδήλατο.</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Έξυ</a:t>
            </a:r>
            <a:r>
              <a:rPr lang="en-GB" sz="1600" dirty="0">
                <a:solidFill>
                  <a:srgbClr val="2330DC"/>
                </a:solidFill>
                <a:latin typeface="Roboto"/>
                <a:ea typeface="Roboto"/>
                <a:cs typeface="Roboto"/>
                <a:sym typeface="Roboto"/>
              </a:rPr>
              <a:t>πνη </a:t>
            </a:r>
            <a:r>
              <a:rPr lang="el-GR" sz="1600" dirty="0">
                <a:solidFill>
                  <a:srgbClr val="2330DC"/>
                </a:solidFill>
                <a:latin typeface="Roboto"/>
                <a:ea typeface="Roboto"/>
                <a:cs typeface="Roboto"/>
                <a:sym typeface="Roboto"/>
              </a:rPr>
              <a:t>Π</a:t>
            </a:r>
            <a:r>
              <a:rPr lang="en-GB" sz="1600" dirty="0" err="1">
                <a:solidFill>
                  <a:srgbClr val="2330DC"/>
                </a:solidFill>
                <a:latin typeface="Roboto"/>
                <a:ea typeface="Roboto"/>
                <a:cs typeface="Roboto"/>
                <a:sym typeface="Roboto"/>
              </a:rPr>
              <a:t>όλη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Χ</a:t>
            </a:r>
            <a:r>
              <a:rPr lang="en-GB" sz="1600" dirty="0" err="1">
                <a:solidFill>
                  <a:srgbClr val="2330DC"/>
                </a:solidFill>
                <a:latin typeface="Roboto"/>
                <a:ea typeface="Roboto"/>
                <a:cs typeface="Roboto"/>
                <a:sym typeface="Roboto"/>
              </a:rPr>
              <a:t>ρησιμο</a:t>
            </a:r>
            <a:r>
              <a:rPr lang="en-GB" sz="1600" dirty="0">
                <a:solidFill>
                  <a:srgbClr val="2330DC"/>
                </a:solidFill>
                <a:latin typeface="Roboto"/>
                <a:ea typeface="Roboto"/>
                <a:cs typeface="Roboto"/>
                <a:sym typeface="Roboto"/>
              </a:rPr>
              <a:t>ποιεί την τεχνολογία για αποτελεσματική, βιώσιμη αστική διαχείριση.</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Συμπεριληπτική </a:t>
            </a:r>
            <a:r>
              <a:rPr lang="en-GB" sz="1600" dirty="0" err="1">
                <a:solidFill>
                  <a:srgbClr val="2330DC"/>
                </a:solidFill>
                <a:latin typeface="Roboto"/>
                <a:ea typeface="Roboto"/>
                <a:cs typeface="Roboto"/>
                <a:sym typeface="Roboto"/>
              </a:rPr>
              <a:t>Πόλη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Παρέχει </a:t>
            </a:r>
            <a:r>
              <a:rPr lang="en-GB" sz="1600" dirty="0" err="1">
                <a:solidFill>
                  <a:srgbClr val="2330DC"/>
                </a:solidFill>
                <a:latin typeface="Roboto"/>
                <a:ea typeface="Roboto"/>
                <a:cs typeface="Roboto"/>
                <a:sym typeface="Roboto"/>
              </a:rPr>
              <a:t>ίση</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ρόσ</a:t>
            </a:r>
            <a:r>
              <a:rPr lang="en-GB" sz="1600" dirty="0">
                <a:solidFill>
                  <a:srgbClr val="2330DC"/>
                </a:solidFill>
                <a:latin typeface="Roboto"/>
                <a:ea typeface="Roboto"/>
                <a:cs typeface="Roboto"/>
                <a:sym typeface="Roboto"/>
              </a:rPr>
              <a:t>βαση σε ευκαιρίες για όλους τους κατοίκους.</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Πόλη</a:t>
            </a:r>
            <a:r>
              <a:rPr lang="en-GB" sz="1600" dirty="0">
                <a:solidFill>
                  <a:srgbClr val="2330DC"/>
                </a:solidFill>
                <a:latin typeface="Roboto"/>
                <a:ea typeface="Roboto"/>
                <a:cs typeface="Roboto"/>
                <a:sym typeface="Roboto"/>
              </a:rPr>
              <a:t>-</a:t>
            </a:r>
            <a:r>
              <a:rPr lang="el-GR" sz="1600" dirty="0">
                <a:solidFill>
                  <a:srgbClr val="2330DC"/>
                </a:solidFill>
                <a:latin typeface="Roboto"/>
                <a:ea typeface="Roboto"/>
                <a:cs typeface="Roboto"/>
                <a:sym typeface="Roboto"/>
              </a:rPr>
              <a:t>Σ</a:t>
            </a:r>
            <a:r>
              <a:rPr lang="en-GB" sz="1600" dirty="0" err="1">
                <a:solidFill>
                  <a:srgbClr val="2330DC"/>
                </a:solidFill>
                <a:latin typeface="Roboto"/>
                <a:ea typeface="Roboto"/>
                <a:cs typeface="Roboto"/>
                <a:sym typeface="Roboto"/>
              </a:rPr>
              <a:t>φουγγάρι</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Επικεντρώνεται στη </a:t>
            </a:r>
            <a:r>
              <a:rPr lang="en-GB" sz="1600" dirty="0" err="1">
                <a:solidFill>
                  <a:srgbClr val="2330DC"/>
                </a:solidFill>
                <a:latin typeface="Roboto"/>
                <a:ea typeface="Roboto"/>
                <a:cs typeface="Roboto"/>
                <a:sym typeface="Roboto"/>
              </a:rPr>
              <a:t>δι</a:t>
            </a:r>
            <a:r>
              <a:rPr lang="en-GB" sz="1600" dirty="0">
                <a:solidFill>
                  <a:srgbClr val="2330DC"/>
                </a:solidFill>
                <a:latin typeface="Roboto"/>
                <a:ea typeface="Roboto"/>
                <a:cs typeface="Roboto"/>
                <a:sym typeface="Roboto"/>
              </a:rPr>
              <a:t>αχείριση του νερού μέσω απορρόφησης και επαναχρησιμοποίησης.</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Βιοφιλική</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Π</a:t>
            </a:r>
            <a:r>
              <a:rPr lang="en-GB" sz="1600" dirty="0" err="1">
                <a:solidFill>
                  <a:srgbClr val="2330DC"/>
                </a:solidFill>
                <a:latin typeface="Roboto"/>
                <a:ea typeface="Roboto"/>
                <a:cs typeface="Roboto"/>
                <a:sym typeface="Roboto"/>
              </a:rPr>
              <a:t>όλη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Ε</a:t>
            </a:r>
            <a:r>
              <a:rPr lang="en-GB" sz="1600" dirty="0" err="1">
                <a:solidFill>
                  <a:srgbClr val="2330DC"/>
                </a:solidFill>
                <a:latin typeface="Roboto"/>
                <a:ea typeface="Roboto"/>
                <a:cs typeface="Roboto"/>
                <a:sym typeface="Roboto"/>
              </a:rPr>
              <a:t>νσωμ</a:t>
            </a:r>
            <a:r>
              <a:rPr lang="en-GB" sz="1600" dirty="0">
                <a:solidFill>
                  <a:srgbClr val="2330DC"/>
                </a:solidFill>
                <a:latin typeface="Roboto"/>
                <a:ea typeface="Roboto"/>
                <a:cs typeface="Roboto"/>
                <a:sym typeface="Roboto"/>
              </a:rPr>
              <a:t>ατώνει τη φύση για να ενισχύσει την ευημερία.</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Κυκλική</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Π</a:t>
            </a:r>
            <a:r>
              <a:rPr lang="en-GB" sz="1600" dirty="0" err="1">
                <a:solidFill>
                  <a:srgbClr val="2330DC"/>
                </a:solidFill>
                <a:latin typeface="Roboto"/>
                <a:ea typeface="Roboto"/>
                <a:cs typeface="Roboto"/>
                <a:sym typeface="Roboto"/>
              </a:rPr>
              <a:t>όλη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Εστιάζει</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στη</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μείωση</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των</a:t>
            </a:r>
            <a:r>
              <a:rPr lang="en-GB" sz="1600" dirty="0">
                <a:solidFill>
                  <a:srgbClr val="2330DC"/>
                </a:solidFill>
                <a:latin typeface="Roboto"/>
                <a:ea typeface="Roboto"/>
                <a:cs typeface="Roboto"/>
                <a:sym typeface="Roboto"/>
              </a:rPr>
              <a:t> αποβ</a:t>
            </a:r>
            <a:r>
              <a:rPr lang="en-GB" sz="1600" dirty="0" err="1">
                <a:solidFill>
                  <a:srgbClr val="2330DC"/>
                </a:solidFill>
                <a:latin typeface="Roboto"/>
                <a:ea typeface="Roboto"/>
                <a:cs typeface="Roboto"/>
                <a:sym typeface="Roboto"/>
              </a:rPr>
              <a:t>λήτων</a:t>
            </a:r>
            <a:r>
              <a:rPr lang="en-GB" sz="1600" dirty="0">
                <a:solidFill>
                  <a:srgbClr val="2330DC"/>
                </a:solidFill>
                <a:latin typeface="Roboto"/>
                <a:ea typeface="Roboto"/>
                <a:cs typeface="Roboto"/>
                <a:sym typeface="Roboto"/>
              </a:rPr>
              <a:t> και </a:t>
            </a:r>
            <a:r>
              <a:rPr lang="en-GB" sz="1600" dirty="0" err="1">
                <a:solidFill>
                  <a:srgbClr val="2330DC"/>
                </a:solidFill>
                <a:latin typeface="Roboto"/>
                <a:ea typeface="Roboto"/>
                <a:cs typeface="Roboto"/>
                <a:sym typeface="Roboto"/>
              </a:rPr>
              <a:t>την</a:t>
            </a:r>
            <a:r>
              <a:rPr lang="en-GB" sz="1600" dirty="0">
                <a:solidFill>
                  <a:srgbClr val="2330DC"/>
                </a:solidFill>
                <a:latin typeface="Roboto"/>
                <a:ea typeface="Roboto"/>
                <a:cs typeface="Roboto"/>
                <a:sym typeface="Roboto"/>
              </a:rPr>
              <a:t> επανα</a:t>
            </a:r>
            <a:r>
              <a:rPr lang="en-GB" sz="1600" dirty="0" err="1">
                <a:solidFill>
                  <a:srgbClr val="2330DC"/>
                </a:solidFill>
                <a:latin typeface="Roboto"/>
                <a:ea typeface="Roboto"/>
                <a:cs typeface="Roboto"/>
                <a:sym typeface="Roboto"/>
              </a:rPr>
              <a:t>χρησιμο</a:t>
            </a:r>
            <a:r>
              <a:rPr lang="en-GB" sz="1600" dirty="0">
                <a:solidFill>
                  <a:srgbClr val="2330DC"/>
                </a:solidFill>
                <a:latin typeface="Roboto"/>
                <a:ea typeface="Roboto"/>
                <a:cs typeface="Roboto"/>
                <a:sym typeface="Roboto"/>
              </a:rPr>
              <a:t>ποίηση των πόρων.</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Citta</a:t>
            </a:r>
            <a:r>
              <a:rPr lang="en-GB" sz="1600" dirty="0">
                <a:solidFill>
                  <a:srgbClr val="2330DC"/>
                </a:solidFill>
                <a:latin typeface="Roboto"/>
                <a:ea typeface="Roboto"/>
                <a:cs typeface="Roboto"/>
                <a:sym typeface="Roboto"/>
              </a:rPr>
              <a:t> slow: </a:t>
            </a:r>
            <a:r>
              <a:rPr lang="el-GR" sz="1600" dirty="0">
                <a:solidFill>
                  <a:srgbClr val="2330DC"/>
                </a:solidFill>
                <a:latin typeface="Roboto"/>
                <a:ea typeface="Roboto"/>
                <a:cs typeface="Roboto"/>
                <a:sym typeface="Roboto"/>
              </a:rPr>
              <a:t>Π</a:t>
            </a:r>
            <a:r>
              <a:rPr lang="en-GB" sz="1600" dirty="0" err="1">
                <a:solidFill>
                  <a:srgbClr val="2330DC"/>
                </a:solidFill>
                <a:latin typeface="Roboto"/>
                <a:ea typeface="Roboto"/>
                <a:cs typeface="Roboto"/>
                <a:sym typeface="Roboto"/>
              </a:rPr>
              <a:t>ροωθεί</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τους</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ιο</a:t>
            </a:r>
            <a:r>
              <a:rPr lang="en-GB" sz="1600" dirty="0">
                <a:solidFill>
                  <a:srgbClr val="2330DC"/>
                </a:solidFill>
                <a:latin typeface="Roboto"/>
                <a:ea typeface="Roboto"/>
                <a:cs typeface="Roboto"/>
                <a:sym typeface="Roboto"/>
              </a:rPr>
              <a:t> α</a:t>
            </a:r>
            <a:r>
              <a:rPr lang="en-GB" sz="1600" dirty="0" err="1">
                <a:solidFill>
                  <a:srgbClr val="2330DC"/>
                </a:solidFill>
                <a:latin typeface="Roboto"/>
                <a:ea typeface="Roboto"/>
                <a:cs typeface="Roboto"/>
                <a:sym typeface="Roboto"/>
              </a:rPr>
              <a:t>ργούς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ρυθμούς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την</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το</a:t>
            </a:r>
            <a:r>
              <a:rPr lang="en-GB" sz="1600" dirty="0">
                <a:solidFill>
                  <a:srgbClr val="2330DC"/>
                </a:solidFill>
                <a:latin typeface="Roboto"/>
                <a:ea typeface="Roboto"/>
                <a:cs typeface="Roboto"/>
                <a:sym typeface="Roboto"/>
              </a:rPr>
              <a:t>πική οικονομία, την πολιτιστική κληρονομιά.</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Περι</a:t>
            </a:r>
            <a:r>
              <a:rPr lang="en-GB" sz="1600" dirty="0">
                <a:solidFill>
                  <a:srgbClr val="2330DC"/>
                </a:solidFill>
                <a:latin typeface="Roboto"/>
                <a:ea typeface="Roboto"/>
                <a:cs typeface="Roboto"/>
                <a:sym typeface="Roboto"/>
              </a:rPr>
              <a:t>πατητική </a:t>
            </a:r>
            <a:r>
              <a:rPr lang="el-GR" sz="1600" dirty="0">
                <a:solidFill>
                  <a:srgbClr val="2330DC"/>
                </a:solidFill>
                <a:latin typeface="Roboto"/>
                <a:ea typeface="Roboto"/>
                <a:cs typeface="Roboto"/>
                <a:sym typeface="Roboto"/>
              </a:rPr>
              <a:t>Π</a:t>
            </a:r>
            <a:r>
              <a:rPr lang="en-GB" sz="1600" dirty="0" err="1">
                <a:solidFill>
                  <a:srgbClr val="2330DC"/>
                </a:solidFill>
                <a:latin typeface="Roboto"/>
                <a:ea typeface="Roboto"/>
                <a:cs typeface="Roboto"/>
                <a:sym typeface="Roboto"/>
              </a:rPr>
              <a:t>όλη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Δ</a:t>
            </a:r>
            <a:r>
              <a:rPr lang="en-GB" sz="1600" dirty="0" err="1">
                <a:solidFill>
                  <a:srgbClr val="2330DC"/>
                </a:solidFill>
                <a:latin typeface="Roboto"/>
                <a:ea typeface="Roboto"/>
                <a:cs typeface="Roboto"/>
                <a:sym typeface="Roboto"/>
              </a:rPr>
              <a:t>ίνει</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ροτερ</a:t>
            </a:r>
            <a:r>
              <a:rPr lang="en-GB" sz="1600" dirty="0">
                <a:solidFill>
                  <a:srgbClr val="2330DC"/>
                </a:solidFill>
                <a:latin typeface="Roboto"/>
                <a:ea typeface="Roboto"/>
                <a:cs typeface="Roboto"/>
                <a:sym typeface="Roboto"/>
              </a:rPr>
              <a:t>αιότητα σε υποδομές και κινητικότητα φιλικές προς τους πεζούς.</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Βιώσιμη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Π</a:t>
            </a:r>
            <a:r>
              <a:rPr lang="en-GB" sz="1600" dirty="0" err="1">
                <a:solidFill>
                  <a:srgbClr val="2330DC"/>
                </a:solidFill>
                <a:latin typeface="Roboto"/>
                <a:ea typeface="Roboto"/>
                <a:cs typeface="Roboto"/>
                <a:sym typeface="Roboto"/>
              </a:rPr>
              <a:t>όλη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Ε</a:t>
            </a:r>
            <a:r>
              <a:rPr lang="en-GB" sz="1600" dirty="0">
                <a:solidFill>
                  <a:srgbClr val="2330DC"/>
                </a:solidFill>
                <a:latin typeface="Roboto"/>
                <a:ea typeface="Roboto"/>
                <a:cs typeface="Roboto"/>
                <a:sym typeface="Roboto"/>
              </a:rPr>
              <a:t>π</a:t>
            </a:r>
            <a:r>
              <a:rPr lang="en-GB" sz="1600" dirty="0" err="1">
                <a:solidFill>
                  <a:srgbClr val="2330DC"/>
                </a:solidFill>
                <a:latin typeface="Roboto"/>
                <a:ea typeface="Roboto"/>
                <a:cs typeface="Roboto"/>
                <a:sym typeface="Roboto"/>
              </a:rPr>
              <a:t>ικεντρώνετ</a:t>
            </a:r>
            <a:r>
              <a:rPr lang="en-GB" sz="1600" dirty="0">
                <a:solidFill>
                  <a:srgbClr val="2330DC"/>
                </a:solidFill>
                <a:latin typeface="Roboto"/>
                <a:ea typeface="Roboto"/>
                <a:cs typeface="Roboto"/>
                <a:sym typeface="Roboto"/>
              </a:rPr>
              <a:t>αι στην πράσινη ενέργεια, </a:t>
            </a:r>
            <a:r>
              <a:rPr lang="el-GR" sz="1600" dirty="0">
                <a:solidFill>
                  <a:srgbClr val="2330DC"/>
                </a:solidFill>
                <a:latin typeface="Roboto"/>
                <a:ea typeface="Roboto"/>
                <a:cs typeface="Roboto"/>
                <a:sym typeface="Roboto"/>
              </a:rPr>
              <a:t>σε </a:t>
            </a:r>
            <a:r>
              <a:rPr lang="en-GB" sz="1600" dirty="0">
                <a:solidFill>
                  <a:srgbClr val="2330DC"/>
                </a:solidFill>
                <a:latin typeface="Roboto"/>
                <a:ea typeface="Roboto"/>
                <a:cs typeface="Roboto"/>
                <a:sym typeface="Roboto"/>
              </a:rPr>
              <a:t>χα</a:t>
            </a:r>
            <a:r>
              <a:rPr lang="en-GB" sz="1600" dirty="0" err="1">
                <a:solidFill>
                  <a:srgbClr val="2330DC"/>
                </a:solidFill>
                <a:latin typeface="Roboto"/>
                <a:ea typeface="Roboto"/>
                <a:cs typeface="Roboto"/>
                <a:sym typeface="Roboto"/>
              </a:rPr>
              <a:t>μηλές</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ερι</a:t>
            </a:r>
            <a:r>
              <a:rPr lang="en-GB" sz="1600" dirty="0">
                <a:solidFill>
                  <a:srgbClr val="2330DC"/>
                </a:solidFill>
                <a:latin typeface="Roboto"/>
                <a:ea typeface="Roboto"/>
                <a:cs typeface="Roboto"/>
                <a:sym typeface="Roboto"/>
              </a:rPr>
              <a:t>βαλλοντικές επιπτώσεις.</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Πόλη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Φ</a:t>
            </a:r>
            <a:r>
              <a:rPr lang="en-GB" sz="1600" dirty="0" err="1">
                <a:solidFill>
                  <a:srgbClr val="2330DC"/>
                </a:solidFill>
                <a:latin typeface="Roboto"/>
                <a:ea typeface="Roboto"/>
                <a:cs typeface="Roboto"/>
                <a:sym typeface="Roboto"/>
              </a:rPr>
              <a:t>ιλική</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ρος</a:t>
            </a:r>
            <a:r>
              <a:rPr lang="en-GB" sz="1600" dirty="0">
                <a:solidFill>
                  <a:srgbClr val="2330DC"/>
                </a:solidFill>
                <a:latin typeface="Roboto"/>
                <a:ea typeface="Roboto"/>
                <a:cs typeface="Roboto"/>
                <a:sym typeface="Roboto"/>
              </a:rPr>
              <a:t> τα </a:t>
            </a:r>
            <a:r>
              <a:rPr lang="el-GR" sz="1600" dirty="0">
                <a:solidFill>
                  <a:srgbClr val="2330DC"/>
                </a:solidFill>
                <a:latin typeface="Roboto"/>
                <a:ea typeface="Roboto"/>
                <a:cs typeface="Roboto"/>
                <a:sym typeface="Roboto"/>
              </a:rPr>
              <a:t>Π</a:t>
            </a:r>
            <a:r>
              <a:rPr lang="en-GB" sz="1600" dirty="0">
                <a:solidFill>
                  <a:srgbClr val="2330DC"/>
                </a:solidFill>
                <a:latin typeface="Roboto"/>
                <a:ea typeface="Roboto"/>
                <a:cs typeface="Roboto"/>
                <a:sym typeface="Roboto"/>
              </a:rPr>
              <a:t>α</a:t>
            </a:r>
            <a:r>
              <a:rPr lang="en-GB" sz="1600" dirty="0" err="1">
                <a:solidFill>
                  <a:srgbClr val="2330DC"/>
                </a:solidFill>
                <a:latin typeface="Roboto"/>
                <a:ea typeface="Roboto"/>
                <a:cs typeface="Roboto"/>
                <a:sym typeface="Roboto"/>
              </a:rPr>
              <a:t>ιδιά</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Δημιουργεί </a:t>
            </a:r>
            <a:r>
              <a:rPr lang="en-GB" sz="1600" dirty="0">
                <a:solidFill>
                  <a:srgbClr val="2330DC"/>
                </a:solidFill>
                <a:latin typeface="Roboto"/>
                <a:ea typeface="Roboto"/>
                <a:cs typeface="Roboto"/>
                <a:sym typeface="Roboto"/>
              </a:rPr>
              <a:t>α</a:t>
            </a:r>
            <a:r>
              <a:rPr lang="en-GB" sz="1600" dirty="0" err="1">
                <a:solidFill>
                  <a:srgbClr val="2330DC"/>
                </a:solidFill>
                <a:latin typeface="Roboto"/>
                <a:ea typeface="Roboto"/>
                <a:cs typeface="Roboto"/>
                <a:sym typeface="Roboto"/>
              </a:rPr>
              <a:t>σφ</a:t>
            </a:r>
            <a:r>
              <a:rPr lang="en-GB" sz="1600" dirty="0">
                <a:solidFill>
                  <a:srgbClr val="2330DC"/>
                </a:solidFill>
                <a:latin typeface="Roboto"/>
                <a:ea typeface="Roboto"/>
                <a:cs typeface="Roboto"/>
                <a:sym typeface="Roboto"/>
              </a:rPr>
              <a:t>αλή, προσβάσιμα περιβάλλοντα για τα παιδιά.</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Πόλη</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Φ</a:t>
            </a:r>
            <a:r>
              <a:rPr lang="en-GB" sz="1600" dirty="0" err="1">
                <a:solidFill>
                  <a:srgbClr val="2330DC"/>
                </a:solidFill>
                <a:latin typeface="Roboto"/>
                <a:ea typeface="Roboto"/>
                <a:cs typeface="Roboto"/>
                <a:sym typeface="Roboto"/>
              </a:rPr>
              <a:t>ιλική</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ρος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την</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Η</a:t>
            </a:r>
            <a:r>
              <a:rPr lang="en-GB" sz="1600" dirty="0" err="1">
                <a:solidFill>
                  <a:srgbClr val="2330DC"/>
                </a:solidFill>
                <a:latin typeface="Roboto"/>
                <a:ea typeface="Roboto"/>
                <a:cs typeface="Roboto"/>
                <a:sym typeface="Roboto"/>
              </a:rPr>
              <a:t>λικί</a:t>
            </a:r>
            <a:r>
              <a:rPr lang="en-GB" sz="1600" dirty="0">
                <a:solidFill>
                  <a:srgbClr val="2330DC"/>
                </a:solidFill>
                <a:latin typeface="Roboto"/>
                <a:ea typeface="Roboto"/>
                <a:cs typeface="Roboto"/>
                <a:sym typeface="Roboto"/>
              </a:rPr>
              <a:t>α: </a:t>
            </a:r>
            <a:r>
              <a:rPr lang="el-GR" sz="1600" dirty="0">
                <a:solidFill>
                  <a:srgbClr val="2330DC"/>
                </a:solidFill>
                <a:latin typeface="Roboto"/>
                <a:ea typeface="Roboto"/>
                <a:cs typeface="Roboto"/>
                <a:sym typeface="Roboto"/>
              </a:rPr>
              <a:t>Σχεδιάζει </a:t>
            </a:r>
            <a:r>
              <a:rPr lang="en-GB" sz="1600" dirty="0">
                <a:solidFill>
                  <a:srgbClr val="2330DC"/>
                </a:solidFill>
                <a:latin typeface="Roboto"/>
                <a:ea typeface="Roboto"/>
                <a:cs typeface="Roboto"/>
                <a:sym typeface="Roboto"/>
              </a:rPr>
              <a:t>α</a:t>
            </a:r>
            <a:r>
              <a:rPr lang="en-GB" sz="1600" dirty="0" err="1">
                <a:solidFill>
                  <a:srgbClr val="2330DC"/>
                </a:solidFill>
                <a:latin typeface="Roboto"/>
                <a:ea typeface="Roboto"/>
                <a:cs typeface="Roboto"/>
                <a:sym typeface="Roboto"/>
              </a:rPr>
              <a:t>στικο</a:t>
            </a:r>
            <a:r>
              <a:rPr lang="el-GR" sz="1600" dirty="0" err="1">
                <a:solidFill>
                  <a:srgbClr val="2330DC"/>
                </a:solidFill>
                <a:latin typeface="Roboto"/>
                <a:ea typeface="Roboto"/>
                <a:cs typeface="Roboto"/>
                <a:sym typeface="Roboto"/>
              </a:rPr>
              <a:t>ύς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χώρο</a:t>
            </a:r>
            <a:r>
              <a:rPr lang="el-GR" sz="1600" dirty="0" err="1">
                <a:solidFill>
                  <a:srgbClr val="2330DC"/>
                </a:solidFill>
                <a:latin typeface="Roboto"/>
                <a:ea typeface="Roboto"/>
                <a:cs typeface="Roboto"/>
                <a:sym typeface="Roboto"/>
              </a:rPr>
              <a:t>υς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γι</a:t>
            </a:r>
            <a:r>
              <a:rPr lang="en-GB" sz="1600" dirty="0">
                <a:solidFill>
                  <a:srgbClr val="2330DC"/>
                </a:solidFill>
                <a:latin typeface="Roboto"/>
                <a:ea typeface="Roboto"/>
                <a:cs typeface="Roboto"/>
                <a:sym typeface="Roboto"/>
              </a:rPr>
              <a:t>α τις ανάγκες των ηλικιωμένων.</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en-GB" sz="8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Πόλη Σχεδιασμού</a:t>
            </a:r>
            <a:r>
              <a:rPr lang="en-GB" sz="1600" dirty="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Δ</a:t>
            </a:r>
            <a:r>
              <a:rPr lang="en-GB" sz="1600" dirty="0" err="1">
                <a:solidFill>
                  <a:srgbClr val="2330DC"/>
                </a:solidFill>
                <a:latin typeface="Roboto"/>
                <a:ea typeface="Roboto"/>
                <a:cs typeface="Roboto"/>
                <a:sym typeface="Roboto"/>
              </a:rPr>
              <a:t>ίνει</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έμφ</a:t>
            </a:r>
            <a:r>
              <a:rPr lang="en-GB" sz="1600" dirty="0">
                <a:solidFill>
                  <a:srgbClr val="2330DC"/>
                </a:solidFill>
                <a:latin typeface="Roboto"/>
                <a:ea typeface="Roboto"/>
                <a:cs typeface="Roboto"/>
                <a:sym typeface="Roboto"/>
              </a:rPr>
              <a:t>αση στον καινοτόμο, ανθρωποκεντρικό αστικό σχεδιασμό.</a:t>
            </a:r>
          </a:p>
          <a:p>
            <a:pPr marL="457200" marR="0" lvl="0" indent="-342900" algn="l" rtl="0">
              <a:lnSpc>
                <a:spcPct val="100000"/>
              </a:lnSpc>
              <a:spcBef>
                <a:spcPts val="0"/>
              </a:spcBef>
              <a:spcAft>
                <a:spcPts val="0"/>
              </a:spcAft>
              <a:buClr>
                <a:srgbClr val="2330DC"/>
              </a:buClr>
              <a:buSzPts val="1800"/>
              <a:buFont typeface="Roboto"/>
              <a:buChar char="●"/>
            </a:pP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spTree>
    <p:extLst>
      <p:ext uri="{BB962C8B-B14F-4D97-AF65-F5344CB8AC3E}">
        <p14:creationId xmlns:p14="http://schemas.microsoft.com/office/powerpoint/2010/main" val="278763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9768100" cy="645175"/>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.4</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Προσβάσιμες Υποδομές και Εύκολη Πλοήγηση για Όλους/-λες τους/τις Χρήστες/-</a:t>
            </a:r>
            <a:r>
              <a:rPr lang="el-GR" sz="3200" dirty="0" err="1">
                <a:solidFill>
                  <a:srgbClr val="2330DC"/>
                </a:solidFill>
                <a:latin typeface="Roboto"/>
                <a:ea typeface="Roboto"/>
                <a:cs typeface="Roboto"/>
                <a:sym typeface="Roboto"/>
              </a:rPr>
              <a:t>στριες</a:t>
            </a:r>
            <a:endParaRPr lang="el-GR"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16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0244" name="Picture 4" descr="Nėra nuotraukos aprašo.">
            <a:extLst>
              <a:ext uri="{FF2B5EF4-FFF2-40B4-BE49-F238E27FC236}">
                <a16:creationId xmlns="" xmlns:a16="http://schemas.microsoft.com/office/drawing/2014/main" id="{677FE9DB-31BC-4040-989A-9DDC8F0B8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2381250"/>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36;g308ead12222_0_76">
            <a:extLst>
              <a:ext uri="{FF2B5EF4-FFF2-40B4-BE49-F238E27FC236}">
                <a16:creationId xmlns="" xmlns:a16="http://schemas.microsoft.com/office/drawing/2014/main" id="{05605E56-2ED3-476A-B9E7-ADE04E61CE19}"/>
              </a:ext>
            </a:extLst>
          </p:cNvPr>
          <p:cNvSpPr txBox="1"/>
          <p:nvPr/>
        </p:nvSpPr>
        <p:spPr>
          <a:xfrm>
            <a:off x="880850" y="1937625"/>
            <a:ext cx="6377200" cy="4487250"/>
          </a:xfrm>
          <a:prstGeom prst="rect">
            <a:avLst/>
          </a:prstGeom>
          <a:noFill/>
          <a:ln>
            <a:noFill/>
          </a:ln>
        </p:spPr>
        <p:txBody>
          <a:bodyPr spcFirstLastPara="1" wrap="square" lIns="91425" tIns="91425" rIns="91425" bIns="91425" anchor="t" anchorCtr="0">
            <a:noAutofit/>
          </a:bodyPr>
          <a:lstStyle/>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 συμπεριληπτικός αστικός σχεδιασμός είναι απαραίτητος για την προσβασιμότητα. Οι </a:t>
            </a:r>
            <a:r>
              <a:rPr lang="el-GR" sz="1600" dirty="0" err="1">
                <a:solidFill>
                  <a:srgbClr val="2330DC"/>
                </a:solidFill>
                <a:latin typeface="Roboto"/>
                <a:ea typeface="Roboto"/>
                <a:cs typeface="Roboto"/>
                <a:sym typeface="Roboto"/>
              </a:rPr>
              <a:t>προσβάσιμες</a:t>
            </a:r>
            <a:r>
              <a:rPr lang="el-GR" sz="1600" dirty="0">
                <a:solidFill>
                  <a:srgbClr val="2330DC"/>
                </a:solidFill>
                <a:latin typeface="Roboto"/>
                <a:ea typeface="Roboto"/>
                <a:cs typeface="Roboto"/>
                <a:sym typeface="Roboto"/>
              </a:rPr>
              <a:t> δημόσιες συγκοινωνίες, χώροι και υπηρεσίες συμβάλλουν στη μείωση του κοινωνικού αποκλεισμού και επιτρέπουν σε όλους/-λες να συμμετέχουν πλήρως στη ζωή της πόλης.</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προτεραιότητα στην προσβασιμότητα ωφελεί τις πόλεις τόσο κοινωνικά όσο και οικονομικά. Ο συμπεριληπτικός σχεδιασμός υποστηρίζει έναν ποικιλόμορφο, </a:t>
            </a:r>
            <a:r>
              <a:rPr lang="el-GR" sz="1600" dirty="0" err="1">
                <a:solidFill>
                  <a:srgbClr val="2330DC"/>
                </a:solidFill>
                <a:latin typeface="Roboto"/>
                <a:ea typeface="Roboto"/>
                <a:cs typeface="Roboto"/>
                <a:sym typeface="Roboto"/>
              </a:rPr>
              <a:t>γηράσκοντα</a:t>
            </a:r>
            <a:r>
              <a:rPr lang="el-GR" sz="1600" dirty="0">
                <a:solidFill>
                  <a:srgbClr val="2330DC"/>
                </a:solidFill>
                <a:latin typeface="Roboto"/>
                <a:ea typeface="Roboto"/>
                <a:cs typeface="Roboto"/>
                <a:sym typeface="Roboto"/>
              </a:rPr>
              <a:t> πληθυσμό και προσελκύει περισσότερους ανθρώπους προωθώντας την ισότητα και την ανθεκτικότητα.</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τεχνολογία της έξυπνης πόλης και τα ενοποιημένα πρότυπα προσβασιμότητας βελτιώνουν τους αστικούς χώρους. Οι προσαρμογές σε πραγματικό χρόνο καθιστούν τις πόλεις ασφαλέστερες και πιο διαισθητικές υποστηρίζοντας την ανεξαρτησία και την αξιοπρέπεια όλων των κατοίκων</a:t>
            </a:r>
            <a:r>
              <a:rPr lang="en-GB" sz="1600" dirty="0" smtClean="0">
                <a:solidFill>
                  <a:srgbClr val="2330DC"/>
                </a:solidFill>
                <a:latin typeface="Roboto"/>
                <a:ea typeface="Roboto"/>
                <a:cs typeface="Roboto"/>
                <a:sym typeface="Roboto"/>
              </a:rPr>
              <a:t>.</a:t>
            </a:r>
            <a:endParaRPr lang="en-GB" sz="16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48670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582722"/>
            <a:ext cx="6789804"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5</a:t>
            </a:r>
            <a:r>
              <a:rPr lang="lt-LT" sz="3200" dirty="0">
                <a:solidFill>
                  <a:srgbClr val="2330DC"/>
                </a:solidFill>
                <a:latin typeface="Roboto"/>
                <a:ea typeface="Roboto"/>
                <a:cs typeface="Roboto"/>
                <a:sym typeface="Roboto"/>
              </a:rPr>
              <a:t>.5</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Δημιουργία Περιπατητικών και Φιλικών προς το Ποδήλατο Οδών</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Τα </a:t>
            </a:r>
            <a:r>
              <a:rPr lang="en-GB" sz="1600" dirty="0" err="1">
                <a:solidFill>
                  <a:srgbClr val="2330DC"/>
                </a:solidFill>
                <a:latin typeface="Roboto"/>
                <a:ea typeface="Roboto"/>
                <a:cs typeface="Roboto"/>
                <a:sym typeface="Roboto"/>
              </a:rPr>
              <a:t>γενικά</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σχέδι</a:t>
            </a:r>
            <a:r>
              <a:rPr lang="en-GB" sz="1600" dirty="0">
                <a:solidFill>
                  <a:srgbClr val="2330DC"/>
                </a:solidFill>
                <a:latin typeface="Roboto"/>
                <a:ea typeface="Roboto"/>
                <a:cs typeface="Roboto"/>
                <a:sym typeface="Roboto"/>
              </a:rPr>
              <a:t>α για τα ποδήλατα και τους</a:t>
            </a:r>
            <a:r>
              <a:rPr lang="el-GR" sz="1600" dirty="0">
                <a:solidFill>
                  <a:srgbClr val="2330DC"/>
                </a:solidFill>
                <a:latin typeface="Roboto"/>
                <a:ea typeface="Roboto"/>
                <a:cs typeface="Roboto"/>
                <a:sym typeface="Roboto"/>
              </a:rPr>
              <a:t>/τις</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εζούς</a:t>
            </a:r>
            <a:r>
              <a:rPr lang="el-GR" sz="1600" dirty="0">
                <a:solidFill>
                  <a:srgbClr val="2330DC"/>
                </a:solidFill>
                <a:latin typeface="Roboto"/>
                <a:ea typeface="Roboto"/>
                <a:cs typeface="Roboto"/>
                <a:sym typeface="Roboto"/>
              </a:rPr>
              <a:t>/-</a:t>
            </a:r>
            <a:r>
              <a:rPr lang="el-GR" sz="1600" dirty="0" err="1">
                <a:solidFill>
                  <a:srgbClr val="2330DC"/>
                </a:solidFill>
                <a:latin typeface="Roboto"/>
                <a:ea typeface="Roboto"/>
                <a:cs typeface="Roboto"/>
                <a:sym typeface="Roboto"/>
              </a:rPr>
              <a:t>ζές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δημιουργούν</a:t>
            </a:r>
            <a:r>
              <a:rPr lang="en-GB" sz="1600" dirty="0">
                <a:solidFill>
                  <a:srgbClr val="2330DC"/>
                </a:solidFill>
                <a:latin typeface="Roboto"/>
                <a:ea typeface="Roboto"/>
                <a:cs typeface="Roboto"/>
                <a:sym typeface="Roboto"/>
              </a:rPr>
              <a:t> α</a:t>
            </a:r>
            <a:r>
              <a:rPr lang="en-GB" sz="1600" dirty="0" err="1">
                <a:solidFill>
                  <a:srgbClr val="2330DC"/>
                </a:solidFill>
                <a:latin typeface="Roboto"/>
                <a:ea typeface="Roboto"/>
                <a:cs typeface="Roboto"/>
                <a:sym typeface="Roboto"/>
              </a:rPr>
              <a:t>σφ</a:t>
            </a:r>
            <a:r>
              <a:rPr lang="en-GB" sz="1600" dirty="0">
                <a:solidFill>
                  <a:srgbClr val="2330DC"/>
                </a:solidFill>
                <a:latin typeface="Roboto"/>
                <a:ea typeface="Roboto"/>
                <a:cs typeface="Roboto"/>
                <a:sym typeface="Roboto"/>
              </a:rPr>
              <a:t>αλέστερες και πιο προσβάσιμες πόλεις δίνοντας προτεραιότητα στο περπάτημα και την ποδηλασία. Τα </a:t>
            </a:r>
            <a:r>
              <a:rPr lang="en-GB" sz="1600" dirty="0" err="1">
                <a:solidFill>
                  <a:srgbClr val="2330DC"/>
                </a:solidFill>
                <a:latin typeface="Roboto"/>
                <a:ea typeface="Roboto"/>
                <a:cs typeface="Roboto"/>
                <a:sym typeface="Roboto"/>
              </a:rPr>
              <a:t>σχέδι</a:t>
            </a:r>
            <a:r>
              <a:rPr lang="en-GB" sz="1600" dirty="0">
                <a:solidFill>
                  <a:srgbClr val="2330DC"/>
                </a:solidFill>
                <a:latin typeface="Roboto"/>
                <a:ea typeface="Roboto"/>
                <a:cs typeface="Roboto"/>
                <a:sym typeface="Roboto"/>
              </a:rPr>
              <a:t>α αυτά ενισχύουν την κινητικότητα, μειώνουν τη συμφόρηση και βελτιώνουν τη δημόσια υγεία, ενώ παράλληλα υποστηρίζουν τη βιωσιμότητα και την οικονομική ανάπτυξη.</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Τα α</a:t>
            </a:r>
            <a:r>
              <a:rPr lang="en-GB" sz="1600" dirty="0" err="1">
                <a:solidFill>
                  <a:srgbClr val="2330DC"/>
                </a:solidFill>
                <a:latin typeface="Roboto"/>
                <a:ea typeface="Roboto"/>
                <a:cs typeface="Roboto"/>
                <a:sym typeface="Roboto"/>
              </a:rPr>
              <a:t>υτόνομ</a:t>
            </a:r>
            <a:r>
              <a:rPr lang="en-GB" sz="1600" dirty="0">
                <a:solidFill>
                  <a:srgbClr val="2330DC"/>
                </a:solidFill>
                <a:latin typeface="Roboto"/>
                <a:ea typeface="Roboto"/>
                <a:cs typeface="Roboto"/>
                <a:sym typeface="Roboto"/>
              </a:rPr>
              <a:t>α σχέδια παρέχουν μια εστιασμένη, δομημένη προσέγγιση για τις ενεργές μεταφορές εξασφαλίζοντας ότι οι μη μηχανοκίνητοι τρόποι μεταφοράς αποκτούν ίση σημασία και ενσωματώνονται καλύτερα στις αστικές υποδομές.</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Με</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τη</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συμμετοχή</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της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κοινότητ</a:t>
            </a:r>
            <a:r>
              <a:rPr lang="en-GB" sz="1600" dirty="0">
                <a:solidFill>
                  <a:srgbClr val="2330DC"/>
                </a:solidFill>
                <a:latin typeface="Roboto"/>
                <a:ea typeface="Roboto"/>
                <a:cs typeface="Roboto"/>
                <a:sym typeface="Roboto"/>
              </a:rPr>
              <a:t>ας και την ευθυγράμμιση με τους ευρύτερους στόχους του αστικού σχεδιασμού, τα σχέδια αυτά ενισχύουν τη δημόσια υποστήριξη, εξασφαλίζουν χρηματοδότηση και καθιστούν τις πόλεις πιο βιώσιμες και </a:t>
            </a:r>
            <a:r>
              <a:rPr lang="el-GR" sz="1600" dirty="0">
                <a:solidFill>
                  <a:srgbClr val="2330DC"/>
                </a:solidFill>
                <a:latin typeface="Roboto"/>
                <a:ea typeface="Roboto"/>
                <a:cs typeface="Roboto"/>
                <a:sym typeface="Roboto"/>
              </a:rPr>
              <a:t>συμπεριληπτικές </a:t>
            </a:r>
            <a:r>
              <a:rPr lang="en-GB" sz="1600" dirty="0" err="1">
                <a:solidFill>
                  <a:srgbClr val="2330DC"/>
                </a:solidFill>
                <a:latin typeface="Roboto"/>
                <a:ea typeface="Roboto"/>
                <a:cs typeface="Roboto"/>
                <a:sym typeface="Roboto"/>
              </a:rPr>
              <a:t>γι</a:t>
            </a:r>
            <a:r>
              <a:rPr lang="en-GB" sz="1600" dirty="0">
                <a:solidFill>
                  <a:srgbClr val="2330DC"/>
                </a:solidFill>
                <a:latin typeface="Roboto"/>
                <a:ea typeface="Roboto"/>
                <a:cs typeface="Roboto"/>
                <a:sym typeface="Roboto"/>
              </a:rPr>
              <a:t>α όλους</a:t>
            </a:r>
            <a:r>
              <a:rPr lang="el-GR" sz="1600" dirty="0">
                <a:solidFill>
                  <a:srgbClr val="2330DC"/>
                </a:solidFill>
                <a:latin typeface="Roboto"/>
                <a:ea typeface="Roboto"/>
                <a:cs typeface="Roboto"/>
                <a:sym typeface="Roboto"/>
              </a:rPr>
              <a:t>/-λες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τους</a:t>
            </a:r>
            <a:r>
              <a:rPr lang="el-GR" sz="1600" dirty="0">
                <a:solidFill>
                  <a:srgbClr val="2330DC"/>
                </a:solidFill>
                <a:latin typeface="Roboto"/>
                <a:ea typeface="Roboto"/>
                <a:cs typeface="Roboto"/>
                <a:sym typeface="Roboto"/>
              </a:rPr>
              <a:t>/τις</a:t>
            </a:r>
            <a:r>
              <a:rPr lang="en-GB" sz="1600" dirty="0">
                <a:solidFill>
                  <a:srgbClr val="2330DC"/>
                </a:solidFill>
                <a:latin typeface="Roboto"/>
                <a:ea typeface="Roboto"/>
                <a:cs typeface="Roboto"/>
                <a:sym typeface="Roboto"/>
              </a:rPr>
              <a:t> κα</a:t>
            </a:r>
            <a:r>
              <a:rPr lang="en-GB" sz="1600" dirty="0" err="1">
                <a:solidFill>
                  <a:srgbClr val="2330DC"/>
                </a:solidFill>
                <a:latin typeface="Roboto"/>
                <a:ea typeface="Roboto"/>
                <a:cs typeface="Roboto"/>
                <a:sym typeface="Roboto"/>
              </a:rPr>
              <a:t>τοίκους</a:t>
            </a:r>
            <a:r>
              <a:rPr lang="en-GB" sz="1600" dirty="0" smtClean="0">
                <a:solidFill>
                  <a:srgbClr val="2330DC"/>
                </a:solidFill>
                <a:latin typeface="Roboto"/>
                <a:ea typeface="Roboto"/>
                <a:cs typeface="Roboto"/>
                <a:sym typeface="Roboto"/>
              </a:rPr>
              <a:t>.</a:t>
            </a:r>
            <a:endParaRPr lang="en-GB" sz="16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074" name="Picture 2" descr="Gali būti nespalvotas vaizdas (4 žmonės ir dviratis)">
            <a:extLst>
              <a:ext uri="{FF2B5EF4-FFF2-40B4-BE49-F238E27FC236}">
                <a16:creationId xmlns="" xmlns:a16="http://schemas.microsoft.com/office/drawing/2014/main" id="{D6ADD466-8045-4CB3-AD2E-910E9F362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6671" y="940904"/>
            <a:ext cx="3497296" cy="349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5.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UCLG. Inclusive and Accessible Cities.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United Nations. 2030 Agenda for Sustainable Development.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Convention on the Rights of Persons with Disabilities (CRPD).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New Urban Agenda.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8"/>
              </a:rPr>
              <a:t>U.S. Department of Housing and Urban Development. Creating Walkable &amp; Bikeable Communities.</a:t>
            </a:r>
            <a:r>
              <a:rPr lang="en-GB" sz="1600" dirty="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Creating walkable + bikeable communities. A user guide to developing pedestrian and bicycle master plans.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United Nations. New Urban Agenda.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United Nations. Convention on the Rights of Persons with Disabilities. </a:t>
            </a: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11525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5.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United Nations, Department of Economic and Social Affairs, Sustainable Development. Transforming our world: the 2030 Agenda for Sustainable Development.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The WHO Age-friendly Cities Framework. Global age-friendly cities: a guide.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UK Government. A Guide for Inclusive, </a:t>
            </a:r>
            <a:r>
              <a:rPr lang="en-GB" sz="1600" dirty="0" err="1">
                <a:solidFill>
                  <a:srgbClr val="2330DC"/>
                </a:solidFill>
                <a:latin typeface="Roboto"/>
                <a:ea typeface="Roboto"/>
                <a:cs typeface="Roboto"/>
                <a:sym typeface="Roboto"/>
                <a:hlinkClick r:id="rId6"/>
              </a:rPr>
              <a:t>Accessible,Safe</a:t>
            </a:r>
            <a:r>
              <a:rPr lang="en-GB" sz="1600" dirty="0">
                <a:solidFill>
                  <a:srgbClr val="2330DC"/>
                </a:solidFill>
                <a:latin typeface="Roboto"/>
                <a:ea typeface="Roboto"/>
                <a:cs typeface="Roboto"/>
                <a:sym typeface="Roboto"/>
                <a:hlinkClick r:id="rId6"/>
              </a:rPr>
              <a:t> and Resilient Urban Development.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UCLG. Building Cities for All: Inclusive and Accessible Cities and Territories.</a:t>
            </a: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8"/>
              </a:rPr>
              <a:t>Julienne Hanson. The Inclusive City: delivering a more accessible urban environment through inclusive design.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UCLG. Inclusive and Accessible Cities.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0"/>
              </a:rPr>
              <a:t>City of Toronto. Toronto accessibility design guidelines</a:t>
            </a:r>
            <a:r>
              <a:rPr lang="en-GB" sz="1600" dirty="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l-GR" sz="1600" b="1" dirty="0" smtClean="0">
                <a:solidFill>
                  <a:srgbClr val="2330DC"/>
                </a:solidFill>
                <a:latin typeface="Roboto"/>
                <a:ea typeface="Roboto"/>
                <a:cs typeface="Roboto"/>
                <a:sym typeface="Roboto"/>
              </a:rPr>
              <a:t>Μελέτες Περίπτωσης</a:t>
            </a:r>
            <a:r>
              <a:rPr lang="en-GB" sz="1600" dirty="0" smtClean="0">
                <a:solidFill>
                  <a:srgbClr val="2330DC"/>
                </a:solidFill>
                <a:latin typeface="Roboto"/>
                <a:ea typeface="Roboto"/>
                <a:cs typeface="Roboto"/>
                <a:sym typeface="Roboto"/>
              </a:rPr>
              <a:t>: </a:t>
            </a:r>
            <a:r>
              <a:rPr lang="en-GB" sz="1600" dirty="0">
                <a:solidFill>
                  <a:srgbClr val="2330DC"/>
                </a:solidFill>
                <a:latin typeface="Roboto"/>
                <a:ea typeface="Roboto"/>
                <a:cs typeface="Roboto"/>
                <a:sym typeface="Roboto"/>
                <a:hlinkClick r:id="rId11"/>
              </a:rPr>
              <a:t>Walkable and bikeable cities. Lessons from Seoul and Singapore.</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05763416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4161</TotalTime>
  <Words>1222</Words>
  <Application>Microsoft Office PowerPoint</Application>
  <PresentationFormat>Ευρεία οθόνη</PresentationFormat>
  <Paragraphs>129</Paragraphs>
  <Slides>12</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Roboto Medium</vt:lpstr>
      <vt:lpstr>Arial</vt:lpstr>
      <vt:lpstr>Roboto</vt:lpstr>
      <vt:lpstr>Calibri</vt:lpstr>
      <vt:lpstr>Office Theme</vt:lpstr>
      <vt:lpstr>Παρουσίαση του PowerPoint</vt:lpstr>
      <vt:lpstr>Συμπεριληπτικός Σχεδιασμός και Σχεδιασμός Προσβασιμότητας. Φιλικοί Δημόσιοι Χώροι.  Ενότητα 5: Σχεδιασμός Συμπεριληπτικών και Φιλικών Πόλεων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Katerina</cp:lastModifiedBy>
  <cp:revision>42</cp:revision>
  <dcterms:created xsi:type="dcterms:W3CDTF">2023-11-22T09:07:15Z</dcterms:created>
  <dcterms:modified xsi:type="dcterms:W3CDTF">2025-03-17T20:37:53Z</dcterms:modified>
</cp:coreProperties>
</file>