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84" r:id="rId3"/>
    <p:sldId id="276" r:id="rId4"/>
    <p:sldId id="277" r:id="rId5"/>
    <p:sldId id="278" r:id="rId6"/>
    <p:sldId id="279" r:id="rId7"/>
    <p:sldId id="291" r:id="rId8"/>
    <p:sldId id="292" r:id="rId9"/>
    <p:sldId id="268" r:id="rId10"/>
  </p:sldIdLst>
  <p:sldSz cx="12192000" cy="6858000"/>
  <p:notesSz cx="6858000" cy="9144000"/>
  <p:embeddedFontLst>
    <p:embeddedFont>
      <p:font typeface="Roboto Medium" panose="020B0604020202020204" charset="0"/>
      <p:regular r:id="rId12"/>
      <p:bold r:id="rId13"/>
      <p:italic r:id="rId14"/>
      <p:boldItalic r:id="rId15"/>
    </p:embeddedFont>
    <p:embeddedFont>
      <p:font typeface="Roboto"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iOe7vEBzkYN6l6HTAmp54YmiEu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guide pos="461"/>
        <p:guide pos="3840"/>
        <p:guide orient="horz" pos="346"/>
        <p:guide orient="horz" pos="3861"/>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8767382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2544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256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3935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5383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3655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8892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4514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1756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1100d0c710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31100d0c710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343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hyperlink" Target="https://www.researchgate.net/publication/345740071_Ensuring_inclusive_and_accessible_public_spaces_in_an_austerity_context" TargetMode="External"/><Relationship Id="rId3" Type="http://schemas.openxmlformats.org/officeDocument/2006/relationships/image" Target="../media/image2.jpg"/><Relationship Id="rId7" Type="http://schemas.openxmlformats.org/officeDocument/2006/relationships/hyperlink" Target="https://bouwstenen.nl/sites/default/files/uploads/Constructing%20Accessibility%20in%20the%20Public%20Space%20-%20MSc%20Thesis%20Salma%20Belmoussa%20-%20Compressed.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dergipark.org.tr/en/download/article-file/2016090" TargetMode="External"/><Relationship Id="rId5" Type="http://schemas.openxmlformats.org/officeDocument/2006/relationships/hyperlink" Target="https://www.espacesuisse.ch/sites/default/files/documents/2013_kocan_tamara_ParticipativeProcesses.pdf" TargetMode="External"/><Relationship Id="rId10" Type="http://schemas.openxmlformats.org/officeDocument/2006/relationships/hyperlink" Target="https://people.utoronto.ca/wp-content/uploads/2023/01/RGD_AccessAbility2_Handbook_AbleDocs.pdf" TargetMode="External"/><Relationship Id="rId4" Type="http://schemas.openxmlformats.org/officeDocument/2006/relationships/hyperlink" Target="https://kaunas2022.eu/wp-content/uploads/2023/07/Community-programme-methodology.pdf" TargetMode="External"/><Relationship Id="rId9" Type="http://schemas.openxmlformats.org/officeDocument/2006/relationships/hyperlink" Target="https://www.bathnes.gov.uk/sites/default/files/siteimages/design_for_accessibility_guide_updated.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OKvA_S_7VA" TargetMode="External"/><Relationship Id="rId3" Type="http://schemas.openxmlformats.org/officeDocument/2006/relationships/image" Target="../media/image2.jpg"/><Relationship Id="rId7" Type="http://schemas.openxmlformats.org/officeDocument/2006/relationships/hyperlink" Target="https://www.youtube.com/watch?v=2uCs_VghgEQ"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watch?v=QpkKNopm2So" TargetMode="External"/><Relationship Id="rId5" Type="http://schemas.openxmlformats.org/officeDocument/2006/relationships/hyperlink" Target="https://www.youtube.com/watch?v=HiQ0xoHp-fM" TargetMode="External"/><Relationship Id="rId10" Type="http://schemas.openxmlformats.org/officeDocument/2006/relationships/hyperlink" Target="https://www.youtube.com/watch?v=poeMVmO9K-A" TargetMode="External"/><Relationship Id="rId4" Type="http://schemas.openxmlformats.org/officeDocument/2006/relationships/hyperlink" Target="https://www.youtube.com/watch?v=jsK2kISMDDE" TargetMode="External"/><Relationship Id="rId9" Type="http://schemas.openxmlformats.org/officeDocument/2006/relationships/hyperlink" Target="https://www.youtube.com/watch?v=2xFEOq7glJ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813933" y="654936"/>
            <a:ext cx="10544947" cy="2333783"/>
          </a:xfrm>
          <a:prstGeom prst="rect">
            <a:avLst/>
          </a:prstGeom>
          <a:noFill/>
          <a:ln>
            <a:noFill/>
          </a:ln>
        </p:spPr>
        <p:txBody>
          <a:bodyPr spcFirstLastPara="1" wrap="square" lIns="91425" tIns="45700" rIns="91425" bIns="45700" anchor="t" anchorCtr="0">
            <a:noAutofit/>
          </a:bodyPr>
          <a:lstStyle/>
          <a:p>
            <a:pPr lvl="0" algn="l">
              <a:buSzPts val="3200"/>
            </a:pPr>
            <a:r>
              <a:rPr lang="el-GR" sz="3200" b="1" dirty="0">
                <a:solidFill>
                  <a:srgbClr val="2330DC"/>
                </a:solidFill>
                <a:latin typeface="Roboto" panose="020B0604020202020204" charset="0"/>
                <a:ea typeface="Roboto" panose="020B0604020202020204" charset="0"/>
                <a:cs typeface="Roboto Medium"/>
                <a:sym typeface="Roboto Medium"/>
              </a:rPr>
              <a:t>Συμπεριληπτικός</a:t>
            </a:r>
            <a:r>
              <a:rPr lang="en-GB" sz="3200" b="1" dirty="0">
                <a:solidFill>
                  <a:srgbClr val="2330DC"/>
                </a:solidFill>
                <a:latin typeface="Roboto" panose="020B0604020202020204" charset="0"/>
                <a:ea typeface="Roboto" panose="020B0604020202020204" charset="0"/>
                <a:cs typeface="Roboto Medium"/>
                <a:sym typeface="Roboto Medium"/>
              </a:rPr>
              <a:t> </a:t>
            </a:r>
            <a:r>
              <a:rPr lang="el-GR" sz="3200" b="1" dirty="0">
                <a:solidFill>
                  <a:srgbClr val="2330DC"/>
                </a:solidFill>
                <a:latin typeface="Roboto" panose="020B0604020202020204" charset="0"/>
                <a:ea typeface="Roboto" panose="020B0604020202020204" charset="0"/>
                <a:cs typeface="Roboto Medium"/>
                <a:sym typeface="Roboto Medium"/>
              </a:rPr>
              <a:t>Σ</a:t>
            </a:r>
            <a:r>
              <a:rPr lang="en-GB" sz="3200" b="1" dirty="0" err="1">
                <a:solidFill>
                  <a:srgbClr val="2330DC"/>
                </a:solidFill>
                <a:latin typeface="Roboto" panose="020B0604020202020204" charset="0"/>
                <a:ea typeface="Roboto" panose="020B0604020202020204" charset="0"/>
                <a:cs typeface="Roboto Medium"/>
                <a:sym typeface="Roboto Medium"/>
              </a:rPr>
              <a:t>χεδι</a:t>
            </a:r>
            <a:r>
              <a:rPr lang="en-GB" sz="3200" b="1" dirty="0">
                <a:solidFill>
                  <a:srgbClr val="2330DC"/>
                </a:solidFill>
                <a:latin typeface="Roboto" panose="020B0604020202020204" charset="0"/>
                <a:ea typeface="Roboto" panose="020B0604020202020204" charset="0"/>
                <a:cs typeface="Roboto Medium"/>
                <a:sym typeface="Roboto Medium"/>
              </a:rPr>
              <a:t>ασμός </a:t>
            </a:r>
            <a:r>
              <a:rPr lang="el-GR" sz="3200" b="1" dirty="0">
                <a:solidFill>
                  <a:srgbClr val="2330DC"/>
                </a:solidFill>
                <a:latin typeface="Roboto" panose="020B0604020202020204" charset="0"/>
                <a:ea typeface="Roboto" panose="020B0604020202020204" charset="0"/>
                <a:cs typeface="Roboto Medium"/>
                <a:sym typeface="Roboto Medium"/>
              </a:rPr>
              <a:t>και Σχεδιασμός Προσβασιμότητας</a:t>
            </a:r>
            <a:r>
              <a:rPr lang="en-GB" sz="3200" b="1" dirty="0">
                <a:solidFill>
                  <a:srgbClr val="2330DC"/>
                </a:solidFill>
                <a:latin typeface="Roboto" panose="020B0604020202020204" charset="0"/>
                <a:ea typeface="Roboto" panose="020B0604020202020204" charset="0"/>
                <a:cs typeface="Roboto Medium"/>
                <a:sym typeface="Roboto Medium"/>
              </a:rPr>
              <a:t>. </a:t>
            </a:r>
            <a:r>
              <a:rPr lang="en-GB" sz="3200" b="1" dirty="0" err="1">
                <a:solidFill>
                  <a:srgbClr val="2330DC"/>
                </a:solidFill>
                <a:latin typeface="Roboto" panose="020B0604020202020204" charset="0"/>
                <a:ea typeface="Roboto" panose="020B0604020202020204" charset="0"/>
                <a:cs typeface="Roboto Medium"/>
                <a:sym typeface="Roboto Medium"/>
              </a:rPr>
              <a:t>Φιλικοί</a:t>
            </a:r>
            <a:r>
              <a:rPr lang="en-GB" sz="3200" b="1" dirty="0">
                <a:solidFill>
                  <a:srgbClr val="2330DC"/>
                </a:solidFill>
                <a:latin typeface="Roboto" panose="020B0604020202020204" charset="0"/>
                <a:ea typeface="Roboto" panose="020B0604020202020204" charset="0"/>
                <a:cs typeface="Roboto Medium"/>
                <a:sym typeface="Roboto Medium"/>
              </a:rPr>
              <a:t> </a:t>
            </a:r>
            <a:r>
              <a:rPr lang="el-GR" sz="3200" b="1" dirty="0">
                <a:solidFill>
                  <a:srgbClr val="2330DC"/>
                </a:solidFill>
                <a:latin typeface="Roboto" panose="020B0604020202020204" charset="0"/>
                <a:ea typeface="Roboto" panose="020B0604020202020204" charset="0"/>
                <a:cs typeface="Roboto Medium"/>
                <a:sym typeface="Roboto Medium"/>
              </a:rPr>
              <a:t>Δ</a:t>
            </a:r>
            <a:r>
              <a:rPr lang="en-GB" sz="3200" b="1" dirty="0" err="1">
                <a:solidFill>
                  <a:srgbClr val="2330DC"/>
                </a:solidFill>
                <a:latin typeface="Roboto" panose="020B0604020202020204" charset="0"/>
                <a:ea typeface="Roboto" panose="020B0604020202020204" charset="0"/>
                <a:cs typeface="Roboto Medium"/>
                <a:sym typeface="Roboto Medium"/>
              </a:rPr>
              <a:t>ημόσιοι</a:t>
            </a:r>
            <a:r>
              <a:rPr lang="en-GB" sz="3200" b="1" dirty="0">
                <a:solidFill>
                  <a:srgbClr val="2330DC"/>
                </a:solidFill>
                <a:latin typeface="Roboto" panose="020B0604020202020204" charset="0"/>
                <a:ea typeface="Roboto" panose="020B0604020202020204" charset="0"/>
                <a:cs typeface="Roboto Medium"/>
                <a:sym typeface="Roboto Medium"/>
              </a:rPr>
              <a:t> </a:t>
            </a:r>
            <a:r>
              <a:rPr lang="el-GR" sz="3200" b="1" dirty="0">
                <a:solidFill>
                  <a:srgbClr val="2330DC"/>
                </a:solidFill>
                <a:latin typeface="Roboto" panose="020B0604020202020204" charset="0"/>
                <a:ea typeface="Roboto" panose="020B0604020202020204" charset="0"/>
                <a:cs typeface="Roboto Medium"/>
                <a:sym typeface="Roboto Medium"/>
              </a:rPr>
              <a:t>Χ</a:t>
            </a:r>
            <a:r>
              <a:rPr lang="en-GB" sz="3200" b="1" dirty="0" err="1">
                <a:solidFill>
                  <a:srgbClr val="2330DC"/>
                </a:solidFill>
                <a:latin typeface="Roboto" panose="020B0604020202020204" charset="0"/>
                <a:ea typeface="Roboto" panose="020B0604020202020204" charset="0"/>
                <a:cs typeface="Roboto Medium"/>
                <a:sym typeface="Roboto Medium"/>
              </a:rPr>
              <a:t>ώροι</a:t>
            </a:r>
            <a:r>
              <a:rPr lang="en-GB" sz="3200" dirty="0">
                <a:solidFill>
                  <a:srgbClr val="2330DC"/>
                </a:solidFill>
                <a:latin typeface="Roboto Medium"/>
                <a:ea typeface="Roboto Medium"/>
                <a:cs typeface="Roboto Medium"/>
                <a:sym typeface="Roboto Medium"/>
              </a:rPr>
              <a:t>.</a:t>
            </a:r>
            <a:endParaRPr lang="en-GB" sz="3200" dirty="0">
              <a:solidFill>
                <a:srgbClr val="2330DC"/>
              </a:solidFill>
              <a:latin typeface="Roboto Medium"/>
              <a:ea typeface="Roboto Medium"/>
              <a:cs typeface="Roboto Medium"/>
              <a:sym typeface="Roboto Medium"/>
            </a:endParaRPr>
          </a:p>
          <a:p>
            <a:pPr marL="0" lvl="0" indent="0" algn="l" rtl="0">
              <a:lnSpc>
                <a:spcPct val="90000"/>
              </a:lnSpc>
              <a:spcBef>
                <a:spcPts val="0"/>
              </a:spcBef>
              <a:spcAft>
                <a:spcPts val="0"/>
              </a:spcAft>
              <a:buClr>
                <a:schemeClr val="dk1"/>
              </a:buClr>
              <a:buSzPts val="3200"/>
              <a:buFont typeface="Roboto Medium"/>
              <a:buNone/>
            </a:pPr>
            <a:endParaRPr sz="3200" dirty="0">
              <a:solidFill>
                <a:srgbClr val="2330DC"/>
              </a:solidFill>
              <a:latin typeface="Roboto Medium"/>
              <a:ea typeface="Roboto Medium"/>
              <a:cs typeface="Roboto Medium"/>
              <a:sym typeface="Roboto Medium"/>
            </a:endParaRPr>
          </a:p>
          <a:p>
            <a:pPr lvl="0" algn="l">
              <a:buSzPts val="3200"/>
            </a:pPr>
            <a:r>
              <a:rPr lang="el-GR" sz="2800" dirty="0" smtClean="0">
                <a:solidFill>
                  <a:srgbClr val="2330DC"/>
                </a:solidFill>
                <a:latin typeface="Roboto" panose="020B0604020202020204" charset="0"/>
                <a:ea typeface="Roboto" panose="020B0604020202020204" charset="0"/>
                <a:cs typeface="Roboto Medium"/>
                <a:sym typeface="Roboto Medium"/>
              </a:rPr>
              <a:t>Ενότητα</a:t>
            </a:r>
            <a:r>
              <a:rPr lang="en-US" sz="2800" dirty="0" smtClean="0">
                <a:solidFill>
                  <a:srgbClr val="2330DC"/>
                </a:solidFill>
                <a:latin typeface="Roboto" panose="020B0604020202020204" charset="0"/>
                <a:ea typeface="Roboto" panose="020B0604020202020204" charset="0"/>
                <a:cs typeface="Roboto Medium"/>
                <a:sym typeface="Roboto Medium"/>
              </a:rPr>
              <a:t> </a:t>
            </a:r>
            <a:r>
              <a:rPr lang="lt-LT" sz="2800" dirty="0">
                <a:solidFill>
                  <a:srgbClr val="2330DC"/>
                </a:solidFill>
                <a:latin typeface="Roboto" panose="020B0604020202020204" charset="0"/>
                <a:ea typeface="Roboto" panose="020B0604020202020204" charset="0"/>
                <a:cs typeface="Roboto Medium"/>
                <a:sym typeface="Roboto Medium"/>
              </a:rPr>
              <a:t>6</a:t>
            </a:r>
            <a:r>
              <a:rPr lang="en-US" sz="2800" dirty="0">
                <a:solidFill>
                  <a:srgbClr val="2330DC"/>
                </a:solidFill>
                <a:latin typeface="Roboto" panose="020B0604020202020204" charset="0"/>
                <a:ea typeface="Roboto" panose="020B0604020202020204" charset="0"/>
                <a:cs typeface="Roboto Medium"/>
                <a:sym typeface="Roboto Medium"/>
              </a:rPr>
              <a:t>: </a:t>
            </a:r>
            <a:r>
              <a:rPr lang="el-GR" sz="2800" dirty="0">
                <a:solidFill>
                  <a:srgbClr val="2330DC"/>
                </a:solidFill>
                <a:latin typeface="Roboto" panose="020B0604020202020204" charset="0"/>
                <a:ea typeface="Roboto" panose="020B0604020202020204" charset="0"/>
                <a:cs typeface="Roboto Medium"/>
                <a:sym typeface="Roboto Medium"/>
              </a:rPr>
              <a:t>Συμμετοχή στον Σχεδιασμό Δημόσιων Χώρων</a:t>
            </a:r>
            <a:endParaRPr sz="2800" dirty="0">
              <a:solidFill>
                <a:srgbClr val="2330DC"/>
              </a:solidFill>
              <a:latin typeface="Roboto" panose="020B0604020202020204" charset="0"/>
              <a:ea typeface="Roboto" panose="020B0604020202020204" charset="0"/>
              <a:cs typeface="Roboto Medium"/>
              <a:sym typeface="Roboto Medium"/>
            </a:endParaRPr>
          </a:p>
        </p:txBody>
      </p:sp>
      <p:sp>
        <p:nvSpPr>
          <p:cNvPr id="89" name="Google Shape;89;p2"/>
          <p:cNvSpPr txBox="1">
            <a:spLocks noGrp="1"/>
          </p:cNvSpPr>
          <p:nvPr>
            <p:ph type="subTitle" idx="1"/>
          </p:nvPr>
        </p:nvSpPr>
        <p:spPr>
          <a:xfrm>
            <a:off x="813933" y="2514171"/>
            <a:ext cx="9692142" cy="2851603"/>
          </a:xfrm>
          <a:prstGeom prst="rect">
            <a:avLst/>
          </a:prstGeom>
          <a:noFill/>
          <a:ln>
            <a:noFill/>
          </a:ln>
        </p:spPr>
        <p:txBody>
          <a:bodyPr spcFirstLastPara="1" wrap="square" lIns="91425" tIns="45700" rIns="91425" bIns="45700" anchor="t" anchorCtr="0">
            <a:noAutofit/>
          </a:bodyPr>
          <a:lstStyle/>
          <a:p>
            <a:pPr marL="0" lvl="0" indent="0" algn="l">
              <a:spcBef>
                <a:spcPts val="480"/>
              </a:spcBef>
              <a:buClr>
                <a:srgbClr val="595959"/>
              </a:buClr>
            </a:pPr>
            <a:r>
              <a:rPr lang="en-GB" sz="1700" b="1" dirty="0">
                <a:solidFill>
                  <a:srgbClr val="2330DC"/>
                </a:solidFill>
                <a:latin typeface="Roboto"/>
                <a:ea typeface="Roboto"/>
                <a:cs typeface="Roboto"/>
                <a:sym typeface="Roboto"/>
              </a:rPr>
              <a:t>6</a:t>
            </a:r>
            <a:r>
              <a:rPr lang="lt-LT" sz="1700" b="1" dirty="0">
                <a:solidFill>
                  <a:srgbClr val="2330DC"/>
                </a:solidFill>
                <a:latin typeface="Roboto"/>
                <a:ea typeface="Roboto"/>
                <a:cs typeface="Roboto"/>
                <a:sym typeface="Roboto"/>
              </a:rPr>
              <a:t>.1</a:t>
            </a:r>
            <a:r>
              <a:rPr lang="en-GB" sz="1700" b="1" dirty="0">
                <a:solidFill>
                  <a:srgbClr val="2330DC"/>
                </a:solidFill>
                <a:latin typeface="Roboto"/>
                <a:ea typeface="Roboto"/>
                <a:cs typeface="Roboto"/>
                <a:sym typeface="Roboto"/>
              </a:rPr>
              <a:t>. </a:t>
            </a:r>
            <a:r>
              <a:rPr lang="el-GR" sz="1700" dirty="0">
                <a:solidFill>
                  <a:srgbClr val="2330DC"/>
                </a:solidFill>
                <a:latin typeface="Roboto"/>
                <a:ea typeface="Roboto"/>
                <a:cs typeface="Roboto"/>
                <a:sym typeface="Roboto"/>
              </a:rPr>
              <a:t>Συμμετοχή στον Σχεδιασμό Δημόσιων Χώρων</a:t>
            </a:r>
            <a:endParaRPr lang="lt-LT" sz="1700" dirty="0">
              <a:solidFill>
                <a:srgbClr val="2330DC"/>
              </a:solidFill>
              <a:latin typeface="Roboto"/>
              <a:ea typeface="Roboto"/>
              <a:cs typeface="Roboto"/>
              <a:sym typeface="Roboto"/>
            </a:endParaRPr>
          </a:p>
          <a:p>
            <a:pPr marL="342900" lvl="0" indent="-342900" algn="l" rtl="0">
              <a:lnSpc>
                <a:spcPct val="90000"/>
              </a:lnSpc>
              <a:spcBef>
                <a:spcPts val="480"/>
              </a:spcBef>
              <a:spcAft>
                <a:spcPts val="0"/>
              </a:spcAft>
              <a:buClr>
                <a:srgbClr val="595959"/>
              </a:buClr>
              <a:buSzPts val="2400"/>
              <a:buFontTx/>
              <a:buChar char="-"/>
            </a:pP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6</a:t>
            </a:r>
            <a:r>
              <a:rPr lang="lt-LT" sz="1700" b="1" dirty="0">
                <a:solidFill>
                  <a:srgbClr val="2330DC"/>
                </a:solidFill>
                <a:latin typeface="Roboto"/>
                <a:ea typeface="Roboto"/>
                <a:cs typeface="Roboto"/>
                <a:sym typeface="Roboto"/>
              </a:rPr>
              <a:t>.2</a:t>
            </a:r>
            <a:r>
              <a:rPr lang="en-GB" sz="1700" b="1" dirty="0">
                <a:solidFill>
                  <a:srgbClr val="2330DC"/>
                </a:solidFill>
                <a:latin typeface="Roboto"/>
                <a:ea typeface="Roboto"/>
                <a:cs typeface="Roboto"/>
                <a:sym typeface="Roboto"/>
              </a:rPr>
              <a:t>. </a:t>
            </a:r>
            <a:r>
              <a:rPr lang="el-GR" sz="1700" dirty="0">
                <a:solidFill>
                  <a:srgbClr val="2330DC"/>
                </a:solidFill>
                <a:latin typeface="Roboto"/>
                <a:ea typeface="Roboto"/>
                <a:cs typeface="Roboto"/>
                <a:sym typeface="Roboto"/>
              </a:rPr>
              <a:t>Ο Ρόλος των Οργανώσεων Κοινότητας και των ΜΚΟ</a:t>
            </a:r>
            <a:endParaRPr lang="lt-LT" sz="1700" dirty="0">
              <a:solidFill>
                <a:srgbClr val="2330DC"/>
              </a:solidFill>
              <a:latin typeface="Roboto"/>
              <a:ea typeface="Roboto"/>
              <a:cs typeface="Roboto"/>
              <a:sym typeface="Roboto"/>
            </a:endParaRPr>
          </a:p>
          <a:p>
            <a:pPr marL="342900" lvl="0" indent="-342900" algn="l" rtl="0">
              <a:lnSpc>
                <a:spcPct val="90000"/>
              </a:lnSpc>
              <a:spcBef>
                <a:spcPts val="480"/>
              </a:spcBef>
              <a:spcAft>
                <a:spcPts val="0"/>
              </a:spcAft>
              <a:buClr>
                <a:srgbClr val="595959"/>
              </a:buClr>
              <a:buSzPts val="2400"/>
              <a:buFontTx/>
              <a:buChar char="-"/>
            </a:pP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6</a:t>
            </a:r>
            <a:r>
              <a:rPr lang="lt-LT" sz="1700" b="1" dirty="0">
                <a:solidFill>
                  <a:srgbClr val="2330DC"/>
                </a:solidFill>
                <a:latin typeface="Roboto"/>
                <a:ea typeface="Roboto"/>
                <a:cs typeface="Roboto"/>
                <a:sym typeface="Roboto"/>
              </a:rPr>
              <a:t>.3</a:t>
            </a:r>
            <a:r>
              <a:rPr lang="en-GB" sz="1700" b="1" dirty="0">
                <a:solidFill>
                  <a:srgbClr val="2330DC"/>
                </a:solidFill>
                <a:latin typeface="Roboto"/>
                <a:ea typeface="Roboto"/>
                <a:cs typeface="Roboto"/>
                <a:sym typeface="Roboto"/>
              </a:rPr>
              <a:t>. </a:t>
            </a:r>
            <a:r>
              <a:rPr lang="el-GR" sz="1700" dirty="0">
                <a:solidFill>
                  <a:srgbClr val="2330DC"/>
                </a:solidFill>
                <a:latin typeface="Roboto"/>
                <a:ea typeface="Roboto"/>
                <a:cs typeface="Roboto"/>
                <a:sym typeface="Roboto"/>
              </a:rPr>
              <a:t>Τεχνολογική και Κοινωνική Καινοτομία στη δέσμευση των </a:t>
            </a:r>
            <a:r>
              <a:rPr lang="el-GR" sz="1700" dirty="0" smtClean="0">
                <a:solidFill>
                  <a:srgbClr val="2330DC"/>
                </a:solidFill>
                <a:latin typeface="Roboto"/>
                <a:ea typeface="Roboto"/>
                <a:cs typeface="Roboto"/>
                <a:sym typeface="Roboto"/>
              </a:rPr>
              <a:t>Ενδιαφερομένων Μερών</a:t>
            </a:r>
            <a:endParaRPr lang="lt-LT" sz="1700" dirty="0">
              <a:solidFill>
                <a:srgbClr val="2330DC"/>
              </a:solidFill>
              <a:latin typeface="Roboto"/>
              <a:ea typeface="Roboto"/>
              <a:cs typeface="Roboto"/>
              <a:sym typeface="Roboto"/>
            </a:endParaRPr>
          </a:p>
          <a:p>
            <a:pPr marL="342900" lvl="0" indent="-342900" algn="l" rtl="0">
              <a:lnSpc>
                <a:spcPct val="90000"/>
              </a:lnSpc>
              <a:spcBef>
                <a:spcPts val="480"/>
              </a:spcBef>
              <a:spcAft>
                <a:spcPts val="0"/>
              </a:spcAft>
              <a:buClr>
                <a:srgbClr val="595959"/>
              </a:buClr>
              <a:buSzPts val="2400"/>
              <a:buFontTx/>
              <a:buChar char="-"/>
            </a:pP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6</a:t>
            </a:r>
            <a:r>
              <a:rPr lang="lt-LT" sz="1700" b="1" dirty="0">
                <a:solidFill>
                  <a:srgbClr val="2330DC"/>
                </a:solidFill>
                <a:latin typeface="Roboto"/>
                <a:ea typeface="Roboto"/>
                <a:cs typeface="Roboto"/>
                <a:sym typeface="Roboto"/>
              </a:rPr>
              <a:t>.4</a:t>
            </a:r>
            <a:r>
              <a:rPr lang="en-GB" sz="1700" b="1" dirty="0">
                <a:solidFill>
                  <a:srgbClr val="2330DC"/>
                </a:solidFill>
                <a:latin typeface="Roboto"/>
                <a:ea typeface="Roboto"/>
                <a:cs typeface="Roboto"/>
                <a:sym typeface="Roboto"/>
              </a:rPr>
              <a:t>. </a:t>
            </a:r>
            <a:r>
              <a:rPr lang="el-GR" sz="1700" dirty="0">
                <a:solidFill>
                  <a:srgbClr val="2330DC"/>
                </a:solidFill>
                <a:latin typeface="Roboto"/>
                <a:ea typeface="Roboto"/>
                <a:cs typeface="Roboto"/>
                <a:sym typeface="Roboto"/>
              </a:rPr>
              <a:t>Μέθοδοι Συμμετοχής στον Σχεδιασμό </a:t>
            </a:r>
            <a:r>
              <a:rPr lang="el-GR" sz="1700" dirty="0" err="1">
                <a:solidFill>
                  <a:srgbClr val="2330DC"/>
                </a:solidFill>
                <a:latin typeface="Roboto"/>
                <a:ea typeface="Roboto"/>
                <a:cs typeface="Roboto"/>
                <a:sym typeface="Roboto"/>
              </a:rPr>
              <a:t>Προσβάσιμων</a:t>
            </a:r>
            <a:r>
              <a:rPr lang="el-GR" sz="1700" dirty="0">
                <a:solidFill>
                  <a:srgbClr val="2330DC"/>
                </a:solidFill>
                <a:latin typeface="Roboto"/>
                <a:ea typeface="Roboto"/>
                <a:cs typeface="Roboto"/>
                <a:sym typeface="Roboto"/>
              </a:rPr>
              <a:t> Δημόσιων Χώρων της Πόλης</a:t>
            </a:r>
            <a:endParaRPr lang="en-GB" sz="1700" dirty="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l="14810" t="29444" r="52748" b="54817"/>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2330DC"/>
                </a:solidFill>
                <a:latin typeface="Roboto"/>
                <a:ea typeface="Roboto"/>
                <a:cs typeface="Roboto"/>
                <a:sym typeface="Roboto"/>
              </a:rPr>
              <a:t>2023-1-CY01-KA220-HED-000160668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pic>
        <p:nvPicPr>
          <p:cNvPr id="6" name="Picture 2">
            <a:extLst>
              <a:ext uri="{FF2B5EF4-FFF2-40B4-BE49-F238E27FC236}">
                <a16:creationId xmlns:a16="http://schemas.microsoft.com/office/drawing/2014/main" xmlns="" id="{05277708-3359-4300-8F4B-040E78B53D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1643" y="5267324"/>
            <a:ext cx="1593432" cy="9560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D49E49C5-3932-4C79-8F50-EA07A2995A5C}"/>
              </a:ext>
            </a:extLst>
          </p:cNvPr>
          <p:cNvPicPr>
            <a:picLocks noChangeAspect="1"/>
          </p:cNvPicPr>
          <p:nvPr/>
        </p:nvPicPr>
        <p:blipFill>
          <a:blip r:embed="rId6"/>
          <a:stretch>
            <a:fillRect/>
          </a:stretch>
        </p:blipFill>
        <p:spPr>
          <a:xfrm>
            <a:off x="5299283" y="5559573"/>
            <a:ext cx="1593433" cy="569352"/>
          </a:xfrm>
          <a:prstGeom prst="rect">
            <a:avLst/>
          </a:prstGeom>
        </p:spPr>
      </p:pic>
    </p:spTree>
    <p:extLst>
      <p:ext uri="{BB962C8B-B14F-4D97-AF65-F5344CB8AC3E}">
        <p14:creationId xmlns:p14="http://schemas.microsoft.com/office/powerpoint/2010/main" val="311582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9768100" cy="728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6</a:t>
            </a:r>
            <a:r>
              <a:rPr lang="lt-LT" sz="3200" dirty="0">
                <a:solidFill>
                  <a:srgbClr val="2330DC"/>
                </a:solidFill>
                <a:latin typeface="Roboto"/>
                <a:ea typeface="Roboto"/>
                <a:cs typeface="Roboto"/>
                <a:sym typeface="Roboto"/>
              </a:rPr>
              <a:t>.1</a:t>
            </a:r>
            <a:r>
              <a:rPr lang="en-GB" sz="3200" dirty="0">
                <a:solidFill>
                  <a:srgbClr val="2330DC"/>
                </a:solidFill>
                <a:latin typeface="Roboto"/>
                <a:ea typeface="Roboto"/>
                <a:cs typeface="Roboto"/>
                <a:sym typeface="Roboto"/>
              </a:rPr>
              <a:t>. </a:t>
            </a:r>
            <a:r>
              <a:rPr lang="el-GR" sz="3200" dirty="0">
                <a:solidFill>
                  <a:srgbClr val="2330DC"/>
                </a:solidFill>
                <a:latin typeface="Roboto"/>
                <a:ea typeface="Roboto"/>
                <a:cs typeface="Roboto"/>
                <a:sym typeface="Roboto"/>
              </a:rPr>
              <a:t>Συμμετοχή στον Σχεδιασμό Δημόσιων Χώρων</a:t>
            </a:r>
            <a:endParaRPr lang="en-GB" sz="16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3" name="Picture 2">
            <a:extLst>
              <a:ext uri="{FF2B5EF4-FFF2-40B4-BE49-F238E27FC236}">
                <a16:creationId xmlns:a16="http://schemas.microsoft.com/office/drawing/2014/main" xmlns="" id="{3F557182-AE26-44DF-9D6F-8B4CFD1AF038}"/>
              </a:ext>
            </a:extLst>
          </p:cNvPr>
          <p:cNvPicPr>
            <a:picLocks noChangeAspect="1"/>
          </p:cNvPicPr>
          <p:nvPr/>
        </p:nvPicPr>
        <p:blipFill>
          <a:blip r:embed="rId4"/>
          <a:stretch>
            <a:fillRect/>
          </a:stretch>
        </p:blipFill>
        <p:spPr>
          <a:xfrm>
            <a:off x="7486650" y="2371725"/>
            <a:ext cx="3600000" cy="3600000"/>
          </a:xfrm>
          <a:prstGeom prst="rect">
            <a:avLst/>
          </a:prstGeom>
        </p:spPr>
      </p:pic>
      <p:sp>
        <p:nvSpPr>
          <p:cNvPr id="6" name="Google Shape;136;g308ead12222_0_76">
            <a:extLst>
              <a:ext uri="{FF2B5EF4-FFF2-40B4-BE49-F238E27FC236}">
                <a16:creationId xmlns:a16="http://schemas.microsoft.com/office/drawing/2014/main" xmlns="" id="{8023BF99-34EA-46AC-9305-8E27C14920F9}"/>
              </a:ext>
            </a:extLst>
          </p:cNvPr>
          <p:cNvSpPr txBox="1"/>
          <p:nvPr/>
        </p:nvSpPr>
        <p:spPr>
          <a:xfrm>
            <a:off x="880850" y="1483500"/>
            <a:ext cx="6262900" cy="4279125"/>
          </a:xfrm>
          <a:prstGeom prst="rect">
            <a:avLst/>
          </a:prstGeom>
          <a:noFill/>
          <a:ln>
            <a:noFill/>
          </a:ln>
        </p:spPr>
        <p:txBody>
          <a:bodyPr spcFirstLastPara="1" wrap="square" lIns="91425" tIns="91425" rIns="91425" bIns="91425" anchor="t" anchorCtr="0">
            <a:noAutofit/>
          </a:bodyPr>
          <a:lstStyle/>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Τα γενικά σχέδια για τα ποδήλατα και τους πεζούς δημιουργούν ασφαλέστερες και πιο </a:t>
            </a:r>
            <a:r>
              <a:rPr lang="el-GR" sz="1600" dirty="0" err="1">
                <a:solidFill>
                  <a:srgbClr val="2330DC"/>
                </a:solidFill>
                <a:latin typeface="Roboto"/>
                <a:ea typeface="Roboto"/>
                <a:cs typeface="Roboto"/>
                <a:sym typeface="Roboto"/>
              </a:rPr>
              <a:t>προσβάσιμες</a:t>
            </a:r>
            <a:r>
              <a:rPr lang="el-GR" sz="1600" dirty="0">
                <a:solidFill>
                  <a:srgbClr val="2330DC"/>
                </a:solidFill>
                <a:latin typeface="Roboto"/>
                <a:ea typeface="Roboto"/>
                <a:cs typeface="Roboto"/>
                <a:sym typeface="Roboto"/>
              </a:rPr>
              <a:t> πόλεις δίνοντας προτεραιότητα στο περπάτημα και την ποδηλασία. Τα σχέδια αυτά ενισχύουν την κινητικότητα, μειώνουν τη συμφόρηση και βελτιώνουν τη δημόσια υγεία, ενώ παράλληλα υποστηρίζουν τη βιωσιμότητα και την οικονομική ανάπτυξη.</a:t>
            </a:r>
          </a:p>
          <a:p>
            <a:pPr marL="457200" lvl="0" indent="-342900">
              <a:buClr>
                <a:srgbClr val="2330DC"/>
              </a:buClr>
              <a:buSzPts val="1800"/>
              <a:buFont typeface="Roboto"/>
              <a:buChar char="●"/>
            </a:pPr>
            <a:endParaRPr lang="el-GR"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Τα αυτόνομα σχέδια παρέχουν μια εστιασμένη, δομημένη προσέγγιση για τις ενεργές μεταφορές εξασφαλίζοντας ότι οι μη μηχανοκίνητοι τρόποι μεταφοράς αποκτούν ίση σημασία και ενσωματώνονται καλύτερα στις αστικές υποδομές.</a:t>
            </a:r>
          </a:p>
          <a:p>
            <a:pPr marL="457200" lvl="0" indent="-342900">
              <a:buClr>
                <a:srgbClr val="2330DC"/>
              </a:buClr>
              <a:buSzPts val="1800"/>
              <a:buFont typeface="Roboto"/>
              <a:buChar char="●"/>
            </a:pPr>
            <a:endParaRPr lang="el-GR"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Με τη συμμετοχή της κοινότητας και την ευθυγράμμιση με τους ευρύτερους στόχους του αστικού σχεδιασμού, τα σχέδια αυτά ενισχύουν τη δημόσια υποστήριξη, εξασφαλίζουν χρηματοδότηση και καθιστούν τις πόλεις πιο βιώσιμες και συμπεριληπτικές για όλους/-λες τους/τις κατοίκους</a:t>
            </a:r>
            <a:r>
              <a:rPr lang="en-GB" sz="1600" dirty="0" smtClean="0">
                <a:solidFill>
                  <a:srgbClr val="2330DC"/>
                </a:solidFill>
                <a:latin typeface="Roboto"/>
                <a:ea typeface="Roboto"/>
                <a:cs typeface="Roboto"/>
                <a:sym typeface="Roboto"/>
              </a:rPr>
              <a:t>.</a:t>
            </a:r>
            <a:endParaRPr lang="en-GB" sz="16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3641200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6615325"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rgbClr val="2330DC"/>
                </a:solidFill>
                <a:latin typeface="Roboto"/>
                <a:ea typeface="Roboto"/>
                <a:cs typeface="Roboto"/>
                <a:sym typeface="Roboto"/>
              </a:rPr>
              <a:t>6</a:t>
            </a:r>
            <a:r>
              <a:rPr lang="lt-LT" sz="3200" dirty="0">
                <a:solidFill>
                  <a:srgbClr val="2330DC"/>
                </a:solidFill>
                <a:latin typeface="Roboto"/>
                <a:ea typeface="Roboto"/>
                <a:cs typeface="Roboto"/>
                <a:sym typeface="Roboto"/>
              </a:rPr>
              <a:t>.2</a:t>
            </a:r>
            <a:r>
              <a:rPr lang="en-GB" sz="3200" dirty="0">
                <a:solidFill>
                  <a:srgbClr val="2330DC"/>
                </a:solidFill>
                <a:latin typeface="Roboto"/>
                <a:ea typeface="Roboto"/>
                <a:cs typeface="Roboto"/>
                <a:sym typeface="Roboto"/>
              </a:rPr>
              <a:t>. </a:t>
            </a:r>
            <a:r>
              <a:rPr lang="el-GR" sz="3200" dirty="0" smtClean="0">
                <a:solidFill>
                  <a:srgbClr val="2330DC"/>
                </a:solidFill>
                <a:latin typeface="Roboto"/>
                <a:ea typeface="Roboto"/>
                <a:cs typeface="Roboto"/>
                <a:sym typeface="Roboto"/>
              </a:rPr>
              <a:t>Ο Ρόλος των Οργανώσεων Κοινότητας και των ΜΚΟ</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smtClean="0">
                <a:solidFill>
                  <a:srgbClr val="2330DC"/>
                </a:solidFill>
                <a:latin typeface="Roboto"/>
                <a:ea typeface="Roboto"/>
                <a:cs typeface="Roboto"/>
                <a:sym typeface="Roboto"/>
              </a:rPr>
              <a:t>Οι </a:t>
            </a:r>
            <a:r>
              <a:rPr lang="el-GR" sz="1600" dirty="0">
                <a:solidFill>
                  <a:srgbClr val="2330DC"/>
                </a:solidFill>
                <a:latin typeface="Roboto"/>
                <a:ea typeface="Roboto"/>
                <a:cs typeface="Roboto"/>
                <a:sym typeface="Roboto"/>
              </a:rPr>
              <a:t>οργανώσεις της κοινότητας και οι ΜΚΟ είναι το κλειδί για τη συμμετοχή του κοινού και την προώθηση συμπεριληπτικών δημόσιων χώρων, ιδίως για τις περιθωριοποιημένες ομάδες.</a:t>
            </a:r>
          </a:p>
          <a:p>
            <a:pPr marL="457200" lvl="0" indent="-342900">
              <a:buClr>
                <a:srgbClr val="2330DC"/>
              </a:buClr>
              <a:buSzPts val="1800"/>
              <a:buFont typeface="Roboto"/>
              <a:buChar char="●"/>
            </a:pPr>
            <a:endParaRPr lang="el-GR"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Οι συμπεριληπτικοί δημόσιοι χώροι προάγουν την κοινωνική συνοχή εξασφαλίζοντας την προσβασιμότητα και την αλληλεπίδραση μεταξύ διαφορετικών κοινωνικών ομάδων.</a:t>
            </a:r>
          </a:p>
          <a:p>
            <a:pPr marL="457200" lvl="0" indent="-342900">
              <a:buClr>
                <a:srgbClr val="2330DC"/>
              </a:buClr>
              <a:buSzPts val="1800"/>
              <a:buFont typeface="Roboto"/>
              <a:buChar char="●"/>
            </a:pPr>
            <a:endParaRPr lang="el-GR"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Η πραγματική κοινωνική ένταξη στον σχεδιασμό των δημόσιων χώρων απαιτεί την άρση τόσο των φυσικών όσο και των κοινωνικών εμποδίων που δυσχεραίνουν τις περιθωριοποιημένες ομάδες να συμμετέχουν στη λήψη αποφάσεων</a:t>
            </a:r>
            <a:r>
              <a:rPr lang="en-GB" sz="1600" dirty="0" smtClean="0">
                <a:solidFill>
                  <a:srgbClr val="2330DC"/>
                </a:solidFill>
                <a:latin typeface="Roboto"/>
                <a:ea typeface="Roboto"/>
                <a:cs typeface="Roboto"/>
                <a:sym typeface="Roboto"/>
              </a:rPr>
              <a:t>.</a:t>
            </a:r>
            <a:endParaRPr lang="en-GB" sz="32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3" name="Picture 2">
            <a:extLst>
              <a:ext uri="{FF2B5EF4-FFF2-40B4-BE49-F238E27FC236}">
                <a16:creationId xmlns:a16="http://schemas.microsoft.com/office/drawing/2014/main" xmlns="" id="{AB2E5046-29BD-4DC3-B267-FF957979F837}"/>
              </a:ext>
            </a:extLst>
          </p:cNvPr>
          <p:cNvPicPr>
            <a:picLocks noChangeAspect="1"/>
          </p:cNvPicPr>
          <p:nvPr/>
        </p:nvPicPr>
        <p:blipFill>
          <a:blip r:embed="rId4"/>
          <a:stretch>
            <a:fillRect/>
          </a:stretch>
        </p:blipFill>
        <p:spPr>
          <a:xfrm>
            <a:off x="7567950" y="2428875"/>
            <a:ext cx="3600000" cy="3600000"/>
          </a:xfrm>
          <a:prstGeom prst="rect">
            <a:avLst/>
          </a:prstGeom>
        </p:spPr>
      </p:pic>
    </p:spTree>
    <p:extLst>
      <p:ext uri="{BB962C8B-B14F-4D97-AF65-F5344CB8AC3E}">
        <p14:creationId xmlns:p14="http://schemas.microsoft.com/office/powerpoint/2010/main" val="254300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6472450"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6</a:t>
            </a:r>
            <a:r>
              <a:rPr lang="lt-LT" sz="3200" dirty="0">
                <a:solidFill>
                  <a:srgbClr val="2330DC"/>
                </a:solidFill>
                <a:latin typeface="Roboto"/>
                <a:ea typeface="Roboto"/>
                <a:cs typeface="Roboto"/>
                <a:sym typeface="Roboto"/>
              </a:rPr>
              <a:t>.3</a:t>
            </a:r>
            <a:r>
              <a:rPr lang="en-GB" sz="3200" dirty="0">
                <a:solidFill>
                  <a:srgbClr val="2330DC"/>
                </a:solidFill>
                <a:latin typeface="Roboto"/>
                <a:ea typeface="Roboto"/>
                <a:cs typeface="Roboto"/>
                <a:sym typeface="Roboto"/>
              </a:rPr>
              <a:t>. </a:t>
            </a:r>
            <a:r>
              <a:rPr lang="el-GR" sz="3200" dirty="0">
                <a:solidFill>
                  <a:srgbClr val="2330DC"/>
                </a:solidFill>
                <a:latin typeface="Roboto"/>
                <a:ea typeface="Roboto"/>
                <a:cs typeface="Roboto"/>
                <a:sym typeface="Roboto"/>
              </a:rPr>
              <a:t>Τεχνολογική και Κοινωνική Καινοτομία στη </a:t>
            </a:r>
            <a:r>
              <a:rPr lang="el-GR" sz="3200" dirty="0" smtClean="0">
                <a:solidFill>
                  <a:srgbClr val="2330DC"/>
                </a:solidFill>
                <a:latin typeface="Roboto"/>
                <a:ea typeface="Roboto"/>
                <a:cs typeface="Roboto"/>
                <a:sym typeface="Roboto"/>
              </a:rPr>
              <a:t>Συμμετοχή </a:t>
            </a:r>
            <a:r>
              <a:rPr lang="el-GR" sz="3200" dirty="0">
                <a:solidFill>
                  <a:srgbClr val="2330DC"/>
                </a:solidFill>
                <a:latin typeface="Roboto"/>
                <a:ea typeface="Roboto"/>
                <a:cs typeface="Roboto"/>
                <a:sym typeface="Roboto"/>
              </a:rPr>
              <a:t>των </a:t>
            </a:r>
            <a:r>
              <a:rPr lang="el-GR" sz="3200" dirty="0" smtClean="0">
                <a:solidFill>
                  <a:srgbClr val="2330DC"/>
                </a:solidFill>
                <a:latin typeface="Roboto"/>
                <a:ea typeface="Roboto"/>
                <a:cs typeface="Roboto"/>
                <a:sym typeface="Roboto"/>
              </a:rPr>
              <a:t>Ενδιαφερομένων Μερών</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Μέθοδοι που βασίζονται στην τεχνολογία, όπως οι εφαρμογές για κινητά και τα </a:t>
            </a:r>
            <a:r>
              <a:rPr lang="el-GR" sz="1600" dirty="0" err="1">
                <a:solidFill>
                  <a:srgbClr val="2330DC"/>
                </a:solidFill>
                <a:latin typeface="Roboto"/>
                <a:ea typeface="Roboto"/>
                <a:cs typeface="Roboto"/>
                <a:sym typeface="Roboto"/>
              </a:rPr>
              <a:t>social</a:t>
            </a:r>
            <a:r>
              <a:rPr lang="el-GR" sz="1600" dirty="0">
                <a:solidFill>
                  <a:srgbClr val="2330DC"/>
                </a:solidFill>
                <a:latin typeface="Roboto"/>
                <a:ea typeface="Roboto"/>
                <a:cs typeface="Roboto"/>
                <a:sym typeface="Roboto"/>
              </a:rPr>
              <a:t> </a:t>
            </a:r>
            <a:r>
              <a:rPr lang="el-GR" sz="1600" dirty="0" err="1">
                <a:solidFill>
                  <a:srgbClr val="2330DC"/>
                </a:solidFill>
                <a:latin typeface="Roboto"/>
                <a:ea typeface="Roboto"/>
                <a:cs typeface="Roboto"/>
                <a:sym typeface="Roboto"/>
              </a:rPr>
              <a:t>media</a:t>
            </a:r>
            <a:r>
              <a:rPr lang="el-GR" sz="1600" dirty="0">
                <a:solidFill>
                  <a:srgbClr val="2330DC"/>
                </a:solidFill>
                <a:latin typeface="Roboto"/>
                <a:ea typeface="Roboto"/>
                <a:cs typeface="Roboto"/>
                <a:sym typeface="Roboto"/>
              </a:rPr>
              <a:t>, επεκτείνουν τη συμμετοχή του κοινού στον αστικό σχεδιασμό διευκολύνοντας τους πολίτες να παρέχουν πληροφορίες ανά πάσα στιγμή και από οπουδήποτε</a:t>
            </a:r>
            <a:r>
              <a:rPr lang="en-GB" sz="1600" dirty="0" smtClean="0">
                <a:solidFill>
                  <a:srgbClr val="2330DC"/>
                </a:solidFill>
                <a:latin typeface="Roboto"/>
                <a:ea typeface="Roboto"/>
                <a:cs typeface="Roboto"/>
                <a:sym typeface="Roboto"/>
              </a:rPr>
              <a:t>.</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err="1">
                <a:solidFill>
                  <a:srgbClr val="2330DC"/>
                </a:solidFill>
                <a:latin typeface="Roboto"/>
                <a:ea typeface="Roboto"/>
                <a:cs typeface="Roboto"/>
                <a:sym typeface="Roboto"/>
              </a:rPr>
              <a:t>Διαδραστικά</a:t>
            </a:r>
            <a:r>
              <a:rPr lang="el-GR" sz="1600" dirty="0">
                <a:solidFill>
                  <a:srgbClr val="2330DC"/>
                </a:solidFill>
                <a:latin typeface="Roboto"/>
                <a:ea typeface="Roboto"/>
                <a:cs typeface="Roboto"/>
                <a:sym typeface="Roboto"/>
              </a:rPr>
              <a:t> εργαλεία, όπως τα </a:t>
            </a:r>
            <a:r>
              <a:rPr lang="el-GR" sz="1600" dirty="0" err="1">
                <a:solidFill>
                  <a:srgbClr val="2330DC"/>
                </a:solidFill>
                <a:latin typeface="Roboto"/>
                <a:ea typeface="Roboto"/>
                <a:cs typeface="Roboto"/>
                <a:sym typeface="Roboto"/>
              </a:rPr>
              <a:t>InstaBooths</a:t>
            </a:r>
            <a:r>
              <a:rPr lang="el-GR" sz="1600" dirty="0">
                <a:solidFill>
                  <a:srgbClr val="2330DC"/>
                </a:solidFill>
                <a:latin typeface="Roboto"/>
                <a:ea typeface="Roboto"/>
                <a:cs typeface="Roboto"/>
                <a:sym typeface="Roboto"/>
              </a:rPr>
              <a:t>, διευκολύνουν την ανατροφοδότηση σε πραγματικό χρόνο ενισχύοντας τη </a:t>
            </a:r>
            <a:r>
              <a:rPr lang="el-GR" sz="1600" dirty="0" err="1">
                <a:solidFill>
                  <a:srgbClr val="2330DC"/>
                </a:solidFill>
                <a:latin typeface="Roboto"/>
                <a:ea typeface="Roboto"/>
                <a:cs typeface="Roboto"/>
                <a:sym typeface="Roboto"/>
              </a:rPr>
              <a:t>συνδημιουργία</a:t>
            </a:r>
            <a:r>
              <a:rPr lang="el-GR" sz="1600" dirty="0">
                <a:solidFill>
                  <a:srgbClr val="2330DC"/>
                </a:solidFill>
                <a:latin typeface="Roboto"/>
                <a:ea typeface="Roboto"/>
                <a:cs typeface="Roboto"/>
                <a:sym typeface="Roboto"/>
              </a:rPr>
              <a:t> και επιτρέποντας τη συμπεριληπτική  συμμετοχή στον σχεδιασμό των δημόσιων χώρων</a:t>
            </a:r>
            <a:r>
              <a:rPr lang="en-GB" sz="1600" dirty="0" smtClean="0">
                <a:solidFill>
                  <a:srgbClr val="2330DC"/>
                </a:solidFill>
                <a:latin typeface="Roboto"/>
                <a:ea typeface="Roboto"/>
                <a:cs typeface="Roboto"/>
                <a:sym typeface="Roboto"/>
              </a:rPr>
              <a:t>.</a:t>
            </a:r>
            <a:endParaRPr lang="en-GB" sz="16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2050" name="Picture 2" descr="Gali būti nespalvotas vaizdas (1 asmuo, kelias ir gatvė)">
            <a:extLst>
              <a:ext uri="{FF2B5EF4-FFF2-40B4-BE49-F238E27FC236}">
                <a16:creationId xmlns:a16="http://schemas.microsoft.com/office/drawing/2014/main" xmlns="" id="{A7416963-F2FF-47AB-8626-B8E4463605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7950" y="895350"/>
            <a:ext cx="36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21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9768100"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6</a:t>
            </a:r>
            <a:r>
              <a:rPr lang="lt-LT" sz="3200" dirty="0">
                <a:solidFill>
                  <a:srgbClr val="2330DC"/>
                </a:solidFill>
                <a:latin typeface="Roboto"/>
                <a:ea typeface="Roboto"/>
                <a:cs typeface="Roboto"/>
                <a:sym typeface="Roboto"/>
              </a:rPr>
              <a:t>.4</a:t>
            </a:r>
            <a:r>
              <a:rPr lang="en-GB" sz="3200" dirty="0">
                <a:solidFill>
                  <a:srgbClr val="2330DC"/>
                </a:solidFill>
                <a:latin typeface="Roboto"/>
                <a:ea typeface="Roboto"/>
                <a:cs typeface="Roboto"/>
                <a:sym typeface="Roboto"/>
              </a:rPr>
              <a:t>. </a:t>
            </a:r>
            <a:r>
              <a:rPr lang="el-GR" sz="3200" dirty="0">
                <a:solidFill>
                  <a:srgbClr val="2330DC"/>
                </a:solidFill>
                <a:latin typeface="Roboto"/>
                <a:ea typeface="Roboto"/>
                <a:cs typeface="Roboto"/>
                <a:sym typeface="Roboto"/>
              </a:rPr>
              <a:t>Μέθοδοι Συμμετοχής στον Σχεδιασμό </a:t>
            </a:r>
            <a:r>
              <a:rPr lang="el-GR" sz="3200" dirty="0" err="1">
                <a:solidFill>
                  <a:srgbClr val="2330DC"/>
                </a:solidFill>
                <a:latin typeface="Roboto"/>
                <a:ea typeface="Roboto"/>
                <a:cs typeface="Roboto"/>
                <a:sym typeface="Roboto"/>
              </a:rPr>
              <a:t>Προσβάσιμων</a:t>
            </a:r>
            <a:r>
              <a:rPr lang="el-GR" sz="3200" dirty="0">
                <a:solidFill>
                  <a:srgbClr val="2330DC"/>
                </a:solidFill>
                <a:latin typeface="Roboto"/>
                <a:ea typeface="Roboto"/>
                <a:cs typeface="Roboto"/>
                <a:sym typeface="Roboto"/>
              </a:rPr>
              <a:t> Δημόσιων Χώρων της Πόλης</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Ο συμμετοχικός σχεδιασμός διασφαλίζει ότι οι δημόσιοι χώροι ανταποκρίνονται σε διαφορετικές </a:t>
            </a:r>
            <a:br>
              <a:rPr lang="el-GR" sz="1600" dirty="0">
                <a:solidFill>
                  <a:srgbClr val="2330DC"/>
                </a:solidFill>
                <a:latin typeface="Roboto"/>
                <a:ea typeface="Roboto"/>
                <a:cs typeface="Roboto"/>
                <a:sym typeface="Roboto"/>
              </a:rPr>
            </a:br>
            <a:r>
              <a:rPr lang="el-GR" sz="1600" dirty="0">
                <a:solidFill>
                  <a:srgbClr val="2330DC"/>
                </a:solidFill>
                <a:latin typeface="Roboto"/>
                <a:ea typeface="Roboto"/>
                <a:cs typeface="Roboto"/>
                <a:sym typeface="Roboto"/>
              </a:rPr>
              <a:t>ανάγκες της κοινότητας με τη συμμετοχή των κατοίκων στον σχεδιασμό </a:t>
            </a:r>
            <a:br>
              <a:rPr lang="el-GR" sz="1600" dirty="0">
                <a:solidFill>
                  <a:srgbClr val="2330DC"/>
                </a:solidFill>
                <a:latin typeface="Roboto"/>
                <a:ea typeface="Roboto"/>
                <a:cs typeface="Roboto"/>
                <a:sym typeface="Roboto"/>
              </a:rPr>
            </a:br>
            <a:r>
              <a:rPr lang="el-GR" sz="1600" dirty="0">
                <a:solidFill>
                  <a:srgbClr val="2330DC"/>
                </a:solidFill>
                <a:latin typeface="Roboto"/>
                <a:ea typeface="Roboto"/>
                <a:cs typeface="Roboto"/>
                <a:sym typeface="Roboto"/>
              </a:rPr>
              <a:t>ενισχύοντας το αίσθημα της ιδιοκτησίας και κάνοντας τους χώρους πιο </a:t>
            </a:r>
            <a:br>
              <a:rPr lang="el-GR" sz="1600" dirty="0">
                <a:solidFill>
                  <a:srgbClr val="2330DC"/>
                </a:solidFill>
                <a:latin typeface="Roboto"/>
                <a:ea typeface="Roboto"/>
                <a:cs typeface="Roboto"/>
                <a:sym typeface="Roboto"/>
              </a:rPr>
            </a:br>
            <a:r>
              <a:rPr lang="el-GR" sz="1600" dirty="0">
                <a:solidFill>
                  <a:srgbClr val="2330DC"/>
                </a:solidFill>
                <a:latin typeface="Roboto"/>
                <a:ea typeface="Roboto"/>
                <a:cs typeface="Roboto"/>
                <a:sym typeface="Roboto"/>
              </a:rPr>
              <a:t>συμπεριληπτικούς και με πολιτισμική συνάφεια</a:t>
            </a:r>
            <a:r>
              <a:rPr lang="en-GB" sz="1600" dirty="0" smtClean="0">
                <a:solidFill>
                  <a:srgbClr val="2330DC"/>
                </a:solidFill>
                <a:latin typeface="Roboto"/>
                <a:ea typeface="Roboto"/>
                <a:cs typeface="Roboto"/>
                <a:sym typeface="Roboto"/>
              </a:rPr>
              <a:t>.</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Επιτυχημένα έργα, όπως το Kaunas2022 και το πρόγραμμα της Κοπεγχάγης </a:t>
            </a:r>
            <a:br>
              <a:rPr lang="el-GR" sz="1600" dirty="0">
                <a:solidFill>
                  <a:srgbClr val="2330DC"/>
                </a:solidFill>
                <a:latin typeface="Roboto"/>
                <a:ea typeface="Roboto"/>
                <a:cs typeface="Roboto"/>
                <a:sym typeface="Roboto"/>
              </a:rPr>
            </a:br>
            <a:r>
              <a:rPr lang="el-GR" sz="1600" dirty="0" err="1">
                <a:solidFill>
                  <a:srgbClr val="2330DC"/>
                </a:solidFill>
                <a:latin typeface="Roboto"/>
                <a:ea typeface="Roboto"/>
                <a:cs typeface="Roboto"/>
                <a:sym typeface="Roboto"/>
              </a:rPr>
              <a:t>Superkilen</a:t>
            </a:r>
            <a:r>
              <a:rPr lang="el-GR" sz="1600" dirty="0">
                <a:solidFill>
                  <a:srgbClr val="2330DC"/>
                </a:solidFill>
                <a:latin typeface="Roboto"/>
                <a:ea typeface="Roboto"/>
                <a:cs typeface="Roboto"/>
                <a:sym typeface="Roboto"/>
              </a:rPr>
              <a:t>, δείχνουν πώς η </a:t>
            </a:r>
            <a:r>
              <a:rPr lang="el-GR" sz="1600" dirty="0" err="1">
                <a:solidFill>
                  <a:srgbClr val="2330DC"/>
                </a:solidFill>
                <a:latin typeface="Roboto"/>
                <a:ea typeface="Roboto"/>
                <a:cs typeface="Roboto"/>
                <a:sym typeface="Roboto"/>
              </a:rPr>
              <a:t>συνδημιουργία</a:t>
            </a:r>
            <a:r>
              <a:rPr lang="el-GR" sz="1600" dirty="0">
                <a:solidFill>
                  <a:srgbClr val="2330DC"/>
                </a:solidFill>
                <a:latin typeface="Roboto"/>
                <a:ea typeface="Roboto"/>
                <a:cs typeface="Roboto"/>
                <a:sym typeface="Roboto"/>
              </a:rPr>
              <a:t> ενσωματώνει την τοπική ταυτότητα </a:t>
            </a:r>
            <a:br>
              <a:rPr lang="el-GR" sz="1600" dirty="0">
                <a:solidFill>
                  <a:srgbClr val="2330DC"/>
                </a:solidFill>
                <a:latin typeface="Roboto"/>
                <a:ea typeface="Roboto"/>
                <a:cs typeface="Roboto"/>
                <a:sym typeface="Roboto"/>
              </a:rPr>
            </a:br>
            <a:r>
              <a:rPr lang="el-GR" sz="1600" dirty="0">
                <a:solidFill>
                  <a:srgbClr val="2330DC"/>
                </a:solidFill>
                <a:latin typeface="Roboto"/>
                <a:ea typeface="Roboto"/>
                <a:cs typeface="Roboto"/>
                <a:sym typeface="Roboto"/>
              </a:rPr>
              <a:t>και εμπλουτίζει τους χώρους οδηγώντας σε πιο ενεργή χρήση και υπερηφάνεια </a:t>
            </a:r>
            <a:br>
              <a:rPr lang="el-GR" sz="1600" dirty="0">
                <a:solidFill>
                  <a:srgbClr val="2330DC"/>
                </a:solidFill>
                <a:latin typeface="Roboto"/>
                <a:ea typeface="Roboto"/>
                <a:cs typeface="Roboto"/>
                <a:sym typeface="Roboto"/>
              </a:rPr>
            </a:br>
            <a:r>
              <a:rPr lang="el-GR" sz="1600" dirty="0">
                <a:solidFill>
                  <a:srgbClr val="2330DC"/>
                </a:solidFill>
                <a:latin typeface="Roboto"/>
                <a:ea typeface="Roboto"/>
                <a:cs typeface="Roboto"/>
                <a:sym typeface="Roboto"/>
              </a:rPr>
              <a:t>μεταξύ των κατοίκων</a:t>
            </a:r>
            <a:r>
              <a:rPr lang="en-GB" sz="1600" dirty="0" smtClean="0">
                <a:solidFill>
                  <a:srgbClr val="2330DC"/>
                </a:solidFill>
                <a:latin typeface="Roboto"/>
                <a:ea typeface="Roboto"/>
                <a:cs typeface="Roboto"/>
                <a:sym typeface="Roboto"/>
              </a:rPr>
              <a:t>.</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Ο σχεδιασμός με επίκεντρο τον/τη χρήστη/-</a:t>
            </a:r>
            <a:r>
              <a:rPr lang="el-GR" sz="1600" dirty="0" err="1">
                <a:solidFill>
                  <a:srgbClr val="2330DC"/>
                </a:solidFill>
                <a:latin typeface="Roboto"/>
                <a:ea typeface="Roboto"/>
                <a:cs typeface="Roboto"/>
                <a:sym typeface="Roboto"/>
              </a:rPr>
              <a:t>στρια</a:t>
            </a:r>
            <a:r>
              <a:rPr lang="el-GR" sz="1600" dirty="0">
                <a:solidFill>
                  <a:srgbClr val="2330DC"/>
                </a:solidFill>
                <a:latin typeface="Roboto"/>
                <a:ea typeface="Roboto"/>
                <a:cs typeface="Roboto"/>
                <a:sym typeface="Roboto"/>
              </a:rPr>
              <a:t> και τα εργαστήρια, όπως στη Ζυρίχη, βοηθούν </a:t>
            </a:r>
            <a:br>
              <a:rPr lang="el-GR" sz="1600" dirty="0">
                <a:solidFill>
                  <a:srgbClr val="2330DC"/>
                </a:solidFill>
                <a:latin typeface="Roboto"/>
                <a:ea typeface="Roboto"/>
                <a:cs typeface="Roboto"/>
                <a:sym typeface="Roboto"/>
              </a:rPr>
            </a:br>
            <a:r>
              <a:rPr lang="el-GR" sz="1600" dirty="0">
                <a:solidFill>
                  <a:srgbClr val="2330DC"/>
                </a:solidFill>
                <a:latin typeface="Roboto"/>
                <a:ea typeface="Roboto"/>
                <a:cs typeface="Roboto"/>
                <a:sym typeface="Roboto"/>
              </a:rPr>
              <a:t>να ευθυγραμμιστούν τα σχέδια με τις τοπικές προτιμήσεις, αν και προκλήσεις όπως η </a:t>
            </a:r>
            <a:br>
              <a:rPr lang="el-GR" sz="1600" dirty="0">
                <a:solidFill>
                  <a:srgbClr val="2330DC"/>
                </a:solidFill>
                <a:latin typeface="Roboto"/>
                <a:ea typeface="Roboto"/>
                <a:cs typeface="Roboto"/>
                <a:sym typeface="Roboto"/>
              </a:rPr>
            </a:br>
            <a:r>
              <a:rPr lang="el-GR" sz="1600" dirty="0">
                <a:solidFill>
                  <a:srgbClr val="2330DC"/>
                </a:solidFill>
                <a:latin typeface="Roboto"/>
                <a:ea typeface="Roboto"/>
                <a:cs typeface="Roboto"/>
                <a:sym typeface="Roboto"/>
              </a:rPr>
              <a:t>τεχνική ορολογία απαιτούν σαφή επικοινωνία για αποτελεσματική </a:t>
            </a:r>
            <a:br>
              <a:rPr lang="el-GR" sz="1600" dirty="0">
                <a:solidFill>
                  <a:srgbClr val="2330DC"/>
                </a:solidFill>
                <a:latin typeface="Roboto"/>
                <a:ea typeface="Roboto"/>
                <a:cs typeface="Roboto"/>
                <a:sym typeface="Roboto"/>
              </a:rPr>
            </a:br>
            <a:r>
              <a:rPr lang="el-GR" sz="1600" dirty="0">
                <a:solidFill>
                  <a:srgbClr val="2330DC"/>
                </a:solidFill>
                <a:latin typeface="Roboto"/>
                <a:ea typeface="Roboto"/>
                <a:cs typeface="Roboto"/>
                <a:sym typeface="Roboto"/>
              </a:rPr>
              <a:t>συμμετοχή</a:t>
            </a:r>
            <a:r>
              <a:rPr lang="en-GB" sz="1600" dirty="0" smtClean="0">
                <a:solidFill>
                  <a:srgbClr val="2330DC"/>
                </a:solidFill>
                <a:latin typeface="Roboto"/>
                <a:ea typeface="Roboto"/>
                <a:cs typeface="Roboto"/>
                <a:sym typeface="Roboto"/>
              </a:rPr>
              <a:t>.</a:t>
            </a:r>
            <a:endParaRPr lang="en-GB" sz="16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9218" name="Picture 2" descr="Nėra nuotraukos aprašo.">
            <a:extLst>
              <a:ext uri="{FF2B5EF4-FFF2-40B4-BE49-F238E27FC236}">
                <a16:creationId xmlns:a16="http://schemas.microsoft.com/office/drawing/2014/main" xmlns="" id="{860F5A6E-7749-4A54-8ECA-86CA7AD38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7950" y="2390775"/>
            <a:ext cx="36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31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6. </a:t>
            </a:r>
            <a:r>
              <a:rPr lang="el-GR" sz="3200" dirty="0" smtClean="0">
                <a:solidFill>
                  <a:srgbClr val="2330DC"/>
                </a:solidFill>
                <a:latin typeface="Roboto"/>
                <a:ea typeface="Roboto"/>
                <a:cs typeface="Roboto"/>
                <a:sym typeface="Roboto"/>
              </a:rPr>
              <a:t>Δραστηριότητες</a:t>
            </a:r>
            <a:r>
              <a:rPr lang="lt-LT" sz="3200" dirty="0" smtClean="0">
                <a:solidFill>
                  <a:srgbClr val="2330DC"/>
                </a:solidFill>
                <a:latin typeface="Roboto"/>
                <a:ea typeface="Roboto"/>
                <a:cs typeface="Roboto"/>
                <a:sym typeface="Roboto"/>
              </a:rPr>
              <a:t> </a:t>
            </a:r>
            <a:r>
              <a:rPr lang="lt-LT" sz="3200" dirty="0">
                <a:solidFill>
                  <a:srgbClr val="2330DC"/>
                </a:solidFill>
                <a:latin typeface="Roboto"/>
                <a:ea typeface="Roboto"/>
                <a:cs typeface="Roboto"/>
                <a:sym typeface="Roboto"/>
              </a:rPr>
              <a:t>| </a:t>
            </a:r>
            <a:r>
              <a:rPr lang="el-GR" sz="3200" dirty="0" smtClean="0">
                <a:solidFill>
                  <a:srgbClr val="2330DC"/>
                </a:solidFill>
                <a:latin typeface="Roboto"/>
                <a:ea typeface="Roboto"/>
                <a:cs typeface="Roboto"/>
                <a:sym typeface="Roboto"/>
              </a:rPr>
              <a:t>Υλικό Ανάγνωσης</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4"/>
              </a:rPr>
              <a:t>Kaunas – European Capital of Culture 2022. COMMUNITY programme methodology.</a:t>
            </a:r>
            <a:r>
              <a:rPr lang="en-GB" sz="1600" dirty="0">
                <a:solidFill>
                  <a:srgbClr val="2330DC"/>
                </a:solidFill>
                <a:latin typeface="Roboto"/>
                <a:ea typeface="Roboto"/>
                <a:cs typeface="Roboto"/>
                <a:sym typeface="Roboto"/>
              </a:rPr>
              <a:t>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5"/>
              </a:rPr>
              <a:t>Tamara </a:t>
            </a:r>
            <a:r>
              <a:rPr lang="en-GB" sz="1600" dirty="0" err="1">
                <a:solidFill>
                  <a:srgbClr val="2330DC"/>
                </a:solidFill>
                <a:latin typeface="Roboto"/>
                <a:ea typeface="Roboto"/>
                <a:cs typeface="Roboto"/>
                <a:sym typeface="Roboto"/>
                <a:hlinkClick r:id="rId5"/>
              </a:rPr>
              <a:t>Kocan</a:t>
            </a:r>
            <a:r>
              <a:rPr lang="en-GB" sz="1600" dirty="0">
                <a:solidFill>
                  <a:srgbClr val="2330DC"/>
                </a:solidFill>
                <a:latin typeface="Roboto"/>
                <a:ea typeface="Roboto"/>
                <a:cs typeface="Roboto"/>
                <a:sym typeface="Roboto"/>
                <a:hlinkClick r:id="rId5"/>
              </a:rPr>
              <a:t>. Participative processes as tools for designing public spaces.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6"/>
              </a:rPr>
              <a:t>Evans Kimani </a:t>
            </a:r>
            <a:r>
              <a:rPr lang="en-GB" sz="1600" dirty="0" err="1">
                <a:solidFill>
                  <a:srgbClr val="2330DC"/>
                </a:solidFill>
                <a:latin typeface="Roboto"/>
                <a:ea typeface="Roboto"/>
                <a:cs typeface="Roboto"/>
                <a:sym typeface="Roboto"/>
                <a:hlinkClick r:id="rId6"/>
              </a:rPr>
              <a:t>Njungea</a:t>
            </a:r>
            <a:r>
              <a:rPr lang="en-GB" sz="1600" dirty="0">
                <a:solidFill>
                  <a:srgbClr val="2330DC"/>
                </a:solidFill>
                <a:latin typeface="Roboto"/>
                <a:ea typeface="Roboto"/>
                <a:cs typeface="Roboto"/>
                <a:sym typeface="Roboto"/>
                <a:hlinkClick r:id="rId6"/>
              </a:rPr>
              <a:t>, </a:t>
            </a:r>
            <a:r>
              <a:rPr lang="en-GB" sz="1600" dirty="0" err="1">
                <a:solidFill>
                  <a:srgbClr val="2330DC"/>
                </a:solidFill>
                <a:latin typeface="Roboto"/>
                <a:ea typeface="Roboto"/>
                <a:cs typeface="Roboto"/>
                <a:sym typeface="Roboto"/>
                <a:hlinkClick r:id="rId6"/>
              </a:rPr>
              <a:t>Buket</a:t>
            </a:r>
            <a:r>
              <a:rPr lang="en-GB" sz="1600" dirty="0">
                <a:solidFill>
                  <a:srgbClr val="2330DC"/>
                </a:solidFill>
                <a:latin typeface="Roboto"/>
                <a:ea typeface="Roboto"/>
                <a:cs typeface="Roboto"/>
                <a:sym typeface="Roboto"/>
                <a:hlinkClick r:id="rId6"/>
              </a:rPr>
              <a:t> </a:t>
            </a:r>
            <a:r>
              <a:rPr lang="en-GB" sz="1600" dirty="0" err="1">
                <a:solidFill>
                  <a:srgbClr val="2330DC"/>
                </a:solidFill>
                <a:latin typeface="Roboto"/>
                <a:ea typeface="Roboto"/>
                <a:cs typeface="Roboto"/>
                <a:sym typeface="Roboto"/>
                <a:hlinkClick r:id="rId6"/>
              </a:rPr>
              <a:t>Asilsoy</a:t>
            </a:r>
            <a:r>
              <a:rPr lang="en-GB" sz="1600" dirty="0">
                <a:solidFill>
                  <a:srgbClr val="2330DC"/>
                </a:solidFill>
                <a:latin typeface="Roboto"/>
                <a:ea typeface="Roboto"/>
                <a:cs typeface="Roboto"/>
                <a:sym typeface="Roboto"/>
                <a:hlinkClick r:id="rId6"/>
              </a:rPr>
              <a:t>. A Study about Public Participation in the Universal Design of Public Spaces.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7"/>
              </a:rPr>
              <a:t>Salma </a:t>
            </a:r>
            <a:r>
              <a:rPr lang="en-GB" sz="1600" dirty="0" err="1">
                <a:solidFill>
                  <a:srgbClr val="2330DC"/>
                </a:solidFill>
                <a:latin typeface="Roboto"/>
                <a:ea typeface="Roboto"/>
                <a:cs typeface="Roboto"/>
                <a:sym typeface="Roboto"/>
                <a:hlinkClick r:id="rId7"/>
              </a:rPr>
              <a:t>Belmoussa</a:t>
            </a:r>
            <a:r>
              <a:rPr lang="en-GB" sz="1600" dirty="0">
                <a:solidFill>
                  <a:srgbClr val="2330DC"/>
                </a:solidFill>
                <a:latin typeface="Roboto"/>
                <a:ea typeface="Roboto"/>
                <a:cs typeface="Roboto"/>
                <a:sym typeface="Roboto"/>
                <a:hlinkClick r:id="rId7"/>
              </a:rPr>
              <a:t>. Constructing accessibility in Dutch Public Spaces.</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8"/>
              </a:rPr>
              <a:t>Karin Peters, </a:t>
            </a:r>
            <a:r>
              <a:rPr lang="en-GB" sz="1600" dirty="0" err="1">
                <a:solidFill>
                  <a:srgbClr val="2330DC"/>
                </a:solidFill>
                <a:latin typeface="Roboto"/>
                <a:ea typeface="Roboto"/>
                <a:cs typeface="Roboto"/>
                <a:sym typeface="Roboto"/>
                <a:hlinkClick r:id="rId8"/>
              </a:rPr>
              <a:t>Dahae</a:t>
            </a:r>
            <a:r>
              <a:rPr lang="en-GB" sz="1600" dirty="0">
                <a:solidFill>
                  <a:srgbClr val="2330DC"/>
                </a:solidFill>
                <a:latin typeface="Roboto"/>
                <a:ea typeface="Roboto"/>
                <a:cs typeface="Roboto"/>
                <a:sym typeface="Roboto"/>
                <a:hlinkClick r:id="rId8"/>
              </a:rPr>
              <a:t> Lee. Ensuring inclusive and accessible public spaces in an austerity context. </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9"/>
              </a:rPr>
              <a:t>Andrew Lacey. Designing an essential guide for public buildings for Accessibility.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10"/>
              </a:rPr>
              <a:t>Adam </a:t>
            </a:r>
            <a:r>
              <a:rPr lang="en-GB" sz="1600" dirty="0" err="1">
                <a:solidFill>
                  <a:srgbClr val="2330DC"/>
                </a:solidFill>
                <a:latin typeface="Roboto"/>
                <a:ea typeface="Roboto"/>
                <a:cs typeface="Roboto"/>
                <a:sym typeface="Roboto"/>
                <a:hlinkClick r:id="rId10"/>
              </a:rPr>
              <a:t>Rallo</a:t>
            </a:r>
            <a:r>
              <a:rPr lang="en-GB" sz="1600" dirty="0">
                <a:solidFill>
                  <a:srgbClr val="2330DC"/>
                </a:solidFill>
                <a:latin typeface="Roboto"/>
                <a:ea typeface="Roboto"/>
                <a:cs typeface="Roboto"/>
                <a:sym typeface="Roboto"/>
                <a:hlinkClick r:id="rId10"/>
              </a:rPr>
              <a:t>, Eric Forest, James </a:t>
            </a:r>
            <a:r>
              <a:rPr lang="en-GB" sz="1600" dirty="0" err="1">
                <a:solidFill>
                  <a:srgbClr val="2330DC"/>
                </a:solidFill>
                <a:latin typeface="Roboto"/>
                <a:ea typeface="Roboto"/>
                <a:cs typeface="Roboto"/>
                <a:sym typeface="Roboto"/>
                <a:hlinkClick r:id="rId10"/>
              </a:rPr>
              <a:t>Kuo</a:t>
            </a:r>
            <a:r>
              <a:rPr lang="en-GB" sz="1600" dirty="0">
                <a:solidFill>
                  <a:srgbClr val="2330DC"/>
                </a:solidFill>
                <a:latin typeface="Roboto"/>
                <a:ea typeface="Roboto"/>
                <a:cs typeface="Roboto"/>
                <a:sym typeface="Roboto"/>
                <a:hlinkClick r:id="rId10"/>
              </a:rPr>
              <a:t>, Randal </a:t>
            </a:r>
            <a:r>
              <a:rPr lang="en-GB" sz="1600" dirty="0" err="1">
                <a:solidFill>
                  <a:srgbClr val="2330DC"/>
                </a:solidFill>
                <a:latin typeface="Roboto"/>
                <a:ea typeface="Roboto"/>
                <a:cs typeface="Roboto"/>
                <a:sym typeface="Roboto"/>
                <a:hlinkClick r:id="rId10"/>
              </a:rPr>
              <a:t>Boutilier</a:t>
            </a:r>
            <a:r>
              <a:rPr lang="en-GB" sz="1600" dirty="0">
                <a:solidFill>
                  <a:srgbClr val="2330DC"/>
                </a:solidFill>
                <a:latin typeface="Roboto"/>
                <a:ea typeface="Roboto"/>
                <a:cs typeface="Roboto"/>
                <a:sym typeface="Roboto"/>
                <a:hlinkClick r:id="rId10"/>
              </a:rPr>
              <a:t>, Edmund Li. A Practical Handbook on Accessible Graphic Design. </a:t>
            </a:r>
            <a:endParaRPr lang="en-GB" sz="16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1326494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6. </a:t>
            </a:r>
            <a:r>
              <a:rPr lang="el-GR" sz="3200" dirty="0" smtClean="0">
                <a:solidFill>
                  <a:srgbClr val="2330DC"/>
                </a:solidFill>
                <a:latin typeface="Roboto"/>
                <a:ea typeface="Roboto"/>
                <a:cs typeface="Roboto"/>
                <a:sym typeface="Roboto"/>
              </a:rPr>
              <a:t>Δραστηριότητες</a:t>
            </a:r>
            <a:r>
              <a:rPr lang="lt-LT" sz="3200" dirty="0" smtClean="0">
                <a:solidFill>
                  <a:srgbClr val="2330DC"/>
                </a:solidFill>
                <a:latin typeface="Roboto"/>
                <a:ea typeface="Roboto"/>
                <a:cs typeface="Roboto"/>
                <a:sym typeface="Roboto"/>
              </a:rPr>
              <a:t> </a:t>
            </a:r>
            <a:r>
              <a:rPr lang="lt-LT" sz="3200" dirty="0">
                <a:solidFill>
                  <a:srgbClr val="2330DC"/>
                </a:solidFill>
                <a:latin typeface="Roboto"/>
                <a:ea typeface="Roboto"/>
                <a:cs typeface="Roboto"/>
                <a:sym typeface="Roboto"/>
              </a:rPr>
              <a:t>| </a:t>
            </a:r>
            <a:r>
              <a:rPr lang="el-GR" sz="3200" dirty="0" smtClean="0">
                <a:solidFill>
                  <a:srgbClr val="2330DC"/>
                </a:solidFill>
                <a:latin typeface="Roboto"/>
                <a:ea typeface="Roboto"/>
                <a:cs typeface="Roboto"/>
                <a:sym typeface="Roboto"/>
              </a:rPr>
              <a:t>Οπτικό Υλικό</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Participatory design processes: Improving public participation in public space</a:t>
            </a:r>
            <a:r>
              <a:rPr lang="lt-LT" sz="1600" dirty="0">
                <a:solidFill>
                  <a:srgbClr val="2330DC"/>
                </a:solidFill>
                <a:latin typeface="Roboto"/>
                <a:ea typeface="Roboto"/>
                <a:cs typeface="Roboto"/>
                <a:sym typeface="Roboto"/>
              </a:rPr>
              <a:t> - </a:t>
            </a:r>
            <a:r>
              <a:rPr lang="en-GB" sz="1600" dirty="0">
                <a:solidFill>
                  <a:srgbClr val="2330DC"/>
                </a:solidFill>
                <a:latin typeface="Roboto"/>
                <a:ea typeface="Roboto"/>
                <a:cs typeface="Roboto"/>
                <a:sym typeface="Roboto"/>
                <a:hlinkClick r:id="rId4"/>
              </a:rPr>
              <a:t>https://www.youtube.com/watch?v=jsK2kISMDDE</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What is Tactical Urbanism ?</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5"/>
              </a:rPr>
              <a:t>https://www.youtube.com/watch?v=HiQ0xoHp-fM</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Participatory Planning: Improving Your Community Engagement Efforts</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6"/>
              </a:rPr>
              <a:t>https://www.youtube.com/watch?v=QpkKNopm2So</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600" dirty="0" err="1">
                <a:solidFill>
                  <a:srgbClr val="2330DC"/>
                </a:solidFill>
                <a:latin typeface="Roboto"/>
                <a:ea typeface="Roboto"/>
                <a:cs typeface="Roboto"/>
                <a:sym typeface="Roboto"/>
              </a:rPr>
              <a:t>Augmented</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Urbans</a:t>
            </a:r>
            <a:r>
              <a:rPr lang="lt-LT" sz="1600" dirty="0">
                <a:solidFill>
                  <a:srgbClr val="2330DC"/>
                </a:solidFill>
                <a:latin typeface="Roboto"/>
                <a:ea typeface="Roboto"/>
                <a:cs typeface="Roboto"/>
                <a:sym typeface="Roboto"/>
              </a:rPr>
              <a:t> – Technologies </a:t>
            </a:r>
            <a:r>
              <a:rPr lang="lt-LT" sz="1600" dirty="0" err="1">
                <a:solidFill>
                  <a:srgbClr val="2330DC"/>
                </a:solidFill>
                <a:latin typeface="Roboto"/>
                <a:ea typeface="Roboto"/>
                <a:cs typeface="Roboto"/>
                <a:sym typeface="Roboto"/>
              </a:rPr>
              <a:t>for</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urban</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participation</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and</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resilience</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7"/>
              </a:rPr>
              <a:t>https://www.youtube.com/watch?v=2uCs_VghgEQ</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Participatory Planning &amp; Community Engagement: Towards More Socially Inclusive Cities</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8"/>
              </a:rPr>
              <a:t>https://www.youtube.com/watch?v=-OKvA_S_7VA</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indent="-342900">
              <a:buClr>
                <a:srgbClr val="2330DC"/>
              </a:buClr>
              <a:buSzPts val="1800"/>
              <a:buFont typeface="Roboto"/>
              <a:buChar char="●"/>
            </a:pPr>
            <a:r>
              <a:rPr lang="en-GB" sz="1600" dirty="0">
                <a:solidFill>
                  <a:srgbClr val="2330DC"/>
                </a:solidFill>
                <a:latin typeface="Roboto"/>
                <a:ea typeface="Roboto"/>
                <a:cs typeface="Roboto"/>
                <a:sym typeface="Roboto"/>
              </a:rPr>
              <a:t>Conversation with AI: a vision for London's future public space</a:t>
            </a:r>
            <a:r>
              <a:rPr lang="lt-LT" sz="1600" dirty="0">
                <a:solidFill>
                  <a:srgbClr val="2330DC"/>
                </a:solidFill>
                <a:latin typeface="Roboto"/>
                <a:ea typeface="Roboto"/>
                <a:cs typeface="Roboto"/>
                <a:sym typeface="Roboto"/>
              </a:rPr>
              <a:t> - </a:t>
            </a:r>
            <a:r>
              <a:rPr lang="en-GB" sz="1600" dirty="0">
                <a:solidFill>
                  <a:srgbClr val="2330DC"/>
                </a:solidFill>
                <a:latin typeface="Roboto"/>
                <a:ea typeface="Roboto"/>
                <a:cs typeface="Roboto"/>
                <a:sym typeface="Roboto"/>
                <a:hlinkClick r:id="rId9"/>
              </a:rPr>
              <a:t>https://www.youtube.com/watch?v=2xFEOq7glJc</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Learn all about the URBACT Method!</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10"/>
              </a:rPr>
              <a:t>https://www.youtube.com/watch?v=poeMVmO9K-A</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3311974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2868</TotalTime>
  <Words>675</Words>
  <Application>Microsoft Office PowerPoint</Application>
  <PresentationFormat>Ευρεία οθόνη</PresentationFormat>
  <Paragraphs>70</Paragraphs>
  <Slides>9</Slides>
  <Notes>9</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Roboto Medium</vt:lpstr>
      <vt:lpstr>Arial</vt:lpstr>
      <vt:lpstr>Roboto</vt:lpstr>
      <vt:lpstr>Calibri</vt:lpstr>
      <vt:lpstr>Office Theme</vt:lpstr>
      <vt:lpstr>Παρουσίαση του PowerPoint</vt:lpstr>
      <vt:lpstr>Συμπεριληπτικός Σχεδιασμός και Σχεδιασμός Προσβασιμότητας. Φιλικοί Δημόσιοι Χώροι.  Ενότητα 6: Συμμετοχή στον Σχεδιασμό Δημόσιων Χώρων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Merry</dc:creator>
  <cp:lastModifiedBy>Katerina</cp:lastModifiedBy>
  <cp:revision>36</cp:revision>
  <dcterms:created xsi:type="dcterms:W3CDTF">2023-11-22T09:07:15Z</dcterms:created>
  <dcterms:modified xsi:type="dcterms:W3CDTF">2025-03-17T21:27:43Z</dcterms:modified>
</cp:coreProperties>
</file>