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Roboto Medium"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JkC+tVJMy5nerMi46Z5li+YGN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08ead12222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50" name="Google Shape;150;g308ead12222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0953122b18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57" name="Google Shape;157;g30953122b1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0953122b1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64" name="Google Shape;164;g30953122b1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0953122b18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71" name="Google Shape;171;g30953122b1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08ead12222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g308ead1222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08ead12222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24" name="Google Shape;124;g308ead1222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08ead1222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33" name="Google Shape;133;g308ead1222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41" name="Google Shape;141;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hyperlink" Target="http://www.youtube.com/watch?v=f2uoMa_m3Z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hyperlink" Target="http://www.youtube.com/watch?v=28JMP7rwdn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hyperlink" Target="http://www.youtube.com/watch?v=2N7hfGgQPZ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hyperlink" Target="http://www.youtube.com/watch?v=yAvkM7B7BB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hyperlink" Target="http://www.youtube.com/watch?v=zCRKvDyyHm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hyperlink" Target="http://www.youtube.com/watch?v=z3Bwp8UbAG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hyperlink" Target="http://www.youtube.com/watch?v=NErS2mlaxH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hyperlink" Target="http://www.youtube.com/watch?v=Rhcrbcg8HBw"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hyperlink" Target="http://www.youtube.com/watch?v=H24wJ6i9jk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hyperlink" Target="http://www.youtube.com/watch?v=s1Ze7bxl4z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hyperlink" Target="http://www.youtube.com/watch?v=QuOHasMZTv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g308ead12222_0_99"/>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Tvarumo 3R (</a:t>
            </a:r>
            <a:r>
              <a:rPr lang="lt-LT" sz="3200" dirty="0" err="1">
                <a:solidFill>
                  <a:srgbClr val="2330DC"/>
                </a:solidFill>
                <a:latin typeface="Roboto"/>
                <a:ea typeface="Roboto"/>
                <a:cs typeface="Roboto"/>
                <a:sym typeface="Roboto"/>
              </a:rPr>
              <a:t>reduce</a:t>
            </a:r>
            <a:r>
              <a:rPr lang="lt-LT" sz="3200" dirty="0">
                <a:solidFill>
                  <a:srgbClr val="2330DC"/>
                </a:solidFill>
                <a:latin typeface="Roboto"/>
                <a:ea typeface="Roboto"/>
                <a:cs typeface="Roboto"/>
                <a:sym typeface="Roboto"/>
              </a:rPr>
              <a:t>, </a:t>
            </a:r>
            <a:r>
              <a:rPr lang="lt-LT" sz="3200" dirty="0" err="1">
                <a:solidFill>
                  <a:srgbClr val="2330DC"/>
                </a:solidFill>
                <a:latin typeface="Roboto"/>
                <a:ea typeface="Roboto"/>
                <a:cs typeface="Roboto"/>
                <a:sym typeface="Roboto"/>
              </a:rPr>
              <a:t>reuse</a:t>
            </a:r>
            <a:r>
              <a:rPr lang="lt-LT" sz="3200" dirty="0">
                <a:solidFill>
                  <a:srgbClr val="2330DC"/>
                </a:solidFill>
                <a:latin typeface="Roboto"/>
                <a:ea typeface="Roboto"/>
                <a:cs typeface="Roboto"/>
                <a:sym typeface="Roboto"/>
              </a:rPr>
              <a:t>, </a:t>
            </a:r>
            <a:r>
              <a:rPr lang="lt-LT" sz="3200" dirty="0" err="1">
                <a:solidFill>
                  <a:srgbClr val="2330DC"/>
                </a:solidFill>
                <a:latin typeface="Roboto"/>
                <a:ea typeface="Roboto"/>
                <a:cs typeface="Roboto"/>
                <a:sym typeface="Roboto"/>
              </a:rPr>
              <a:t>recycle</a:t>
            </a:r>
            <a:r>
              <a:rPr lang="lt-LT" sz="3200" dirty="0">
                <a:solidFill>
                  <a:srgbClr val="2330DC"/>
                </a:solidFill>
                <a:latin typeface="Roboto"/>
                <a:ea typeface="Roboto"/>
                <a:cs typeface="Roboto"/>
                <a:sym typeface="Roboto"/>
              </a:rPr>
              <a:t>)</a:t>
            </a:r>
            <a:r>
              <a:rPr lang="en-GB" sz="3200" dirty="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mažinti</a:t>
            </a: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Medžiagų ir energijos naudojimą gamyboje ir gyvavimo cikle mažinimas.</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Medžiagų efektyvumas: patvarių, energiją taupančių medžiagų parinkimas.</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Energijos vartojimo efektyvumas: gaminių, kurie sunaudoja mažiau energijos, kūrimas.</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Atliekų kiekio mažinimas: pakuočių mažinimas, remontas ir moduliavimas.</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53" name="Google Shape;153;g308ead12222_0_99"/>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154" name="Google Shape;154;g308ead12222_0_99" descr="Upstream innovation is about preventing waste from being created in the first place. It requires a shift in mindset, and involves rethinking not just the packaging itself, but also the product and the broader business model. We must move beyond just focusing on incremental packaging improvements towards fundamentally rethinking how to best deliver products and services to a user.&#10;&#10;Upstream Innovation is a guide to packaging solutions designed for marketers, product designers, and packaging engineers who are new to circular economy, as well as seasoned practitioners. It includes tools and +100 examples from companies across a range of sectors to inspire and empower to take action on upstream innovation and achieve a circular economy for plastic, in which plastic stays in the economy and out of the environment. &#10;&#10;Explore the guide at plastics.emf.org/upstream &#10;------&#10;Thank you for watching this video. The Ellen MacArthur Foundation is a UK charity working on business, learning, insights &amp; analysis, and communications to accelerate the transition towards the circular economy. &#10;&#10;Find out more about our work here: www.ellenmacarthurfoundation.org&#10;&#10;Follow us online on these channels:&#10;Instagram: http://instagram.com/ellenmacarthurfoundation&#10;Facebook: http://facebook.com/EllenMacArthurFoundation &#10;LinkedIn: https://www.linkedin.com/company/ellen-macarthur-foundation &#10;Website: https:/www.ellenmacarthurfoundation.org&#10;&#10;#circulareconomy #upstreaminnovation #stopplasticpollution" title="This is a Video About Packaging Solutions | Upstream Innovation Guide">
            <a:hlinkClick r:id="rId4"/>
          </p:cNvPr>
          <p:cNvPicPr preferRelativeResize="0"/>
          <p:nvPr/>
        </p:nvPicPr>
        <p:blipFill>
          <a:blip r:embed="rId5">
            <a:alphaModFix/>
          </a:blip>
          <a:stretch>
            <a:fillRect/>
          </a:stretch>
        </p:blipFill>
        <p:spPr>
          <a:xfrm>
            <a:off x="1414750" y="3164325"/>
            <a:ext cx="4994928" cy="28096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g30953122b18_0_3"/>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Tvarumo 3R (</a:t>
            </a:r>
            <a:r>
              <a:rPr lang="lt-LT" sz="3200" dirty="0" err="1">
                <a:solidFill>
                  <a:srgbClr val="2330DC"/>
                </a:solidFill>
                <a:latin typeface="Roboto"/>
                <a:ea typeface="Roboto"/>
                <a:cs typeface="Roboto"/>
                <a:sym typeface="Roboto"/>
              </a:rPr>
              <a:t>reduce</a:t>
            </a:r>
            <a:r>
              <a:rPr lang="lt-LT" sz="3200" dirty="0">
                <a:solidFill>
                  <a:srgbClr val="2330DC"/>
                </a:solidFill>
                <a:latin typeface="Roboto"/>
                <a:ea typeface="Roboto"/>
                <a:cs typeface="Roboto"/>
                <a:sym typeface="Roboto"/>
              </a:rPr>
              <a:t>, </a:t>
            </a:r>
            <a:r>
              <a:rPr lang="lt-LT" sz="3200" dirty="0" err="1">
                <a:solidFill>
                  <a:srgbClr val="2330DC"/>
                </a:solidFill>
                <a:latin typeface="Roboto"/>
                <a:ea typeface="Roboto"/>
                <a:cs typeface="Roboto"/>
                <a:sym typeface="Roboto"/>
              </a:rPr>
              <a:t>reuse</a:t>
            </a:r>
            <a:r>
              <a:rPr lang="lt-LT" sz="3200" dirty="0">
                <a:solidFill>
                  <a:srgbClr val="2330DC"/>
                </a:solidFill>
                <a:latin typeface="Roboto"/>
                <a:ea typeface="Roboto"/>
                <a:cs typeface="Roboto"/>
                <a:sym typeface="Roboto"/>
              </a:rPr>
              <a:t>, </a:t>
            </a:r>
            <a:r>
              <a:rPr lang="lt-LT" sz="3200" dirty="0" err="1">
                <a:solidFill>
                  <a:srgbClr val="2330DC"/>
                </a:solidFill>
                <a:latin typeface="Roboto"/>
                <a:ea typeface="Roboto"/>
                <a:cs typeface="Roboto"/>
                <a:sym typeface="Roboto"/>
              </a:rPr>
              <a:t>recycle</a:t>
            </a:r>
            <a:r>
              <a:rPr lang="lt-LT" sz="3200" dirty="0">
                <a:solidFill>
                  <a:srgbClr val="2330DC"/>
                </a:solidFill>
                <a:latin typeface="Roboto"/>
                <a:ea typeface="Roboto"/>
                <a:cs typeface="Roboto"/>
                <a:sym typeface="Roboto"/>
              </a:rPr>
              <a:t>)</a:t>
            </a:r>
            <a:r>
              <a:rPr lang="en-GB" sz="3200" dirty="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pakartotinai naudoti</a:t>
            </a:r>
            <a:endParaRPr sz="3200" b="0" i="0" u="none" strike="noStrike" cap="none"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endParaRPr lang="lt-LT" sz="1600"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Kurkite gaminius, kuriuos galima naudoti kelis kartus arba kurių paskirtis gali būti pakeista.</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Daugiausia dėmesio skirkite patvarumui ir perdirbimui.</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Modulinė konstrukcija leidžia atnaujinti arba pakeisti dalis.</a:t>
            </a:r>
            <a:endParaRPr sz="1600"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60" name="Google Shape;160;g30953122b18_0_3"/>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161" name="Google Shape;161;g30953122b18_0_3" descr="The Ellen MacArthur Foundation's 2017 report ‘A New Textiles Economy: Redesigning fashions future’ found that a truckload of garments goes to landfill or incineration, globally, every single second. The fashion industry follows a take-make-waste formula - we take from the earth, make a product and when we’re done with it, we throw it away. The fashion industry cannot continue in this way - it’s wasteful and polluting. It needs a redesign. &#10;&#10;Transforming fashion towards a circular economy requires new ways to create and make clothes and The Jeans Redesign provides the perfect starting point - redesigning this iconic fashion staple using circular design principles. Guidelines set out by the Foundation alongside over 80 denim industry experts ensure that jeans are used more, made to be made again, and made from safe and recycled or renewable inputs. The Jeans Redesign is creating solutions for a world where clothes never become waste by bringing together 100 brands, mills and manufacturers to design and make products fit for a circular economy, today.&#10;&#10;Find out more about the Jeans Redesign project at https://www.ellenmacarthurfoundation.org/our-work/activities/make-fashion-circular/projects/the-jeans-redesign&#10;&#10;#circulardesign&#10;------&#10;Thank you for watching this video. The Ellen MacArthur Foundation is a UK charity that develops and promotes the idea of a circular economy, which - driven by design, eliminates waste and pollution, circulates products and materials, and regenerates nature.&#10;&#10;Subscribe to The Ellen MacArthur Foundation for more insightful videos -https://www.youtube.com/channel/UCQAC2otE5_agzHZPnk3mE5w?sub_confirmation=1&#10;&#10;Find out more about our work here: www.ellenmacarthurfoundation.org&#10;&#10;Follow us online on these channels:&#10;Instagram: http://instagram.com/EllenMacArthurFoundation &#10;Facebook: http://www.facebook.com/ellenmacarthurfoundation&#10;Twitter: http://www.twitter.com/circulareconomy&#10;LinkedIn: https://www.linkedin.com/company/ellen-macarthur-foundation/&#10;Website: http://www.ellenmacarthurfoundation.org" title="Redesigning the Fashion Industry | The Story of The Jeans Redesign">
            <a:hlinkClick r:id="rId4"/>
          </p:cNvPr>
          <p:cNvPicPr preferRelativeResize="0"/>
          <p:nvPr/>
        </p:nvPicPr>
        <p:blipFill>
          <a:blip r:embed="rId5">
            <a:alphaModFix/>
          </a:blip>
          <a:stretch>
            <a:fillRect/>
          </a:stretch>
        </p:blipFill>
        <p:spPr>
          <a:xfrm>
            <a:off x="1447856" y="2910605"/>
            <a:ext cx="5513425" cy="3101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g30953122b18_0_8"/>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Tvarumo 3R (</a:t>
            </a:r>
            <a:r>
              <a:rPr lang="lt-LT" sz="3200" dirty="0" err="1">
                <a:solidFill>
                  <a:srgbClr val="2330DC"/>
                </a:solidFill>
                <a:latin typeface="Roboto"/>
                <a:ea typeface="Roboto"/>
                <a:cs typeface="Roboto"/>
                <a:sym typeface="Roboto"/>
              </a:rPr>
              <a:t>reduce</a:t>
            </a:r>
            <a:r>
              <a:rPr lang="lt-LT" sz="3200" dirty="0">
                <a:solidFill>
                  <a:srgbClr val="2330DC"/>
                </a:solidFill>
                <a:latin typeface="Roboto"/>
                <a:ea typeface="Roboto"/>
                <a:cs typeface="Roboto"/>
                <a:sym typeface="Roboto"/>
              </a:rPr>
              <a:t>, </a:t>
            </a:r>
            <a:r>
              <a:rPr lang="lt-LT" sz="3200" dirty="0" err="1">
                <a:solidFill>
                  <a:srgbClr val="2330DC"/>
                </a:solidFill>
                <a:latin typeface="Roboto"/>
                <a:ea typeface="Roboto"/>
                <a:cs typeface="Roboto"/>
                <a:sym typeface="Roboto"/>
              </a:rPr>
              <a:t>reuse</a:t>
            </a:r>
            <a:r>
              <a:rPr lang="lt-LT" sz="3200" dirty="0">
                <a:solidFill>
                  <a:srgbClr val="2330DC"/>
                </a:solidFill>
                <a:latin typeface="Roboto"/>
                <a:ea typeface="Roboto"/>
                <a:cs typeface="Roboto"/>
                <a:sym typeface="Roboto"/>
              </a:rPr>
              <a:t>, </a:t>
            </a:r>
            <a:r>
              <a:rPr lang="lt-LT" sz="3200" dirty="0" err="1">
                <a:solidFill>
                  <a:srgbClr val="2330DC"/>
                </a:solidFill>
                <a:latin typeface="Roboto"/>
                <a:ea typeface="Roboto"/>
                <a:cs typeface="Roboto"/>
                <a:sym typeface="Roboto"/>
              </a:rPr>
              <a:t>recycle</a:t>
            </a:r>
            <a:r>
              <a:rPr lang="lt-LT" sz="3200" dirty="0">
                <a:solidFill>
                  <a:srgbClr val="2330DC"/>
                </a:solidFill>
                <a:latin typeface="Roboto"/>
                <a:ea typeface="Roboto"/>
                <a:cs typeface="Roboto"/>
                <a:sym typeface="Roboto"/>
              </a:rPr>
              <a:t>)</a:t>
            </a:r>
            <a:r>
              <a:rPr lang="en-GB" sz="3200" dirty="0">
                <a:solidFill>
                  <a:srgbClr val="2330DC"/>
                </a:solidFill>
                <a:latin typeface="Roboto"/>
                <a:ea typeface="Roboto"/>
                <a:cs typeface="Roboto"/>
                <a:sym typeface="Roboto"/>
              </a:rPr>
              <a:t>:</a:t>
            </a:r>
            <a:r>
              <a:rPr lang="lt-LT" sz="3200" dirty="0">
                <a:solidFill>
                  <a:srgbClr val="2330DC"/>
                </a:solidFill>
                <a:latin typeface="Roboto"/>
                <a:ea typeface="Roboto"/>
                <a:cs typeface="Roboto"/>
                <a:sym typeface="Roboto"/>
              </a:rPr>
              <a:t> perdirbti</a:t>
            </a:r>
            <a:endParaRPr sz="3200" b="0" i="0" u="none" strike="noStrike" cap="none"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endParaRPr lang="lt-LT" sz="1600"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Iš senų gaminių gautas medžiagas panaudokite naujiems gaminiams kurti.</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Kurkite taip, kad būtų galima išardyti ir parinkti medžiagas, kad jas būtų lengva perdirbti.</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Perdirbtų medžiagų naudojimas gamyboje.</a:t>
            </a:r>
            <a:endParaRPr sz="1600"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67" name="Google Shape;167;g30953122b18_0_8"/>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168" name="Google Shape;168;g30953122b18_0_8" descr="Where do our clothes go when we’re done with them? In a city like New York alone, 200 million pounds of clothing are being landfilled annually - that is the equivalent of over 440 Statues of Liberty. Globally, 73% of the materials used to produce clothing are landfilled or burned at the end of their life, while less than 1% of old clothing goes on to be used to make new clothes.&#10;&#10;Two recent campaigns - Wear Next (New York) and Love Not Landfill (London) - aimed to divert clothes from landfill and encouraged brands and citizens to embrace the new mindset and make our wardrobes really work. They say that whether it’s swapping them, selling them, donating or recycling them, it’s possible to work together to prevent clothing from ever becoming waste. Join this session to find out why these campaigns were set up, how they went and what they learned.&#10;------&#10;Thank you for watching this video. The Ellen MacArthur Foundation is a UK charity working on business, learning, insights &amp; analysis, and communications to accelerate the transition towards the circular economy. &#10;&#10;Find out more about our work here: www.ellenmacarthurfoundation.org&#10;&#10;Follow us online on these channels:&#10;Instagram: http://instagram.com/ellenmacarthurfoundation&#10;Facebook: http://facebook.com/EllenMacArthurFoundation &#10;LinkedIn: https://www.linkedin.com/company/ellen-macarthur-foundation &#10;Website: https:/www.ellenmacarthurfoundation.org&#10;&#10;#circulareconomy" title="Who Should Be Responsible for Recycling Clothes? The Consumer or the Fashion Industry?">
            <a:hlinkClick r:id="rId4"/>
          </p:cNvPr>
          <p:cNvPicPr preferRelativeResize="0"/>
          <p:nvPr/>
        </p:nvPicPr>
        <p:blipFill>
          <a:blip r:embed="rId5">
            <a:alphaModFix/>
          </a:blip>
          <a:stretch>
            <a:fillRect/>
          </a:stretch>
        </p:blipFill>
        <p:spPr>
          <a:xfrm>
            <a:off x="1447100" y="2750025"/>
            <a:ext cx="5725475" cy="3220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g30953122b18_0_13"/>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pt-BR" sz="3200" dirty="0">
                <a:solidFill>
                  <a:srgbClr val="2330DC"/>
                </a:solidFill>
                <a:latin typeface="Roboto"/>
                <a:ea typeface="Roboto"/>
                <a:cs typeface="Roboto"/>
                <a:sym typeface="Roboto"/>
              </a:rPr>
              <a:t>Išvados: 3R taikymas dizaine</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3R principai padeda tvariam dizainui mažinti poveikį aplinkai.</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„Mažinti, pakartotinai naudoti, perdirbti“ skatina žiedinę ekonomiką ir efektyvų išteklių naudojimą.</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Integruodami šiuos principus dizaineriai gali prisidėti prie tvaresnės ateities kūrimo.</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74" name="Google Shape;174;g30953122b18_0_13"/>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175" name="Google Shape;175;g30953122b18_0_13" descr="Tim Brown, CEO of IDEO, explains the circular economy and why designers need to get involved. To learn how to start designing differently, visit the Circular Design Guide  http://www.circulardesignguide.com" title="Tim Brown: Design &amp; the circular economy – Circular Design Guide">
            <a:hlinkClick r:id="rId4"/>
          </p:cNvPr>
          <p:cNvPicPr preferRelativeResize="0"/>
          <p:nvPr/>
        </p:nvPicPr>
        <p:blipFill>
          <a:blip r:embed="rId5">
            <a:alphaModFix/>
          </a:blip>
          <a:stretch>
            <a:fillRect/>
          </a:stretch>
        </p:blipFill>
        <p:spPr>
          <a:xfrm>
            <a:off x="1772175" y="2865375"/>
            <a:ext cx="5401575" cy="3038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36"/>
          <p:cNvSpPr txBox="1"/>
          <p:nvPr/>
        </p:nvSpPr>
        <p:spPr>
          <a:xfrm>
            <a:off x="9421061" y="307911"/>
            <a:ext cx="203773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Arial"/>
                <a:ea typeface="Arial"/>
                <a:cs typeface="Arial"/>
                <a:sym typeface="Arial"/>
              </a:rPr>
              <a:t>Website</a:t>
            </a:r>
            <a:endParaRPr sz="4000" b="0" i="0" u="none" strike="noStrike" cap="none">
              <a:solidFill>
                <a:srgbClr val="000000"/>
              </a:solidFill>
              <a:latin typeface="Arial"/>
              <a:ea typeface="Arial"/>
              <a:cs typeface="Arial"/>
              <a:sym typeface="Arial"/>
            </a:endParaRPr>
          </a:p>
        </p:txBody>
      </p:sp>
      <p:sp>
        <p:nvSpPr>
          <p:cNvPr id="181" name="Google Shape;181;p36"/>
          <p:cNvSpPr txBox="1"/>
          <p:nvPr/>
        </p:nvSpPr>
        <p:spPr>
          <a:xfrm>
            <a:off x="5038451" y="1464906"/>
            <a:ext cx="6420347"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Arial"/>
                <a:ea typeface="Arial"/>
                <a:cs typeface="Arial"/>
                <a:sym typeface="Arial"/>
              </a:rPr>
              <a:t>Suggested actions to increase visitors</a:t>
            </a:r>
            <a:endParaRPr sz="2800" b="0" i="0" u="none" strike="noStrike" cap="none">
              <a:solidFill>
                <a:srgbClr val="000000"/>
              </a:solidFill>
              <a:latin typeface="Arial"/>
              <a:ea typeface="Arial"/>
              <a:cs typeface="Arial"/>
              <a:sym typeface="Arial"/>
            </a:endParaRPr>
          </a:p>
        </p:txBody>
      </p:sp>
      <p:grpSp>
        <p:nvGrpSpPr>
          <p:cNvPr id="182" name="Google Shape;182;p36"/>
          <p:cNvGrpSpPr/>
          <p:nvPr/>
        </p:nvGrpSpPr>
        <p:grpSpPr>
          <a:xfrm>
            <a:off x="5376045" y="2317297"/>
            <a:ext cx="6082753" cy="3338998"/>
            <a:chOff x="0" y="1360"/>
            <a:chExt cx="6082753" cy="3338998"/>
          </a:xfrm>
        </p:grpSpPr>
        <p:sp>
          <p:nvSpPr>
            <p:cNvPr id="183" name="Google Shape;183;p36"/>
            <p:cNvSpPr/>
            <p:nvPr/>
          </p:nvSpPr>
          <p:spPr>
            <a:xfrm>
              <a:off x="0" y="1360"/>
              <a:ext cx="6082753" cy="1104098"/>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6"/>
            <p:cNvSpPr txBox="1"/>
            <p:nvPr/>
          </p:nvSpPr>
          <p:spPr>
            <a:xfrm>
              <a:off x="53898" y="55258"/>
              <a:ext cx="5974957" cy="996302"/>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Arial"/>
                  <a:ea typeface="Arial"/>
                  <a:cs typeface="Arial"/>
                  <a:sym typeface="Arial"/>
                </a:rPr>
                <a:t>Mention in all project posts at the end: “Find out more: (website link)”</a:t>
              </a:r>
              <a:endParaRPr sz="2400" b="0" i="0" u="none" strike="noStrike" cap="none">
                <a:solidFill>
                  <a:schemeClr val="lt1"/>
                </a:solidFill>
                <a:latin typeface="Arial"/>
                <a:ea typeface="Arial"/>
                <a:cs typeface="Arial"/>
                <a:sym typeface="Arial"/>
              </a:endParaRPr>
            </a:p>
          </p:txBody>
        </p:sp>
        <p:sp>
          <p:nvSpPr>
            <p:cNvPr id="185" name="Google Shape;185;p36"/>
            <p:cNvSpPr/>
            <p:nvPr/>
          </p:nvSpPr>
          <p:spPr>
            <a:xfrm>
              <a:off x="0" y="1118130"/>
              <a:ext cx="6082753" cy="1104098"/>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6"/>
            <p:cNvSpPr txBox="1"/>
            <p:nvPr/>
          </p:nvSpPr>
          <p:spPr>
            <a:xfrm>
              <a:off x="53898" y="1172028"/>
              <a:ext cx="5974957" cy="996302"/>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Arial"/>
                  <a:ea typeface="Arial"/>
                  <a:cs typeface="Arial"/>
                  <a:sym typeface="Arial"/>
                </a:rPr>
                <a:t>Repost our posts in stories of project’s accounts and add link of website as a sticker</a:t>
              </a:r>
              <a:endParaRPr sz="2400" b="0" i="0" u="none" strike="noStrike" cap="none">
                <a:solidFill>
                  <a:schemeClr val="lt1"/>
                </a:solidFill>
                <a:latin typeface="Arial"/>
                <a:ea typeface="Arial"/>
                <a:cs typeface="Arial"/>
                <a:sym typeface="Arial"/>
              </a:endParaRPr>
            </a:p>
          </p:txBody>
        </p:sp>
        <p:sp>
          <p:nvSpPr>
            <p:cNvPr id="187" name="Google Shape;187;p36"/>
            <p:cNvSpPr/>
            <p:nvPr/>
          </p:nvSpPr>
          <p:spPr>
            <a:xfrm>
              <a:off x="0" y="2236260"/>
              <a:ext cx="6082753" cy="1104098"/>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6"/>
            <p:cNvSpPr txBox="1"/>
            <p:nvPr/>
          </p:nvSpPr>
          <p:spPr>
            <a:xfrm>
              <a:off x="53898" y="2290158"/>
              <a:ext cx="5974957" cy="996302"/>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Arial"/>
                  <a:ea typeface="Arial"/>
                  <a:cs typeface="Arial"/>
                  <a:sym typeface="Arial"/>
                </a:rPr>
                <a:t>Share newsletter with stakeholders, including website link</a:t>
              </a:r>
              <a:endParaRPr sz="2400" b="0" i="0" u="none" strike="noStrike" cap="none">
                <a:solidFill>
                  <a:schemeClr val="lt1"/>
                </a:solidFill>
                <a:latin typeface="Arial"/>
                <a:ea typeface="Arial"/>
                <a:cs typeface="Arial"/>
                <a:sym typeface="Arial"/>
              </a:endParaRPr>
            </a:p>
          </p:txBody>
        </p:sp>
      </p:grpSp>
      <p:pic>
        <p:nvPicPr>
          <p:cNvPr id="189" name="Google Shape;189;p36"/>
          <p:cNvPicPr preferRelativeResize="0"/>
          <p:nvPr/>
        </p:nvPicPr>
        <p:blipFill rotWithShape="1">
          <a:blip r:embed="rId4">
            <a:alphaModFix/>
          </a:blip>
          <a:srcRect t="10748" r="1760" b="5714"/>
          <a:stretch/>
        </p:blipFill>
        <p:spPr>
          <a:xfrm>
            <a:off x="-2669032" y="-838200"/>
            <a:ext cx="16090153" cy="7696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500"/>
                                        <p:tgtEl>
                                          <p:spTgt spid="189"/>
                                        </p:tgtEl>
                                        <p:attrNameLst>
                                          <p:attrName>ppt_w</p:attrName>
                                        </p:attrNameLst>
                                      </p:cBhvr>
                                      <p:tavLst>
                                        <p:tav tm="0">
                                          <p:val>
                                            <p:strVal val="#ppt_w"/>
                                          </p:val>
                                        </p:tav>
                                        <p:tav tm="100000">
                                          <p:val>
                                            <p:strVal val="0"/>
                                          </p:val>
                                        </p:tav>
                                      </p:tavLst>
                                    </p:anim>
                                    <p:anim calcmode="lin" valueType="num">
                                      <p:cBhvr additive="base">
                                        <p:cTn id="7" dur="500"/>
                                        <p:tgtEl>
                                          <p:spTgt spid="189"/>
                                        </p:tgtEl>
                                        <p:attrNameLst>
                                          <p:attrName>ppt_h</p:attrName>
                                        </p:attrNameLst>
                                      </p:cBhvr>
                                      <p:tavLst>
                                        <p:tav tm="0">
                                          <p:val>
                                            <p:strVal val="#ppt_h"/>
                                          </p:val>
                                        </p:tav>
                                        <p:tav tm="100000">
                                          <p:val>
                                            <p:strVal val="0"/>
                                          </p:val>
                                        </p:tav>
                                      </p:tavLst>
                                    </p:anim>
                                    <p:set>
                                      <p:cBhvr>
                                        <p:cTn id="8" dur="1" fill="hold">
                                          <p:stCondLst>
                                            <p:cond delay="500"/>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23337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boto Medium"/>
              <a:buNone/>
            </a:pPr>
            <a:r>
              <a:rPr lang="en-GB" sz="3200" dirty="0" err="1">
                <a:solidFill>
                  <a:srgbClr val="2330DC"/>
                </a:solidFill>
                <a:latin typeface="Roboto Medium"/>
                <a:ea typeface="Roboto Medium"/>
                <a:cs typeface="Roboto Medium"/>
                <a:sym typeface="Roboto Medium"/>
              </a:rPr>
              <a:t>Įvadinis</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kursas</a:t>
            </a:r>
            <a:r>
              <a:rPr lang="en-GB" sz="3200" dirty="0">
                <a:solidFill>
                  <a:srgbClr val="2330DC"/>
                </a:solidFill>
                <a:latin typeface="Roboto Medium"/>
                <a:ea typeface="Roboto Medium"/>
                <a:cs typeface="Roboto Medium"/>
                <a:sym typeface="Roboto Medium"/>
              </a:rPr>
              <a:t> - </a:t>
            </a:r>
            <a:r>
              <a:rPr lang="en-GB" sz="3200" dirty="0" err="1">
                <a:solidFill>
                  <a:srgbClr val="2330DC"/>
                </a:solidFill>
                <a:latin typeface="Roboto Medium"/>
                <a:ea typeface="Roboto Medium"/>
                <a:cs typeface="Roboto Medium"/>
                <a:sym typeface="Roboto Medium"/>
              </a:rPr>
              <a:t>Naujasis</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Europ</a:t>
            </a:r>
            <a:r>
              <a:rPr lang="lt-LT" sz="3200" dirty="0" err="1">
                <a:solidFill>
                  <a:srgbClr val="2330DC"/>
                </a:solidFill>
                <a:latin typeface="Roboto Medium"/>
                <a:ea typeface="Roboto Medium"/>
                <a:cs typeface="Roboto Medium"/>
                <a:sym typeface="Roboto Medium"/>
              </a:rPr>
              <a:t>inis</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Bauhauzas</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ir</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dizaino</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tvarumo</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principai</a:t>
            </a:r>
            <a:br>
              <a:rPr lang="lt-LT" sz="3200" dirty="0">
                <a:solidFill>
                  <a:srgbClr val="2330DC"/>
                </a:solidFill>
                <a:latin typeface="Roboto Medium"/>
                <a:ea typeface="Roboto Medium"/>
                <a:cs typeface="Roboto Medium"/>
                <a:sym typeface="Roboto Medium"/>
              </a:rPr>
            </a:br>
            <a:br>
              <a:rPr lang="lt-LT" sz="3200" dirty="0">
                <a:solidFill>
                  <a:srgbClr val="2330DC"/>
                </a:solidFill>
                <a:latin typeface="Roboto Medium"/>
                <a:ea typeface="Roboto Medium"/>
                <a:cs typeface="Roboto Medium"/>
                <a:sym typeface="Roboto Medium"/>
              </a:rPr>
            </a:br>
            <a:r>
              <a:rPr lang="en-GB" sz="3200" dirty="0">
                <a:solidFill>
                  <a:srgbClr val="2330DC"/>
                </a:solidFill>
                <a:latin typeface="Roboto Medium"/>
                <a:ea typeface="Roboto Medium"/>
                <a:cs typeface="Roboto Medium"/>
                <a:sym typeface="Roboto Medium"/>
              </a:rPr>
              <a:t>3 </a:t>
            </a:r>
            <a:r>
              <a:rPr lang="en-GB" sz="3200" dirty="0" err="1">
                <a:solidFill>
                  <a:srgbClr val="2330DC"/>
                </a:solidFill>
                <a:latin typeface="Roboto Medium"/>
                <a:ea typeface="Roboto Medium"/>
                <a:cs typeface="Roboto Medium"/>
                <a:sym typeface="Roboto Medium"/>
              </a:rPr>
              <a:t>modulis</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Tvarumo</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principai</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dizaine</a:t>
            </a:r>
            <a:endParaRPr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endParaRPr sz="3200" dirty="0">
              <a:solidFill>
                <a:srgbClr val="2330DC"/>
              </a:solidFill>
              <a:latin typeface="Roboto Medium"/>
              <a:ea typeface="Roboto Medium"/>
              <a:cs typeface="Roboto Medium"/>
              <a:sym typeface="Roboto Medium"/>
            </a:endParaRPr>
          </a:p>
        </p:txBody>
      </p:sp>
      <p:sp>
        <p:nvSpPr>
          <p:cNvPr id="89" name="Google Shape;89;p2"/>
          <p:cNvSpPr txBox="1">
            <a:spLocks noGrp="1"/>
          </p:cNvSpPr>
          <p:nvPr>
            <p:ph type="subTitle" idx="1"/>
          </p:nvPr>
        </p:nvSpPr>
        <p:spPr>
          <a:xfrm>
            <a:off x="813934" y="3120572"/>
            <a:ext cx="5391558" cy="14804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rgbClr val="595959"/>
              </a:buClr>
              <a:buSzPts val="2400"/>
              <a:buNone/>
            </a:pPr>
            <a:r>
              <a:rPr lang="lt-LT" sz="2000" dirty="0">
                <a:solidFill>
                  <a:srgbClr val="2330DC"/>
                </a:solidFill>
                <a:latin typeface="Roboto"/>
                <a:ea typeface="Roboto"/>
                <a:cs typeface="Roboto"/>
                <a:sym typeface="Roboto"/>
              </a:rPr>
              <a:t>3.1. Tvarumo apibrėžimas ir svarba dizaine</a:t>
            </a:r>
          </a:p>
          <a:p>
            <a:pPr marL="0" lvl="0" indent="0" algn="l" rtl="0">
              <a:lnSpc>
                <a:spcPct val="90000"/>
              </a:lnSpc>
              <a:spcBef>
                <a:spcPts val="480"/>
              </a:spcBef>
              <a:spcAft>
                <a:spcPts val="0"/>
              </a:spcAft>
              <a:buClr>
                <a:srgbClr val="595959"/>
              </a:buClr>
              <a:buSzPts val="2400"/>
              <a:buNone/>
            </a:pPr>
            <a:endParaRPr lang="lt-LT" sz="20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r>
              <a:rPr lang="lt-LT" sz="2000" dirty="0">
                <a:solidFill>
                  <a:srgbClr val="2330DC"/>
                </a:solidFill>
                <a:latin typeface="Roboto"/>
                <a:ea typeface="Roboto"/>
                <a:cs typeface="Roboto"/>
                <a:sym typeface="Roboto"/>
              </a:rPr>
              <a:t>3.2. Pagrindinės tvarumo koncepcijos: mažinti, pakartotinai naudoti, perdirbti</a:t>
            </a:r>
            <a:endParaRPr sz="2000" dirty="0">
              <a:solidFill>
                <a:srgbClr val="2330DC"/>
              </a:solidFill>
              <a:latin typeface="Roboto"/>
              <a:ea typeface="Roboto"/>
              <a:cs typeface="Roboto"/>
              <a:sym typeface="Roboto"/>
            </a:endParaRPr>
          </a:p>
          <a:p>
            <a:pPr marL="0" lvl="0" indent="0" algn="l" rtl="0">
              <a:lnSpc>
                <a:spcPct val="90000"/>
              </a:lnSpc>
              <a:spcBef>
                <a:spcPts val="1200"/>
              </a:spcBef>
              <a:spcAft>
                <a:spcPts val="0"/>
              </a:spcAft>
              <a:buClr>
                <a:srgbClr val="595959"/>
              </a:buClr>
              <a:buSzPts val="2400"/>
              <a:buNone/>
            </a:pPr>
            <a:endParaRPr sz="20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3"/>
          <p:cNvSpPr txBox="1"/>
          <p:nvPr/>
        </p:nvSpPr>
        <p:spPr>
          <a:xfrm>
            <a:off x="985700" y="870350"/>
            <a:ext cx="10266000" cy="502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err="1">
                <a:solidFill>
                  <a:srgbClr val="2330DC"/>
                </a:solidFill>
                <a:latin typeface="Roboto"/>
                <a:ea typeface="Roboto"/>
                <a:cs typeface="Roboto"/>
                <a:sym typeface="Roboto"/>
              </a:rPr>
              <a:t>Įvadas</a:t>
            </a:r>
            <a:r>
              <a:rPr lang="en-GB" sz="3200" dirty="0">
                <a:solidFill>
                  <a:srgbClr val="2330DC"/>
                </a:solidFill>
                <a:latin typeface="Roboto"/>
                <a:ea typeface="Roboto"/>
                <a:cs typeface="Roboto"/>
                <a:sym typeface="Roboto"/>
              </a:rPr>
              <a:t> į </a:t>
            </a:r>
            <a:r>
              <a:rPr lang="en-GB" sz="3200" dirty="0" err="1">
                <a:solidFill>
                  <a:srgbClr val="2330DC"/>
                </a:solidFill>
                <a:latin typeface="Roboto"/>
                <a:ea typeface="Roboto"/>
                <a:cs typeface="Roboto"/>
                <a:sym typeface="Roboto"/>
              </a:rPr>
              <a:t>tvarumą</a:t>
            </a:r>
            <a:r>
              <a:rPr lang="en-GB" sz="3200" dirty="0">
                <a:solidFill>
                  <a:srgbClr val="2330DC"/>
                </a:solidFill>
                <a:latin typeface="Roboto"/>
                <a:ea typeface="Roboto"/>
                <a:cs typeface="Roboto"/>
                <a:sym typeface="Roboto"/>
              </a:rPr>
              <a:t> </a:t>
            </a:r>
            <a:r>
              <a:rPr lang="en-GB" sz="3200" dirty="0" err="1">
                <a:solidFill>
                  <a:srgbClr val="2330DC"/>
                </a:solidFill>
                <a:latin typeface="Roboto"/>
                <a:ea typeface="Roboto"/>
                <a:cs typeface="Roboto"/>
                <a:sym typeface="Roboto"/>
              </a:rPr>
              <a:t>dizaine</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Didėjanti svarba dėl klimato kaitos, išteklių išeikvojimo ir aplinkos būklės blogėjimo.</a:t>
            </a: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Tvarumas - tai dabartinių poreikių tenkinimas nepakenkiant ateities kartoms.</a:t>
            </a: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Atsižvelgiama į aplinkosauginį, socialinį ir ekonominį poveikį per visą gaminio gyvavimo ciklą.</a:t>
            </a: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p:txBody>
      </p:sp>
      <p:pic>
        <p:nvPicPr>
          <p:cNvPr id="97" name="Google Shape;97;p23" descr="There's a world of opportunity to re-think and re-design the way we make stuff. &#10;&#10;'Re-Thinking Progress' explores how through a change in perspective we can re-design the way our economy works - designing products that can be 'made to be made again' and powering the system with renewable energy. It questions whether with creativity and innovation we can build a restorative economy.&#10;&#10;------&#10;Thank you for watching this video. The Ellen MacArthur Foundation is a UK charity working on business, learning, insights &amp; analysis, and communications to accelerate the transition towards the circular economy. &#10;&#10;Find out more about our work here: www.ellenmacarthurfoundation.org&#10;&#10;Follow us online on these channels:&#10;&#10;Instagram: http://instagram.com/ellenmacarthurfoundation&#10;Facebook: http://facebook.com/EllenMacArthurFoundation &#10;LinkedIn: https://www.linkedin.com/company/ellen-macarthur-foundation &#10;Website: https:/www.ellenmacarthurfoundation.org&#10;&#10;#circulareconomy" title="Explaining the Circular Economy and How Society Can Re-think Progress | Animated Video Essay">
            <a:hlinkClick r:id="rId4"/>
          </p:cNvPr>
          <p:cNvPicPr preferRelativeResize="0"/>
          <p:nvPr/>
        </p:nvPicPr>
        <p:blipFill>
          <a:blip r:embed="rId5">
            <a:alphaModFix/>
          </a:blip>
          <a:stretch>
            <a:fillRect/>
          </a:stretch>
        </p:blipFill>
        <p:spPr>
          <a:xfrm>
            <a:off x="1544650" y="2885650"/>
            <a:ext cx="5533550" cy="3112600"/>
          </a:xfrm>
          <a:prstGeom prst="rect">
            <a:avLst/>
          </a:prstGeom>
          <a:noFill/>
          <a:ln>
            <a:noFill/>
          </a:ln>
        </p:spPr>
      </p:pic>
      <p:pic>
        <p:nvPicPr>
          <p:cNvPr id="98" name="Google Shape;98;p23"/>
          <p:cNvPicPr preferRelativeResize="0"/>
          <p:nvPr/>
        </p:nvPicPr>
        <p:blipFill>
          <a:blip r:embed="rId6">
            <a:alphaModFix/>
          </a:blip>
          <a:stretch>
            <a:fillRect/>
          </a:stretch>
        </p:blipFill>
        <p:spPr>
          <a:xfrm>
            <a:off x="9143975" y="4050325"/>
            <a:ext cx="2618925" cy="26189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3"/>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Dizaino tvarumo apibrėžtis</a:t>
            </a: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Kurti sprendimus, kurie būtų atsakingi aplinkai, socialiai teisingi ir ekonomiškai perspektyvūs.</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Projektavimas atsižvelgiant į ilgalaikę perspektyvą (medžiagos, gamyba, šalinimas).</a:t>
            </a:r>
            <a:endParaRPr sz="3200" b="0" i="0" u="none" strike="noStrike" cap="none" dirty="0">
              <a:solidFill>
                <a:srgbClr val="2330DC"/>
              </a:solidFill>
              <a:latin typeface="Roboto"/>
              <a:ea typeface="Roboto"/>
              <a:cs typeface="Roboto"/>
              <a:sym typeface="Roboto"/>
            </a:endParaRPr>
          </a:p>
        </p:txBody>
      </p:sp>
      <p:pic>
        <p:nvPicPr>
          <p:cNvPr id="104" name="Google Shape;104;p3" descr="What are the key perspectives of regenerative design? Joanna Choukeir discusses what she considers to be the six fundamental elements alongside Tim Brown at Summit 22.&#10;------&#10;Thank you for watching this video. The Ellen MacArthur Foundation is a UK charity that develops and promotes the idea of a circular economy, which - driven by design, eliminates waste and pollution, circulates products and materials, and regenerates nature.&#10;&#10;Subscribe to The Ellen MacArthur Foundation for more insightful videos -https://www.youtube.com/channel/UCQAC2otE5_agzHZPnk3mE5w?sub_confirmation=1&#10;&#10;Find out more about our work here: www.ellenmacarthurfoundation.org&#10;&#10;Follow us online on these channels:&#10;Instagram: http://instagram.com/EllenMacArthurFoundation &#10;Facebook: http://www.facebook.com/ellenmacarthurfoundation&#10;Twitter: http://www.twitter.com/circulareconomy&#10;LinkedIn: https://www.linkedin.com/company/ellen-macarthur-foundation/&#10;Website: http://www.ellenmacarthurfoundation.org" title="The Six fundamental perspectives of regenerative design | Summit 22">
            <a:hlinkClick r:id="rId4"/>
          </p:cNvPr>
          <p:cNvPicPr preferRelativeResize="0"/>
          <p:nvPr/>
        </p:nvPicPr>
        <p:blipFill>
          <a:blip r:embed="rId5">
            <a:alphaModFix/>
          </a:blip>
          <a:stretch>
            <a:fillRect/>
          </a:stretch>
        </p:blipFill>
        <p:spPr>
          <a:xfrm>
            <a:off x="1352725" y="2565850"/>
            <a:ext cx="6071550" cy="3415225"/>
          </a:xfrm>
          <a:prstGeom prst="rect">
            <a:avLst/>
          </a:prstGeom>
          <a:noFill/>
          <a:ln>
            <a:noFill/>
          </a:ln>
        </p:spPr>
      </p:pic>
      <p:pic>
        <p:nvPicPr>
          <p:cNvPr id="105" name="Google Shape;105;p3"/>
          <p:cNvPicPr preferRelativeResize="0"/>
          <p:nvPr/>
        </p:nvPicPr>
        <p:blipFill>
          <a:blip r:embed="rId6">
            <a:alphaModFix/>
          </a:blip>
          <a:stretch>
            <a:fillRect/>
          </a:stretch>
        </p:blipFill>
        <p:spPr>
          <a:xfrm>
            <a:off x="8809946" y="3586275"/>
            <a:ext cx="2858924" cy="2883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g308ead12222_0_14"/>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Atsakomybė už aplinką</a:t>
            </a: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Dizainas ir gamyba prisideda prie taršos, miškų kirtimo, klimato kaitos.</a:t>
            </a: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Tvarus dizainas mažina poveikį aplinkai, tausoja išteklius, saugo ekosistemas.</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111" name="Google Shape;111;g308ead12222_0_14" descr="Can the way we build help regenerate our ecology, our health, and our society? Industry expert on Sustainable / Regenerative Design. He facilitates sustainable design integration among all departments and business units and is acutely involved in refining the firm’s design process through the creation of new sustainable tools and processes. This talk was given at a TEDx event using the TED conference format but independently organized by a local community. Learn more at https://www.ted.com/tedx" title="Buildings that Regenerate | Colin Rohlfing | TEDxStLouis">
            <a:hlinkClick r:id="rId4"/>
          </p:cNvPr>
          <p:cNvPicPr preferRelativeResize="0"/>
          <p:nvPr/>
        </p:nvPicPr>
        <p:blipFill>
          <a:blip r:embed="rId5">
            <a:alphaModFix/>
          </a:blip>
          <a:stretch>
            <a:fillRect/>
          </a:stretch>
        </p:blipFill>
        <p:spPr>
          <a:xfrm>
            <a:off x="1321275" y="2611075"/>
            <a:ext cx="5970175" cy="3358225"/>
          </a:xfrm>
          <a:prstGeom prst="rect">
            <a:avLst/>
          </a:prstGeom>
          <a:noFill/>
          <a:ln>
            <a:noFill/>
          </a:ln>
        </p:spPr>
      </p:pic>
      <p:pic>
        <p:nvPicPr>
          <p:cNvPr id="112" name="Google Shape;112;g308ead12222_0_14"/>
          <p:cNvPicPr preferRelativeResize="0"/>
          <p:nvPr/>
        </p:nvPicPr>
        <p:blipFill>
          <a:blip r:embed="rId6">
            <a:alphaModFix/>
          </a:blip>
          <a:stretch>
            <a:fillRect/>
          </a:stretch>
        </p:blipFill>
        <p:spPr>
          <a:xfrm>
            <a:off x="7955951" y="4540575"/>
            <a:ext cx="3258026" cy="2013350"/>
          </a:xfrm>
          <a:prstGeom prst="rect">
            <a:avLst/>
          </a:prstGeom>
          <a:noFill/>
          <a:ln>
            <a:noFill/>
          </a:ln>
        </p:spPr>
      </p:pic>
      <p:pic>
        <p:nvPicPr>
          <p:cNvPr id="113" name="Google Shape;113;g308ead12222_0_14"/>
          <p:cNvPicPr preferRelativeResize="0"/>
          <p:nvPr/>
        </p:nvPicPr>
        <p:blipFill>
          <a:blip r:embed="rId7">
            <a:alphaModFix/>
          </a:blip>
          <a:stretch>
            <a:fillRect/>
          </a:stretch>
        </p:blipFill>
        <p:spPr>
          <a:xfrm>
            <a:off x="8412325" y="2549525"/>
            <a:ext cx="2345274" cy="1758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g308ead12222_0_35"/>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err="1">
                <a:solidFill>
                  <a:srgbClr val="2330DC"/>
                </a:solidFill>
                <a:latin typeface="Roboto"/>
                <a:ea typeface="Roboto"/>
                <a:cs typeface="Roboto"/>
                <a:sym typeface="Roboto"/>
              </a:rPr>
              <a:t>Ekonominis</a:t>
            </a:r>
            <a:r>
              <a:rPr lang="en-GB" sz="3200" dirty="0">
                <a:solidFill>
                  <a:srgbClr val="2330DC"/>
                </a:solidFill>
                <a:latin typeface="Roboto"/>
                <a:ea typeface="Roboto"/>
                <a:cs typeface="Roboto"/>
                <a:sym typeface="Roboto"/>
              </a:rPr>
              <a:t> </a:t>
            </a:r>
            <a:r>
              <a:rPr lang="en-GB" sz="3200" dirty="0" err="1">
                <a:solidFill>
                  <a:srgbClr val="2330DC"/>
                </a:solidFill>
                <a:latin typeface="Roboto"/>
                <a:ea typeface="Roboto"/>
                <a:cs typeface="Roboto"/>
                <a:sym typeface="Roboto"/>
              </a:rPr>
              <a:t>efektyvumas</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Efektyvus medžiagų ir energijos naudojimas mažina išlaidas.</a:t>
            </a: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Tvarūs gaminiai ilgainiui yra patvaresni ir ekonomiškesni.</a:t>
            </a:r>
            <a:endParaRPr sz="16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119" name="Google Shape;119;g308ead12222_0_35" descr="What would a sustainable, universally beneficial economy look like? &quot;Like a doughnut,&quot; says Oxford economist Kate Raworth. In a stellar, eye-opening talk, she explains how we can move countries out of the hole -- where people are falling short on life's essentials -- and create regenerative, distributive economies that work within the planet's ecological limits.&#10;&#10;Check out more TED Talks: http://www.ted.com&#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10;&#10;Follow TED on Twitter: http://www.twitter.com/TEDTalks&#10;Like TED on Facebook: https://www.facebook.com/TED&#10;&#10;Subscribe to our channel: https://www.youtube.com/TED" title="A healthy economy should be designed to thrive, not grow | Kate Raworth">
            <a:hlinkClick r:id="rId4"/>
          </p:cNvPr>
          <p:cNvPicPr preferRelativeResize="0"/>
          <p:nvPr/>
        </p:nvPicPr>
        <p:blipFill>
          <a:blip r:embed="rId5">
            <a:alphaModFix/>
          </a:blip>
          <a:stretch>
            <a:fillRect/>
          </a:stretch>
        </p:blipFill>
        <p:spPr>
          <a:xfrm>
            <a:off x="1656850" y="2637950"/>
            <a:ext cx="5694000" cy="3202875"/>
          </a:xfrm>
          <a:prstGeom prst="rect">
            <a:avLst/>
          </a:prstGeom>
          <a:noFill/>
          <a:ln>
            <a:noFill/>
          </a:ln>
        </p:spPr>
      </p:pic>
      <p:pic>
        <p:nvPicPr>
          <p:cNvPr id="120" name="Google Shape;120;g308ead12222_0_35"/>
          <p:cNvPicPr preferRelativeResize="0"/>
          <p:nvPr/>
        </p:nvPicPr>
        <p:blipFill>
          <a:blip r:embed="rId6">
            <a:alphaModFix/>
          </a:blip>
          <a:stretch>
            <a:fillRect/>
          </a:stretch>
        </p:blipFill>
        <p:spPr>
          <a:xfrm>
            <a:off x="8841880" y="194600"/>
            <a:ext cx="2837645" cy="1891024"/>
          </a:xfrm>
          <a:prstGeom prst="rect">
            <a:avLst/>
          </a:prstGeom>
          <a:noFill/>
          <a:ln>
            <a:noFill/>
          </a:ln>
        </p:spPr>
      </p:pic>
      <p:pic>
        <p:nvPicPr>
          <p:cNvPr id="121" name="Google Shape;121;g308ead12222_0_35"/>
          <p:cNvPicPr preferRelativeResize="0"/>
          <p:nvPr/>
        </p:nvPicPr>
        <p:blipFill>
          <a:blip r:embed="rId7">
            <a:alphaModFix/>
          </a:blip>
          <a:stretch>
            <a:fillRect/>
          </a:stretch>
        </p:blipFill>
        <p:spPr>
          <a:xfrm>
            <a:off x="8841900" y="4641906"/>
            <a:ext cx="2837626" cy="18910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g308ead12222_0_46"/>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Socialinė lygybė tvariame dizaine</a:t>
            </a: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err="1">
                <a:solidFill>
                  <a:srgbClr val="2330DC"/>
                </a:solidFill>
                <a:latin typeface="Roboto"/>
                <a:ea typeface="Roboto"/>
                <a:cs typeface="Roboto"/>
                <a:sym typeface="Roboto"/>
              </a:rPr>
              <a:t>Įtraukūs</a:t>
            </a:r>
            <a:r>
              <a:rPr lang="lt-LT" sz="1600" dirty="0">
                <a:solidFill>
                  <a:srgbClr val="2330DC"/>
                </a:solidFill>
                <a:latin typeface="Roboto"/>
                <a:ea typeface="Roboto"/>
                <a:cs typeface="Roboto"/>
                <a:sym typeface="Roboto"/>
              </a:rPr>
              <a:t> ir prieinami dizainai įvairios kilmės žmonėms.</a:t>
            </a: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Tvarus dizainas skatina teisingumą, užtikrindamas, kad produktai būtų </a:t>
            </a:r>
            <a:br>
              <a:rPr lang="lt-LT" sz="1600" dirty="0">
                <a:solidFill>
                  <a:srgbClr val="2330DC"/>
                </a:solidFill>
                <a:latin typeface="Roboto"/>
                <a:ea typeface="Roboto"/>
                <a:cs typeface="Roboto"/>
                <a:sym typeface="Roboto"/>
              </a:rPr>
            </a:br>
            <a:r>
              <a:rPr lang="lt-LT" sz="1600" dirty="0">
                <a:solidFill>
                  <a:srgbClr val="2330DC"/>
                </a:solidFill>
                <a:latin typeface="Roboto"/>
                <a:ea typeface="Roboto"/>
                <a:cs typeface="Roboto"/>
                <a:sym typeface="Roboto"/>
              </a:rPr>
              <a:t>naudingi visiems žmonėms.</a:t>
            </a:r>
            <a:endParaRPr sz="16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127" name="Google Shape;127;g308ead12222_0_46" descr="We will introduce you to Product Inclusion and Equity, and how to approach it when designing for Wear OS. You will learn how to build for belonging and make products more accessible and usable by all.&#10;&#10;Chapters&#10;00:00:10 - Introduction&#10;00:01:02 - The role of product inclusion &amp; equity&#10;00:02:19 - It’s better for business&#10;00:02:20 - A seamless user experience and innovation&#10;00:02:21 - Conclusion&#10;00:02:22 - Closing&#10;&#10;Resources&#10;- Belonging a Sense of Belonging at Google and beyond → https://about.google/belonging/&#10;- Adobe Inclusive Design → https://goo.gle/ngeayo &#10;- Universal design, inclusive design, and equity-focused design → https://goo.gle/vefiaw&#10;- Matt May, 2018. Adobe. How to implement inclusive design in the workplace →  https://goo.gle/nshcui&#10;- Sandra Camacho, 2022. What is the Business Case for Inclusive Design → https://goo.gle/lwgdah&#10;- EEOC Diversity in high tech → https://goo.gle/eyapjk&#10;- Sasha Costanza-Chock, 2020. Design Justice → https://goo.gle/pufint&#10;- Kat Holmes, 2018. 5 Ways Inclusion Fuels Innovation → https://goo.gle/wnipxe&#10;&#10;Presenters&#10;- Mallory Carroll, UX Researcher&#10;- Matthew Pateman, UX Researcher" title="Introduction to Product Inclusion &amp; Equity">
            <a:hlinkClick r:id="rId4"/>
          </p:cNvPr>
          <p:cNvPicPr preferRelativeResize="0"/>
          <p:nvPr/>
        </p:nvPicPr>
        <p:blipFill>
          <a:blip r:embed="rId5">
            <a:alphaModFix/>
          </a:blip>
          <a:stretch>
            <a:fillRect/>
          </a:stretch>
        </p:blipFill>
        <p:spPr>
          <a:xfrm>
            <a:off x="1635850" y="2772459"/>
            <a:ext cx="5861800" cy="3297250"/>
          </a:xfrm>
          <a:prstGeom prst="rect">
            <a:avLst/>
          </a:prstGeom>
          <a:noFill/>
          <a:ln>
            <a:noFill/>
          </a:ln>
        </p:spPr>
      </p:pic>
      <p:pic>
        <p:nvPicPr>
          <p:cNvPr id="128" name="Google Shape;128;g308ead12222_0_46"/>
          <p:cNvPicPr preferRelativeResize="0"/>
          <p:nvPr/>
        </p:nvPicPr>
        <p:blipFill>
          <a:blip r:embed="rId6">
            <a:alphaModFix/>
          </a:blip>
          <a:stretch>
            <a:fillRect/>
          </a:stretch>
        </p:blipFill>
        <p:spPr>
          <a:xfrm>
            <a:off x="8825096" y="4613949"/>
            <a:ext cx="3366902" cy="2244050"/>
          </a:xfrm>
          <a:prstGeom prst="rect">
            <a:avLst/>
          </a:prstGeom>
          <a:noFill/>
          <a:ln>
            <a:noFill/>
          </a:ln>
        </p:spPr>
      </p:pic>
      <p:pic>
        <p:nvPicPr>
          <p:cNvPr id="129" name="Google Shape;129;g308ead12222_0_46"/>
          <p:cNvPicPr preferRelativeResize="0"/>
          <p:nvPr/>
        </p:nvPicPr>
        <p:blipFill>
          <a:blip r:embed="rId7">
            <a:alphaModFix/>
          </a:blip>
          <a:stretch>
            <a:fillRect/>
          </a:stretch>
        </p:blipFill>
        <p:spPr>
          <a:xfrm>
            <a:off x="9808675" y="1014400"/>
            <a:ext cx="2383326" cy="3599549"/>
          </a:xfrm>
          <a:prstGeom prst="rect">
            <a:avLst/>
          </a:prstGeom>
          <a:noFill/>
          <a:ln>
            <a:noFill/>
          </a:ln>
        </p:spPr>
      </p:pic>
      <p:pic>
        <p:nvPicPr>
          <p:cNvPr id="130" name="Google Shape;130;g308ead12222_0_46"/>
          <p:cNvPicPr preferRelativeResize="0"/>
          <p:nvPr/>
        </p:nvPicPr>
        <p:blipFill>
          <a:blip r:embed="rId8">
            <a:alphaModFix/>
          </a:blip>
          <a:stretch>
            <a:fillRect/>
          </a:stretch>
        </p:blipFill>
        <p:spPr>
          <a:xfrm>
            <a:off x="8825100" y="3167"/>
            <a:ext cx="3366902" cy="19892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g308ead12222_0_65"/>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Atitiktis teisės aktams ir rinkos paklausa</a:t>
            </a: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Vyriausybės įgyvendina griežtesnius aplinkosaugos reglamentus.</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Vartotojai reikalauja etiškų ir tvarių produktų.</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Tvarią praktiką taikančios įmonės įgyja konkurencinį pranašumą.</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136" name="Google Shape;136;g308ead12222_0_65" descr="What motivates consumers to make more sustainable choices? We explore the factors that influence consumer decision-making around sustainability, and examine how companies can leverage this data to steer consumers towards more sustainable behaviours&#10;&#10;#sustainability #data #consumerbehavior &#10;&#10;See if you get the FT for free as a student (http://ft.com/schoolsarefree) or start a £1 trial: https://subs.ft.com/spa3_trial?segmentId=3d4ba81b-96bb-cef0-9ece-29efd6ef2132. &#10; &#10;► Check out our Community tab for more stories on the economy. &#10;►  Listen to our podcasts: https://www.ft.com/podcasts &#10;►  Follow us on Instagram:  https://www.instagram.com/financialtimes'" title="Sustainability and the consumer | FT Moral Money">
            <a:hlinkClick r:id="rId4"/>
          </p:cNvPr>
          <p:cNvPicPr preferRelativeResize="0"/>
          <p:nvPr/>
        </p:nvPicPr>
        <p:blipFill>
          <a:blip r:embed="rId5">
            <a:alphaModFix/>
          </a:blip>
          <a:stretch>
            <a:fillRect/>
          </a:stretch>
        </p:blipFill>
        <p:spPr>
          <a:xfrm>
            <a:off x="1751200" y="2810325"/>
            <a:ext cx="5444625" cy="3062600"/>
          </a:xfrm>
          <a:prstGeom prst="rect">
            <a:avLst/>
          </a:prstGeom>
          <a:noFill/>
          <a:ln>
            <a:noFill/>
          </a:ln>
        </p:spPr>
      </p:pic>
      <p:pic>
        <p:nvPicPr>
          <p:cNvPr id="137" name="Google Shape;137;g308ead12222_0_65"/>
          <p:cNvPicPr preferRelativeResize="0"/>
          <p:nvPr/>
        </p:nvPicPr>
        <p:blipFill>
          <a:blip r:embed="rId6">
            <a:alphaModFix/>
          </a:blip>
          <a:stretch>
            <a:fillRect/>
          </a:stretch>
        </p:blipFill>
        <p:spPr>
          <a:xfrm>
            <a:off x="8915593" y="4739800"/>
            <a:ext cx="2766202" cy="1845575"/>
          </a:xfrm>
          <a:prstGeom prst="rect">
            <a:avLst/>
          </a:prstGeom>
          <a:noFill/>
          <a:ln>
            <a:noFill/>
          </a:ln>
        </p:spPr>
      </p:pic>
      <p:pic>
        <p:nvPicPr>
          <p:cNvPr id="138" name="Google Shape;138;g308ead12222_0_65"/>
          <p:cNvPicPr preferRelativeResize="0"/>
          <p:nvPr/>
        </p:nvPicPr>
        <p:blipFill>
          <a:blip r:embed="rId7">
            <a:alphaModFix/>
          </a:blip>
          <a:stretch>
            <a:fillRect/>
          </a:stretch>
        </p:blipFill>
        <p:spPr>
          <a:xfrm>
            <a:off x="8915600" y="377525"/>
            <a:ext cx="2698426" cy="2023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g308ead12222_0_76"/>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Išvada: kodėl tvarumas yra svarbus</a:t>
            </a: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Tvarumas yra ypatingai svarbu kuriant atsakingą ir paveikų dizainą.</a:t>
            </a: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Visapusiškas požiūris naudingas aplinkai, visuomenei ir ekonomikai.</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44" name="Google Shape;144;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145" name="Google Shape;145;g308ead12222_0_76" descr="The ‘Living Places’ concept rethinks our understanding of buildings in a new way through sustainable solutions and practical action. VELUX, together with EFFEKT architects and Artelia engineers, have explored how the building industry can advance the health of people and the planet through a scalable building concept that aims to achieve a 3-times lower CO2 footprint and a 3-times better indoor climate by Danish standards, all while enhancing the health and well-being of residents - and at a competitive price!&#10;&#10;More on: http://bit.ly/3D3WdKR&#10;&#10;UIA World Congress of Architects coverage: https://bit.ly/3NXtHB1&#10;&#10;Subscribe to our channel http://bit.ly/2lvBUlc&#10;Watch our full video catalog: http://bit.ly/2kpSxP3&#10;Follow ArchDaily on Facebook: http://bit.ly/2ktd8SD&#10;Follow  ArchDaily on Instagram: http://bit.ly/2jXDgVn" title="What If We Could Design Our Buildings In A Way That Was Healthy For Both People And The Planet?">
            <a:hlinkClick r:id="rId4"/>
          </p:cNvPr>
          <p:cNvPicPr preferRelativeResize="0"/>
          <p:nvPr/>
        </p:nvPicPr>
        <p:blipFill>
          <a:blip r:embed="rId5">
            <a:alphaModFix/>
          </a:blip>
          <a:stretch>
            <a:fillRect/>
          </a:stretch>
        </p:blipFill>
        <p:spPr>
          <a:xfrm>
            <a:off x="1506800" y="2694925"/>
            <a:ext cx="5819875" cy="3273675"/>
          </a:xfrm>
          <a:prstGeom prst="rect">
            <a:avLst/>
          </a:prstGeom>
          <a:noFill/>
          <a:ln>
            <a:noFill/>
          </a:ln>
        </p:spPr>
      </p:pic>
      <p:pic>
        <p:nvPicPr>
          <p:cNvPr id="146" name="Google Shape;146;g308ead12222_0_76"/>
          <p:cNvPicPr preferRelativeResize="0"/>
          <p:nvPr/>
        </p:nvPicPr>
        <p:blipFill>
          <a:blip r:embed="rId6">
            <a:alphaModFix/>
          </a:blip>
          <a:stretch>
            <a:fillRect/>
          </a:stretch>
        </p:blipFill>
        <p:spPr>
          <a:xfrm>
            <a:off x="8714600" y="4404250"/>
            <a:ext cx="2847759" cy="1939951"/>
          </a:xfrm>
          <a:prstGeom prst="rect">
            <a:avLst/>
          </a:prstGeom>
          <a:noFill/>
          <a:ln>
            <a:noFill/>
          </a:ln>
        </p:spPr>
      </p:pic>
      <p:pic>
        <p:nvPicPr>
          <p:cNvPr id="147" name="Google Shape;147;g308ead12222_0_76"/>
          <p:cNvPicPr preferRelativeResize="0"/>
          <p:nvPr/>
        </p:nvPicPr>
        <p:blipFill>
          <a:blip r:embed="rId7">
            <a:alphaModFix/>
          </a:blip>
          <a:stretch>
            <a:fillRect/>
          </a:stretch>
        </p:blipFill>
        <p:spPr>
          <a:xfrm>
            <a:off x="8714597" y="450900"/>
            <a:ext cx="2847724" cy="19399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477</Words>
  <Application>Microsoft Office PowerPoint</Application>
  <PresentationFormat>Widescreen</PresentationFormat>
  <Paragraphs>101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Roboto</vt:lpstr>
      <vt:lpstr>Calibri</vt:lpstr>
      <vt:lpstr>Roboto Medium</vt:lpstr>
      <vt:lpstr>Arial</vt:lpstr>
      <vt:lpstr>Office Theme</vt:lpstr>
      <vt:lpstr>PowerPoint Presentation</vt:lpstr>
      <vt:lpstr>Įvadinis kursas - Naujasis Europinis Bauhauzas ir dizaino tvarumo principai  3 modulis: Tvarumo principai dizaine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Vartotojas</cp:lastModifiedBy>
  <cp:revision>3</cp:revision>
  <dcterms:created xsi:type="dcterms:W3CDTF">2023-11-22T09:07:15Z</dcterms:created>
  <dcterms:modified xsi:type="dcterms:W3CDTF">2025-04-08T06:39:52Z</dcterms:modified>
</cp:coreProperties>
</file>