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Medium"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t+UHBKW6pYDaJxgISgj3Vf6NI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60"/>
  </p:normalViewPr>
  <p:slideViewPr>
    <p:cSldViewPr snapToGrid="0">
      <p:cViewPr varScale="1">
        <p:scale>
          <a:sx n="108" d="100"/>
          <a:sy n="108" d="100"/>
        </p:scale>
        <p:origin x="750" y="102"/>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0a1eb39be4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42" name="Google Shape;142;g30a1eb39be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a1eb39be4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50" name="Google Shape;150;g30a1eb39be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14" name="Google Shape;114;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8ead12222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20" name="Google Shape;120;g308ead1222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953122b18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28" name="Google Shape;128;g30953122b1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0953122b1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35" name="Google Shape;135;g30953122b1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www.youtube.com/watch?v=HeNKEc4lh70" TargetMode="External"/><Relationship Id="rId4" Type="http://schemas.openxmlformats.org/officeDocument/2006/relationships/hyperlink" Target="https://ecodesign.vlaanderen-circulair.be/en/tools/ecoliz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hyperlink" Target="http://www.youtube.com/watch?v=DllXyh5Z9_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www.youtube.com/watch?v=2s8wqa_lvoQ" TargetMode="External"/><Relationship Id="rId4" Type="http://schemas.openxmlformats.org/officeDocument/2006/relationships/hyperlink" Target="https://www.openlc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youtube.com/watch?v=PAmja7nwOlA" TargetMode="External"/><Relationship Id="rId4" Type="http://schemas.openxmlformats.org/officeDocument/2006/relationships/hyperlink" Target="https://green-business.ec.europa.eu/environmental-footprint-methods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youtube.com/watch?v=NwPxZ16V4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www.youtube.com/watch?v=48g7ATzuBI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hyperlink" Target="http://www.youtube.com/watch?v=0eyFGMUWdx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www.youtube.com/watch?v=eeE2Kl0LUW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www.youtube.com/watch?v=bVdPNWMGyZ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g30a1eb39be4_0_10"/>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err="1">
                <a:solidFill>
                  <a:srgbClr val="2330DC"/>
                </a:solidFill>
                <a:latin typeface="Roboto"/>
                <a:ea typeface="Roboto"/>
                <a:cs typeface="Roboto"/>
                <a:sym typeface="Roboto"/>
              </a:rPr>
              <a:t>Ecolizer</a:t>
            </a:r>
            <a:r>
              <a:rPr lang="en-GB" sz="3200" dirty="0">
                <a:solidFill>
                  <a:srgbClr val="2330DC"/>
                </a:solidFill>
                <a:latin typeface="Roboto"/>
                <a:ea typeface="Roboto"/>
                <a:cs typeface="Roboto"/>
                <a:sym typeface="Roboto"/>
              </a:rPr>
              <a:t> 2.0</a:t>
            </a:r>
            <a:endParaRPr sz="32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Šis nemokamas įrankis padeda gaminių dizaineriams įvertinti medžiagų ir gamybos procesų poveikį aplinkai.</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Joje pateikiami poveikio aplinkai balai, pagrįsti gyvavimo ciklo vertinimu, todėl ji labai aktuali gaminių ir pramonės dizaineriams.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Dizaineriai gali greitai įvertinti įvairių medžiagų ir procesų pasirinkimo tvarumą projektavimo etape.</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Pagrindiniai rodikliai: energijos suvartojimas, išteklių naudojimas ir atliekų susidarymas.</a:t>
            </a:r>
          </a:p>
          <a:p>
            <a:pPr marL="127000" marR="0" lvl="0" algn="l" rtl="0">
              <a:lnSpc>
                <a:spcPct val="100000"/>
              </a:lnSpc>
              <a:spcBef>
                <a:spcPts val="0"/>
              </a:spcBef>
              <a:spcAft>
                <a:spcPts val="0"/>
              </a:spcAft>
              <a:buClr>
                <a:srgbClr val="2330DC"/>
              </a:buClr>
              <a:buSzPts val="1600"/>
            </a:pPr>
            <a:endParaRPr lang="lt-LT" sz="1600" dirty="0">
              <a:solidFill>
                <a:srgbClr val="2330DC"/>
              </a:solidFill>
              <a:latin typeface="Roboto"/>
              <a:ea typeface="Roboto"/>
              <a:cs typeface="Roboto"/>
              <a:sym typeface="Roboto"/>
            </a:endParaRPr>
          </a:p>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Galima rasti adresu:</a:t>
            </a:r>
            <a:r>
              <a:rPr lang="en-GB" dirty="0">
                <a:solidFill>
                  <a:srgbClr val="2330DC"/>
                </a:solidFill>
                <a:latin typeface="Roboto"/>
                <a:ea typeface="Roboto"/>
                <a:cs typeface="Roboto"/>
                <a:sym typeface="Roboto"/>
              </a:rPr>
              <a:t> </a:t>
            </a:r>
            <a:r>
              <a:rPr lang="en-GB" u="sng" dirty="0" err="1">
                <a:solidFill>
                  <a:schemeClr val="hlink"/>
                </a:solidFill>
                <a:latin typeface="Roboto"/>
                <a:ea typeface="Roboto"/>
                <a:cs typeface="Roboto"/>
                <a:sym typeface="Roboto"/>
                <a:hlinkClick r:id="rId4"/>
              </a:rPr>
              <a:t>Ecolizer</a:t>
            </a:r>
            <a:r>
              <a:rPr lang="en-GB" u="sng" dirty="0">
                <a:solidFill>
                  <a:schemeClr val="hlink"/>
                </a:solidFill>
                <a:latin typeface="Roboto"/>
                <a:ea typeface="Roboto"/>
                <a:cs typeface="Roboto"/>
                <a:sym typeface="Roboto"/>
                <a:hlinkClick r:id="rId4"/>
              </a:rPr>
              <a:t> 2.0</a:t>
            </a:r>
            <a:endParaRPr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45" name="Google Shape;145;g30a1eb39be4_0_10"/>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46" name="Google Shape;146;g30a1eb39be4_0_10" title="Ecolizer: Bepaal de milieu-impact van uw product en maak het verschil!">
            <a:hlinkClick r:id="rId5"/>
          </p:cNvPr>
          <p:cNvPicPr preferRelativeResize="0"/>
          <p:nvPr/>
        </p:nvPicPr>
        <p:blipFill>
          <a:blip r:embed="rId6">
            <a:alphaModFix/>
          </a:blip>
          <a:stretch>
            <a:fillRect/>
          </a:stretch>
        </p:blipFill>
        <p:spPr>
          <a:xfrm>
            <a:off x="6975425" y="3711300"/>
            <a:ext cx="3918225" cy="2204000"/>
          </a:xfrm>
          <a:prstGeom prst="rect">
            <a:avLst/>
          </a:prstGeom>
          <a:noFill/>
          <a:ln>
            <a:noFill/>
          </a:ln>
        </p:spPr>
      </p:pic>
      <p:pic>
        <p:nvPicPr>
          <p:cNvPr id="147" name="Google Shape;147;g30a1eb39be4_0_10"/>
          <p:cNvPicPr preferRelativeResize="0"/>
          <p:nvPr/>
        </p:nvPicPr>
        <p:blipFill>
          <a:blip r:embed="rId7">
            <a:alphaModFix/>
          </a:blip>
          <a:stretch>
            <a:fillRect/>
          </a:stretch>
        </p:blipFill>
        <p:spPr>
          <a:xfrm>
            <a:off x="399650" y="4506850"/>
            <a:ext cx="2999823" cy="1999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g30a1eb39be4_0_20"/>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err="1">
                <a:solidFill>
                  <a:srgbClr val="2330DC"/>
                </a:solidFill>
                <a:latin typeface="Roboto"/>
                <a:ea typeface="Roboto"/>
                <a:cs typeface="Roboto"/>
                <a:sym typeface="Roboto"/>
              </a:rPr>
              <a:t>Gyv</a:t>
            </a:r>
            <a:r>
              <a:rPr lang="lt-LT" sz="3200" dirty="0">
                <a:solidFill>
                  <a:srgbClr val="2330DC"/>
                </a:solidFill>
                <a:latin typeface="Roboto"/>
                <a:ea typeface="Roboto"/>
                <a:cs typeface="Roboto"/>
                <a:sym typeface="Roboto"/>
              </a:rPr>
              <a:t>avimo</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ciklo</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mąstymas</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dizaine</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Skatina dizainerius mąstyti ne tik projektavimo etape, bet ir atsižvelgti į visą dizaino projektų gyvavimo ciklą.</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Dėmesys sutelkiamas į kuo mažesnį išteklių naudojimą, energijos suvartojimą ir atliekų kiekį nuo sukūrimo iki pašalinimo.</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Pagrindiniai rodikliai: išteklių naudojimas per visą gyvavimo ciklą, atliekų mažinimas, medžiagų tvarumas.</a:t>
            </a:r>
          </a:p>
          <a:p>
            <a:pPr marL="127000" marR="0" lvl="0" algn="l" rtl="0">
              <a:lnSpc>
                <a:spcPct val="100000"/>
              </a:lnSpc>
              <a:spcBef>
                <a:spcPts val="0"/>
              </a:spcBef>
              <a:spcAft>
                <a:spcPts val="0"/>
              </a:spcAft>
              <a:buClr>
                <a:srgbClr val="2330DC"/>
              </a:buClr>
              <a:buSzPts val="1600"/>
            </a:pPr>
            <a:endParaRPr lang="lt-LT" sz="1600" dirty="0">
              <a:solidFill>
                <a:srgbClr val="2330DC"/>
              </a:solidFill>
              <a:latin typeface="Roboto"/>
              <a:ea typeface="Roboto"/>
              <a:cs typeface="Roboto"/>
              <a:sym typeface="Roboto"/>
            </a:endParaRPr>
          </a:p>
          <a:p>
            <a:pPr marL="127000" marR="0" lvl="0" algn="l" rtl="0">
              <a:lnSpc>
                <a:spcPct val="100000"/>
              </a:lnSpc>
              <a:spcBef>
                <a:spcPts val="0"/>
              </a:spcBef>
              <a:spcAft>
                <a:spcPts val="0"/>
              </a:spcAft>
              <a:buClr>
                <a:srgbClr val="2330DC"/>
              </a:buClr>
              <a:buSzPts val="1600"/>
            </a:pPr>
            <a:r>
              <a:rPr lang="lt-LT" sz="1600" dirty="0" err="1">
                <a:solidFill>
                  <a:srgbClr val="2330DC"/>
                </a:solidFill>
                <a:latin typeface="Roboto"/>
                <a:ea typeface="Roboto"/>
                <a:cs typeface="Roboto"/>
                <a:sym typeface="Roboto"/>
              </a:rPr>
              <a:t>Ecochain</a:t>
            </a:r>
            <a:r>
              <a:rPr lang="lt-LT" sz="1600" dirty="0">
                <a:solidFill>
                  <a:srgbClr val="2330DC"/>
                </a:solidFill>
                <a:latin typeface="Roboto"/>
                <a:ea typeface="Roboto"/>
                <a:cs typeface="Roboto"/>
                <a:sym typeface="Roboto"/>
              </a:rPr>
              <a:t> siūlo nemokamą savo </a:t>
            </a:r>
            <a:r>
              <a:rPr lang="lt-LT" sz="1600" dirty="0" err="1">
                <a:solidFill>
                  <a:srgbClr val="2330DC"/>
                </a:solidFill>
                <a:latin typeface="Roboto"/>
                <a:ea typeface="Roboto"/>
                <a:cs typeface="Roboto"/>
                <a:sym typeface="Roboto"/>
              </a:rPr>
              <a:t>Mobius</a:t>
            </a:r>
            <a:r>
              <a:rPr lang="lt-LT" sz="1600" dirty="0">
                <a:solidFill>
                  <a:srgbClr val="2330DC"/>
                </a:solidFill>
                <a:latin typeface="Roboto"/>
                <a:ea typeface="Roboto"/>
                <a:cs typeface="Roboto"/>
                <a:sym typeface="Roboto"/>
              </a:rPr>
              <a:t> LCA įrankio bandomąją versiją.</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53" name="Google Shape;153;g30a1eb39be4_0_20"/>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54" name="Google Shape;154;g30a1eb39be4_0_20" descr="In this LCA tutorial we'll show the ins and outs of Ecochain’s easy-to-use product footprint tool Mobius and tell you how to navigate it in. Try it yourself in the free Mobius trial: https://ecochain.com/mobius/?utm_source=youtube&amp;utm_medium=yt_description&amp;utm_campaign=mobius&#10;&#10;Our LCA Specialist Emma Thunnissen explains the steps:&#10;&#10;00:00 Introduction&#10;00:21 Workspaces&#10;01:00 Home&#10;01:38 Product Library&#10;01:55 Life Cycles&#10;02:06 Object Library&#10;02:23 Product Page&#10;02:44 Object Page&#10;02:54 Summary&#10;03:12 Closing&#10;&#10;Check out our Mobius Help Center for more practical LCA support: &#10;💡 https://helpcenter.ecochain.com/ecochain-mobius&#10;Haven't checked out our free Mobius trial yet? &#10;Sign up here: https://ecochain.com/mobius/?utm_source=youtube&amp;utm_medium=yt_description&amp;utm_campaign=mobius&#10;&#10;About Ecochain:&#10;Ecochain is an LCA software company, dedicated to empower companies to measure the environmental footprint of their products themselves. Learn more about our product footprint tool Mobius at: https://ecochain.com/solutions/mobius/&#10;&#10;A Workspace overview of the T-Shirt demo in Mobius Tutorial&#10;#impact #LCA #sustainability" title="LCA Tutorial - Mobius: A tour of the software">
            <a:hlinkClick r:id="rId4"/>
          </p:cNvPr>
          <p:cNvPicPr preferRelativeResize="0"/>
          <p:nvPr/>
        </p:nvPicPr>
        <p:blipFill>
          <a:blip r:embed="rId5">
            <a:alphaModFix/>
          </a:blip>
          <a:stretch>
            <a:fillRect/>
          </a:stretch>
        </p:blipFill>
        <p:spPr>
          <a:xfrm>
            <a:off x="1211463" y="3426525"/>
            <a:ext cx="4589275" cy="2581450"/>
          </a:xfrm>
          <a:prstGeom prst="rect">
            <a:avLst/>
          </a:prstGeom>
          <a:noFill/>
          <a:ln>
            <a:noFill/>
          </a:ln>
        </p:spPr>
      </p:pic>
      <p:pic>
        <p:nvPicPr>
          <p:cNvPr id="155" name="Google Shape;155;g30a1eb39be4_0_20"/>
          <p:cNvPicPr preferRelativeResize="0"/>
          <p:nvPr/>
        </p:nvPicPr>
        <p:blipFill>
          <a:blip r:embed="rId6">
            <a:alphaModFix/>
          </a:blip>
          <a:stretch>
            <a:fillRect/>
          </a:stretch>
        </p:blipFill>
        <p:spPr>
          <a:xfrm>
            <a:off x="9460275" y="3756972"/>
            <a:ext cx="2204552" cy="27800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6"/>
          <p:cNvSpPr txBox="1"/>
          <p:nvPr/>
        </p:nvSpPr>
        <p:spPr>
          <a:xfrm>
            <a:off x="9421061" y="307911"/>
            <a:ext cx="203773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Arial"/>
                <a:ea typeface="Arial"/>
                <a:cs typeface="Arial"/>
                <a:sym typeface="Arial"/>
              </a:rPr>
              <a:t>Website</a:t>
            </a:r>
            <a:endParaRPr sz="4000" b="0" i="0" u="none" strike="noStrike" cap="none">
              <a:solidFill>
                <a:srgbClr val="000000"/>
              </a:solidFill>
              <a:latin typeface="Arial"/>
              <a:ea typeface="Arial"/>
              <a:cs typeface="Arial"/>
              <a:sym typeface="Arial"/>
            </a:endParaRPr>
          </a:p>
        </p:txBody>
      </p:sp>
      <p:sp>
        <p:nvSpPr>
          <p:cNvPr id="161" name="Google Shape;161;p36"/>
          <p:cNvSpPr txBox="1"/>
          <p:nvPr/>
        </p:nvSpPr>
        <p:spPr>
          <a:xfrm>
            <a:off x="5038451" y="1464906"/>
            <a:ext cx="642034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Arial"/>
                <a:ea typeface="Arial"/>
                <a:cs typeface="Arial"/>
                <a:sym typeface="Arial"/>
              </a:rPr>
              <a:t>Suggested actions to increase visitors</a:t>
            </a:r>
            <a:endParaRPr sz="2800" b="0" i="0" u="none" strike="noStrike" cap="none">
              <a:solidFill>
                <a:srgbClr val="000000"/>
              </a:solidFill>
              <a:latin typeface="Arial"/>
              <a:ea typeface="Arial"/>
              <a:cs typeface="Arial"/>
              <a:sym typeface="Arial"/>
            </a:endParaRPr>
          </a:p>
        </p:txBody>
      </p:sp>
      <p:grpSp>
        <p:nvGrpSpPr>
          <p:cNvPr id="162" name="Google Shape;162;p36"/>
          <p:cNvGrpSpPr/>
          <p:nvPr/>
        </p:nvGrpSpPr>
        <p:grpSpPr>
          <a:xfrm>
            <a:off x="5376045" y="2317297"/>
            <a:ext cx="6082753" cy="3338998"/>
            <a:chOff x="0" y="1360"/>
            <a:chExt cx="6082753" cy="3338998"/>
          </a:xfrm>
        </p:grpSpPr>
        <p:sp>
          <p:nvSpPr>
            <p:cNvPr id="163" name="Google Shape;163;p36"/>
            <p:cNvSpPr/>
            <p:nvPr/>
          </p:nvSpPr>
          <p:spPr>
            <a:xfrm>
              <a:off x="0" y="136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6"/>
            <p:cNvSpPr txBox="1"/>
            <p:nvPr/>
          </p:nvSpPr>
          <p:spPr>
            <a:xfrm>
              <a:off x="53898" y="5525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Mention in all project posts at the end: “Find out more: (website link)”</a:t>
              </a:r>
              <a:endParaRPr sz="2400" b="0" i="0" u="none" strike="noStrike" cap="none">
                <a:solidFill>
                  <a:schemeClr val="lt1"/>
                </a:solidFill>
                <a:latin typeface="Arial"/>
                <a:ea typeface="Arial"/>
                <a:cs typeface="Arial"/>
                <a:sym typeface="Arial"/>
              </a:endParaRPr>
            </a:p>
          </p:txBody>
        </p:sp>
        <p:sp>
          <p:nvSpPr>
            <p:cNvPr id="165" name="Google Shape;165;p36"/>
            <p:cNvSpPr/>
            <p:nvPr/>
          </p:nvSpPr>
          <p:spPr>
            <a:xfrm>
              <a:off x="0" y="111813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6"/>
            <p:cNvSpPr txBox="1"/>
            <p:nvPr/>
          </p:nvSpPr>
          <p:spPr>
            <a:xfrm>
              <a:off x="53898" y="117202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Repost our posts in stories of project’s accounts and add link of website as a sticker</a:t>
              </a:r>
              <a:endParaRPr sz="2400" b="0" i="0" u="none" strike="noStrike" cap="none">
                <a:solidFill>
                  <a:schemeClr val="lt1"/>
                </a:solidFill>
                <a:latin typeface="Arial"/>
                <a:ea typeface="Arial"/>
                <a:cs typeface="Arial"/>
                <a:sym typeface="Arial"/>
              </a:endParaRPr>
            </a:p>
          </p:txBody>
        </p:sp>
        <p:sp>
          <p:nvSpPr>
            <p:cNvPr id="167" name="Google Shape;167;p36"/>
            <p:cNvSpPr/>
            <p:nvPr/>
          </p:nvSpPr>
          <p:spPr>
            <a:xfrm>
              <a:off x="0" y="223626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6"/>
            <p:cNvSpPr txBox="1"/>
            <p:nvPr/>
          </p:nvSpPr>
          <p:spPr>
            <a:xfrm>
              <a:off x="53898" y="229015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Share newsletter with stakeholders, including website link</a:t>
              </a:r>
              <a:endParaRPr sz="2400" b="0" i="0" u="none" strike="noStrike" cap="none">
                <a:solidFill>
                  <a:schemeClr val="lt1"/>
                </a:solidFill>
                <a:latin typeface="Arial"/>
                <a:ea typeface="Arial"/>
                <a:cs typeface="Arial"/>
                <a:sym typeface="Arial"/>
              </a:endParaRPr>
            </a:p>
          </p:txBody>
        </p:sp>
      </p:grpSp>
      <p:pic>
        <p:nvPicPr>
          <p:cNvPr id="169" name="Google Shape;169;p36"/>
          <p:cNvPicPr preferRelativeResize="0"/>
          <p:nvPr/>
        </p:nvPicPr>
        <p:blipFill rotWithShape="1">
          <a:blip r:embed="rId4">
            <a:alphaModFix/>
          </a:blip>
          <a:srcRect t="10748" r="1760" b="5714"/>
          <a:stretch/>
        </p:blipFill>
        <p:spPr>
          <a:xfrm>
            <a:off x="-2669032" y="-838200"/>
            <a:ext cx="16090153" cy="769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169"/>
                                        </p:tgtEl>
                                        <p:attrNameLst>
                                          <p:attrName>ppt_w</p:attrName>
                                        </p:attrNameLst>
                                      </p:cBhvr>
                                      <p:tavLst>
                                        <p:tav tm="0">
                                          <p:val>
                                            <p:strVal val="#ppt_w"/>
                                          </p:val>
                                        </p:tav>
                                        <p:tav tm="100000">
                                          <p:val>
                                            <p:strVal val="0"/>
                                          </p:val>
                                        </p:tav>
                                      </p:tavLst>
                                    </p:anim>
                                    <p:anim calcmode="lin" valueType="num">
                                      <p:cBhvr additive="base">
                                        <p:cTn id="7" dur="500"/>
                                        <p:tgtEl>
                                          <p:spTgt spid="169"/>
                                        </p:tgtEl>
                                        <p:attrNameLst>
                                          <p:attrName>ppt_h</p:attrName>
                                        </p:attrNameLst>
                                      </p:cBhvr>
                                      <p:tavLst>
                                        <p:tav tm="0">
                                          <p:val>
                                            <p:strVal val="#ppt_h"/>
                                          </p:val>
                                        </p:tav>
                                        <p:tav tm="100000">
                                          <p:val>
                                            <p:strVal val="0"/>
                                          </p:val>
                                        </p:tav>
                                      </p:tavLst>
                                    </p:anim>
                                    <p:set>
                                      <p:cBhvr>
                                        <p:cTn id="8" dur="1" fill="hold">
                                          <p:stCondLst>
                                            <p:cond delay="500"/>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en-GB" sz="3200" dirty="0" err="1">
                <a:solidFill>
                  <a:srgbClr val="2330DC"/>
                </a:solidFill>
                <a:latin typeface="Roboto Medium"/>
                <a:ea typeface="Roboto Medium"/>
                <a:cs typeface="Roboto Medium"/>
                <a:sym typeface="Roboto Medium"/>
              </a:rPr>
              <a:t>Įvadinis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kursas</a:t>
            </a:r>
            <a:r>
              <a:rPr lang="en-GB" sz="3200" dirty="0">
                <a:solidFill>
                  <a:srgbClr val="2330DC"/>
                </a:solidFill>
                <a:latin typeface="Roboto Medium"/>
                <a:ea typeface="Roboto Medium"/>
                <a:cs typeface="Roboto Medium"/>
                <a:sym typeface="Roboto Medium"/>
              </a:rPr>
              <a:t> - </a:t>
            </a:r>
            <a:r>
              <a:rPr lang="en-GB" sz="3200" dirty="0" err="1">
                <a:solidFill>
                  <a:srgbClr val="2330DC"/>
                </a:solidFill>
                <a:latin typeface="Roboto Medium"/>
                <a:ea typeface="Roboto Medium"/>
                <a:cs typeface="Roboto Medium"/>
                <a:sym typeface="Roboto Medium"/>
              </a:rPr>
              <a:t>Naujasis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Europ</a:t>
            </a:r>
            <a:r>
              <a:rPr lang="lt-LT" sz="3200" dirty="0" err="1">
                <a:solidFill>
                  <a:srgbClr val="2330DC"/>
                </a:solidFill>
                <a:latin typeface="Roboto Medium"/>
                <a:ea typeface="Roboto Medium"/>
                <a:cs typeface="Roboto Medium"/>
                <a:sym typeface="Roboto Medium"/>
              </a:rPr>
              <a:t>inis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Bauhauzas</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ir</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dizaino</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tvarumo</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principai</a:t>
            </a:r>
            <a:br>
              <a:rPr lang="lt-LT" sz="3200" dirty="0">
                <a:solidFill>
                  <a:srgbClr val="2330DC"/>
                </a:solidFill>
                <a:latin typeface="Roboto Medium"/>
                <a:ea typeface="Roboto Medium"/>
                <a:cs typeface="Roboto Medium"/>
                <a:sym typeface="Roboto Medium"/>
              </a:rPr>
            </a:br>
            <a:br>
              <a:rPr lang="lt-LT" sz="3200" dirty="0">
                <a:solidFill>
                  <a:srgbClr val="2330DC"/>
                </a:solidFill>
                <a:latin typeface="Roboto Medium"/>
                <a:ea typeface="Roboto Medium"/>
                <a:cs typeface="Roboto Medium"/>
                <a:sym typeface="Roboto Medium"/>
              </a:rPr>
            </a:br>
            <a:r>
              <a:rPr lang="lt-LT" sz="3200" dirty="0">
                <a:solidFill>
                  <a:srgbClr val="2330DC"/>
                </a:solidFill>
                <a:latin typeface="Roboto Medium"/>
                <a:ea typeface="Roboto Medium"/>
                <a:cs typeface="Roboto Medium"/>
                <a:sym typeface="Roboto Medium"/>
              </a:rPr>
              <a:t>5</a:t>
            </a:r>
            <a:r>
              <a:rPr lang="en-GB" sz="3200" dirty="0">
                <a:solidFill>
                  <a:srgbClr val="2330DC"/>
                </a:solidFill>
                <a:latin typeface="Roboto Medium"/>
                <a:ea typeface="Roboto Medium"/>
                <a:cs typeface="Roboto Medium"/>
                <a:sym typeface="Roboto Medium"/>
              </a:rPr>
              <a:t> </a:t>
            </a:r>
            <a:r>
              <a:rPr lang="en-GB" sz="3200" dirty="0" err="1">
                <a:solidFill>
                  <a:srgbClr val="2330DC"/>
                </a:solidFill>
                <a:latin typeface="Roboto Medium"/>
                <a:ea typeface="Roboto Medium"/>
                <a:cs typeface="Roboto Medium"/>
                <a:sym typeface="Roboto Medium"/>
              </a:rPr>
              <a:t>modulis</a:t>
            </a:r>
            <a:r>
              <a:rPr lang="en-GB" sz="3200" dirty="0">
                <a:solidFill>
                  <a:srgbClr val="2330DC"/>
                </a:solidFill>
                <a:latin typeface="Roboto Medium"/>
                <a:ea typeface="Roboto Medium"/>
                <a:cs typeface="Roboto Medium"/>
                <a:sym typeface="Roboto Medium"/>
              </a:rPr>
              <a:t>: </a:t>
            </a:r>
            <a:r>
              <a:rPr lang="pt-BR" sz="3200" dirty="0">
                <a:solidFill>
                  <a:srgbClr val="2330DC"/>
                </a:solidFill>
                <a:latin typeface="Roboto Medium"/>
                <a:ea typeface="Roboto Medium"/>
                <a:cs typeface="Roboto Medium"/>
                <a:sym typeface="Roboto Medium"/>
              </a:rPr>
              <a:t>Poveikio aplinkai ir visuomenei vertinimas</a:t>
            </a: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24" y="3120575"/>
            <a:ext cx="7691100" cy="148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lt-LT" sz="2000" dirty="0">
                <a:solidFill>
                  <a:srgbClr val="2330DC"/>
                </a:solidFill>
                <a:latin typeface="Roboto"/>
                <a:ea typeface="Roboto"/>
                <a:cs typeface="Roboto"/>
                <a:sym typeface="Roboto"/>
              </a:rPr>
              <a:t>5.1. Poveikio aplinkai vertinimo dizaino kūrimo metu metodai</a:t>
            </a:r>
          </a:p>
          <a:p>
            <a:pPr marL="0" lvl="0" indent="0" algn="l" rtl="0">
              <a:lnSpc>
                <a:spcPct val="90000"/>
              </a:lnSpc>
              <a:spcBef>
                <a:spcPts val="480"/>
              </a:spcBef>
              <a:spcAft>
                <a:spcPts val="0"/>
              </a:spcAft>
              <a:buClr>
                <a:srgbClr val="595959"/>
              </a:buClr>
              <a:buSzPts val="2400"/>
              <a:buNone/>
            </a:pPr>
            <a:r>
              <a:rPr lang="lt-LT" sz="2000" dirty="0">
                <a:solidFill>
                  <a:srgbClr val="2330DC"/>
                </a:solidFill>
                <a:latin typeface="Roboto"/>
                <a:ea typeface="Roboto"/>
                <a:cs typeface="Roboto"/>
                <a:sym typeface="Roboto"/>
              </a:rPr>
              <a:t>5.2. Dizaino socialinio poveikio vertinimo metodai</a:t>
            </a:r>
          </a:p>
          <a:p>
            <a:pPr marL="0" lvl="0" indent="0" algn="l" rtl="0">
              <a:lnSpc>
                <a:spcPct val="90000"/>
              </a:lnSpc>
              <a:spcBef>
                <a:spcPts val="480"/>
              </a:spcBef>
              <a:spcAft>
                <a:spcPts val="0"/>
              </a:spcAft>
              <a:buClr>
                <a:srgbClr val="595959"/>
              </a:buClr>
              <a:buSzPts val="2400"/>
              <a:buNone/>
            </a:pPr>
            <a:r>
              <a:rPr lang="lt-LT" sz="2000" dirty="0">
                <a:solidFill>
                  <a:srgbClr val="2330DC"/>
                </a:solidFill>
                <a:latin typeface="Roboto"/>
                <a:ea typeface="Roboto"/>
                <a:cs typeface="Roboto"/>
                <a:sym typeface="Roboto"/>
              </a:rPr>
              <a:t>5.3. Dizaino tvarumo vertinimo priemonės ir sistemos</a:t>
            </a:r>
            <a:endParaRPr sz="20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3"/>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err="1">
                <a:solidFill>
                  <a:srgbClr val="2330DC"/>
                </a:solidFill>
                <a:latin typeface="Roboto"/>
                <a:ea typeface="Roboto"/>
                <a:cs typeface="Roboto"/>
                <a:sym typeface="Roboto"/>
              </a:rPr>
              <a:t>Gyvavimo</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ciklo</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vertinimas</a:t>
            </a:r>
            <a:r>
              <a:rPr lang="lt-LT" sz="3200" dirty="0">
                <a:solidFill>
                  <a:srgbClr val="2330DC"/>
                </a:solidFill>
                <a:latin typeface="Roboto"/>
                <a:ea typeface="Roboto"/>
                <a:cs typeface="Roboto"/>
                <a:sym typeface="Roboto"/>
              </a:rPr>
              <a:t> (</a:t>
            </a:r>
            <a:r>
              <a:rPr lang="en-GB" sz="3200" dirty="0">
                <a:solidFill>
                  <a:srgbClr val="2330DC"/>
                </a:solidFill>
                <a:latin typeface="Roboto"/>
                <a:ea typeface="Roboto"/>
                <a:cs typeface="Roboto"/>
                <a:sym typeface="Roboto"/>
              </a:rPr>
              <a:t>Life Cycle Assessment </a:t>
            </a:r>
            <a:r>
              <a:rPr lang="lt-LT" sz="3200" dirty="0">
                <a:solidFill>
                  <a:srgbClr val="2330DC"/>
                </a:solidFill>
                <a:latin typeface="Roboto"/>
                <a:ea typeface="Roboto"/>
                <a:cs typeface="Roboto"/>
                <a:sym typeface="Roboto"/>
              </a:rPr>
              <a:t>- </a:t>
            </a:r>
            <a:r>
              <a:rPr lang="en-GB" sz="3200" dirty="0">
                <a:solidFill>
                  <a:srgbClr val="2330DC"/>
                </a:solidFill>
                <a:latin typeface="Roboto"/>
                <a:ea typeface="Roboto"/>
                <a:cs typeface="Roboto"/>
                <a:sym typeface="Roboto"/>
              </a:rPr>
              <a:t>LCA)</a:t>
            </a:r>
            <a:endParaRPr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1600"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a:t>
            </a:r>
            <a:r>
              <a:rPr lang="lt-LT" sz="1600" dirty="0" err="1">
                <a:solidFill>
                  <a:srgbClr val="2330DC"/>
                </a:solidFill>
                <a:latin typeface="Roboto"/>
                <a:ea typeface="Roboto"/>
                <a:cs typeface="Roboto"/>
                <a:sym typeface="Roboto"/>
              </a:rPr>
              <a:t>OpenLCA</a:t>
            </a:r>
            <a:r>
              <a:rPr lang="lt-LT" sz="1600" dirty="0">
                <a:solidFill>
                  <a:srgbClr val="2330DC"/>
                </a:solidFill>
                <a:latin typeface="Roboto"/>
                <a:ea typeface="Roboto"/>
                <a:cs typeface="Roboto"/>
                <a:sym typeface="Roboto"/>
              </a:rPr>
              <a:t>“ yra nemokama atvirojo kodo priemonė, skirta gyvavimo ciklo vertinimams atlikti.</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LCA įvertina projekto poveikį aplinkai nuo žaliavų gavybos iki pašalinimo (nuo lopšio iki kapo).</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Dizaineriai gali naudoti „</a:t>
            </a:r>
            <a:r>
              <a:rPr lang="lt-LT" sz="1600" dirty="0" err="1">
                <a:solidFill>
                  <a:srgbClr val="2330DC"/>
                </a:solidFill>
                <a:latin typeface="Roboto"/>
                <a:ea typeface="Roboto"/>
                <a:cs typeface="Roboto"/>
                <a:sym typeface="Roboto"/>
              </a:rPr>
              <a:t>OpenLCA</a:t>
            </a:r>
            <a:r>
              <a:rPr lang="lt-LT" sz="1600" dirty="0">
                <a:solidFill>
                  <a:srgbClr val="2330DC"/>
                </a:solidFill>
                <a:latin typeface="Roboto"/>
                <a:ea typeface="Roboto"/>
                <a:cs typeface="Roboto"/>
                <a:sym typeface="Roboto"/>
              </a:rPr>
              <a:t>“, kad sumodeliuotų visą savo gaminių ar pastatų gyvavimo ciklą ir nustatytų aplinkosauginius taškus.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Pagrindiniai rodikliai: energijos suvartojimas, išmetamų šiltnamio efektą sukeliančių dujų kiekis, vandens suvartojimas, atliekų susidarymas.</a:t>
            </a:r>
          </a:p>
          <a:p>
            <a:pPr marL="457200" marR="0" lvl="0" indent="-330200" algn="l" rtl="0">
              <a:lnSpc>
                <a:spcPct val="100000"/>
              </a:lnSpc>
              <a:spcBef>
                <a:spcPts val="0"/>
              </a:spcBef>
              <a:spcAft>
                <a:spcPts val="0"/>
              </a:spcAft>
              <a:buClr>
                <a:srgbClr val="2330DC"/>
              </a:buClr>
              <a:buSzPts val="1600"/>
              <a:buFont typeface="Roboto"/>
              <a:buChar char="●"/>
            </a:pPr>
            <a:endParaRPr lang="lt-LT" sz="1600" dirty="0">
              <a:solidFill>
                <a:srgbClr val="2330DC"/>
              </a:solidFill>
              <a:latin typeface="Roboto"/>
              <a:ea typeface="Roboto"/>
              <a:cs typeface="Roboto"/>
              <a:sym typeface="Roboto"/>
            </a:endParaRPr>
          </a:p>
          <a:p>
            <a:pPr marL="127000" marR="0" lvl="0" algn="l" rtl="0">
              <a:lnSpc>
                <a:spcPct val="100000"/>
              </a:lnSpc>
              <a:spcBef>
                <a:spcPts val="0"/>
              </a:spcBef>
              <a:spcAft>
                <a:spcPts val="0"/>
              </a:spcAft>
              <a:buClr>
                <a:srgbClr val="2330DC"/>
              </a:buClr>
              <a:buSzPts val="1600"/>
            </a:pPr>
            <a:r>
              <a:rPr lang="lt-LT" dirty="0">
                <a:solidFill>
                  <a:srgbClr val="2330DC"/>
                </a:solidFill>
                <a:latin typeface="Roboto"/>
                <a:ea typeface="Roboto"/>
                <a:cs typeface="Roboto"/>
                <a:sym typeface="Roboto"/>
              </a:rPr>
              <a:t>Šaltinis</a:t>
            </a:r>
            <a:r>
              <a:rPr lang="en-GB" dirty="0">
                <a:solidFill>
                  <a:srgbClr val="2330DC"/>
                </a:solidFill>
                <a:latin typeface="Roboto"/>
                <a:ea typeface="Roboto"/>
                <a:cs typeface="Roboto"/>
                <a:sym typeface="Roboto"/>
              </a:rPr>
              <a:t>: </a:t>
            </a:r>
            <a:r>
              <a:rPr lang="en-GB" u="sng" dirty="0" err="1">
                <a:solidFill>
                  <a:schemeClr val="hlink"/>
                </a:solidFill>
                <a:latin typeface="Roboto"/>
                <a:ea typeface="Roboto"/>
                <a:cs typeface="Roboto"/>
                <a:sym typeface="Roboto"/>
                <a:hlinkClick r:id="rId4"/>
              </a:rPr>
              <a:t>OpenLCA</a:t>
            </a:r>
            <a:r>
              <a:rPr lang="en-GB" u="sng" dirty="0">
                <a:solidFill>
                  <a:schemeClr val="hlink"/>
                </a:solidFill>
                <a:latin typeface="Roboto"/>
                <a:ea typeface="Roboto"/>
                <a:cs typeface="Roboto"/>
                <a:sym typeface="Roboto"/>
                <a:hlinkClick r:id="rId4"/>
              </a:rPr>
              <a:t> Website</a:t>
            </a:r>
            <a:endParaRPr b="0" i="0" u="none" strike="noStrike" cap="none" dirty="0">
              <a:solidFill>
                <a:srgbClr val="2330DC"/>
              </a:solidFill>
              <a:latin typeface="Roboto"/>
              <a:ea typeface="Roboto"/>
              <a:cs typeface="Roboto"/>
              <a:sym typeface="Roboto"/>
            </a:endParaRPr>
          </a:p>
        </p:txBody>
      </p:sp>
      <p:pic>
        <p:nvPicPr>
          <p:cNvPr id="97" name="Google Shape;97;p3" descr="Create an account and start making your own LCA:&#10;https://ecochain.com/mobius/?utm_source=youtube&amp;utm_medium=yt_description&amp;utm_campaign=mobius&#10;&#10;&#10;--------------&#10;&#10;Every product and service has an impact on the world around us.&#10;&#10;With a Life Cycle Assessment or short LCA, we measure this environmental impact.&#10;&#10;In this video, I will walk you through the fundamentals of a Life Cycle Assessment, who it is useful for, and how the process of conducting an LCA looks like in practice. So let's go!&#10;&#10;You've probably asked yourself that question many times:&#10;&#10;Which tomatoes are better for the environment? The ones from Spain or The Netherlands?&#10;&#10;Should I buy the organic T-shirt or the regular one?&#10;&#10;Or, if you think even bigger, what is the impact of the supermarket I am walking through right now?&#10;&#10;But answering this question can be very difficult. There are just so many factors to consider, like:&#10;&#10;Which raw materials were involved in the production process?&#10;&#10;How are these products produced? What about heating, water, ventilation?&#10;&#10;How do they get transported? By truck, rail, or airplane?&#10;&#10;And because this can become confusing very fast, Life Cycle Assessment is a standardized framework that governs how we are supposed to measure these footprints.&#10;&#10;#sustainability #environment #science #tutorial #ecochain" title="Life Cycle Assessment (LCA) For Beginners">
            <a:hlinkClick r:id="rId5"/>
          </p:cNvPr>
          <p:cNvPicPr preferRelativeResize="0"/>
          <p:nvPr/>
        </p:nvPicPr>
        <p:blipFill>
          <a:blip r:embed="rId6">
            <a:alphaModFix/>
          </a:blip>
          <a:stretch>
            <a:fillRect/>
          </a:stretch>
        </p:blipFill>
        <p:spPr>
          <a:xfrm>
            <a:off x="3942938" y="3555225"/>
            <a:ext cx="4306125" cy="2422200"/>
          </a:xfrm>
          <a:prstGeom prst="rect">
            <a:avLst/>
          </a:prstGeom>
          <a:noFill/>
          <a:ln>
            <a:noFill/>
          </a:ln>
        </p:spPr>
      </p:pic>
      <p:pic>
        <p:nvPicPr>
          <p:cNvPr id="98" name="Google Shape;98;p3"/>
          <p:cNvPicPr preferRelativeResize="0"/>
          <p:nvPr/>
        </p:nvPicPr>
        <p:blipFill>
          <a:blip r:embed="rId7">
            <a:alphaModFix/>
          </a:blip>
          <a:stretch>
            <a:fillRect/>
          </a:stretch>
        </p:blipFill>
        <p:spPr>
          <a:xfrm>
            <a:off x="8854994" y="4497675"/>
            <a:ext cx="3186304" cy="2123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g308ead12222_0_14"/>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Gaminio aplinkosauginis pėdsakas (angl. </a:t>
            </a:r>
            <a:r>
              <a:rPr lang="en-GB" sz="3200" dirty="0">
                <a:solidFill>
                  <a:srgbClr val="2330DC"/>
                </a:solidFill>
                <a:latin typeface="Roboto"/>
                <a:ea typeface="Roboto"/>
                <a:cs typeface="Roboto"/>
                <a:sym typeface="Roboto"/>
              </a:rPr>
              <a:t>Product Environmental Footprint </a:t>
            </a:r>
            <a:r>
              <a:rPr lang="lt-LT" sz="3200" dirty="0">
                <a:solidFill>
                  <a:srgbClr val="2330DC"/>
                </a:solidFill>
                <a:latin typeface="Roboto"/>
                <a:ea typeface="Roboto"/>
                <a:cs typeface="Roboto"/>
                <a:sym typeface="Roboto"/>
              </a:rPr>
              <a:t>- </a:t>
            </a:r>
            <a:r>
              <a:rPr lang="en-GB" sz="3200" dirty="0">
                <a:solidFill>
                  <a:srgbClr val="2330DC"/>
                </a:solidFill>
                <a:latin typeface="Roboto"/>
                <a:ea typeface="Roboto"/>
                <a:cs typeface="Roboto"/>
                <a:sym typeface="Roboto"/>
              </a:rPr>
              <a:t>PEF)</a:t>
            </a:r>
            <a:endParaRPr sz="32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PEF - tai standartizuota ES sistema, skirta gaminių aplinkosauginiam veiksmingumui vertinti, ypač atsižvelgiant į dizainą.</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Nemokama prieiga prie duomenų ir gairių, kaip vertinti poveikį aplinkai, pavyzdžiui, anglies pėdsaką, išteklių naudojimą ir išmetamųjų teršalų kiekį.</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Pagrindiniai rodikliai: išmetamų šiltnamio efektą sukeliančių dujų kiekis, išteklių išeikvojimas, poveikis ekosistemoms.</a:t>
            </a:r>
          </a:p>
          <a:p>
            <a:pPr marL="127000" marR="0" lvl="0" algn="l" rtl="0">
              <a:lnSpc>
                <a:spcPct val="100000"/>
              </a:lnSpc>
              <a:spcBef>
                <a:spcPts val="0"/>
              </a:spcBef>
              <a:spcAft>
                <a:spcPts val="0"/>
              </a:spcAft>
              <a:buClr>
                <a:srgbClr val="2330DC"/>
              </a:buClr>
              <a:buSzPts val="1600"/>
            </a:pPr>
            <a:endParaRPr lang="lt-LT" sz="1600" dirty="0">
              <a:solidFill>
                <a:srgbClr val="2330DC"/>
              </a:solidFill>
              <a:latin typeface="Roboto"/>
              <a:ea typeface="Roboto"/>
              <a:cs typeface="Roboto"/>
              <a:sym typeface="Roboto"/>
            </a:endParaRPr>
          </a:p>
          <a:p>
            <a:pPr marL="127000" marR="0" lvl="0" algn="l" rtl="0">
              <a:lnSpc>
                <a:spcPct val="100000"/>
              </a:lnSpc>
              <a:spcBef>
                <a:spcPts val="0"/>
              </a:spcBef>
              <a:spcAft>
                <a:spcPts val="0"/>
              </a:spcAft>
              <a:buClr>
                <a:srgbClr val="2330DC"/>
              </a:buClr>
              <a:buSzPts val="1600"/>
            </a:pPr>
            <a:r>
              <a:rPr lang="lt-LT" sz="1600" dirty="0">
                <a:solidFill>
                  <a:srgbClr val="2330DC"/>
                </a:solidFill>
                <a:latin typeface="Roboto"/>
                <a:ea typeface="Roboto"/>
                <a:cs typeface="Roboto"/>
                <a:sym typeface="Roboto"/>
              </a:rPr>
              <a:t>Prieiga per internetą:</a:t>
            </a:r>
            <a:r>
              <a:rPr lang="en-GB" dirty="0">
                <a:solidFill>
                  <a:srgbClr val="2330DC"/>
                </a:solidFill>
                <a:latin typeface="Roboto"/>
                <a:ea typeface="Roboto"/>
                <a:cs typeface="Roboto"/>
                <a:sym typeface="Roboto"/>
              </a:rPr>
              <a:t> </a:t>
            </a:r>
            <a:r>
              <a:rPr lang="en-GB" u="sng" dirty="0">
                <a:solidFill>
                  <a:schemeClr val="hlink"/>
                </a:solidFill>
                <a:latin typeface="Roboto"/>
                <a:ea typeface="Roboto"/>
                <a:cs typeface="Roboto"/>
                <a:sym typeface="Roboto"/>
                <a:hlinkClick r:id="rId4"/>
              </a:rPr>
              <a:t>PEF Website</a:t>
            </a:r>
            <a:endParaRPr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dirty="0">
              <a:solidFill>
                <a:srgbClr val="2330DC"/>
              </a:solidFill>
              <a:latin typeface="Roboto"/>
              <a:ea typeface="Roboto"/>
              <a:cs typeface="Roboto"/>
              <a:sym typeface="Roboto"/>
            </a:endParaRPr>
          </a:p>
        </p:txBody>
      </p:sp>
      <p:pic>
        <p:nvPicPr>
          <p:cNvPr id="104" name="Google Shape;104;g308ead12222_0_14" descr="Presentation by Karin Sanne, IVL Swedish Environmental Research Institute. &#10;&#10;This presentation was held on a seminar and workshop on March 30, 2021 within the project Environmental footprint in Sweden - increased competence and communication, carried out within the Swedish Life Cycle Center and funded by Vinnova Sweden's Innovation Agency. &#10;&#10;Background:&#10;When the European Commission (EU COM) sets and driving the development of the environmental footprint is the purpose that through a combination of market pressure and policy instruments improve the environmental performance of products and services in the European market.&#10;&#10;As part of the Single Market for Green Products initiative, the European Commission has launched the Product Environmental Footprint (PEF) and Organizational Environmental Footprint (OEF) methods to ensure quality and increase transparency of environmental information and to facilitate comparisons between products’, services’ and organisations’ environmental performance." title="Overview of the Product Environmental Footprint (PEF) method - What is PEF?">
            <a:hlinkClick r:id="rId5"/>
          </p:cNvPr>
          <p:cNvPicPr preferRelativeResize="0"/>
          <p:nvPr/>
        </p:nvPicPr>
        <p:blipFill>
          <a:blip r:embed="rId6">
            <a:alphaModFix/>
          </a:blip>
          <a:stretch>
            <a:fillRect/>
          </a:stretch>
        </p:blipFill>
        <p:spPr>
          <a:xfrm>
            <a:off x="6873176" y="3750137"/>
            <a:ext cx="4645700" cy="2613225"/>
          </a:xfrm>
          <a:prstGeom prst="rect">
            <a:avLst/>
          </a:prstGeom>
          <a:noFill/>
          <a:ln>
            <a:noFill/>
          </a:ln>
        </p:spPr>
      </p:pic>
      <p:pic>
        <p:nvPicPr>
          <p:cNvPr id="105" name="Google Shape;105;g308ead12222_0_14"/>
          <p:cNvPicPr preferRelativeResize="0"/>
          <p:nvPr/>
        </p:nvPicPr>
        <p:blipFill>
          <a:blip r:embed="rId7">
            <a:alphaModFix/>
          </a:blip>
          <a:stretch>
            <a:fillRect/>
          </a:stretch>
        </p:blipFill>
        <p:spPr>
          <a:xfrm>
            <a:off x="1459879" y="4171012"/>
            <a:ext cx="2866602" cy="1771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g308ead12222_0_35"/>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Anglies dioksido pėdsako analizė</a:t>
            </a:r>
          </a:p>
          <a:p>
            <a:pPr marL="0" marR="0" lvl="0" indent="0" algn="l" rtl="0">
              <a:lnSpc>
                <a:spcPct val="100000"/>
              </a:lnSpc>
              <a:spcBef>
                <a:spcPts val="0"/>
              </a:spcBef>
              <a:spcAft>
                <a:spcPts val="0"/>
              </a:spcAft>
              <a:buClr>
                <a:srgbClr val="000000"/>
              </a:buClr>
              <a:buSzPts val="3200"/>
              <a:buFont typeface="Arial"/>
              <a:buNone/>
            </a:pPr>
            <a:endParaRPr sz="16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matuojamas bendras šiltnamio efektą sukeliančių dujų kiekis per visą dizaino projekto gyvavimo ciklą.</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įterptasis anglies dioksidas: su medžiagų gamyba ir transportavimu susijęs išmetamųjų teršalų kiekis.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eksploatacinis anglies dioksidas: išmetamųjų teršalų kiekis, susidarantis dėl energijos naudojimo per dizaino projekto gyvavimo ciklą.</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dizaineriai gali naudotis nemokamomis priemonėmis, pavyzdžiui, „</a:t>
            </a:r>
            <a:r>
              <a:rPr lang="lt-LT" sz="1600" dirty="0" err="1">
                <a:solidFill>
                  <a:srgbClr val="2330DC"/>
                </a:solidFill>
                <a:latin typeface="Roboto"/>
                <a:ea typeface="Roboto"/>
                <a:cs typeface="Roboto"/>
                <a:sym typeface="Roboto"/>
              </a:rPr>
              <a:t>OpenLCA</a:t>
            </a:r>
            <a:r>
              <a:rPr lang="lt-LT" sz="1600" dirty="0">
                <a:solidFill>
                  <a:srgbClr val="2330DC"/>
                </a:solidFill>
                <a:latin typeface="Roboto"/>
                <a:ea typeface="Roboto"/>
                <a:cs typeface="Roboto"/>
                <a:sym typeface="Roboto"/>
              </a:rPr>
              <a:t>“, kad įvertintų išmetamo anglies dioksido kiekį.</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11" name="Google Shape;111;g308ead12222_0_35" descr="ESG analysis may include measurement and assessment of company's carbon footprint. Learn how carbon footprint is calculated. Discover different methodologies and understand Scope 1 , 2 and 3 emissions.  #ESGInvesting #CarbonFootprint #GHGEmissions" title="Understanding Carbon Footprint - GHG">
            <a:hlinkClick r:id="rId4"/>
          </p:cNvPr>
          <p:cNvPicPr preferRelativeResize="0"/>
          <p:nvPr/>
        </p:nvPicPr>
        <p:blipFill>
          <a:blip r:embed="rId5">
            <a:alphaModFix/>
          </a:blip>
          <a:stretch>
            <a:fillRect/>
          </a:stretch>
        </p:blipFill>
        <p:spPr>
          <a:xfrm>
            <a:off x="3265734" y="3160900"/>
            <a:ext cx="5230400" cy="294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g308ead12222_0_65"/>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Vandens poveikio analizė</a:t>
            </a:r>
          </a:p>
          <a:p>
            <a:pPr marL="0" marR="0" lvl="0" indent="0" algn="l" rtl="0">
              <a:lnSpc>
                <a:spcPct val="100000"/>
              </a:lnSpc>
              <a:spcBef>
                <a:spcPts val="0"/>
              </a:spcBef>
              <a:spcAft>
                <a:spcPts val="0"/>
              </a:spcAft>
              <a:buClr>
                <a:srgbClr val="000000"/>
              </a:buClr>
              <a:buSzPts val="3200"/>
              <a:buFont typeface="Arial"/>
              <a:buNone/>
            </a:pPr>
            <a:endParaRPr sz="16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Matuoja bendrą su dizaino procesu susijusį vandens suvartojimą.</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Padeda dizaineriams sumažinti vandens suvartojimą gamybos ir naudojimo etapuose.</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Tiesioginis vandens naudojimas: vanduo, sunaudojamas gamybos procese.</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Netiesioginis vandens naudojimas: vanduo, susijęs su medžiagomis ir tiekimo grandinėmis.</a:t>
            </a:r>
            <a:endParaRPr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17" name="Google Shape;117;g308ead12222_0_65" descr="A water footprint measures the amount of water that we use directly and indirectly in our daily lives. Our water footprint extends far beyond what we see on the surface. Therefore we all have a role to play in reducing our water footprint. &#10;&#10;“Human beings and nature have an inseparable relationship.”&#10;from Mother of Peace&#10;Hak Ja Han, Founder of the Sunhak Peace Prize&#10;&#10;0:00 Intro&#10;0:14 What is a Water Footprint?&#10;0:40 Why Water Footprint is Important&#10;0:57 Water Action&#10;1:22 Conclusion&#10;&#10;Find more about us here: &#10;Website: http://sunhakpeaceprize.org&#10;Instagram: https://www.instagram.com/sunhakprize_peace&#10;Facebook: https://www.facebook.com/sunhakpeaceprize&#10;Blog: https://sunhakpeaceblog.com&#10;Blog(Korean): https://blog.naver.com/sunhakpeaceprize&#10;&#10;#WaterFootprint #WaterAction&#10;&#10;Written by: Hyang Hwa Oh&#10;Produced by: Ryan Hokanson" title="What is a Water Footprint?">
            <a:hlinkClick r:id="rId4"/>
          </p:cNvPr>
          <p:cNvPicPr preferRelativeResize="0"/>
          <p:nvPr/>
        </p:nvPicPr>
        <p:blipFill>
          <a:blip r:embed="rId5">
            <a:alphaModFix/>
          </a:blip>
          <a:stretch>
            <a:fillRect/>
          </a:stretch>
        </p:blipFill>
        <p:spPr>
          <a:xfrm>
            <a:off x="3289775" y="2776350"/>
            <a:ext cx="5304075" cy="2983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g308ead12222_0_99"/>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err="1">
                <a:solidFill>
                  <a:srgbClr val="2330DC"/>
                </a:solidFill>
                <a:latin typeface="Roboto"/>
                <a:ea typeface="Roboto"/>
                <a:cs typeface="Roboto"/>
                <a:sym typeface="Roboto"/>
              </a:rPr>
              <a:t>Socialinio</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poveikio</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vertinimas</a:t>
            </a:r>
            <a:r>
              <a:rPr lang="en-GB" sz="3200" dirty="0">
                <a:solidFill>
                  <a:srgbClr val="2330DC"/>
                </a:solidFill>
                <a:latin typeface="Roboto"/>
                <a:ea typeface="Roboto"/>
                <a:cs typeface="Roboto"/>
                <a:sym typeface="Roboto"/>
              </a:rPr>
              <a:t> (</a:t>
            </a:r>
            <a:r>
              <a:rPr lang="lt-LT" sz="3200" dirty="0" err="1">
                <a:solidFill>
                  <a:srgbClr val="2330DC"/>
                </a:solidFill>
                <a:latin typeface="Roboto"/>
                <a:ea typeface="Roboto"/>
                <a:cs typeface="Roboto"/>
                <a:sym typeface="Roboto"/>
              </a:rPr>
              <a:t>ang</a:t>
            </a:r>
            <a:r>
              <a:rPr lang="lt-LT" sz="3200" dirty="0">
                <a:solidFill>
                  <a:srgbClr val="2330DC"/>
                </a:solidFill>
                <a:latin typeface="Roboto"/>
                <a:ea typeface="Roboto"/>
                <a:cs typeface="Roboto"/>
                <a:sym typeface="Roboto"/>
              </a:rPr>
              <a:t>. </a:t>
            </a:r>
            <a:r>
              <a:rPr lang="en-GB" sz="3200" dirty="0">
                <a:solidFill>
                  <a:srgbClr val="2330DC"/>
                </a:solidFill>
                <a:latin typeface="Roboto"/>
                <a:ea typeface="Roboto"/>
                <a:cs typeface="Roboto"/>
                <a:sym typeface="Roboto"/>
              </a:rPr>
              <a:t>Social Impact Assessment </a:t>
            </a:r>
            <a:r>
              <a:rPr lang="lt-LT" sz="3200" dirty="0">
                <a:solidFill>
                  <a:srgbClr val="2330DC"/>
                </a:solidFill>
                <a:latin typeface="Roboto"/>
                <a:ea typeface="Roboto"/>
                <a:cs typeface="Roboto"/>
                <a:sym typeface="Roboto"/>
              </a:rPr>
              <a:t>- </a:t>
            </a:r>
            <a:r>
              <a:rPr lang="en-GB" sz="3200" dirty="0">
                <a:solidFill>
                  <a:srgbClr val="2330DC"/>
                </a:solidFill>
                <a:latin typeface="Roboto"/>
                <a:ea typeface="Roboto"/>
                <a:cs typeface="Roboto"/>
                <a:sym typeface="Roboto"/>
              </a:rPr>
              <a:t>SIA)</a:t>
            </a:r>
            <a:endParaRPr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1600"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SIA vertina, kaip dizaino projektai veikia vietos bendruomenes ir socialines grupes.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Daugiausia dėmesio skiriama integracijai ir nepalankioje padėtyje esančių grupių poreikių tenkinimui.</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Dizaineriai gali įtraukti suinteresuotąsias šalis ir vietos bendruomenes, kad suprastų galimą savo projektų socialinį poveikį.</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Pagrindiniai rodikliai: prieiga prie išteklių, bendruomenės gerovė, socialinė sanglauda.</a:t>
            </a:r>
            <a:endParaRPr sz="16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23" name="Google Shape;123;g308ead12222_0_99"/>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24" name="Google Shape;124;g308ead12222_0_99" descr="EESC 315 Lecture 10 - Social Impact Assessment. This is a guest lecture by PhD candidate Lauren Arnold, who is completing her degree at UBC's Centre for Environmental Assessment Research." title="Lecture 10   Social Impact Assessment">
            <a:hlinkClick r:id="rId4"/>
          </p:cNvPr>
          <p:cNvPicPr preferRelativeResize="0"/>
          <p:nvPr/>
        </p:nvPicPr>
        <p:blipFill>
          <a:blip r:embed="rId5">
            <a:alphaModFix/>
          </a:blip>
          <a:stretch>
            <a:fillRect/>
          </a:stretch>
        </p:blipFill>
        <p:spPr>
          <a:xfrm>
            <a:off x="3677100" y="3442250"/>
            <a:ext cx="4851700" cy="2729100"/>
          </a:xfrm>
          <a:prstGeom prst="rect">
            <a:avLst/>
          </a:prstGeom>
          <a:noFill/>
          <a:ln>
            <a:noFill/>
          </a:ln>
        </p:spPr>
      </p:pic>
      <p:pic>
        <p:nvPicPr>
          <p:cNvPr id="125" name="Google Shape;125;g308ead12222_0_99"/>
          <p:cNvPicPr preferRelativeResize="0"/>
          <p:nvPr/>
        </p:nvPicPr>
        <p:blipFill>
          <a:blip r:embed="rId6">
            <a:alphaModFix/>
          </a:blip>
          <a:stretch>
            <a:fillRect/>
          </a:stretch>
        </p:blipFill>
        <p:spPr>
          <a:xfrm>
            <a:off x="301650" y="4806800"/>
            <a:ext cx="2646098" cy="1763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953122b18_0_3"/>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Į žmogų orientuotas dizainas (</a:t>
            </a:r>
            <a:r>
              <a:rPr lang="lt-LT" sz="3200" dirty="0" err="1">
                <a:solidFill>
                  <a:srgbClr val="2330DC"/>
                </a:solidFill>
                <a:latin typeface="Roboto"/>
                <a:ea typeface="Roboto"/>
                <a:cs typeface="Roboto"/>
                <a:sym typeface="Roboto"/>
              </a:rPr>
              <a:t>ang</a:t>
            </a:r>
            <a:r>
              <a:rPr lang="lt-LT" sz="3200" dirty="0">
                <a:solidFill>
                  <a:srgbClr val="2330DC"/>
                </a:solidFill>
                <a:latin typeface="Roboto"/>
                <a:ea typeface="Roboto"/>
                <a:cs typeface="Roboto"/>
                <a:sym typeface="Roboto"/>
              </a:rPr>
              <a:t>. </a:t>
            </a:r>
            <a:r>
              <a:rPr lang="en-GB" sz="3200" dirty="0">
                <a:solidFill>
                  <a:srgbClr val="2330DC"/>
                </a:solidFill>
                <a:latin typeface="Roboto"/>
                <a:ea typeface="Roboto"/>
                <a:cs typeface="Roboto"/>
                <a:sym typeface="Roboto"/>
              </a:rPr>
              <a:t>Human-</a:t>
            </a:r>
            <a:r>
              <a:rPr lang="en-GB" sz="3200" dirty="0" err="1">
                <a:solidFill>
                  <a:srgbClr val="2330DC"/>
                </a:solidFill>
                <a:latin typeface="Roboto"/>
                <a:ea typeface="Roboto"/>
                <a:cs typeface="Roboto"/>
                <a:sym typeface="Roboto"/>
              </a:rPr>
              <a:t>Centered</a:t>
            </a:r>
            <a:r>
              <a:rPr lang="en-GB" sz="3200" dirty="0">
                <a:solidFill>
                  <a:srgbClr val="2330DC"/>
                </a:solidFill>
                <a:latin typeface="Roboto"/>
                <a:ea typeface="Roboto"/>
                <a:cs typeface="Roboto"/>
                <a:sym typeface="Roboto"/>
              </a:rPr>
              <a:t> Design </a:t>
            </a:r>
            <a:r>
              <a:rPr lang="lt-LT" sz="3200" dirty="0">
                <a:solidFill>
                  <a:srgbClr val="2330DC"/>
                </a:solidFill>
                <a:latin typeface="Roboto"/>
                <a:ea typeface="Roboto"/>
                <a:cs typeface="Roboto"/>
                <a:sym typeface="Roboto"/>
              </a:rPr>
              <a:t>- </a:t>
            </a:r>
            <a:r>
              <a:rPr lang="en-GB" sz="3200" dirty="0">
                <a:solidFill>
                  <a:srgbClr val="2330DC"/>
                </a:solidFill>
                <a:latin typeface="Roboto"/>
                <a:ea typeface="Roboto"/>
                <a:cs typeface="Roboto"/>
                <a:sym typeface="Roboto"/>
              </a:rPr>
              <a:t>HCD)</a:t>
            </a:r>
            <a:endParaRPr sz="32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Pagrindinis dizaino dėmesys skiriamas galutiniams vartotojams, kad būtų užtikrintas prieinamumas, patogumas ir saugumas.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Empatija ir naudotojų tyrimai yra labai svarbūs kuriant įtraukų dizainą.</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Užtikrina, kad produktai ir erdvės tarnautų įvairioms socialinėms grupėms, įskaitant </a:t>
            </a:r>
            <a:r>
              <a:rPr lang="lt-LT" sz="1600" dirty="0" err="1">
                <a:solidFill>
                  <a:srgbClr val="2330DC"/>
                </a:solidFill>
                <a:latin typeface="Roboto"/>
                <a:ea typeface="Roboto"/>
                <a:cs typeface="Roboto"/>
                <a:sym typeface="Roboto"/>
              </a:rPr>
              <a:t>marginalizuotas</a:t>
            </a:r>
            <a:r>
              <a:rPr lang="lt-LT" sz="1600" dirty="0">
                <a:solidFill>
                  <a:srgbClr val="2330DC"/>
                </a:solidFill>
                <a:latin typeface="Roboto"/>
                <a:ea typeface="Roboto"/>
                <a:cs typeface="Roboto"/>
                <a:sym typeface="Roboto"/>
              </a:rPr>
              <a:t> bendruomenes.</a:t>
            </a: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Pagrindiniai rodikliai: vartotojų pasitenkinimas, </a:t>
            </a:r>
            <a:r>
              <a:rPr lang="lt-LT" sz="1600" dirty="0" err="1">
                <a:solidFill>
                  <a:srgbClr val="2330DC"/>
                </a:solidFill>
                <a:latin typeface="Roboto"/>
                <a:ea typeface="Roboto"/>
                <a:cs typeface="Roboto"/>
                <a:sym typeface="Roboto"/>
              </a:rPr>
              <a:t>įtraukumas</a:t>
            </a:r>
            <a:r>
              <a:rPr lang="lt-LT" sz="1600" dirty="0">
                <a:solidFill>
                  <a:srgbClr val="2330DC"/>
                </a:solidFill>
                <a:latin typeface="Roboto"/>
                <a:ea typeface="Roboto"/>
                <a:cs typeface="Roboto"/>
                <a:sym typeface="Roboto"/>
              </a:rPr>
              <a:t>, prieinamumas.</a:t>
            </a:r>
            <a:endParaRPr sz="16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31" name="Google Shape;131;g30953122b18_0_3"/>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32" name="Google Shape;132;g30953122b18_0_3" descr="Explore human-centered design principles with Don Norman in this insightful video on 21st-century design. Learn how human-centered design focuses on people, solves the right problems, and recognizes the interconnected nature of systems. Don Norman explains that design is not just about creating beautiful objects but about addressing major global issues with a unique approach called design thinking.&#10;&#10;Don Norman emphasizes that designing for humanity requires a deep understanding of the underlying causes of problems and a willingness to experiment and iterate solutions. He highlights the importance of involving the people affected by these issues in the design process, fostering community-driven design. This approach, he argues, is essential for solving global problems and achieving sustainable design. Join Don Norman as he delves into the principles of humanity-centered design, discussing how to solve global problems with a multidisciplinary team and a focus on the needs and insights of local communities. This video offers valuable insights into don norman human centered design and how design thinking can contribute to a better world.&#10;&#10;Presented by the Interaction Design Foundation (IxDF), this video is a must-watch for anyone interested in 21st-century design, sustainable design, and how to solve global problems through human-centered and humanity-centered design principles. Learn from Don Norman's extensive experience and discover how to apply these concepts to create impactful, people-focused solutions.&#10;&#10;🔗 Want to learn more about Sustainable Design before taking our full course? Then learn more for free on our always-updated UX / UI design glossary at&#10;https://ixdf.io/sustainable-design-yt-vd&#10;&#10;🔗 Sign up for the course &quot;Design for the 21st Century with Don Norman&quot; today:&#10;https://ixdf.io/design-for-the-21st-century-yt-vd&#10;&#10;🔗 Want to learn more? Become a member of the Interaction Design Foundation:&#10;https://ixdf.io/join-yt-vd&#10;&#10;Find us on social media:&#10;🤳 Instagram: https://ixdf.io/instagram-yt-vd&#10;👥 Facebook: https://ixdf.io/facebook-yt-vd&#10;🐦 Twitter: https://ixdf.io/twitter-x-yt-vd&#10;💼 LinkedIn: https://ixdf.io/linkedin-yt-vd&#10;📝 IxDF Blog: https://ixdf.io/blog-yt-vd&#10;🚅 IxDF Masterclasses: https://ixdf.io/master-classes-yt-vd&#10;✈️ IxDF Courses: https://ixdf.io/courses-yt-vd&#10;🛠️ If you have any questions about IxDF - contact: hello@interaction-design.org&#10;&#10;Key Moments:&#10;00:00 The Concept of 21st-Century Design&#10;00:50 Human-Centered Design&#10;01:20 Solving the Right Problem&#10;02:00 Addressing Fundamental Issues&#10;02:58 The Role of Systems Thinking&#10;03:25 The Importance of Iterative Solutions&#10;04:11 The Challenge of Time-Consuming Solutions&#10;05:16 Community-Driven Design&#10;06:37 Designing for Humanity" title="Human-Centered Design Principles: Designing for Humanity with Don Norman!">
            <a:hlinkClick r:id="rId4"/>
          </p:cNvPr>
          <p:cNvPicPr preferRelativeResize="0"/>
          <p:nvPr/>
        </p:nvPicPr>
        <p:blipFill>
          <a:blip r:embed="rId5">
            <a:alphaModFix/>
          </a:blip>
          <a:stretch>
            <a:fillRect/>
          </a:stretch>
        </p:blipFill>
        <p:spPr>
          <a:xfrm>
            <a:off x="3694041" y="3659626"/>
            <a:ext cx="4803917" cy="27022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sp>
        <p:nvSpPr>
          <p:cNvPr id="137" name="Google Shape;137;g30953122b18_0_8"/>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err="1">
                <a:solidFill>
                  <a:srgbClr val="2330DC"/>
                </a:solidFill>
                <a:latin typeface="Roboto"/>
                <a:ea typeface="Roboto"/>
                <a:cs typeface="Roboto"/>
                <a:sym typeface="Roboto"/>
              </a:rPr>
              <a:t>Universalaus</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dizaino</a:t>
            </a:r>
            <a:r>
              <a:rPr lang="en-GB" sz="3200" dirty="0">
                <a:solidFill>
                  <a:srgbClr val="2330DC"/>
                </a:solidFill>
                <a:latin typeface="Roboto"/>
                <a:ea typeface="Roboto"/>
                <a:cs typeface="Roboto"/>
                <a:sym typeface="Roboto"/>
              </a:rPr>
              <a:t> </a:t>
            </a:r>
            <a:r>
              <a:rPr lang="en-GB" sz="3200" dirty="0" err="1">
                <a:solidFill>
                  <a:srgbClr val="2330DC"/>
                </a:solidFill>
                <a:latin typeface="Roboto"/>
                <a:ea typeface="Roboto"/>
                <a:cs typeface="Roboto"/>
                <a:sym typeface="Roboto"/>
              </a:rPr>
              <a:t>principai</a:t>
            </a:r>
            <a:r>
              <a:rPr lang="en-GB" sz="3200" dirty="0">
                <a:solidFill>
                  <a:srgbClr val="2330DC"/>
                </a:solidFill>
                <a:latin typeface="Roboto"/>
                <a:ea typeface="Roboto"/>
                <a:cs typeface="Roboto"/>
                <a:sym typeface="Roboto"/>
              </a:rPr>
              <a:t> (Ron Mace)</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1600" dirty="0">
              <a:solidFill>
                <a:srgbClr val="2330DC"/>
              </a:solidFill>
              <a:latin typeface="Roboto"/>
              <a:ea typeface="Roboto"/>
              <a:cs typeface="Roboto"/>
              <a:sym typeface="Roboto"/>
            </a:endParaRPr>
          </a:p>
          <a:p>
            <a:pPr marL="457200" marR="0" lvl="0" indent="-304800" algn="l" rtl="0">
              <a:lnSpc>
                <a:spcPct val="100000"/>
              </a:lnSpc>
              <a:spcBef>
                <a:spcPts val="0"/>
              </a:spcBef>
              <a:spcAft>
                <a:spcPts val="0"/>
              </a:spcAft>
              <a:buClr>
                <a:srgbClr val="2330DC"/>
              </a:buClr>
              <a:buSzPts val="1200"/>
              <a:buFont typeface="Roboto"/>
              <a:buChar char="●"/>
            </a:pPr>
            <a:r>
              <a:rPr lang="lt-LT" sz="1200" dirty="0">
                <a:solidFill>
                  <a:srgbClr val="2330DC"/>
                </a:solidFill>
                <a:latin typeface="Roboto"/>
                <a:ea typeface="Roboto"/>
                <a:cs typeface="Roboto"/>
                <a:sym typeface="Roboto"/>
              </a:rPr>
              <a:t>Teisingas naudojimas: dizainas yra naudingas ir pritaikomas įvairių gebėjimų žmonėms.</a:t>
            </a:r>
            <a:br>
              <a:rPr lang="lt-LT" sz="1200" dirty="0">
                <a:solidFill>
                  <a:srgbClr val="2330DC"/>
                </a:solidFill>
                <a:latin typeface="Roboto"/>
                <a:ea typeface="Roboto"/>
                <a:cs typeface="Roboto"/>
                <a:sym typeface="Roboto"/>
              </a:rPr>
            </a:br>
            <a:r>
              <a:rPr lang="lt-LT" sz="1200" dirty="0">
                <a:solidFill>
                  <a:srgbClr val="2330DC"/>
                </a:solidFill>
                <a:latin typeface="Roboto"/>
                <a:ea typeface="Roboto"/>
                <a:cs typeface="Roboto"/>
                <a:sym typeface="Roboto"/>
              </a:rPr>
              <a:t>Pavyzdys: automatinės durys, kurios naudingos visiems, įskaitant neįgaliuosius ar sunkius daiktus nešiojančius asmenis.</a:t>
            </a:r>
          </a:p>
          <a:p>
            <a:pPr marL="457200" marR="0" lvl="0" indent="-304800" algn="l" rtl="0">
              <a:lnSpc>
                <a:spcPct val="100000"/>
              </a:lnSpc>
              <a:spcBef>
                <a:spcPts val="0"/>
              </a:spcBef>
              <a:spcAft>
                <a:spcPts val="0"/>
              </a:spcAft>
              <a:buClr>
                <a:srgbClr val="2330DC"/>
              </a:buClr>
              <a:buSzPts val="1200"/>
              <a:buFont typeface="Roboto"/>
              <a:buChar char="●"/>
            </a:pPr>
            <a:endParaRPr lang="lt-LT" sz="1200" dirty="0">
              <a:solidFill>
                <a:srgbClr val="2330DC"/>
              </a:solidFill>
              <a:latin typeface="Roboto"/>
              <a:ea typeface="Roboto"/>
              <a:cs typeface="Roboto"/>
              <a:sym typeface="Roboto"/>
            </a:endParaRPr>
          </a:p>
          <a:p>
            <a:pPr marL="457200" marR="0" lvl="0" indent="-304800" algn="l" rtl="0">
              <a:lnSpc>
                <a:spcPct val="100000"/>
              </a:lnSpc>
              <a:spcBef>
                <a:spcPts val="0"/>
              </a:spcBef>
              <a:spcAft>
                <a:spcPts val="0"/>
              </a:spcAft>
              <a:buClr>
                <a:srgbClr val="2330DC"/>
              </a:buClr>
              <a:buSzPts val="1200"/>
              <a:buFont typeface="Roboto"/>
              <a:buChar char="●"/>
            </a:pPr>
            <a:r>
              <a:rPr lang="lt-LT" sz="1200" dirty="0">
                <a:solidFill>
                  <a:srgbClr val="2330DC"/>
                </a:solidFill>
                <a:latin typeface="Roboto"/>
                <a:ea typeface="Roboto"/>
                <a:cs typeface="Roboto"/>
                <a:sym typeface="Roboto"/>
              </a:rPr>
              <a:t>Naudojimo lankstumas: dizainas pritaikytas įvairiems individualiems pageidavimams ir gebėjimams.</a:t>
            </a:r>
            <a:br>
              <a:rPr lang="lt-LT" sz="1200" dirty="0">
                <a:solidFill>
                  <a:srgbClr val="2330DC"/>
                </a:solidFill>
                <a:latin typeface="Roboto"/>
                <a:ea typeface="Roboto"/>
                <a:cs typeface="Roboto"/>
                <a:sym typeface="Roboto"/>
              </a:rPr>
            </a:br>
            <a:r>
              <a:rPr lang="lt-LT" sz="1200" dirty="0">
                <a:solidFill>
                  <a:srgbClr val="2330DC"/>
                </a:solidFill>
                <a:latin typeface="Roboto"/>
                <a:ea typeface="Roboto"/>
                <a:cs typeface="Roboto"/>
                <a:sym typeface="Roboto"/>
              </a:rPr>
              <a:t>Pavyzdys: žirklės pritaikytos ir dešiniarankiams, ir kairiarankiams.</a:t>
            </a:r>
          </a:p>
          <a:p>
            <a:pPr marL="457200" marR="0" lvl="0" indent="-304800" algn="l" rtl="0">
              <a:lnSpc>
                <a:spcPct val="100000"/>
              </a:lnSpc>
              <a:spcBef>
                <a:spcPts val="0"/>
              </a:spcBef>
              <a:spcAft>
                <a:spcPts val="0"/>
              </a:spcAft>
              <a:buClr>
                <a:srgbClr val="2330DC"/>
              </a:buClr>
              <a:buSzPts val="1200"/>
              <a:buFont typeface="Roboto"/>
              <a:buChar char="●"/>
            </a:pPr>
            <a:endParaRPr lang="lt-LT" sz="1200" dirty="0">
              <a:solidFill>
                <a:srgbClr val="2330DC"/>
              </a:solidFill>
              <a:latin typeface="Roboto"/>
              <a:ea typeface="Roboto"/>
              <a:cs typeface="Roboto"/>
              <a:sym typeface="Roboto"/>
            </a:endParaRPr>
          </a:p>
          <a:p>
            <a:pPr marL="457200" marR="0" lvl="0" indent="-304800" algn="l" rtl="0">
              <a:lnSpc>
                <a:spcPct val="100000"/>
              </a:lnSpc>
              <a:spcBef>
                <a:spcPts val="0"/>
              </a:spcBef>
              <a:spcAft>
                <a:spcPts val="0"/>
              </a:spcAft>
              <a:buClr>
                <a:srgbClr val="2330DC"/>
              </a:buClr>
              <a:buSzPts val="1200"/>
              <a:buFont typeface="Roboto"/>
              <a:buChar char="●"/>
            </a:pPr>
            <a:r>
              <a:rPr lang="lt-LT" sz="1200" dirty="0">
                <a:solidFill>
                  <a:srgbClr val="2330DC"/>
                </a:solidFill>
                <a:latin typeface="Roboto"/>
                <a:ea typeface="Roboto"/>
                <a:cs typeface="Roboto"/>
                <a:sym typeface="Roboto"/>
              </a:rPr>
              <a:t>Paprastas ir intuityvus naudojimas: lengva suprasti, nepriklausomai nuo naudotojo patirties, žinių, kalbinių įgūdžių ar susikaupimo lygio.</a:t>
            </a:r>
            <a:br>
              <a:rPr lang="lt-LT" sz="1200" dirty="0">
                <a:solidFill>
                  <a:srgbClr val="2330DC"/>
                </a:solidFill>
                <a:latin typeface="Roboto"/>
                <a:ea typeface="Roboto"/>
                <a:cs typeface="Roboto"/>
                <a:sym typeface="Roboto"/>
              </a:rPr>
            </a:br>
            <a:r>
              <a:rPr lang="lt-LT" sz="1200" dirty="0">
                <a:solidFill>
                  <a:srgbClr val="2330DC"/>
                </a:solidFill>
                <a:latin typeface="Roboto"/>
                <a:ea typeface="Roboto"/>
                <a:cs typeface="Roboto"/>
                <a:sym typeface="Roboto"/>
              </a:rPr>
              <a:t>Pavyzdys: paprasta ir intuityvi išmaniojo telefono sąsaja.</a:t>
            </a:r>
          </a:p>
          <a:p>
            <a:pPr marL="457200" marR="0" lvl="0" indent="-304800" algn="l" rtl="0">
              <a:lnSpc>
                <a:spcPct val="100000"/>
              </a:lnSpc>
              <a:spcBef>
                <a:spcPts val="0"/>
              </a:spcBef>
              <a:spcAft>
                <a:spcPts val="0"/>
              </a:spcAft>
              <a:buClr>
                <a:srgbClr val="2330DC"/>
              </a:buClr>
              <a:buSzPts val="1200"/>
              <a:buFont typeface="Roboto"/>
              <a:buChar char="●"/>
            </a:pPr>
            <a:endParaRPr lang="lt-LT" sz="1200" dirty="0">
              <a:solidFill>
                <a:srgbClr val="2330DC"/>
              </a:solidFill>
              <a:latin typeface="Roboto"/>
              <a:ea typeface="Roboto"/>
              <a:cs typeface="Roboto"/>
              <a:sym typeface="Roboto"/>
            </a:endParaRPr>
          </a:p>
          <a:p>
            <a:pPr marL="457200" marR="0" lvl="0" indent="-304800" algn="l" rtl="0">
              <a:lnSpc>
                <a:spcPct val="100000"/>
              </a:lnSpc>
              <a:spcBef>
                <a:spcPts val="0"/>
              </a:spcBef>
              <a:spcAft>
                <a:spcPts val="0"/>
              </a:spcAft>
              <a:buClr>
                <a:srgbClr val="2330DC"/>
              </a:buClr>
              <a:buSzPts val="1200"/>
              <a:buFont typeface="Roboto"/>
              <a:buChar char="●"/>
            </a:pPr>
            <a:r>
              <a:rPr lang="lt-LT" sz="1200" dirty="0">
                <a:solidFill>
                  <a:srgbClr val="2330DC"/>
                </a:solidFill>
                <a:latin typeface="Roboto"/>
                <a:ea typeface="Roboto"/>
                <a:cs typeface="Roboto"/>
                <a:sym typeface="Roboto"/>
              </a:rPr>
              <a:t>Suvokiama informacija: efektyviai perduoda reikiamą informaciją, neatsižvelgiant į aplinkos sąlygas ar naudotojo jutiminius gebėjimus.</a:t>
            </a:r>
            <a:br>
              <a:rPr lang="lt-LT" sz="1200" dirty="0">
                <a:solidFill>
                  <a:srgbClr val="2330DC"/>
                </a:solidFill>
                <a:latin typeface="Roboto"/>
                <a:ea typeface="Roboto"/>
                <a:cs typeface="Roboto"/>
                <a:sym typeface="Roboto"/>
              </a:rPr>
            </a:br>
            <a:r>
              <a:rPr lang="lt-LT" sz="1200" dirty="0">
                <a:solidFill>
                  <a:srgbClr val="2330DC"/>
                </a:solidFill>
                <a:latin typeface="Roboto"/>
                <a:ea typeface="Roboto"/>
                <a:cs typeface="Roboto"/>
                <a:sym typeface="Roboto"/>
              </a:rPr>
              <a:t>Pavyzdys: vizualiniai ir garsiniai signalai viešajame transporte.</a:t>
            </a:r>
          </a:p>
          <a:p>
            <a:pPr marL="457200" marR="0" lvl="0" indent="-304800" algn="l" rtl="0">
              <a:lnSpc>
                <a:spcPct val="100000"/>
              </a:lnSpc>
              <a:spcBef>
                <a:spcPts val="0"/>
              </a:spcBef>
              <a:spcAft>
                <a:spcPts val="0"/>
              </a:spcAft>
              <a:buClr>
                <a:srgbClr val="2330DC"/>
              </a:buClr>
              <a:buSzPts val="1200"/>
              <a:buFont typeface="Roboto"/>
              <a:buChar char="●"/>
            </a:pPr>
            <a:endParaRPr lang="lt-LT" sz="1200" dirty="0">
              <a:solidFill>
                <a:srgbClr val="2330DC"/>
              </a:solidFill>
              <a:latin typeface="Roboto"/>
              <a:ea typeface="Roboto"/>
              <a:cs typeface="Roboto"/>
              <a:sym typeface="Roboto"/>
            </a:endParaRPr>
          </a:p>
          <a:p>
            <a:pPr marL="457200" marR="0" lvl="0" indent="-304800" algn="l" rtl="0">
              <a:lnSpc>
                <a:spcPct val="100000"/>
              </a:lnSpc>
              <a:spcBef>
                <a:spcPts val="0"/>
              </a:spcBef>
              <a:spcAft>
                <a:spcPts val="0"/>
              </a:spcAft>
              <a:buClr>
                <a:srgbClr val="2330DC"/>
              </a:buClr>
              <a:buSzPts val="1200"/>
              <a:buFont typeface="Roboto"/>
              <a:buChar char="●"/>
            </a:pPr>
            <a:r>
              <a:rPr lang="lt-LT" sz="1200" dirty="0">
                <a:solidFill>
                  <a:srgbClr val="2330DC"/>
                </a:solidFill>
                <a:latin typeface="Roboto"/>
                <a:ea typeface="Roboto"/>
                <a:cs typeface="Roboto"/>
                <a:sym typeface="Roboto"/>
              </a:rPr>
              <a:t>Klaidų tolerancija: sumažina atsitiktinių ar netyčinių veiksmų keliamą pavojų ir neigiamas pasekmes.</a:t>
            </a:r>
            <a:br>
              <a:rPr lang="lt-LT" sz="1200" dirty="0">
                <a:solidFill>
                  <a:srgbClr val="2330DC"/>
                </a:solidFill>
                <a:latin typeface="Roboto"/>
                <a:ea typeface="Roboto"/>
                <a:cs typeface="Roboto"/>
                <a:sym typeface="Roboto"/>
              </a:rPr>
            </a:br>
            <a:r>
              <a:rPr lang="lt-LT" sz="1200" dirty="0">
                <a:solidFill>
                  <a:srgbClr val="2330DC"/>
                </a:solidFill>
                <a:latin typeface="Roboto"/>
                <a:ea typeface="Roboto"/>
                <a:cs typeface="Roboto"/>
                <a:sym typeface="Roboto"/>
              </a:rPr>
              <a:t>Pavyzdys: atšaukimo funkcija programose.</a:t>
            </a:r>
          </a:p>
          <a:p>
            <a:pPr marL="457200" marR="0" lvl="0" indent="-304800" algn="l" rtl="0">
              <a:lnSpc>
                <a:spcPct val="100000"/>
              </a:lnSpc>
              <a:spcBef>
                <a:spcPts val="0"/>
              </a:spcBef>
              <a:spcAft>
                <a:spcPts val="0"/>
              </a:spcAft>
              <a:buClr>
                <a:srgbClr val="2330DC"/>
              </a:buClr>
              <a:buSzPts val="1200"/>
              <a:buFont typeface="Roboto"/>
              <a:buChar char="●"/>
            </a:pPr>
            <a:endParaRPr lang="lt-LT" sz="1200" dirty="0">
              <a:solidFill>
                <a:srgbClr val="2330DC"/>
              </a:solidFill>
              <a:latin typeface="Roboto"/>
              <a:ea typeface="Roboto"/>
              <a:cs typeface="Roboto"/>
              <a:sym typeface="Roboto"/>
            </a:endParaRPr>
          </a:p>
          <a:p>
            <a:pPr marL="457200" marR="0" lvl="0" indent="-304800" algn="l" rtl="0">
              <a:lnSpc>
                <a:spcPct val="100000"/>
              </a:lnSpc>
              <a:spcBef>
                <a:spcPts val="0"/>
              </a:spcBef>
              <a:spcAft>
                <a:spcPts val="0"/>
              </a:spcAft>
              <a:buClr>
                <a:srgbClr val="2330DC"/>
              </a:buClr>
              <a:buSzPts val="1200"/>
              <a:buFont typeface="Roboto"/>
              <a:buChar char="●"/>
            </a:pPr>
            <a:r>
              <a:rPr lang="lt-LT" sz="1200" dirty="0">
                <a:solidFill>
                  <a:srgbClr val="2330DC"/>
                </a:solidFill>
                <a:latin typeface="Roboto"/>
                <a:ea typeface="Roboto"/>
                <a:cs typeface="Roboto"/>
                <a:sym typeface="Roboto"/>
              </a:rPr>
              <a:t>Mažos fizinės pastangos: dizainas gali būti naudojamas efektyviai ir patogiai, patiriant minimalų nuovargį.</a:t>
            </a:r>
            <a:br>
              <a:rPr lang="lt-LT" sz="1200" dirty="0">
                <a:solidFill>
                  <a:srgbClr val="2330DC"/>
                </a:solidFill>
                <a:latin typeface="Roboto"/>
                <a:ea typeface="Roboto"/>
                <a:cs typeface="Roboto"/>
                <a:sym typeface="Roboto"/>
              </a:rPr>
            </a:br>
            <a:r>
              <a:rPr lang="lt-LT" sz="1200" dirty="0">
                <a:solidFill>
                  <a:srgbClr val="2330DC"/>
                </a:solidFill>
                <a:latin typeface="Roboto"/>
                <a:ea typeface="Roboto"/>
                <a:cs typeface="Roboto"/>
                <a:sym typeface="Roboto"/>
              </a:rPr>
              <a:t>Pavyzdys: svirtinės durų rankenos, kurioms reikia mažiau pastangų nei įprastoms rankenėlėms.</a:t>
            </a:r>
          </a:p>
          <a:p>
            <a:pPr marL="457200" marR="0" lvl="0" indent="-304800" algn="l" rtl="0">
              <a:lnSpc>
                <a:spcPct val="100000"/>
              </a:lnSpc>
              <a:spcBef>
                <a:spcPts val="0"/>
              </a:spcBef>
              <a:spcAft>
                <a:spcPts val="0"/>
              </a:spcAft>
              <a:buClr>
                <a:srgbClr val="2330DC"/>
              </a:buClr>
              <a:buSzPts val="1200"/>
              <a:buFont typeface="Roboto"/>
              <a:buChar char="●"/>
            </a:pPr>
            <a:endParaRPr lang="lt-LT" sz="1200" dirty="0">
              <a:solidFill>
                <a:srgbClr val="2330DC"/>
              </a:solidFill>
              <a:latin typeface="Roboto"/>
              <a:ea typeface="Roboto"/>
              <a:cs typeface="Roboto"/>
              <a:sym typeface="Roboto"/>
            </a:endParaRPr>
          </a:p>
          <a:p>
            <a:pPr marL="457200" marR="0" lvl="0" indent="-304800" algn="l" rtl="0">
              <a:lnSpc>
                <a:spcPct val="100000"/>
              </a:lnSpc>
              <a:spcBef>
                <a:spcPts val="0"/>
              </a:spcBef>
              <a:spcAft>
                <a:spcPts val="0"/>
              </a:spcAft>
              <a:buClr>
                <a:srgbClr val="2330DC"/>
              </a:buClr>
              <a:buSzPts val="1200"/>
              <a:buFont typeface="Roboto"/>
              <a:buChar char="●"/>
            </a:pPr>
            <a:r>
              <a:rPr lang="lt-LT" sz="1200" dirty="0">
                <a:solidFill>
                  <a:srgbClr val="2330DC"/>
                </a:solidFill>
                <a:latin typeface="Roboto"/>
                <a:ea typeface="Roboto"/>
                <a:cs typeface="Roboto"/>
                <a:sym typeface="Roboto"/>
              </a:rPr>
              <a:t>Dydis ir erdvė judėjimui ir naudojimui: priartėti, pasiekti, valdyti ir naudoti tinkamo dydžio ir erdvumo, nepriklausomai nuo naudotojo kūno sudėjimo, laikysenos ar judrumo.</a:t>
            </a:r>
            <a:br>
              <a:rPr lang="lt-LT" sz="1200" dirty="0">
                <a:solidFill>
                  <a:srgbClr val="2330DC"/>
                </a:solidFill>
                <a:latin typeface="Roboto"/>
                <a:ea typeface="Roboto"/>
                <a:cs typeface="Roboto"/>
                <a:sym typeface="Roboto"/>
              </a:rPr>
            </a:br>
            <a:r>
              <a:rPr lang="lt-LT" sz="1200" dirty="0">
                <a:solidFill>
                  <a:srgbClr val="2330DC"/>
                </a:solidFill>
                <a:latin typeface="Roboto"/>
                <a:ea typeface="Roboto"/>
                <a:cs typeface="Roboto"/>
                <a:sym typeface="Roboto"/>
              </a:rPr>
              <a:t>Pavyzdys: platūs koridoriai pastatuose, kad būtų galima judėti neįgaliųjų vežimėliais. </a:t>
            </a:r>
            <a:endParaRPr sz="3200" b="0" i="0" u="none" strike="noStrike" cap="none" dirty="0">
              <a:solidFill>
                <a:srgbClr val="2330DC"/>
              </a:solidFill>
              <a:latin typeface="Roboto"/>
              <a:ea typeface="Roboto"/>
              <a:cs typeface="Roboto"/>
              <a:sym typeface="Roboto"/>
            </a:endParaRPr>
          </a:p>
        </p:txBody>
      </p:sp>
      <p:pic>
        <p:nvPicPr>
          <p:cNvPr id="139" name="Google Shape;139;g30953122b18_0_8" descr="Michael is a deaf and native American Sign Language speaker working as a creative designer for Amazon. Throughout his career, Michael's visual/conceptual way of thinking and problem solving have served him both as an asset and a challenge. He finds solutions around his disability through Universal Design.&#10;&#10;Michael Allen Nesmith, a Chicago native, was born into a deaf-culture family using ASL as the primary language. He attended Gallaudet University (an all-deaf college) in Washington DC and then moved back to Chicago for his MFA in Visual Communication Design at the School of the Art Institute of Chicago. He moved to Portland, Oregon to begin his advertising career in W+K12; an experimental advertising school housed inside Wieden+Kennedy's Portland office. He is now a visual designer at Amazon in Seattle, WA. Throughout his career, Michael's visual/conceptual way of thinking and problem solving have served him both as an asset and a challenge.&#10;&#10;This talk was given at a TEDx event using the TED conference format but independently organized by a local community. Learn more at http://ted.com/tedx" title="Why We Need Universal Design | Michael Nesmith | TEDxBoulder">
            <a:hlinkClick r:id="rId4"/>
          </p:cNvPr>
          <p:cNvPicPr preferRelativeResize="0"/>
          <p:nvPr/>
        </p:nvPicPr>
        <p:blipFill>
          <a:blip r:embed="rId5">
            <a:alphaModFix/>
          </a:blip>
          <a:stretch>
            <a:fillRect/>
          </a:stretch>
        </p:blipFill>
        <p:spPr>
          <a:xfrm>
            <a:off x="8701028" y="-168146"/>
            <a:ext cx="3282300" cy="18462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872</Words>
  <Application>Microsoft Office PowerPoint</Application>
  <PresentationFormat>Widescreen</PresentationFormat>
  <Paragraphs>106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Calibri</vt:lpstr>
      <vt:lpstr>Roboto Medium</vt:lpstr>
      <vt:lpstr>Arial</vt:lpstr>
      <vt:lpstr>Office Theme</vt:lpstr>
      <vt:lpstr>PowerPoint Presentation</vt:lpstr>
      <vt:lpstr>Įvadinis kursas - Naujasis Europinis Bauhauzas ir dizaino tvarumo principai  5 modulis: Poveikio aplinkai ir visuomenei vertinimas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Vartotojas</cp:lastModifiedBy>
  <cp:revision>5</cp:revision>
  <dcterms:created xsi:type="dcterms:W3CDTF">2023-11-22T09:07:15Z</dcterms:created>
  <dcterms:modified xsi:type="dcterms:W3CDTF">2025-04-08T07:25:09Z</dcterms:modified>
</cp:coreProperties>
</file>