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Roboto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hMq98TIUYORwDLeDWN7PtNRsXu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1"/>
        <p:guide pos="3840"/>
        <p:guide pos="346" orient="horz"/>
        <p:guide pos="3861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RobotoMedium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Medium-italic.fntdata"/><Relationship Id="rId23" Type="http://schemas.openxmlformats.org/officeDocument/2006/relationships/font" Target="fonts/Roboto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Roboto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a1eb39be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43" name="Google Shape;143;g30a1eb39be4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a1eb39be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51" name="Google Shape;151;g30a1eb39be4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8ead122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308ead1222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308ead12222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8ead1222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16" name="Google Shape;116;g308ead12222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8ead1222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2" name="Google Shape;122;g308ead12222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953122b1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0" name="Google Shape;130;g30953122b18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953122b1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7" name="Google Shape;137;g30953122b18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hyperlink" Target="https://ecodesign.vlaanderen-circulair.be/en/tools/ecolizer" TargetMode="External"/><Relationship Id="rId5" Type="http://schemas.openxmlformats.org/officeDocument/2006/relationships/image" Target="../media/image21.jpg"/><Relationship Id="rId6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9.jpg"/><Relationship Id="rId5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s://www.openlca.org/" TargetMode="External"/><Relationship Id="rId5" Type="http://schemas.openxmlformats.org/officeDocument/2006/relationships/image" Target="../media/image15.jpg"/><Relationship Id="rId6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hyperlink" Target="https://green-business.ec.europa.eu/environmental-footprint-methods_en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2.jp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a1eb39be4_0_10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Ecolizer 2.0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Cet outil gratuit aide les concepteurs/trices de produits à évaluer l'impact environnemental des matériaux et des processus de production.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Il fournit des évaluations de l'impact environnemental basées sur des analyses du cycle de vie, ce qui le rend particulièrement important pour les concepteurs/trices de produits et de produits industriels.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concepteurs/trices peuvent rapidement évaluer la durabilité de différents matériaux et processus au cours de la phase de conception.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Indicateurs Clés : consommation d'énergie, utilisation des ressources et production de déchets.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Disponible sur : </a:t>
            </a:r>
            <a:r>
              <a:rPr b="0" i="0" lang="en-GB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Ecolizer 2.0</a:t>
            </a:r>
            <a:endParaRPr b="0" i="0" sz="14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g30a1eb39be4_0_10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g30a1eb39be4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650" y="4506850"/>
            <a:ext cx="2999823" cy="199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0a1eb39be4_0_10" title="Ecolizer: Bepaal de milieu-impact van uw product en maak het verschil!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80109" y="4023606"/>
            <a:ext cx="4397500" cy="2482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a1eb39be4_0_20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 Réflexion sur le Cycle de Vie dans la Conception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Elle encourage les concepteurs/trices à aller au-delà de la phase de conception et à prendre en compte l'ensemble du cycle de vie de leurs projets.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Elle se concentre sur la minimisation de l'utilisation des ressources, de la consommation d'énergie et des déchets, de la création à l’élimination.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Indicateurs Clés : utilisation des ressources au cours du cycle de vie, réduction des déchets, durabilité des matériaux.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Ecochain propose un essai gratuit de l'outil d'ACV Mobius.</a:t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g30a1eb39be4_0_20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g30a1eb39be4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4225" y="4077897"/>
            <a:ext cx="2204552" cy="278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0a1eb39be4_0_20" title="LCA Tutorial - Mobius: A tour of the software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293" y="3856414"/>
            <a:ext cx="5316691" cy="3001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"/>
          <p:cNvSpPr txBox="1"/>
          <p:nvPr/>
        </p:nvSpPr>
        <p:spPr>
          <a:xfrm>
            <a:off x="9421061" y="307911"/>
            <a:ext cx="20377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6"/>
          <p:cNvSpPr txBox="1"/>
          <p:nvPr/>
        </p:nvSpPr>
        <p:spPr>
          <a:xfrm>
            <a:off x="5038451" y="1464906"/>
            <a:ext cx="64203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Suggested actions to increase visitors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36"/>
          <p:cNvGrpSpPr/>
          <p:nvPr/>
        </p:nvGrpSpPr>
        <p:grpSpPr>
          <a:xfrm>
            <a:off x="5376045" y="2317297"/>
            <a:ext cx="6082753" cy="3338998"/>
            <a:chOff x="0" y="1360"/>
            <a:chExt cx="6082753" cy="3338998"/>
          </a:xfrm>
        </p:grpSpPr>
        <p:sp>
          <p:nvSpPr>
            <p:cNvPr id="164" name="Google Shape;164;p36"/>
            <p:cNvSpPr/>
            <p:nvPr/>
          </p:nvSpPr>
          <p:spPr>
            <a:xfrm>
              <a:off x="0" y="1360"/>
              <a:ext cx="6082753" cy="1104098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6"/>
            <p:cNvSpPr txBox="1"/>
            <p:nvPr/>
          </p:nvSpPr>
          <p:spPr>
            <a:xfrm>
              <a:off x="53898" y="5525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Mention in all project posts at the end: “Find out more: (website link)”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6"/>
            <p:cNvSpPr/>
            <p:nvPr/>
          </p:nvSpPr>
          <p:spPr>
            <a:xfrm>
              <a:off x="0" y="1118130"/>
              <a:ext cx="6082753" cy="1104098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6"/>
            <p:cNvSpPr txBox="1"/>
            <p:nvPr/>
          </p:nvSpPr>
          <p:spPr>
            <a:xfrm>
              <a:off x="53898" y="117202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Repost our posts in stories of project’s accounts and add link of website as a sticker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6"/>
            <p:cNvSpPr/>
            <p:nvPr/>
          </p:nvSpPr>
          <p:spPr>
            <a:xfrm>
              <a:off x="0" y="2236260"/>
              <a:ext cx="6082753" cy="1104098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6"/>
            <p:cNvSpPr txBox="1"/>
            <p:nvPr/>
          </p:nvSpPr>
          <p:spPr>
            <a:xfrm>
              <a:off x="53898" y="2290158"/>
              <a:ext cx="5974957" cy="996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Share newsletter with stakeholders, including website link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" name="Google Shape;170;p36"/>
          <p:cNvPicPr preferRelativeResize="0"/>
          <p:nvPr/>
        </p:nvPicPr>
        <p:blipFill rotWithShape="1">
          <a:blip r:embed="rId4">
            <a:alphaModFix/>
          </a:blip>
          <a:srcRect b="5714" l="0" r="1760" t="10748"/>
          <a:stretch/>
        </p:blipFill>
        <p:spPr>
          <a:xfrm>
            <a:off x="-2669032" y="-838200"/>
            <a:ext cx="16090153" cy="76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Cours d’Introduction - Nouveau Bauhaus Européen (NEB) et Principes de Durabilité dans la Conception </a:t>
            </a:r>
            <a:endParaRPr b="1"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Module</a:t>
            </a:r>
            <a:r>
              <a:rPr lang="en-GB" sz="2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5: </a:t>
            </a:r>
            <a:r>
              <a:rPr lang="en-GB" sz="2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Évaluation de l'Impact Environnemental et Social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/>
          <p:nvPr>
            <p:ph idx="1" type="subTitle"/>
          </p:nvPr>
        </p:nvSpPr>
        <p:spPr>
          <a:xfrm>
            <a:off x="813925" y="3120575"/>
            <a:ext cx="10418100" cy="17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 sz="20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5.1 : Méthodes </a:t>
            </a:r>
            <a:r>
              <a:rPr lang="en-GB" sz="20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d'Évaluation</a:t>
            </a:r>
            <a:r>
              <a:rPr lang="en-GB" sz="20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des Impacts Environnementaux dans la Conception. </a:t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 sz="20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5.2 : Méthodes </a:t>
            </a:r>
            <a:r>
              <a:rPr lang="en-GB" sz="20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d'Évaluation</a:t>
            </a:r>
            <a:r>
              <a:rPr lang="en-GB" sz="20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des Impacts Sociaux dans la Conception.</a:t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 sz="20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5.3 : Outils et Cadres pour </a:t>
            </a:r>
            <a:r>
              <a:rPr lang="en-GB" sz="20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l'Évaluation</a:t>
            </a:r>
            <a:r>
              <a:rPr lang="en-GB" sz="20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de la Durabilité dans la Conception.</a:t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54817" l="14810" r="52748" t="29444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ign with a person and a euro symbol&#10;&#10;Description automatically generated" id="92" name="Google Shape;9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3767" y="5557736"/>
            <a:ext cx="1603716" cy="57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40893" y="4685255"/>
            <a:ext cx="2317987" cy="231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Analyse du Cycle de Vie (ACV)</a:t>
            </a:r>
            <a:endParaRPr b="0" i="0" sz="4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OpenLCA est un outil libre et gratuit permettant de réaliser des </a:t>
            </a: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Évaluations</a:t>
            </a: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du Cycle de Vie.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L'ACV évalue les impacts environnementaux d'une conception depuis l'extraction des matières premières jusqu'à leur élimination (cradle-to-grave)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concepteurs/trices peuvent utiliser OpenLCA pour modéliser le cycle de vie complet de leurs produits ou bâtiments et identifier les points d'attention environnementaux.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Indicateurs clés : consommation d'énergie, émissions de gaz à effet de serre, consommation d'eau, production de déchets.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Disponible sur : OpenLCA Website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b="0" i="0" lang="en-GB" sz="16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Το OpenLCA είναι ένα δωρεάν εργαλείο αν</a:t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14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Διαθέσιμο στο: </a:t>
            </a:r>
            <a:r>
              <a:rPr b="0" i="0" lang="en-GB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OpenLCA Website</a:t>
            </a:r>
            <a:endParaRPr b="0" i="0" sz="14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4994" y="4497675"/>
            <a:ext cx="3186304" cy="212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 title="Life Cycle Assessment (LCA) For Beginners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58" y="3745441"/>
            <a:ext cx="5094133" cy="287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8ead12222_0_1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Empreinte Environnementale du Produit (PEP)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L'EPP est un cadre normalisé de l'UE pour l'évaluation de la performance environnementale des produits, qui traite spécifiquement de la conception.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Accès gratuit aux données et aux lignes directrices pour l'évaluation des impacts environnementaux tels que l'empreinte carbone, l'utilisation des ressources et les émissions.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Indicateurs Clés : émissions de gaz à effet de serre, épuisement des ressources, impacts sur les écosystèmes.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Disponible sur : PEF Website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Διαθέσιμο στο: </a:t>
            </a:r>
            <a:r>
              <a:rPr b="0" i="0" lang="en-GB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PEF Website</a:t>
            </a:r>
            <a:endParaRPr b="0" i="0" sz="14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g308ead12222_0_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46100" y="4825750"/>
            <a:ext cx="2866602" cy="177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08ead12222_0_14" title="Overview of the Product Environmental Footprint (PEF) method - What is PEF?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298" y="3760618"/>
            <a:ext cx="5024470" cy="2836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8ead12222_0_3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Analyse de l'Empreinte Carbone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Elle mesure le total des gaz à effet de serre émis au cours du cycle de vie d'un projet de conception.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Carbone Incorporé : Émissions associées à la production et au transport des matériaux.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Carbone Opérationnel : Émissions liées à l'utilisation de l'énergie pendant le cycle de vie du projet.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concepteurs/trices peuvent utiliser des outils gratuits tels que OpenLCA pour évaluer les émissions de carbone.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g308ead12222_0_35" title="Understanding Carbon Footprint - GH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3125" y="3545078"/>
            <a:ext cx="4785749" cy="270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8ead12222_0_65"/>
          <p:cNvSpPr txBox="1"/>
          <p:nvPr/>
        </p:nvSpPr>
        <p:spPr>
          <a:xfrm>
            <a:off x="880850" y="74175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Analyse de l'Empreinte Hydrique</a:t>
            </a:r>
            <a:endParaRPr sz="3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Elle mesure la consommation totale d'eau associée à un projet de conception.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Elle aide les concepteurs/trices à réduire la consommation d'eau pendant les phases de production et d'utilisation.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Utilisation Directe de l'Eau : L'eau utilisée dans le processus de production.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Utilisation Indirecte de l'Eau : L'eau incorporée dans les matériaux et les chaînes d'approvisionnement.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g308ead12222_0_65" title="What is a Water Footprint?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4101" y="2916330"/>
            <a:ext cx="5257698" cy="296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8ead12222_0_99"/>
          <p:cNvSpPr txBox="1"/>
          <p:nvPr/>
        </p:nvSpPr>
        <p:spPr>
          <a:xfrm>
            <a:off x="873900" y="74175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Évaluation de l'Impact Social (EIS)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L'EIS évalue l'impact des projets de conception sur les communautés locales et les groupes sociaux.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L'accent est mis sur le fait de garantir l'inclusion et de répondre aux besoins des groupes défavorisés.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concepteurs/trices peuvent engager les parties prenantes et les communautés locales à comprendre les impacts sociaux potentiels de leurs projets.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Indicateurs Clés : accès aux ressources, bien-être de la communauté, cohésion sociale.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g308ead12222_0_99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g308ead12222_0_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650" y="4917472"/>
            <a:ext cx="2646098" cy="176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08ead12222_0_99" title="Lecture 10   Social Impact Assessment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3483" y="3040252"/>
            <a:ext cx="5425034" cy="306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953122b18_0_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Conception Centrée sur l'Homme (HC)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Elle se concentre sur la conception en tenant compte les utilisateurs/trices finaux/finales afin de garantir l'accessibilité, la facilité d'utilisation et la sécurité.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L'empathie et la recherche sur les utilisateurs/trices sont essentielles pour créer des conceptions inclusives.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Elle garantit que les produits et les espaces servent divers groupes sociaux, y compris les communautés marginalisées.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Indicateurs Clés : satisfaction de l'utilisateur/trice, inclusivité, accessibilité.</a:t>
            </a:r>
            <a:endParaRPr sz="16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g30953122b18_0_3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g30953122b18_0_3" title="Human-Centered Design Principles: Designing for Humanity with Don Norman!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3016" y="3426525"/>
            <a:ext cx="5459867" cy="308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953122b18_0_8"/>
          <p:cNvSpPr txBox="1"/>
          <p:nvPr/>
        </p:nvSpPr>
        <p:spPr>
          <a:xfrm>
            <a:off x="831900" y="636475"/>
            <a:ext cx="9705900" cy="57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Principes de la Conception Universelle 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(Ron Mace)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Utilisation Equitable : La conception est utile et utilisable par des personnes ayant des capacités différentes. Exemple : Les portes automatiques qui profitent à tous, notamment aux personnes handicapées ou à celles qui transportent des objets lourds.</a:t>
            </a:r>
            <a:endParaRPr sz="1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Flexibilité d'Utilisation : La conception s'adapte à un large éventail de préférences et de capacités individuelles. Exemple : Des ciseaux conçus pour les droitiers et les gauchers.</a:t>
            </a:r>
            <a:endParaRPr sz="1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Utilisation Simple et Intuitive : Facile à comprendre, quels que soient l'expérience, les connaissances, les compétences linguistiques ou le niveau de concentration de l'utilisateur/trice. Exemple : Une interface de smartphone simple et intuitive.</a:t>
            </a:r>
            <a:endParaRPr sz="1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Information Distinctive : Transmet efficacement les informations nécessaires, quelles que soient les conditions environnementales ou les capacités sensorielles de l'utilisateur/trice. Exemple : Signaux visuels et sonores dans les transports publics.</a:t>
            </a:r>
            <a:endParaRPr sz="1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Tolérance à l'Erreur : Minimise les risques et les conséquences négatives d'actions accidentelles ou involontaires. Exemple : Fonction d'annulation dans les logiciels.</a:t>
            </a:r>
            <a:endParaRPr sz="1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Effort Physique Réduit : La conception peut être utilisée efficacement et confortablement avec un minimum de fatigue. Exemple : Les poignées de porte à levier, qui demandent moins d'effort que les poignées de porte traditionnelles.</a:t>
            </a:r>
            <a:endParaRPr sz="1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200"/>
              <a:buFont typeface="Roboto"/>
              <a:buChar char="●"/>
            </a:pPr>
            <a:r>
              <a:rPr lang="en-GB" sz="1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Taille et Espace pour Approche et Utilisation : Une taille et un espace appropriés sont prévus pour l'approche, la manipulation et l'utilisation, indépendamment de la taille, de la posture ou de la mobilité de l'utilisateur/trice. Exemple : Les couloirs des bâtiments qui sont adaptés aux fauteuils roulants.</a:t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g30953122b18_0_8" title="Why We Need Universal Design | Michael Nesmith | TEDxBoulder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53050" y="0"/>
            <a:ext cx="3138948" cy="1869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2023-11-22T09:07:15Z</dcterms:created>
  <dc:creator>Anna Merry</dc:creator>
</cp:coreProperties>
</file>