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Roboto Medium" panose="020B0604020202020204" charset="0"/>
      <p:regular r:id="rId20"/>
      <p:bold r:id="rId21"/>
      <p:italic r:id="rId22"/>
      <p:boldItalic r:id="rId23"/>
    </p:embeddedFont>
    <p:embeddedFont>
      <p:font typeface="Roboto" panose="020B0604020202020204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461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346">
          <p15:clr>
            <a:srgbClr val="A4A3A4"/>
          </p15:clr>
        </p15:guide>
        <p15:guide id="4" orient="horz" pos="3861">
          <p15:clr>
            <a:srgbClr val="A4A3A4"/>
          </p15:clr>
        </p15:guide>
        <p15:guide id="5" pos="7242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8" roundtripDataSignature="AMtx7min0BBvhQ7I2pvr+DmrU0sIKXlMi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924" y="96"/>
      </p:cViewPr>
      <p:guideLst>
        <p:guide pos="461"/>
        <p:guide pos="3840"/>
        <p:guide orient="horz" pos="346"/>
        <p:guide orient="horz" pos="3861"/>
        <p:guide pos="724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8364199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005290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746478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7" name="Google Shape;97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312777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5" name="Google Shape;10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608146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08ead12222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4" name="Google Shape;114;g308ead12222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688167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08ead12222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308ead12222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473883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08ead12222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9" name="Google Shape;129;g308ead12222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297014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08ead12222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900">
                <a:solidFill>
                  <a:srgbClr val="9AA0A6"/>
                </a:solidFill>
                <a:highlight>
                  <a:srgbClr val="202124"/>
                </a:highlight>
              </a:rPr>
              <a:t>Creator: Meyer, Thomas, 2017 </a:t>
            </a:r>
            <a:endParaRPr sz="900">
              <a:solidFill>
                <a:srgbClr val="9AA0A6"/>
              </a:solidFill>
              <a:highlight>
                <a:srgbClr val="202124"/>
              </a:highlight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900">
                <a:solidFill>
                  <a:srgbClr val="9AA0A6"/>
                </a:solidFill>
                <a:highlight>
                  <a:srgbClr val="202124"/>
                </a:highlight>
              </a:rPr>
              <a:t>| </a:t>
            </a:r>
            <a:endParaRPr sz="900">
              <a:solidFill>
                <a:srgbClr val="9AA0A6"/>
              </a:solidFill>
              <a:highlight>
                <a:srgbClr val="202124"/>
              </a:highlight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900">
                <a:solidFill>
                  <a:srgbClr val="9AA0A6"/>
                </a:solidFill>
                <a:highlight>
                  <a:srgbClr val="202124"/>
                </a:highlight>
              </a:rPr>
              <a:t>Credit: Bildnachweis siehe Beschreibung</a:t>
            </a:r>
            <a:endParaRPr sz="900">
              <a:solidFill>
                <a:srgbClr val="9AA0A6"/>
              </a:solidFill>
              <a:highlight>
                <a:srgbClr val="202124"/>
              </a:highlight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900">
                <a:solidFill>
                  <a:srgbClr val="9AA0A6"/>
                </a:solidFill>
                <a:highlight>
                  <a:srgbClr val="202124"/>
                </a:highlight>
              </a:rPr>
              <a:t>Copyright: Thomas Meyer/OSTKREUZ</a:t>
            </a:r>
            <a:endParaRPr sz="900">
              <a:solidFill>
                <a:srgbClr val="9AA0A6"/>
              </a:solidFill>
              <a:highlight>
                <a:srgbClr val="202124"/>
              </a:highlight>
            </a:endParaRPr>
          </a:p>
        </p:txBody>
      </p:sp>
      <p:sp>
        <p:nvSpPr>
          <p:cNvPr id="137" name="Google Shape;137;g308ead12222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597217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08ead12222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900">
                <a:solidFill>
                  <a:srgbClr val="9AA0A6"/>
                </a:solidFill>
                <a:highlight>
                  <a:srgbClr val="202124"/>
                </a:highlight>
              </a:rPr>
              <a:t>In the Style of Kairouan, 1914 - Paul Klee - WikiArt.org. (n.d.). www.wikiart.org. https://www.wikiart.org/en/paul-klee/in-the-style-of-kairouan-1914</a:t>
            </a:r>
            <a:endParaRPr sz="900">
              <a:solidFill>
                <a:srgbClr val="9AA0A6"/>
              </a:solidFill>
              <a:highlight>
                <a:srgbClr val="202124"/>
              </a:highlight>
            </a:endParaRPr>
          </a:p>
        </p:txBody>
      </p:sp>
      <p:sp>
        <p:nvSpPr>
          <p:cNvPr id="144" name="Google Shape;144;g308ead12222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173211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08ead12222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900">
                <a:solidFill>
                  <a:srgbClr val="9AA0A6"/>
                </a:solidFill>
                <a:highlight>
                  <a:srgbClr val="202124"/>
                </a:highlight>
              </a:rPr>
              <a:t>In the Style of Kairouan, 1914 - Paul Klee - WikiArt.org. (n.d.). www.wikiart.org. https://www.wikiart.org/en/paul-klee/in-the-style-of-kairouan-1914</a:t>
            </a:r>
            <a:endParaRPr sz="900">
              <a:solidFill>
                <a:srgbClr val="9AA0A6"/>
              </a:solidFill>
              <a:highlight>
                <a:srgbClr val="202124"/>
              </a:highlight>
            </a:endParaRPr>
          </a:p>
        </p:txBody>
      </p:sp>
      <p:sp>
        <p:nvSpPr>
          <p:cNvPr id="152" name="Google Shape;152;g308ead12222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148072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08ead12222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900">
                <a:solidFill>
                  <a:srgbClr val="9AA0A6"/>
                </a:solidFill>
                <a:highlight>
                  <a:srgbClr val="202124"/>
                </a:highlight>
              </a:rPr>
              <a:t>Copyright: Freepik Company S.L. - www.freepik.com</a:t>
            </a:r>
            <a:endParaRPr sz="900">
              <a:solidFill>
                <a:srgbClr val="9AA0A6"/>
              </a:solidFill>
              <a:highlight>
                <a:srgbClr val="202124"/>
              </a:highlight>
            </a:endParaRPr>
          </a:p>
        </p:txBody>
      </p:sp>
      <p:sp>
        <p:nvSpPr>
          <p:cNvPr id="160" name="Google Shape;160;g308ead12222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044040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08ead12222_0_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900">
                <a:solidFill>
                  <a:srgbClr val="9AA0A6"/>
                </a:solidFill>
                <a:highlight>
                  <a:srgbClr val="202124"/>
                </a:highlight>
              </a:rPr>
              <a:t>Copyright: Freepik Company S.L. - www.freepik.com</a:t>
            </a:r>
            <a:endParaRPr sz="900">
              <a:solidFill>
                <a:srgbClr val="9AA0A6"/>
              </a:solidFill>
              <a:highlight>
                <a:srgbClr val="202124"/>
              </a:highlight>
            </a:endParaRPr>
          </a:p>
        </p:txBody>
      </p:sp>
      <p:sp>
        <p:nvSpPr>
          <p:cNvPr id="169" name="Google Shape;169;g308ead12222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295325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8" name="Google Shape;178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26241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2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2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2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2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qkwFZF8stcA?feature=oembed" TargetMode="External"/><Relationship Id="rId6" Type="http://schemas.openxmlformats.org/officeDocument/2006/relationships/hyperlink" Target="https://www.europeana.eu/item/188/item_7KCTZEYJYKTKAJU4K2KQP3JODQPLOG6F" TargetMode="External"/><Relationship Id="rId5" Type="http://schemas.openxmlformats.org/officeDocument/2006/relationships/image" Target="../media/image9.jpg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3.jp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4uN9JK66-vs?feature=oembed" TargetMode="Externa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Y69wOKg6yp4?feature=oembed" TargetMode="External"/><Relationship Id="rId6" Type="http://schemas.openxmlformats.org/officeDocument/2006/relationships/image" Target="../media/image16.jpeg"/><Relationship Id="rId5" Type="http://schemas.openxmlformats.org/officeDocument/2006/relationships/image" Target="../media/image15.jpg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8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XrH-YOWQqTg?feature=oembed" TargetMode="External"/><Relationship Id="rId6" Type="http://schemas.openxmlformats.org/officeDocument/2006/relationships/hyperlink" Target="https://en.wikipedia.org/wiki/Wassily_Chair" TargetMode="External"/><Relationship Id="rId5" Type="http://schemas.openxmlformats.org/officeDocument/2006/relationships/image" Target="../media/image17.jpg"/><Relationship Id="rId4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1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X59FCW3vOlE?feature=oembed" TargetMode="Externa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5UUK6om8xog?feature=oembed" TargetMode="External"/><Relationship Id="rId6" Type="http://schemas.openxmlformats.org/officeDocument/2006/relationships/image" Target="../media/image23.jpeg"/><Relationship Id="rId5" Type="http://schemas.openxmlformats.org/officeDocument/2006/relationships/image" Target="../media/image22.jpg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25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G_avpjv0ElE?feature=oembed" TargetMode="External"/><Relationship Id="rId6" Type="http://schemas.openxmlformats.org/officeDocument/2006/relationships/hyperlink" Target="https://www.wikiart.org/en/paul-klee/in-the-style-of-kairouan-1914" TargetMode="External"/><Relationship Id="rId5" Type="http://schemas.openxmlformats.org/officeDocument/2006/relationships/image" Target="../media/image24.png"/><Relationship Id="rId4" Type="http://schemas.openxmlformats.org/officeDocument/2006/relationships/image" Target="../media/image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xYrzrqB0B8I?feature=oembed" TargetMode="External"/><Relationship Id="rId6" Type="http://schemas.openxmlformats.org/officeDocument/2006/relationships/image" Target="../media/image26.jpeg"/><Relationship Id="rId5" Type="http://schemas.openxmlformats.org/officeDocument/2006/relationships/image" Target="../media/image6.png"/><Relationship Id="rId4" Type="http://schemas.openxmlformats.org/officeDocument/2006/relationships/image" Target="../media/image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28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O3pU9swPnPI?feature=oembed" TargetMode="External"/><Relationship Id="rId6" Type="http://schemas.openxmlformats.org/officeDocument/2006/relationships/hyperlink" Target="http://www.freepik.com" TargetMode="External"/><Relationship Id="rId5" Type="http://schemas.openxmlformats.org/officeDocument/2006/relationships/image" Target="../media/image27.jpg"/><Relationship Id="rId4" Type="http://schemas.openxmlformats.org/officeDocument/2006/relationships/image" Target="../media/image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31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qerseD9cPvA?feature=oembed" TargetMode="Externa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"/>
          <p:cNvSpPr txBox="1">
            <a:spLocks noGrp="1"/>
          </p:cNvSpPr>
          <p:nvPr>
            <p:ph type="ctrTitle"/>
          </p:nvPr>
        </p:nvSpPr>
        <p:spPr>
          <a:xfrm>
            <a:off x="813933" y="654936"/>
            <a:ext cx="9310463" cy="2333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Roboto Medium"/>
              <a:buNone/>
            </a:pPr>
            <a:r>
              <a:rPr lang="el-GR" sz="3200" b="1" dirty="0">
                <a:solidFill>
                  <a:srgbClr val="2330DC"/>
                </a:solidFill>
                <a:latin typeface="Roboto" panose="020B0604020202020204" charset="0"/>
                <a:ea typeface="Roboto" panose="020B0604020202020204" charset="0"/>
                <a:cs typeface="Roboto Medium"/>
                <a:sym typeface="Roboto Medium"/>
              </a:rPr>
              <a:t>Εισαγωγικό Μάθημα</a:t>
            </a:r>
            <a:r>
              <a:rPr lang="en-US" sz="3200" b="1" dirty="0">
                <a:solidFill>
                  <a:srgbClr val="2330DC"/>
                </a:solidFill>
                <a:latin typeface="Roboto" panose="020B0604020202020204" charset="0"/>
                <a:ea typeface="Roboto" panose="020B0604020202020204" charset="0"/>
                <a:cs typeface="Roboto Medium"/>
                <a:sym typeface="Roboto Medium"/>
              </a:rPr>
              <a:t> </a:t>
            </a:r>
            <a:r>
              <a:rPr lang="en-US" sz="3200" b="1" dirty="0" smtClean="0">
                <a:solidFill>
                  <a:srgbClr val="2330DC"/>
                </a:solidFill>
                <a:latin typeface="Roboto" panose="020B0604020202020204" charset="0"/>
                <a:ea typeface="Roboto" panose="020B0604020202020204" charset="0"/>
                <a:cs typeface="Roboto Medium"/>
                <a:sym typeface="Roboto Medium"/>
              </a:rPr>
              <a:t>– </a:t>
            </a:r>
            <a:r>
              <a:rPr lang="el-GR" sz="3200" b="1" dirty="0" smtClean="0">
                <a:solidFill>
                  <a:srgbClr val="2330DC"/>
                </a:solidFill>
                <a:latin typeface="Roboto" panose="020B0604020202020204" charset="0"/>
                <a:ea typeface="Roboto" panose="020B0604020202020204" charset="0"/>
                <a:cs typeface="Roboto Medium"/>
                <a:sym typeface="Roboto Medium"/>
              </a:rPr>
              <a:t>Νέο Ευρωπα</a:t>
            </a:r>
            <a:r>
              <a:rPr lang="el-GR" sz="3200" b="1" dirty="0" smtClean="0">
                <a:solidFill>
                  <a:srgbClr val="2330DC"/>
                </a:solidFill>
                <a:latin typeface="Roboto" panose="020B0604020202020204" charset="0"/>
                <a:ea typeface="Roboto" panose="020B0604020202020204" charset="0"/>
                <a:cs typeface="Roboto Medium"/>
                <a:sym typeface="Roboto Medium"/>
              </a:rPr>
              <a:t>ϊκό Μπάουχαους </a:t>
            </a:r>
            <a:r>
              <a:rPr lang="el-GR" sz="3200" b="1" dirty="0" smtClean="0">
                <a:solidFill>
                  <a:srgbClr val="2330DC"/>
                </a:solidFill>
                <a:latin typeface="Roboto" panose="020B0604020202020204" charset="0"/>
                <a:ea typeface="Roboto" panose="020B0604020202020204" charset="0"/>
                <a:cs typeface="Roboto Medium"/>
                <a:sym typeface="Roboto Medium"/>
              </a:rPr>
              <a:t>και</a:t>
            </a:r>
            <a:r>
              <a:rPr lang="en-US" sz="3200" b="1" dirty="0" smtClean="0">
                <a:solidFill>
                  <a:srgbClr val="2330DC"/>
                </a:solidFill>
                <a:latin typeface="Roboto" panose="020B0604020202020204" charset="0"/>
                <a:ea typeface="Roboto" panose="020B0604020202020204" charset="0"/>
                <a:cs typeface="Roboto Medium"/>
                <a:sym typeface="Roboto Medium"/>
              </a:rPr>
              <a:t> </a:t>
            </a:r>
            <a:r>
              <a:rPr lang="el-GR" sz="3200" b="1" dirty="0" smtClean="0">
                <a:solidFill>
                  <a:srgbClr val="2330DC"/>
                </a:solidFill>
                <a:latin typeface="Roboto" panose="020B0604020202020204" charset="0"/>
                <a:ea typeface="Roboto" panose="020B0604020202020204" charset="0"/>
                <a:cs typeface="Roboto Medium"/>
                <a:sym typeface="Roboto Medium"/>
              </a:rPr>
              <a:t>Αρχές Βιωσιμότητας στον Σχεδιασμό</a:t>
            </a:r>
            <a:endParaRPr sz="3200" b="1" dirty="0">
              <a:solidFill>
                <a:srgbClr val="2330DC"/>
              </a:solidFill>
              <a:latin typeface="Roboto" panose="020B0604020202020204" charset="0"/>
              <a:ea typeface="Roboto" panose="020B0604020202020204" charset="0"/>
              <a:cs typeface="Roboto Medium"/>
              <a:sym typeface="Roboto Medium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Roboto Medium"/>
              <a:buNone/>
            </a:pPr>
            <a:endParaRPr sz="3200" dirty="0">
              <a:solidFill>
                <a:srgbClr val="2330DC"/>
              </a:solidFill>
              <a:latin typeface="Roboto" panose="020B0604020202020204" charset="0"/>
              <a:ea typeface="Roboto" panose="020B0604020202020204" charset="0"/>
              <a:cs typeface="Roboto Medium"/>
              <a:sym typeface="Roboto Medium"/>
            </a:endParaRPr>
          </a:p>
          <a:p>
            <a:pPr lvl="0" algn="l">
              <a:buSzPts val="3200"/>
            </a:pPr>
            <a:r>
              <a:rPr lang="el-GR" sz="2800" dirty="0" smtClean="0">
                <a:solidFill>
                  <a:srgbClr val="2330DC"/>
                </a:solidFill>
                <a:latin typeface="Roboto" panose="020B0604020202020204" charset="0"/>
                <a:ea typeface="Roboto" panose="020B0604020202020204" charset="0"/>
                <a:cs typeface="Roboto Medium"/>
                <a:sym typeface="Roboto Medium"/>
              </a:rPr>
              <a:t>Ενότητα</a:t>
            </a:r>
            <a:r>
              <a:rPr lang="en-US" sz="2800" dirty="0" smtClean="0">
                <a:solidFill>
                  <a:srgbClr val="2330DC"/>
                </a:solidFill>
                <a:latin typeface="Roboto" panose="020B0604020202020204" charset="0"/>
                <a:ea typeface="Roboto" panose="020B0604020202020204" charset="0"/>
                <a:cs typeface="Roboto Medium"/>
                <a:sym typeface="Roboto Medium"/>
              </a:rPr>
              <a:t> </a:t>
            </a:r>
            <a:r>
              <a:rPr lang="en-US" sz="2800" dirty="0">
                <a:solidFill>
                  <a:srgbClr val="2330DC"/>
                </a:solidFill>
                <a:latin typeface="Roboto" panose="020B0604020202020204" charset="0"/>
                <a:ea typeface="Roboto" panose="020B0604020202020204" charset="0"/>
                <a:cs typeface="Roboto Medium"/>
                <a:sym typeface="Roboto Medium"/>
              </a:rPr>
              <a:t>1: </a:t>
            </a:r>
            <a:r>
              <a:rPr lang="el-GR" sz="2800" dirty="0">
                <a:solidFill>
                  <a:srgbClr val="2330DC"/>
                </a:solidFill>
                <a:latin typeface="Roboto" panose="020B0604020202020204" charset="0"/>
                <a:ea typeface="Roboto" panose="020B0604020202020204" charset="0"/>
                <a:cs typeface="Roboto Medium"/>
                <a:sym typeface="Roboto Medium"/>
              </a:rPr>
              <a:t>Ιστορία και </a:t>
            </a:r>
            <a:r>
              <a:rPr lang="el-GR" sz="2800" dirty="0" smtClean="0">
                <a:solidFill>
                  <a:srgbClr val="2330DC"/>
                </a:solidFill>
                <a:latin typeface="Roboto" panose="020B0604020202020204" charset="0"/>
                <a:ea typeface="Roboto" panose="020B0604020202020204" charset="0"/>
                <a:cs typeface="Roboto Medium"/>
                <a:sym typeface="Roboto Medium"/>
              </a:rPr>
              <a:t>Αρχές </a:t>
            </a:r>
            <a:r>
              <a:rPr lang="el-GR" sz="2800" dirty="0">
                <a:solidFill>
                  <a:srgbClr val="2330DC"/>
                </a:solidFill>
                <a:latin typeface="Roboto" panose="020B0604020202020204" charset="0"/>
                <a:ea typeface="Roboto" panose="020B0604020202020204" charset="0"/>
                <a:cs typeface="Roboto Medium"/>
                <a:sym typeface="Roboto Medium"/>
              </a:rPr>
              <a:t>του </a:t>
            </a:r>
            <a:r>
              <a:rPr lang="el-GR" sz="2800" dirty="0" smtClean="0">
                <a:solidFill>
                  <a:srgbClr val="2330DC"/>
                </a:solidFill>
                <a:latin typeface="Roboto" panose="020B0604020202020204" charset="0"/>
                <a:ea typeface="Roboto" panose="020B0604020202020204" charset="0"/>
                <a:cs typeface="Roboto Medium"/>
                <a:sym typeface="Roboto Medium"/>
              </a:rPr>
              <a:t>Κινήματος </a:t>
            </a:r>
            <a:r>
              <a:rPr lang="el-GR" sz="2800" dirty="0" err="1">
                <a:solidFill>
                  <a:srgbClr val="2330DC"/>
                </a:solidFill>
                <a:latin typeface="Roboto" panose="020B0604020202020204" charset="0"/>
                <a:ea typeface="Roboto" panose="020B0604020202020204" charset="0"/>
                <a:cs typeface="Roboto Medium"/>
                <a:sym typeface="Roboto Medium"/>
              </a:rPr>
              <a:t>Bauhaus</a:t>
            </a:r>
            <a:endParaRPr sz="2800" dirty="0">
              <a:solidFill>
                <a:srgbClr val="2330DC"/>
              </a:solidFill>
              <a:latin typeface="Roboto" panose="020B0604020202020204" charset="0"/>
              <a:ea typeface="Roboto" panose="020B0604020202020204" charset="0"/>
              <a:cs typeface="Roboto Medium"/>
              <a:sym typeface="Roboto Medium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Roboto Medium"/>
              <a:buNone/>
            </a:pPr>
            <a:endParaRPr sz="3200" dirty="0">
              <a:solidFill>
                <a:srgbClr val="2330DC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89" name="Google Shape;89;p2"/>
          <p:cNvSpPr txBox="1">
            <a:spLocks noGrp="1"/>
          </p:cNvSpPr>
          <p:nvPr>
            <p:ph type="subTitle" idx="1"/>
          </p:nvPr>
        </p:nvSpPr>
        <p:spPr>
          <a:xfrm>
            <a:off x="813933" y="3120572"/>
            <a:ext cx="6010937" cy="1902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spcBef>
                <a:spcPts val="480"/>
              </a:spcBef>
              <a:buClr>
                <a:srgbClr val="595959"/>
              </a:buClr>
            </a:pPr>
            <a:r>
              <a:rPr lang="en-US" sz="20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1.1 </a:t>
            </a:r>
            <a:r>
              <a:rPr lang="el-GR" sz="20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Επισκόπηση της προέλευσης και του ιστορικού πλαισίου του κινήματος </a:t>
            </a:r>
            <a:r>
              <a:rPr lang="el-GR" sz="20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Bauhaus</a:t>
            </a:r>
            <a:r>
              <a:rPr lang="en-US" sz="20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20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2400"/>
              <a:buNone/>
            </a:pPr>
            <a:endParaRPr sz="20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>
              <a:spcBef>
                <a:spcPts val="480"/>
              </a:spcBef>
              <a:buClr>
                <a:srgbClr val="595959"/>
              </a:buClr>
            </a:pPr>
            <a:r>
              <a:rPr lang="en-US" sz="20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1.2 </a:t>
            </a:r>
            <a:r>
              <a:rPr lang="el-GR" sz="20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Βασικές αρχές του σχεδιασμού και των εργαλείων του </a:t>
            </a:r>
            <a:r>
              <a:rPr lang="el-GR" sz="20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Bauhaus</a:t>
            </a:r>
            <a:r>
              <a:rPr lang="en-US" sz="20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20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90" name="Google Shape;90;p2"/>
          <p:cNvPicPr preferRelativeResize="0"/>
          <p:nvPr/>
        </p:nvPicPr>
        <p:blipFill rotWithShape="1">
          <a:blip r:embed="rId4">
            <a:alphaModFix/>
          </a:blip>
          <a:srcRect l="14810" t="29444" r="52748" b="54817"/>
          <a:stretch/>
        </p:blipFill>
        <p:spPr>
          <a:xfrm>
            <a:off x="813933" y="5465114"/>
            <a:ext cx="2681230" cy="75827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2"/>
          <p:cNvSpPr txBox="1"/>
          <p:nvPr/>
        </p:nvSpPr>
        <p:spPr>
          <a:xfrm>
            <a:off x="813933" y="5119474"/>
            <a:ext cx="33036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 i="0" u="none" strike="noStrike" cap="none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2023-1-CY01-KA220-HED-000160668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2" name="Google Shape;92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945630" y="3293532"/>
            <a:ext cx="2503490" cy="3564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65764" y="3148302"/>
            <a:ext cx="3763698" cy="2409434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124396" y="5"/>
            <a:ext cx="2067612" cy="1952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sign with a person and a euro symbol&#10;&#10;Description automatically generated">
            <a:extLst>
              <a:ext uri="{FF2B5EF4-FFF2-40B4-BE49-F238E27FC236}">
                <a16:creationId xmlns:a16="http://schemas.microsoft.com/office/drawing/2014/main" xmlns="" id="{26AD2127-A19A-AB3B-EB6A-62DB5F7342B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95909" y="5557736"/>
            <a:ext cx="1603716" cy="57302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044560A2-F134-CFE6-B816-7381394FD47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61550" y="4685255"/>
            <a:ext cx="2317987" cy="231798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3"/>
          <p:cNvSpPr txBox="1"/>
          <p:nvPr/>
        </p:nvSpPr>
        <p:spPr>
          <a:xfrm>
            <a:off x="985700" y="870350"/>
            <a:ext cx="10266000" cy="50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l-GR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Εισαγωγή στο </a:t>
            </a:r>
            <a:r>
              <a:rPr lang="el-GR" sz="3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Κίνημα </a:t>
            </a:r>
            <a:r>
              <a:rPr lang="en-US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Bauhaus</a:t>
            </a:r>
            <a:endParaRPr sz="32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Ιδρύθηκε το 1919 από τον </a:t>
            </a:r>
            <a:r>
              <a:rPr lang="el-GR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Walter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l-GR" sz="1600" dirty="0" err="1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Gropius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(Βάλτερ </a:t>
            </a:r>
            <a:r>
              <a:rPr lang="el-GR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Γκρόπιους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).</a:t>
            </a: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Στόχος του </a:t>
            </a:r>
            <a:r>
              <a:rPr lang="el-GR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ήταν 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να ενοποιήσει την τέχνη, τη χειροτεχνία και την τεχνολογία</a:t>
            </a:r>
            <a:r>
              <a:rPr lang="en-US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Επηρέασε </a:t>
            </a:r>
            <a:r>
              <a:rPr lang="el-GR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την 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αρχιτεκτονική, </a:t>
            </a:r>
            <a:r>
              <a:rPr lang="el-GR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τον σχεδιασμό 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και τον μοντερνισμό</a:t>
            </a:r>
            <a:r>
              <a:rPr lang="en-US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00" name="Google Shape;100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380025" y="1805788"/>
            <a:ext cx="2205500" cy="3456224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23"/>
          <p:cNvSpPr txBox="1"/>
          <p:nvPr/>
        </p:nvSpPr>
        <p:spPr>
          <a:xfrm>
            <a:off x="9601975" y="5327000"/>
            <a:ext cx="17616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Walter Gropius με Handrick, Roland (Herstellung) (Fotograf) - Deutsche Fotothek, Germany - In Copyright - Educational Use Permitted.</a:t>
            </a:r>
            <a:endParaRPr sz="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6"/>
              </a:rPr>
              <a:t>https://www.europeana.eu/item/188/item_7KCTZEYJYKTKAJU4K2KQP3JODQPLOG6F</a:t>
            </a:r>
            <a:endParaRPr sz="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" name="Online Media 1" title="The Founder of the Bauhaus | Walter Gropius | Design Documentary | Modernist Architecture">
            <a:hlinkClick r:id="" action="ppaction://media"/>
            <a:extLst>
              <a:ext uri="{FF2B5EF4-FFF2-40B4-BE49-F238E27FC236}">
                <a16:creationId xmlns:a16="http://schemas.microsoft.com/office/drawing/2014/main" xmlns="" id="{3F10B4BA-7B8D-441A-18A2-A5DFE8A0275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22225" y="3512263"/>
            <a:ext cx="5926291" cy="33457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"/>
          <p:cNvSpPr txBox="1"/>
          <p:nvPr/>
        </p:nvSpPr>
        <p:spPr>
          <a:xfrm>
            <a:off x="880850" y="755000"/>
            <a:ext cx="10444200" cy="53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3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Ιστορικό</a:t>
            </a:r>
            <a:r>
              <a:rPr lang="en-US" sz="3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l-GR" sz="3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Πλαίσιο</a:t>
            </a:r>
            <a:endParaRPr sz="32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Μεταπολεμική Γερμανία</a:t>
            </a:r>
            <a:r>
              <a:rPr lang="en-US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: 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Δημοκρατία της Βαϊμάρης (1919-1933</a:t>
            </a:r>
            <a:r>
              <a:rPr lang="en-US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).</a:t>
            </a: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Οικονομικοί αγώνες και πολιτική αστάθεια</a:t>
            </a:r>
            <a:r>
              <a:rPr lang="en-US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Άνοδος των κινημάτων της </a:t>
            </a:r>
            <a:r>
              <a:rPr lang="el-GR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πρωτοπορίας (</a:t>
            </a:r>
            <a:r>
              <a:rPr lang="en-US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avant-garde</a:t>
            </a:r>
            <a:r>
              <a:rPr lang="el-GR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)</a:t>
            </a:r>
            <a:r>
              <a:rPr lang="en-US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08" name="Google Shape;108;p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14044" y="4519849"/>
            <a:ext cx="3034749" cy="2031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588225" y="2550348"/>
            <a:ext cx="3397475" cy="196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762675" y="96575"/>
            <a:ext cx="1681124" cy="2453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Online Media 1" title="Bauhaus: The Face of the 20th Century">
            <a:hlinkClick r:id="" action="ppaction://media"/>
            <a:extLst>
              <a:ext uri="{FF2B5EF4-FFF2-40B4-BE49-F238E27FC236}">
                <a16:creationId xmlns:a16="http://schemas.microsoft.com/office/drawing/2014/main" xmlns="" id="{DBA27505-83A8-490B-0367-C95C5D75E52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8"/>
          <a:stretch>
            <a:fillRect/>
          </a:stretch>
        </p:blipFill>
        <p:spPr>
          <a:xfrm>
            <a:off x="0" y="3535098"/>
            <a:ext cx="4434348" cy="33257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08ead12222_0_14"/>
          <p:cNvSpPr txBox="1"/>
          <p:nvPr/>
        </p:nvSpPr>
        <p:spPr>
          <a:xfrm>
            <a:off x="880850" y="755000"/>
            <a:ext cx="7009510" cy="53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l-GR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Ιδρυτική Φιλοσοφία του </a:t>
            </a:r>
            <a:r>
              <a:rPr lang="en-US" sz="3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Bauhaus</a:t>
            </a:r>
            <a:endParaRPr sz="32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«Τέχνη 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και τεχνολογία: </a:t>
            </a:r>
            <a:r>
              <a:rPr lang="el-GR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Μια Νέα Ενότητα».</a:t>
            </a: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Έμφαση 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στη λειτουργική, μαζικά παραγόμενη τέχνη</a:t>
            </a:r>
            <a:r>
              <a:rPr lang="en-US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Συγκέντρωση όλων 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των καλλιτεχνικών κλάδων σε μια ενότητα</a:t>
            </a:r>
            <a:r>
              <a:rPr lang="en-US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17" name="Google Shape;117;g308ead12222_0_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90360" y="0"/>
            <a:ext cx="372368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Online Media 1" title="Bauhaus in 7 Minutes: Revolutionary Design Movement Explained">
            <a:hlinkClick r:id="" action="ppaction://media"/>
            <a:extLst>
              <a:ext uri="{FF2B5EF4-FFF2-40B4-BE49-F238E27FC236}">
                <a16:creationId xmlns:a16="http://schemas.microsoft.com/office/drawing/2014/main" xmlns="" id="{D7004320-FF41-AC21-3B8E-5407119871F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22225" y="3736258"/>
            <a:ext cx="5529530" cy="31217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08ead12222_0_24"/>
          <p:cNvSpPr txBox="1"/>
          <p:nvPr/>
        </p:nvSpPr>
        <p:spPr>
          <a:xfrm>
            <a:off x="880850" y="755000"/>
            <a:ext cx="10444200" cy="53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Στροφή π</a:t>
            </a:r>
            <a:r>
              <a:rPr lang="en-US" sz="32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ρος</a:t>
            </a:r>
            <a:r>
              <a:rPr lang="en-US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32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τη</a:t>
            </a:r>
            <a:r>
              <a:rPr lang="en-US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l-GR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Β</a:t>
            </a:r>
            <a:r>
              <a:rPr lang="en-US" sz="32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ιομηχ</a:t>
            </a:r>
            <a:r>
              <a:rPr lang="en-US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ανική </a:t>
            </a:r>
            <a:r>
              <a:rPr lang="el-GR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Π</a:t>
            </a:r>
            <a:r>
              <a:rPr lang="en-US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αρα</a:t>
            </a:r>
            <a:r>
              <a:rPr lang="en-US" sz="32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γωγή</a:t>
            </a:r>
            <a:endParaRPr sz="32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Αρχικά, επικεντρώθηκε στη </a:t>
            </a:r>
            <a:r>
              <a:rPr lang="el-GR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χειροτεχνία</a:t>
            </a:r>
            <a:r>
              <a:rPr lang="en-US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Μετακινήθηκε προς τη βιομηχανική και μαζική παραγωγή από τα μέσα της δεκαετίας του 1920</a:t>
            </a:r>
            <a:r>
              <a:rPr lang="en-US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Σχεδίαζε καθημερινά αντικείμενα για τις μάζες</a:t>
            </a:r>
            <a:r>
              <a:rPr lang="en-US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24" name="Google Shape;124;g308ead12222_0_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45672" y="2788536"/>
            <a:ext cx="4762500" cy="390525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g308ead12222_0_24"/>
          <p:cNvSpPr txBox="1"/>
          <p:nvPr/>
        </p:nvSpPr>
        <p:spPr>
          <a:xfrm>
            <a:off x="7454672" y="2400636"/>
            <a:ext cx="2883600" cy="38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000" u="sng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  <a:hlinkClick r:id="rId6">
                  <a:extLst>
                    <a:ext uri="{A12FA001-AC4F-418D-AE19-62706E023703}">
                      <ahyp:hlinkClr xmlns:ahyp="http://schemas.microsoft.com/office/drawing/2018/hyperlinkcolor" xmlns="" xmlns:lc="http://schemas.openxmlformats.org/drawingml/2006/lockedCanvas" val="tx"/>
                    </a:ext>
                  </a:extLst>
                </a:hlinkClick>
              </a:rPr>
              <a:t>Η κα</a:t>
            </a:r>
            <a:r>
              <a:rPr lang="en-US" sz="1000" u="sng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  <a:hlinkClick r:id="rId6">
                  <a:extLst>
                    <a:ext uri="{A12FA001-AC4F-418D-AE19-62706E023703}">
                      <ahyp:hlinkClr xmlns:ahyp="http://schemas.microsoft.com/office/drawing/2018/hyperlinkcolor" xmlns="" xmlns:lc="http://schemas.openxmlformats.org/drawingml/2006/lockedCanvas" val="tx"/>
                    </a:ext>
                  </a:extLst>
                </a:hlinkClick>
              </a:rPr>
              <a:t>ρέκλ</a:t>
            </a:r>
            <a:r>
              <a:rPr lang="en-US" sz="1000" u="sng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  <a:hlinkClick r:id="rId6">
                  <a:extLst>
                    <a:ext uri="{A12FA001-AC4F-418D-AE19-62706E023703}">
                      <ahyp:hlinkClr xmlns:ahyp="http://schemas.microsoft.com/office/drawing/2018/hyperlinkcolor" xmlns="" xmlns:lc="http://schemas.openxmlformats.org/drawingml/2006/lockedCanvas" val="tx"/>
                    </a:ext>
                  </a:extLst>
                </a:hlinkClick>
              </a:rPr>
              <a:t>α Wassily, σχεδιασμένη από τον Marcel Breuer το 1925-1926</a:t>
            </a:r>
            <a:endParaRPr sz="10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" name="Online Media 1" title="Bauhaus at 100 – Celebrating a Century of Art and Design">
            <a:hlinkClick r:id="" action="ppaction://media"/>
            <a:extLst>
              <a:ext uri="{FF2B5EF4-FFF2-40B4-BE49-F238E27FC236}">
                <a16:creationId xmlns:a16="http://schemas.microsoft.com/office/drawing/2014/main" xmlns="" id="{B3DF4750-D9BB-FDAF-E196-D946F8764C3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22225" y="3864077"/>
            <a:ext cx="5303125" cy="29939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08ead12222_0_35"/>
          <p:cNvSpPr txBox="1"/>
          <p:nvPr/>
        </p:nvSpPr>
        <p:spPr>
          <a:xfrm>
            <a:off x="880850" y="755000"/>
            <a:ext cx="10444200" cy="53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Bauhaus </a:t>
            </a:r>
            <a:r>
              <a:rPr lang="el-GR" sz="3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στη Βαϊμάρη </a:t>
            </a:r>
            <a:r>
              <a:rPr lang="en-US" sz="3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(1919-1925</a:t>
            </a:r>
            <a:r>
              <a:rPr lang="en-US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)</a:t>
            </a:r>
            <a:endParaRPr sz="32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Έμφαση στην ατομική χειροτεχνία και τις πειραματικές τέχνες.</a:t>
            </a: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Εντάσεις σχετικά με τον ρόλο της τεχνολογίας και της χειροτεχνίας</a:t>
            </a:r>
            <a:r>
              <a:rPr lang="en-US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Πρώτοι/-τες φοιτητές/-</a:t>
            </a:r>
            <a:r>
              <a:rPr lang="el-GR" sz="1600" dirty="0" err="1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τριες</a:t>
            </a:r>
            <a:r>
              <a:rPr lang="en-US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: </a:t>
            </a:r>
            <a:r>
              <a:rPr lang="el-GR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υπόβαθρο καλών τεχνών</a:t>
            </a:r>
            <a:r>
              <a:rPr lang="en-US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32" name="Google Shape;132;g308ead12222_0_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175322" y="277525"/>
            <a:ext cx="2470350" cy="3706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g308ead12222_0_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30194" y="3914375"/>
            <a:ext cx="3877626" cy="2587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Online Media 1" title="Bauhaus design is everywhere, but its roots are political">
            <a:hlinkClick r:id="" action="ppaction://media"/>
            <a:extLst>
              <a:ext uri="{FF2B5EF4-FFF2-40B4-BE49-F238E27FC236}">
                <a16:creationId xmlns:a16="http://schemas.microsoft.com/office/drawing/2014/main" xmlns="" id="{64087B8F-24FD-3FC5-8568-612630EFADC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22225" y="3914375"/>
            <a:ext cx="5214032" cy="29436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08ead12222_0_46"/>
          <p:cNvSpPr txBox="1"/>
          <p:nvPr/>
        </p:nvSpPr>
        <p:spPr>
          <a:xfrm>
            <a:off x="880850" y="755000"/>
            <a:ext cx="10444200" cy="53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Bauhaus </a:t>
            </a:r>
            <a:r>
              <a:rPr lang="el-GR" sz="3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στο</a:t>
            </a:r>
            <a:r>
              <a:rPr lang="en-US" sz="3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l-GR" sz="3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Ντεσάου</a:t>
            </a:r>
            <a:r>
              <a:rPr lang="en-US" sz="3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(1925-1932)</a:t>
            </a:r>
            <a:endParaRPr sz="32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n-US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Μετα</a:t>
            </a:r>
            <a:r>
              <a:rPr lang="en-US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κόμισε</a:t>
            </a:r>
            <a:r>
              <a:rPr lang="en-US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στο</a:t>
            </a:r>
            <a:r>
              <a:rPr lang="en-US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Dessau </a:t>
            </a:r>
            <a:r>
              <a:rPr lang="en-US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το</a:t>
            </a:r>
            <a:r>
              <a:rPr lang="en-US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1925 </a:t>
            </a:r>
            <a:r>
              <a:rPr lang="en-US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λόγω</a:t>
            </a:r>
            <a:r>
              <a:rPr lang="en-US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π</a:t>
            </a:r>
            <a:r>
              <a:rPr lang="en-US" sz="1600" dirty="0" err="1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ολιτικ</a:t>
            </a:r>
            <a:r>
              <a:rPr lang="el-GR" sz="1600" dirty="0" err="1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ών</a:t>
            </a:r>
            <a:r>
              <a:rPr lang="en-US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π</a:t>
            </a:r>
            <a:r>
              <a:rPr lang="el-GR" sz="1600" dirty="0" err="1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ιέσεων</a:t>
            </a:r>
            <a:r>
              <a:rPr lang="en-US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Βιομηχανικός προσανατολισμός: σχεδιασμός για μαζική παραγωγή.</a:t>
            </a: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Το εμβληματικό κτίριο </a:t>
            </a:r>
            <a:r>
              <a:rPr lang="el-GR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Bauhaus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του </a:t>
            </a:r>
            <a:r>
              <a:rPr lang="el-GR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Gropius</a:t>
            </a:r>
            <a:r>
              <a:rPr lang="en-US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41" name="Google Shape;141;g308ead12222_0_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84900" y="241200"/>
            <a:ext cx="3630899" cy="2340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Online Media 1" title="Exploring the Bauhaus Building: Design Masterpiece by Walter Gropius">
            <a:hlinkClick r:id="" action="ppaction://media"/>
            <a:extLst>
              <a:ext uri="{FF2B5EF4-FFF2-40B4-BE49-F238E27FC236}">
                <a16:creationId xmlns:a16="http://schemas.microsoft.com/office/drawing/2014/main" xmlns="" id="{C6E71987-B9EA-2AF4-DE35-4D5793725AD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22225" y="3598606"/>
            <a:ext cx="5773353" cy="32593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08ead12222_0_65"/>
          <p:cNvSpPr txBox="1"/>
          <p:nvPr/>
        </p:nvSpPr>
        <p:spPr>
          <a:xfrm>
            <a:off x="880850" y="755000"/>
            <a:ext cx="10444200" cy="53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l-GR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Βασικές Προσωπικότητες του </a:t>
            </a:r>
            <a:r>
              <a:rPr lang="en-US" sz="3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Bauhaus</a:t>
            </a:r>
            <a:endParaRPr lang="el-GR" sz="3200" dirty="0" smtClean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lvl="0"/>
            <a:endParaRPr sz="32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n-US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Paul </a:t>
            </a:r>
            <a:r>
              <a:rPr lang="en-US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Klee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(Πάουλ </a:t>
            </a:r>
            <a:r>
              <a:rPr lang="el-GR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Κλέε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)</a:t>
            </a:r>
            <a:r>
              <a:rPr lang="en-US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: </a:t>
            </a:r>
            <a:r>
              <a:rPr lang="en-US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Ζωγράφος</a:t>
            </a:r>
            <a:r>
              <a:rPr lang="en-US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, επ</a:t>
            </a:r>
            <a:r>
              <a:rPr lang="en-US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ικεντρώθηκε</a:t>
            </a:r>
            <a:r>
              <a:rPr lang="en-US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στη</a:t>
            </a:r>
            <a:r>
              <a:rPr lang="en-US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θεωρί</a:t>
            </a:r>
            <a:r>
              <a:rPr lang="en-US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α των χρωμάτων και την αφαίρεση</a:t>
            </a:r>
            <a:r>
              <a:rPr lang="en-US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n-US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Wassily</a:t>
            </a:r>
            <a:r>
              <a:rPr lang="en-US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Kandinsky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(Βασίλι </a:t>
            </a:r>
            <a:r>
              <a:rPr lang="el-GR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Καντίνσκι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)</a:t>
            </a:r>
            <a:r>
              <a:rPr lang="en-US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: </a:t>
            </a:r>
            <a:r>
              <a:rPr lang="en-US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Πρωτο</a:t>
            </a:r>
            <a:r>
              <a:rPr lang="en-US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πόρος της αφηρημένης τέχνης</a:t>
            </a:r>
            <a:r>
              <a:rPr lang="en-US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n-US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László</a:t>
            </a:r>
            <a:r>
              <a:rPr lang="en-US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Moholy-Nagy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(</a:t>
            </a:r>
            <a:r>
              <a:rPr lang="el-GR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Λάσλο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l-GR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Μόχολι-Νάγκι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)</a:t>
            </a:r>
            <a:r>
              <a:rPr lang="en-US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: </a:t>
            </a:r>
            <a:r>
              <a:rPr lang="en-US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Φωτογρ</a:t>
            </a:r>
            <a:r>
              <a:rPr lang="en-US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αφία και πειραματισμός με νέα μέσα</a:t>
            </a:r>
            <a:r>
              <a:rPr lang="en-US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48" name="Google Shape;148;g308ead12222_0_6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38625" y="3858925"/>
            <a:ext cx="4045525" cy="273690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g308ead12222_0_65"/>
          <p:cNvSpPr txBox="1"/>
          <p:nvPr/>
        </p:nvSpPr>
        <p:spPr>
          <a:xfrm>
            <a:off x="7738625" y="3164325"/>
            <a:ext cx="3282300" cy="2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</a:t>
            </a:r>
            <a:r>
              <a:rPr lang="en-US" sz="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 the Style of Kairouan, 1914 - Paul Klee - WikiArt.org. (n.d.). www.wikiart.org. </a:t>
            </a:r>
            <a:r>
              <a:rPr lang="en-US" sz="9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6"/>
              </a:rPr>
              <a:t>https://www.wikiart.org/en/paul-klee/in-the-style-of-kairouan-1914</a:t>
            </a:r>
            <a:endParaRPr sz="9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" name="Online Media 1" title="Paul Klee: maestro de la Bauhaus">
            <a:hlinkClick r:id="" action="ppaction://media"/>
            <a:extLst>
              <a:ext uri="{FF2B5EF4-FFF2-40B4-BE49-F238E27FC236}">
                <a16:creationId xmlns:a16="http://schemas.microsoft.com/office/drawing/2014/main" xmlns="" id="{6E37CA97-EEC9-C108-123B-25C462EBBC5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22225" y="3519948"/>
            <a:ext cx="5912679" cy="33380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08ead12222_0_76"/>
          <p:cNvSpPr txBox="1"/>
          <p:nvPr/>
        </p:nvSpPr>
        <p:spPr>
          <a:xfrm>
            <a:off x="880850" y="755000"/>
            <a:ext cx="10444200" cy="53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l-GR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Κλείσιμο και Κληρονομιά του Κινήματος </a:t>
            </a:r>
            <a:r>
              <a:rPr lang="el-GR" sz="32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Bauhaus</a:t>
            </a:r>
            <a:endParaRPr lang="el-GR" sz="32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dirty="0" smtClean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n-US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Έκλεισε</a:t>
            </a:r>
            <a:r>
              <a:rPr lang="en-US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το</a:t>
            </a:r>
            <a:r>
              <a:rPr lang="en-US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1933 υπό </a:t>
            </a:r>
            <a:r>
              <a:rPr lang="en-US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την</a:t>
            </a:r>
            <a:r>
              <a:rPr lang="en-US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π</a:t>
            </a:r>
            <a:r>
              <a:rPr lang="en-US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ίεση</a:t>
            </a:r>
            <a:r>
              <a:rPr lang="en-US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των</a:t>
            </a:r>
            <a:r>
              <a:rPr lang="en-US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Να</a:t>
            </a:r>
            <a:r>
              <a:rPr lang="en-US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ζί</a:t>
            </a:r>
            <a:r>
              <a:rPr lang="en-US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600" dirty="0" smtClean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Οι ιδέες του </a:t>
            </a:r>
            <a:r>
              <a:rPr lang="el-GR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Bauhaus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διαδόθηκαν στην Ευρώπη και στις ΗΠΑ</a:t>
            </a:r>
            <a:r>
              <a:rPr lang="en-US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(Chicago School of Design).</a:t>
            </a:r>
            <a:endParaRPr sz="1600" dirty="0" smtClean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Άσκησε επιρροή στη </a:t>
            </a:r>
            <a:r>
              <a:rPr lang="el-GR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μοντερνιστική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αρχιτεκτονική, τον σχεδιασμό και την εκπαίδευση</a:t>
            </a:r>
            <a:r>
              <a:rPr lang="en-US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600" dirty="0" smtClean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5" name="Google Shape;155;g308ead12222_0_76"/>
          <p:cNvSpPr txBox="1"/>
          <p:nvPr/>
        </p:nvSpPr>
        <p:spPr>
          <a:xfrm>
            <a:off x="7885650" y="3164325"/>
            <a:ext cx="3282300" cy="2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57" name="Google Shape;157;g308ead12222_0_7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52625" y="3271700"/>
            <a:ext cx="3476301" cy="3282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Online Media 1" title="Bauhaus: A History and its Legacy">
            <a:hlinkClick r:id="" action="ppaction://media"/>
            <a:extLst>
              <a:ext uri="{FF2B5EF4-FFF2-40B4-BE49-F238E27FC236}">
                <a16:creationId xmlns:a16="http://schemas.microsoft.com/office/drawing/2014/main" xmlns="" id="{01E07FE9-A217-5AC6-4705-05D22D3E920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1563329" y="3323660"/>
            <a:ext cx="4237703" cy="31782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08ead12222_0_86"/>
          <p:cNvSpPr txBox="1"/>
          <p:nvPr/>
        </p:nvSpPr>
        <p:spPr>
          <a:xfrm>
            <a:off x="880850" y="755000"/>
            <a:ext cx="10444200" cy="53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32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Εργ</a:t>
            </a:r>
            <a:r>
              <a:rPr lang="en-US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αλεία και </a:t>
            </a:r>
            <a:r>
              <a:rPr lang="el-GR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Μ</a:t>
            </a:r>
            <a:r>
              <a:rPr lang="en-US" sz="32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έθοδοι</a:t>
            </a:r>
            <a:r>
              <a:rPr lang="en-US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3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Bauhaus</a:t>
            </a:r>
            <a:endParaRPr lang="el-GR" sz="3200" dirty="0" smtClean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lvl="0"/>
            <a:endParaRPr sz="32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Γεωμετρικά εργαλεία σχεδιασμού: κύκλοι, τρίγωνα και τετράγωνα.</a:t>
            </a: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Χρήση νέων υλικών: ατσάλι, γυαλί και σκυρόδεμα.</a:t>
            </a: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Εισαγωγή της φωτογραφίας, του κινηματογράφου και του γραφιστικού σχεδιασμού στο πρόγραμμα σπουδών</a:t>
            </a:r>
            <a:r>
              <a:rPr lang="en-US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3" name="Google Shape;163;g308ead12222_0_86"/>
          <p:cNvSpPr txBox="1"/>
          <p:nvPr/>
        </p:nvSpPr>
        <p:spPr>
          <a:xfrm>
            <a:off x="7885650" y="3164325"/>
            <a:ext cx="3282300" cy="2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65" name="Google Shape;165;g308ead12222_0_8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69975" y="3691170"/>
            <a:ext cx="4313650" cy="2873975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g308ead12222_0_86"/>
          <p:cNvSpPr txBox="1"/>
          <p:nvPr/>
        </p:nvSpPr>
        <p:spPr>
          <a:xfrm>
            <a:off x="7369975" y="3426525"/>
            <a:ext cx="3607200" cy="2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Copyright: Freepik Company S.L. - </a:t>
            </a:r>
            <a:r>
              <a:rPr lang="en-US" sz="8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6"/>
              </a:rPr>
              <a:t>www.freepik.com</a:t>
            </a:r>
            <a:endParaRPr sz="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" name="Online Media 1" title="Bauhaus Design: A New Way of Design Thinking">
            <a:hlinkClick r:id="" action="ppaction://media"/>
            <a:extLst>
              <a:ext uri="{FF2B5EF4-FFF2-40B4-BE49-F238E27FC236}">
                <a16:creationId xmlns:a16="http://schemas.microsoft.com/office/drawing/2014/main" xmlns="" id="{622DA118-24ED-1778-1648-B01E444F825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22225" y="3834581"/>
            <a:ext cx="5355371" cy="30234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08ead12222_0_99"/>
          <p:cNvSpPr txBox="1"/>
          <p:nvPr/>
        </p:nvSpPr>
        <p:spPr>
          <a:xfrm>
            <a:off x="880850" y="755000"/>
            <a:ext cx="8276402" cy="53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Δια</a:t>
            </a:r>
            <a:r>
              <a:rPr lang="en-US" sz="32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ρκής</a:t>
            </a:r>
            <a:r>
              <a:rPr lang="en-US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l-GR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Α</a:t>
            </a:r>
            <a:r>
              <a:rPr lang="en-US" sz="32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ντίκτυ</a:t>
            </a:r>
            <a:r>
              <a:rPr lang="en-US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πος του Bauhaus</a:t>
            </a:r>
            <a:endParaRPr sz="32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n-US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Επ</a:t>
            </a:r>
            <a:r>
              <a:rPr lang="en-US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ιρροή</a:t>
            </a:r>
            <a:r>
              <a:rPr lang="en-US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στη</a:t>
            </a:r>
            <a:r>
              <a:rPr lang="en-US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σύγχρονη</a:t>
            </a:r>
            <a:r>
              <a:rPr lang="en-US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α</a:t>
            </a:r>
            <a:r>
              <a:rPr lang="en-US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ρχιτεκτονική</a:t>
            </a:r>
            <a:r>
              <a:rPr lang="en-US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και </a:t>
            </a:r>
            <a:r>
              <a:rPr lang="en-US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το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ν</a:t>
            </a:r>
            <a:r>
              <a:rPr lang="en-US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σχεδι</a:t>
            </a:r>
            <a:r>
              <a:rPr lang="en-US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ασμό (π.χ. Le Corbusier, </a:t>
            </a:r>
            <a:r>
              <a:rPr lang="en-US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μινιμ</a:t>
            </a:r>
            <a:r>
              <a:rPr lang="en-US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αλιστικός σχεδιασμός</a:t>
            </a:r>
            <a:r>
              <a:rPr lang="en-US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).</a:t>
            </a: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n-US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Συνεχής</a:t>
            </a:r>
            <a:r>
              <a:rPr lang="en-US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σημ</a:t>
            </a:r>
            <a:r>
              <a:rPr lang="en-US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ασία στην εκπαίδευση του σχεδιασμού παγκοσμίως</a:t>
            </a:r>
            <a:r>
              <a:rPr lang="en-US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>
              <a:buClr>
                <a:srgbClr val="2330DC"/>
              </a:buClr>
              <a:buSzPts val="1600"/>
              <a:buFont typeface="Roboto"/>
              <a:buChar char="●"/>
            </a:pPr>
            <a:r>
              <a:rPr lang="en-US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Η </a:t>
            </a:r>
            <a:r>
              <a:rPr lang="en-US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φιλοσοφί</a:t>
            </a:r>
            <a:r>
              <a:rPr lang="en-US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α του Bauhaus στη σύγχρονη αρχιτεκτονική και τη βιωσιμότητα</a:t>
            </a:r>
            <a:r>
              <a:rPr lang="en-US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2" name="Google Shape;172;g308ead12222_0_99"/>
          <p:cNvSpPr txBox="1"/>
          <p:nvPr/>
        </p:nvSpPr>
        <p:spPr>
          <a:xfrm>
            <a:off x="7885650" y="3164325"/>
            <a:ext cx="3282300" cy="2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74" name="Google Shape;174;g308ead12222_0_99"/>
          <p:cNvPicPr preferRelativeResize="0"/>
          <p:nvPr/>
        </p:nvPicPr>
        <p:blipFill rotWithShape="1">
          <a:blip r:embed="rId5">
            <a:alphaModFix/>
          </a:blip>
          <a:srcRect t="6830" b="-6830"/>
          <a:stretch/>
        </p:blipFill>
        <p:spPr>
          <a:xfrm>
            <a:off x="7985525" y="4442475"/>
            <a:ext cx="3925802" cy="22082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g308ead12222_0_9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269825" y="549275"/>
            <a:ext cx="2641500" cy="166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Online Media 1" title="VITRA FIRE STATION I ZAHA HADID">
            <a:hlinkClick r:id="" action="ppaction://media"/>
            <a:extLst>
              <a:ext uri="{FF2B5EF4-FFF2-40B4-BE49-F238E27FC236}">
                <a16:creationId xmlns:a16="http://schemas.microsoft.com/office/drawing/2014/main" xmlns="" id="{9C478912-5A93-F9C6-743E-197A9F1990C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22225" y="3569110"/>
            <a:ext cx="5825599" cy="32888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6"/>
          <p:cNvSpPr txBox="1"/>
          <p:nvPr/>
        </p:nvSpPr>
        <p:spPr>
          <a:xfrm>
            <a:off x="9421061" y="307911"/>
            <a:ext cx="2037737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Website</a:t>
            </a:r>
            <a:endParaRPr sz="4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36"/>
          <p:cNvSpPr txBox="1"/>
          <p:nvPr/>
        </p:nvSpPr>
        <p:spPr>
          <a:xfrm>
            <a:off x="5038451" y="1464906"/>
            <a:ext cx="642034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Suggested actions to increase visitors</a:t>
            </a: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2" name="Google Shape;182;p36"/>
          <p:cNvGrpSpPr/>
          <p:nvPr/>
        </p:nvGrpSpPr>
        <p:grpSpPr>
          <a:xfrm>
            <a:off x="5376045" y="2317297"/>
            <a:ext cx="6082753" cy="3338998"/>
            <a:chOff x="0" y="1360"/>
            <a:chExt cx="6082753" cy="3338998"/>
          </a:xfrm>
        </p:grpSpPr>
        <p:sp>
          <p:nvSpPr>
            <p:cNvPr id="183" name="Google Shape;183;p36"/>
            <p:cNvSpPr/>
            <p:nvPr/>
          </p:nvSpPr>
          <p:spPr>
            <a:xfrm>
              <a:off x="0" y="1360"/>
              <a:ext cx="6082753" cy="1104098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" name="Google Shape;184;p36"/>
            <p:cNvSpPr txBox="1"/>
            <p:nvPr/>
          </p:nvSpPr>
          <p:spPr>
            <a:xfrm>
              <a:off x="53898" y="55258"/>
              <a:ext cx="5974957" cy="9963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Mention in all project posts at the end: “Find out more: (website link)”</a:t>
              </a:r>
              <a:endPara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" name="Google Shape;185;p36"/>
            <p:cNvSpPr/>
            <p:nvPr/>
          </p:nvSpPr>
          <p:spPr>
            <a:xfrm>
              <a:off x="0" y="1118130"/>
              <a:ext cx="6082753" cy="1104098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Google Shape;186;p36"/>
            <p:cNvSpPr txBox="1"/>
            <p:nvPr/>
          </p:nvSpPr>
          <p:spPr>
            <a:xfrm>
              <a:off x="53898" y="1172028"/>
              <a:ext cx="5974957" cy="9963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Repost our posts in stories of project’s accounts and add link of website as a sticker</a:t>
              </a:r>
              <a:endPara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87;p36"/>
            <p:cNvSpPr/>
            <p:nvPr/>
          </p:nvSpPr>
          <p:spPr>
            <a:xfrm>
              <a:off x="0" y="2236260"/>
              <a:ext cx="6082753" cy="1104098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188;p36"/>
            <p:cNvSpPr txBox="1"/>
            <p:nvPr/>
          </p:nvSpPr>
          <p:spPr>
            <a:xfrm>
              <a:off x="53898" y="2290158"/>
              <a:ext cx="5974957" cy="9963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Share newsletter with stakeholders, including website link</a:t>
              </a:r>
              <a:endPara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89" name="Google Shape;189;p36"/>
          <p:cNvPicPr preferRelativeResize="0"/>
          <p:nvPr/>
        </p:nvPicPr>
        <p:blipFill rotWithShape="1">
          <a:blip r:embed="rId4">
            <a:alphaModFix/>
          </a:blip>
          <a:srcRect t="10748" r="1760" b="5714"/>
          <a:stretch/>
        </p:blipFill>
        <p:spPr>
          <a:xfrm>
            <a:off x="-2669032" y="-838200"/>
            <a:ext cx="16090153" cy="7696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605</Words>
  <Application>Microsoft Office PowerPoint</Application>
  <PresentationFormat>Ευρεία οθόνη</PresentationFormat>
  <Paragraphs>107</Paragraphs>
  <Slides>13</Slides>
  <Notes>13</Notes>
  <HiddenSlides>0</HiddenSlides>
  <MMClips>10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13</vt:i4>
      </vt:variant>
    </vt:vector>
  </HeadingPairs>
  <TitlesOfParts>
    <vt:vector size="18" baseType="lpstr">
      <vt:lpstr>Calibri</vt:lpstr>
      <vt:lpstr>Roboto Medium</vt:lpstr>
      <vt:lpstr>Arial</vt:lpstr>
      <vt:lpstr>Roboto</vt:lpstr>
      <vt:lpstr>Office Theme</vt:lpstr>
      <vt:lpstr>Παρουσίαση του PowerPoint</vt:lpstr>
      <vt:lpstr>Εισαγωγικό Μάθημα – Νέο Ευρωπαϊκό Μπάουχαους και Αρχές Βιωσιμότητας στον Σχεδιασμό  Ενότητα 1: Ιστορία και Αρχές του Κινήματος Bauhaus 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Anna Merry</dc:creator>
  <cp:lastModifiedBy>Katerina</cp:lastModifiedBy>
  <cp:revision>14</cp:revision>
  <dcterms:created xsi:type="dcterms:W3CDTF">2023-11-22T09:07:15Z</dcterms:created>
  <dcterms:modified xsi:type="dcterms:W3CDTF">2025-03-10T08:53:35Z</dcterms:modified>
</cp:coreProperties>
</file>