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Roboto Medium"/>
      <p:regular r:id="rId19"/>
      <p:bold r:id="rId20"/>
      <p:italic r:id="rId21"/>
      <p:boldItalic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27" roundtripDataSignature="AMtx7mjkc+Ogz+LzWq9K9W4blWNBSsHN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fntdata"/><Relationship Id="rId22" Type="http://schemas.openxmlformats.org/officeDocument/2006/relationships/font" Target="fonts/RobotoMedium-boldItalic.fntdata"/><Relationship Id="rId21" Type="http://schemas.openxmlformats.org/officeDocument/2006/relationships/font" Target="fonts/RobotoMedium-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Medium-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8ead12222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52" name="Google Shape;152;g308ead12222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8ead12222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60" name="Google Shape;160;g308ead12222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8ead12222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69" name="Google Shape;169;g308ead12222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8ead1222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g308ead1222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8ead1222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308ead12222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08ead1222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308ead1222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8ead12222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Creator: Meyer, Thomas, 2017 </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 </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Credit: Bildnachweis siehe Beschreibung</a:t>
            </a:r>
            <a:endParaRPr sz="900">
              <a:solidFill>
                <a:srgbClr val="9AA0A6"/>
              </a:solidFill>
              <a:highlight>
                <a:srgbClr val="202124"/>
              </a:highlight>
            </a:endParaRPr>
          </a:p>
          <a:p>
            <a:pPr indent="0" lvl="0" marL="0" rtl="0" algn="l">
              <a:lnSpc>
                <a:spcPct val="100000"/>
              </a:lnSpc>
              <a:spcBef>
                <a:spcPts val="0"/>
              </a:spcBef>
              <a:spcAft>
                <a:spcPts val="0"/>
              </a:spcAft>
              <a:buSzPts val="1100"/>
              <a:buNone/>
            </a:pPr>
            <a:r>
              <a:rPr lang="en-US" sz="900">
                <a:solidFill>
                  <a:srgbClr val="9AA0A6"/>
                </a:solidFill>
                <a:highlight>
                  <a:srgbClr val="202124"/>
                </a:highlight>
              </a:rPr>
              <a:t>Copyright: Thomas Meyer/OSTKREUZ</a:t>
            </a:r>
            <a:endParaRPr sz="900">
              <a:solidFill>
                <a:srgbClr val="9AA0A6"/>
              </a:solidFill>
              <a:highlight>
                <a:srgbClr val="202124"/>
              </a:highlight>
            </a:endParaRPr>
          </a:p>
        </p:txBody>
      </p:sp>
      <p:sp>
        <p:nvSpPr>
          <p:cNvPr id="137" name="Google Shape;137;g308ead12222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08ead1222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44" name="Google Shape;144;g308ead1222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www.youtube.com/watch?v=xYrzrqB0B8I" TargetMode="External"/><Relationship Id="rId5" Type="http://schemas.openxmlformats.org/officeDocument/2006/relationships/image" Target="../media/image27.jp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hyperlink" Target="http://www.youtube.com/watch?v=O3pU9swPnPI" TargetMode="External"/><Relationship Id="rId5" Type="http://schemas.openxmlformats.org/officeDocument/2006/relationships/image" Target="../media/image18.jpg"/><Relationship Id="rId6" Type="http://schemas.openxmlformats.org/officeDocument/2006/relationships/image" Target="../media/image22.jpg"/><Relationship Id="rId7" Type="http://schemas.openxmlformats.org/officeDocument/2006/relationships/hyperlink" Target="http://www.freepik.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hyperlink" Target="http://www.youtube.com/watch?v=qerseD9cPvA" TargetMode="External"/><Relationship Id="rId5" Type="http://schemas.openxmlformats.org/officeDocument/2006/relationships/image" Target="../media/image25.jpg"/><Relationship Id="rId6" Type="http://schemas.openxmlformats.org/officeDocument/2006/relationships/image" Target="../media/image32.png"/><Relationship Id="rId7"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jp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1.jpg"/><Relationship Id="rId7"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6.jpg"/><Relationship Id="rId5" Type="http://schemas.openxmlformats.org/officeDocument/2006/relationships/hyperlink" Target="https://www.europeana.eu/item/188/item_7KCTZEYJYKTKAJU4K2KQP3JODQPLOG6F" TargetMode="External"/><Relationship Id="rId6" Type="http://schemas.openxmlformats.org/officeDocument/2006/relationships/hyperlink" Target="http://www.youtube.com/watch?v=qkwFZF8stcA" TargetMode="External"/><Relationship Id="rId7"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5.jpg"/><Relationship Id="rId7" Type="http://schemas.openxmlformats.org/officeDocument/2006/relationships/hyperlink" Target="http://www.youtube.com/watch?v=4uN9JK66-vs" TargetMode="External"/><Relationship Id="rId8"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hyperlink" Target="http://www.youtube.com/watch?v=Y69wOKg6yp4" TargetMode="External"/><Relationship Id="rId6"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hyperlink" Target="https://en.wikipedia.org/wiki/Wassily_Chair" TargetMode="External"/><Relationship Id="rId6" Type="http://schemas.openxmlformats.org/officeDocument/2006/relationships/hyperlink" Target="http://www.youtube.com/watch?v=XrH-YOWQqTg" TargetMode="External"/><Relationship Id="rId7"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4.jpg"/><Relationship Id="rId5" Type="http://schemas.openxmlformats.org/officeDocument/2006/relationships/image" Target="../media/image23.jpg"/><Relationship Id="rId6" Type="http://schemas.openxmlformats.org/officeDocument/2006/relationships/hyperlink" Target="http://www.youtube.com/watch?v=X59FCW3vOlE" TargetMode="External"/><Relationship Id="rId7"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hyperlink" Target="http://www.youtube.com/watch?v=5UUK6om8xog" TargetMode="External"/><Relationship Id="rId5" Type="http://schemas.openxmlformats.org/officeDocument/2006/relationships/image" Target="../media/image30.jpg"/><Relationship Id="rId6"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hyperlink" Target="http://www.youtube.com/watch?v=G_avpjv0ElE" TargetMode="External"/><Relationship Id="rId5" Type="http://schemas.openxmlformats.org/officeDocument/2006/relationships/image" Target="../media/image29.jpg"/><Relationship Id="rId6" Type="http://schemas.openxmlformats.org/officeDocument/2006/relationships/image" Target="../media/image19.png"/><Relationship Id="rId7" Type="http://schemas.openxmlformats.org/officeDocument/2006/relationships/hyperlink" Target="https://www.wikiart.org/en/paul-klee/in-the-style-of-kairouan-191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g308ead12222_0_7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Bauhaus Closure and Legacy</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Closed in 1933 under Nazi pressure.</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Spread of Bauhaus ideas through Europe and the U.S. (Chicago School of Design).</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Influence on modernist architecture, design, and education.</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55" name="Google Shape;155;g308ead12222_0_7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A brief introduction to Bauhaus, and why it's still influential today. Produced for an Art History class during my undergrad at The Art Institutes International Minnesota. Made with Keynote." id="156" name="Google Shape;156;g308ead12222_0_76" title="Bauhaus: A History and its Legacy">
            <a:hlinkClick r:id="rId4"/>
          </p:cNvPr>
          <p:cNvPicPr preferRelativeResize="0"/>
          <p:nvPr/>
        </p:nvPicPr>
        <p:blipFill rotWithShape="1">
          <a:blip r:embed="rId5">
            <a:alphaModFix/>
          </a:blip>
          <a:srcRect b="0" l="0" r="0" t="0"/>
          <a:stretch/>
        </p:blipFill>
        <p:spPr>
          <a:xfrm>
            <a:off x="1583400" y="3164325"/>
            <a:ext cx="4467150" cy="2512775"/>
          </a:xfrm>
          <a:prstGeom prst="rect">
            <a:avLst/>
          </a:prstGeom>
          <a:noFill/>
          <a:ln>
            <a:noFill/>
          </a:ln>
        </p:spPr>
      </p:pic>
      <p:pic>
        <p:nvPicPr>
          <p:cNvPr id="157" name="Google Shape;157;g308ead12222_0_76"/>
          <p:cNvPicPr preferRelativeResize="0"/>
          <p:nvPr/>
        </p:nvPicPr>
        <p:blipFill rotWithShape="1">
          <a:blip r:embed="rId6">
            <a:alphaModFix/>
          </a:blip>
          <a:srcRect b="0" l="0" r="0" t="0"/>
          <a:stretch/>
        </p:blipFill>
        <p:spPr>
          <a:xfrm>
            <a:off x="8252625" y="3271700"/>
            <a:ext cx="3476301" cy="32821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g308ead12222_0_8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Bauhaus Tools and Methods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Geometric design tools: circles, triangles, and squares.</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Use of new materials: steel, glass, and concrete.</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Introduction of photography, film, and graphic design into the curriculum.</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63" name="Google Shape;163;g308ead12222_0_8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In this video, I will discuss the origins and impact of Bauhaus Design. You will learn what inspired Bauhaus and how it's still inspiring us in the world of design today!&#10;&#10;Please like, share and subscribe for more videos!&#10;&#10;Visit my Etsy shop:&#10;https://www.etsy.com/shop/designsmithyt" id="164" name="Google Shape;164;g308ead12222_0_86" title="Bauhaus Design: A New Way of Design Thinking">
            <a:hlinkClick r:id="rId4"/>
          </p:cNvPr>
          <p:cNvPicPr preferRelativeResize="0"/>
          <p:nvPr/>
        </p:nvPicPr>
        <p:blipFill rotWithShape="1">
          <a:blip r:embed="rId5">
            <a:alphaModFix/>
          </a:blip>
          <a:srcRect b="0" l="0" r="0" t="0"/>
          <a:stretch/>
        </p:blipFill>
        <p:spPr>
          <a:xfrm>
            <a:off x="1793150" y="2917800"/>
            <a:ext cx="4693150" cy="2639900"/>
          </a:xfrm>
          <a:prstGeom prst="rect">
            <a:avLst/>
          </a:prstGeom>
          <a:noFill/>
          <a:ln>
            <a:noFill/>
          </a:ln>
        </p:spPr>
      </p:pic>
      <p:pic>
        <p:nvPicPr>
          <p:cNvPr id="165" name="Google Shape;165;g308ead12222_0_86"/>
          <p:cNvPicPr preferRelativeResize="0"/>
          <p:nvPr/>
        </p:nvPicPr>
        <p:blipFill rotWithShape="1">
          <a:blip r:embed="rId6">
            <a:alphaModFix/>
          </a:blip>
          <a:srcRect b="0" l="0" r="0" t="0"/>
          <a:stretch/>
        </p:blipFill>
        <p:spPr>
          <a:xfrm>
            <a:off x="7369975" y="3691170"/>
            <a:ext cx="4313650" cy="2873975"/>
          </a:xfrm>
          <a:prstGeom prst="rect">
            <a:avLst/>
          </a:prstGeom>
          <a:noFill/>
          <a:ln>
            <a:noFill/>
          </a:ln>
        </p:spPr>
      </p:pic>
      <p:sp>
        <p:nvSpPr>
          <p:cNvPr id="166" name="Google Shape;166;g308ead12222_0_86"/>
          <p:cNvSpPr txBox="1"/>
          <p:nvPr/>
        </p:nvSpPr>
        <p:spPr>
          <a:xfrm>
            <a:off x="7369975" y="3426525"/>
            <a:ext cx="36072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Copyright: Freepik Company S.L. - </a:t>
            </a:r>
            <a:r>
              <a:rPr b="0" i="0" lang="en-US" sz="800" u="sng" cap="none" strike="noStrike">
                <a:solidFill>
                  <a:schemeClr val="hlink"/>
                </a:solidFill>
                <a:latin typeface="Roboto"/>
                <a:ea typeface="Roboto"/>
                <a:cs typeface="Roboto"/>
                <a:sym typeface="Roboto"/>
                <a:hlinkClick r:id="rId7"/>
              </a:rPr>
              <a:t>www.freepik.com</a:t>
            </a:r>
            <a:endParaRPr b="0" i="0" sz="800" u="none" cap="none" strike="noStrike">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g308ead12222_0_99"/>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Lasting Impact of Bauhaus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Influence on modern architecture and design (e.g., Le Corbusier, minimalist design).</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Continued relevance in design education worldwide.</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The Bauhaus philosophy in contemporary architecture and sustainability.</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72" name="Google Shape;172;g308ead12222_0_99"/>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Welcome everyone! Today´s video is about the iconic Fire Station at Vitra, by Zaha Hadid. &#10;&#10;The video is a reduced version of the others, focused 100% on the content and the building. Let me know what do you think of this format, and if you are more interested in the image, or also in the information I always provide about the buildings!&#10;&#10;Thank you for your support!&#10;&#10;You can also follow me on &#10;&#10;www.instagram.com/wall.fourth&#10;https://www.facebook.com/Fourth-Wall-165080624078658/" id="173" name="Google Shape;173;g308ead12222_0_99" title="VITRA FIRE STATION I ZAHA HADID">
            <a:hlinkClick r:id="rId4"/>
          </p:cNvPr>
          <p:cNvPicPr preferRelativeResize="0"/>
          <p:nvPr/>
        </p:nvPicPr>
        <p:blipFill rotWithShape="1">
          <a:blip r:embed="rId5">
            <a:alphaModFix/>
          </a:blip>
          <a:srcRect b="0" l="0" r="0" t="0"/>
          <a:stretch/>
        </p:blipFill>
        <p:spPr>
          <a:xfrm>
            <a:off x="2044800" y="2938775"/>
            <a:ext cx="5071850" cy="2852925"/>
          </a:xfrm>
          <a:prstGeom prst="rect">
            <a:avLst/>
          </a:prstGeom>
          <a:noFill/>
          <a:ln>
            <a:noFill/>
          </a:ln>
        </p:spPr>
      </p:pic>
      <p:pic>
        <p:nvPicPr>
          <p:cNvPr id="174" name="Google Shape;174;g308ead12222_0_99"/>
          <p:cNvPicPr preferRelativeResize="0"/>
          <p:nvPr/>
        </p:nvPicPr>
        <p:blipFill rotWithShape="1">
          <a:blip r:embed="rId6">
            <a:alphaModFix/>
          </a:blip>
          <a:srcRect b="-6830" l="0" r="0" t="6830"/>
          <a:stretch/>
        </p:blipFill>
        <p:spPr>
          <a:xfrm>
            <a:off x="7985525" y="4442475"/>
            <a:ext cx="3925802" cy="2208263"/>
          </a:xfrm>
          <a:prstGeom prst="rect">
            <a:avLst/>
          </a:prstGeom>
          <a:noFill/>
          <a:ln>
            <a:noFill/>
          </a:ln>
        </p:spPr>
      </p:pic>
      <p:pic>
        <p:nvPicPr>
          <p:cNvPr id="175" name="Google Shape;175;g308ead12222_0_99"/>
          <p:cNvPicPr preferRelativeResize="0"/>
          <p:nvPr/>
        </p:nvPicPr>
        <p:blipFill rotWithShape="1">
          <a:blip r:embed="rId7">
            <a:alphaModFix/>
          </a:blip>
          <a:srcRect b="0" l="0" r="0" t="0"/>
          <a:stretch/>
        </p:blipFill>
        <p:spPr>
          <a:xfrm>
            <a:off x="9269825" y="549275"/>
            <a:ext cx="2641500" cy="1661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36"/>
          <p:cNvSpPr txBox="1"/>
          <p:nvPr/>
        </p:nvSpPr>
        <p:spPr>
          <a:xfrm>
            <a:off x="9421061" y="307911"/>
            <a:ext cx="203773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Website</a:t>
            </a:r>
            <a:endParaRPr b="0" i="0" sz="4000" u="none" cap="none" strike="noStrike">
              <a:solidFill>
                <a:srgbClr val="000000"/>
              </a:solidFill>
              <a:latin typeface="Arial"/>
              <a:ea typeface="Arial"/>
              <a:cs typeface="Arial"/>
              <a:sym typeface="Arial"/>
            </a:endParaRPr>
          </a:p>
        </p:txBody>
      </p:sp>
      <p:sp>
        <p:nvSpPr>
          <p:cNvPr id="181" name="Google Shape;181;p36"/>
          <p:cNvSpPr txBox="1"/>
          <p:nvPr/>
        </p:nvSpPr>
        <p:spPr>
          <a:xfrm>
            <a:off x="5038451" y="1464906"/>
            <a:ext cx="642034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Suggested actions to increase visitors</a:t>
            </a:r>
            <a:endParaRPr b="0" i="0" sz="2800" u="none" cap="none" strike="noStrike">
              <a:solidFill>
                <a:srgbClr val="000000"/>
              </a:solidFill>
              <a:latin typeface="Arial"/>
              <a:ea typeface="Arial"/>
              <a:cs typeface="Arial"/>
              <a:sym typeface="Arial"/>
            </a:endParaRPr>
          </a:p>
        </p:txBody>
      </p:sp>
      <p:grpSp>
        <p:nvGrpSpPr>
          <p:cNvPr id="182" name="Google Shape;182;p36"/>
          <p:cNvGrpSpPr/>
          <p:nvPr/>
        </p:nvGrpSpPr>
        <p:grpSpPr>
          <a:xfrm>
            <a:off x="5376045" y="2317297"/>
            <a:ext cx="6082753" cy="3338998"/>
            <a:chOff x="0" y="1360"/>
            <a:chExt cx="6082753" cy="3338998"/>
          </a:xfrm>
        </p:grpSpPr>
        <p:sp>
          <p:nvSpPr>
            <p:cNvPr id="183" name="Google Shape;183;p36"/>
            <p:cNvSpPr/>
            <p:nvPr/>
          </p:nvSpPr>
          <p:spPr>
            <a:xfrm>
              <a:off x="0" y="1360"/>
              <a:ext cx="6082753" cy="1104098"/>
            </a:xfrm>
            <a:prstGeom prst="roundRect">
              <a:avLst>
                <a:gd fmla="val 16667"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6"/>
            <p:cNvSpPr txBox="1"/>
            <p:nvPr/>
          </p:nvSpPr>
          <p:spPr>
            <a:xfrm>
              <a:off x="53898" y="55258"/>
              <a:ext cx="5974957" cy="99630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Mention in all project posts at the end: “Find out more: (website link)”</a:t>
              </a:r>
              <a:endParaRPr b="0" i="0" sz="2400" u="none" cap="none" strike="noStrike">
                <a:solidFill>
                  <a:schemeClr val="lt1"/>
                </a:solidFill>
                <a:latin typeface="Arial"/>
                <a:ea typeface="Arial"/>
                <a:cs typeface="Arial"/>
                <a:sym typeface="Arial"/>
              </a:endParaRPr>
            </a:p>
          </p:txBody>
        </p:sp>
        <p:sp>
          <p:nvSpPr>
            <p:cNvPr id="185" name="Google Shape;185;p36"/>
            <p:cNvSpPr/>
            <p:nvPr/>
          </p:nvSpPr>
          <p:spPr>
            <a:xfrm>
              <a:off x="0" y="1118130"/>
              <a:ext cx="6082753" cy="1104098"/>
            </a:xfrm>
            <a:prstGeom prst="roundRect">
              <a:avLst>
                <a:gd fmla="val 16667"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6"/>
            <p:cNvSpPr txBox="1"/>
            <p:nvPr/>
          </p:nvSpPr>
          <p:spPr>
            <a:xfrm>
              <a:off x="53898" y="1172028"/>
              <a:ext cx="5974957" cy="99630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Repost our posts in stories of project’s accounts and add link of website as a sticker</a:t>
              </a:r>
              <a:endParaRPr b="0" i="0" sz="2400" u="none" cap="none" strike="noStrike">
                <a:solidFill>
                  <a:schemeClr val="lt1"/>
                </a:solidFill>
                <a:latin typeface="Arial"/>
                <a:ea typeface="Arial"/>
                <a:cs typeface="Arial"/>
                <a:sym typeface="Arial"/>
              </a:endParaRPr>
            </a:p>
          </p:txBody>
        </p:sp>
        <p:sp>
          <p:nvSpPr>
            <p:cNvPr id="187" name="Google Shape;187;p36"/>
            <p:cNvSpPr/>
            <p:nvPr/>
          </p:nvSpPr>
          <p:spPr>
            <a:xfrm>
              <a:off x="0" y="2236260"/>
              <a:ext cx="6082753" cy="1104098"/>
            </a:xfrm>
            <a:prstGeom prst="roundRect">
              <a:avLst>
                <a:gd fmla="val 16667" name="adj"/>
              </a:avLst>
            </a:prstGeom>
            <a:solidFill>
              <a:srgbClr val="FF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6"/>
            <p:cNvSpPr txBox="1"/>
            <p:nvPr/>
          </p:nvSpPr>
          <p:spPr>
            <a:xfrm>
              <a:off x="53898" y="2290158"/>
              <a:ext cx="5974957" cy="99630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Share newsletter with stakeholders, including website link</a:t>
              </a:r>
              <a:endParaRPr b="0" i="0" sz="2400" u="none" cap="none" strike="noStrike">
                <a:solidFill>
                  <a:schemeClr val="lt1"/>
                </a:solidFill>
                <a:latin typeface="Arial"/>
                <a:ea typeface="Arial"/>
                <a:cs typeface="Arial"/>
                <a:sym typeface="Arial"/>
              </a:endParaRPr>
            </a:p>
          </p:txBody>
        </p:sp>
      </p:grpSp>
      <p:pic>
        <p:nvPicPr>
          <p:cNvPr id="189" name="Google Shape;189;p36"/>
          <p:cNvPicPr preferRelativeResize="0"/>
          <p:nvPr/>
        </p:nvPicPr>
        <p:blipFill rotWithShape="1">
          <a:blip r:embed="rId4">
            <a:alphaModFix/>
          </a:blip>
          <a:srcRect b="5714" l="0" r="1760" t="10748"/>
          <a:stretch/>
        </p:blipFill>
        <p:spPr>
          <a:xfrm>
            <a:off x="-2669032" y="-838200"/>
            <a:ext cx="16090153" cy="769620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89"/>
                                        </p:tgtEl>
                                        <p:attrNameLst>
                                          <p:attrName>ppt_w</p:attrName>
                                        </p:attrNameLst>
                                      </p:cBhvr>
                                      <p:tavLst>
                                        <p:tav fmla="" tm="0">
                                          <p:val>
                                            <p:strVal val="#ppt_w"/>
                                          </p:val>
                                        </p:tav>
                                        <p:tav fmla="" tm="100000">
                                          <p:val>
                                            <p:strVal val="0"/>
                                          </p:val>
                                        </p:tav>
                                      </p:tavLst>
                                    </p:anim>
                                    <p:anim calcmode="lin" valueType="num">
                                      <p:cBhvr additive="base">
                                        <p:cTn dur="500"/>
                                        <p:tgtEl>
                                          <p:spTgt spid="189"/>
                                        </p:tgtEl>
                                        <p:attrNameLst>
                                          <p:attrName>ppt_h</p:attrName>
                                        </p:attrNameLst>
                                      </p:cBhvr>
                                      <p:tavLst>
                                        <p:tav fmla="" tm="0">
                                          <p:val>
                                            <p:strVal val="#ppt_h"/>
                                          </p:val>
                                        </p:tav>
                                        <p:tav fmla="" tm="100000">
                                          <p:val>
                                            <p:strVal val="0"/>
                                          </p:val>
                                        </p:tav>
                                      </p:tavLst>
                                    </p:anim>
                                    <p:set>
                                      <p:cBhvr>
                                        <p:cTn dur="1" fill="hold">
                                          <p:stCondLst>
                                            <p:cond delay="500"/>
                                          </p:stCondLst>
                                        </p:cTn>
                                        <p:tgtEl>
                                          <p:spTgt spid="18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2"/>
          <p:cNvSpPr txBox="1"/>
          <p:nvPr>
            <p:ph type="ctrTitle"/>
          </p:nvPr>
        </p:nvSpPr>
        <p:spPr>
          <a:xfrm>
            <a:off x="813933" y="654936"/>
            <a:ext cx="10544947" cy="2333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Roboto Medium"/>
              <a:buNone/>
            </a:pPr>
            <a:r>
              <a:rPr lang="en-US" sz="3200">
                <a:solidFill>
                  <a:srgbClr val="2330DC"/>
                </a:solidFill>
                <a:latin typeface="Roboto Medium"/>
                <a:ea typeface="Roboto Medium"/>
                <a:cs typeface="Roboto Medium"/>
                <a:sym typeface="Roboto Medium"/>
              </a:rPr>
              <a:t>Introductory Course - New European Bauhaus and Principles of Sustainability in Design</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rPr lang="en-US" sz="3200">
                <a:solidFill>
                  <a:srgbClr val="2330DC"/>
                </a:solidFill>
                <a:latin typeface="Roboto Medium"/>
                <a:ea typeface="Roboto Medium"/>
                <a:cs typeface="Roboto Medium"/>
                <a:sym typeface="Roboto Medium"/>
              </a:rPr>
              <a:t>Module 1: History and Principles of the Bauhaus Movement</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p:txBody>
      </p:sp>
      <p:sp>
        <p:nvSpPr>
          <p:cNvPr id="89" name="Google Shape;89;p2"/>
          <p:cNvSpPr txBox="1"/>
          <p:nvPr>
            <p:ph idx="1" type="subTitle"/>
          </p:nvPr>
        </p:nvSpPr>
        <p:spPr>
          <a:xfrm>
            <a:off x="813933" y="3120572"/>
            <a:ext cx="7003547" cy="14804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595959"/>
              </a:buClr>
              <a:buSzPts val="2400"/>
              <a:buNone/>
            </a:pPr>
            <a:r>
              <a:rPr lang="en-US" sz="2000">
                <a:solidFill>
                  <a:srgbClr val="2330DC"/>
                </a:solidFill>
                <a:latin typeface="Roboto"/>
                <a:ea typeface="Roboto"/>
                <a:cs typeface="Roboto"/>
                <a:sym typeface="Roboto"/>
              </a:rPr>
              <a:t>1.1 Overview of the Bauhaus movement origins and historical context.</a:t>
            </a:r>
            <a:endParaRPr sz="20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20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lang="en-US" sz="2000">
                <a:solidFill>
                  <a:srgbClr val="2330DC"/>
                </a:solidFill>
                <a:latin typeface="Roboto"/>
                <a:ea typeface="Roboto"/>
                <a:cs typeface="Roboto"/>
                <a:sym typeface="Roboto"/>
              </a:rPr>
              <a:t>1.2 Core principles of Bauhaus design &amp; tools.</a:t>
            </a:r>
            <a:endParaRPr sz="200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2"/>
          <p:cNvSpPr txBox="1"/>
          <p:nvPr/>
        </p:nvSpPr>
        <p:spPr>
          <a:xfrm>
            <a:off x="502758"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pic>
        <p:nvPicPr>
          <p:cNvPr id="92" name="Google Shape;92;p2"/>
          <p:cNvPicPr preferRelativeResize="0"/>
          <p:nvPr/>
        </p:nvPicPr>
        <p:blipFill rotWithShape="1">
          <a:blip r:embed="rId5">
            <a:alphaModFix/>
          </a:blip>
          <a:srcRect b="0" l="0" r="0" t="0"/>
          <a:stretch/>
        </p:blipFill>
        <p:spPr>
          <a:xfrm>
            <a:off x="9945630" y="3293532"/>
            <a:ext cx="2503490" cy="3564480"/>
          </a:xfrm>
          <a:prstGeom prst="rect">
            <a:avLst/>
          </a:prstGeom>
          <a:noFill/>
          <a:ln>
            <a:noFill/>
          </a:ln>
        </p:spPr>
      </p:pic>
      <p:pic>
        <p:nvPicPr>
          <p:cNvPr id="93" name="Google Shape;93;p2"/>
          <p:cNvPicPr preferRelativeResize="0"/>
          <p:nvPr/>
        </p:nvPicPr>
        <p:blipFill rotWithShape="1">
          <a:blip r:embed="rId6">
            <a:alphaModFix/>
          </a:blip>
          <a:srcRect b="0" l="0" r="0" t="0"/>
          <a:stretch/>
        </p:blipFill>
        <p:spPr>
          <a:xfrm>
            <a:off x="6292376" y="3638725"/>
            <a:ext cx="3904925" cy="2413125"/>
          </a:xfrm>
          <a:prstGeom prst="rect">
            <a:avLst/>
          </a:prstGeom>
          <a:noFill/>
          <a:ln>
            <a:noFill/>
          </a:ln>
        </p:spPr>
      </p:pic>
      <p:pic>
        <p:nvPicPr>
          <p:cNvPr id="94" name="Google Shape;94;p2"/>
          <p:cNvPicPr preferRelativeResize="0"/>
          <p:nvPr/>
        </p:nvPicPr>
        <p:blipFill rotWithShape="1">
          <a:blip r:embed="rId7">
            <a:alphaModFix/>
          </a:blip>
          <a:srcRect b="0" l="0" r="0" t="0"/>
          <a:stretch/>
        </p:blipFill>
        <p:spPr>
          <a:xfrm>
            <a:off x="10124396" y="5"/>
            <a:ext cx="2067612" cy="19521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3"/>
          <p:cNvSpPr txBox="1"/>
          <p:nvPr/>
        </p:nvSpPr>
        <p:spPr>
          <a:xfrm>
            <a:off x="985700" y="870350"/>
            <a:ext cx="10266000" cy="502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Introduction to the Bauhaus Movement</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Founded in 1919 by Walter Gropius.</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Aimed to unify art, craft, and technology.</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Influential in architecture, design, and modernism.</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p:txBody>
      </p:sp>
      <p:pic>
        <p:nvPicPr>
          <p:cNvPr id="100" name="Google Shape;100;p23"/>
          <p:cNvPicPr preferRelativeResize="0"/>
          <p:nvPr/>
        </p:nvPicPr>
        <p:blipFill rotWithShape="1">
          <a:blip r:embed="rId4">
            <a:alphaModFix/>
          </a:blip>
          <a:srcRect b="0" l="0" r="0" t="0"/>
          <a:stretch/>
        </p:blipFill>
        <p:spPr>
          <a:xfrm>
            <a:off x="9380025" y="1805788"/>
            <a:ext cx="2205500" cy="3456224"/>
          </a:xfrm>
          <a:prstGeom prst="rect">
            <a:avLst/>
          </a:prstGeom>
          <a:noFill/>
          <a:ln>
            <a:noFill/>
          </a:ln>
        </p:spPr>
      </p:pic>
      <p:sp>
        <p:nvSpPr>
          <p:cNvPr id="101" name="Google Shape;101;p23"/>
          <p:cNvSpPr txBox="1"/>
          <p:nvPr/>
        </p:nvSpPr>
        <p:spPr>
          <a:xfrm>
            <a:off x="9601975" y="5327000"/>
            <a:ext cx="1761600" cy="70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Roboto"/>
                <a:ea typeface="Roboto"/>
                <a:cs typeface="Roboto"/>
                <a:sym typeface="Roboto"/>
              </a:rPr>
              <a:t>Walter Gropius με Handrick, Roland (Herstellung) (Fotograf) - Deutsche Fotothek, Germany - In Copyright - Educational Use Permitted.</a:t>
            </a:r>
            <a:endParaRPr b="0" i="0" sz="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600"/>
              <a:buFont typeface="Arial"/>
              <a:buNone/>
            </a:pPr>
            <a:r>
              <a:rPr b="0" i="0" lang="en-US" sz="600" u="sng" cap="none" strike="noStrike">
                <a:solidFill>
                  <a:schemeClr val="hlink"/>
                </a:solidFill>
                <a:latin typeface="Roboto"/>
                <a:ea typeface="Roboto"/>
                <a:cs typeface="Roboto"/>
                <a:sym typeface="Roboto"/>
                <a:hlinkClick r:id="rId5"/>
              </a:rPr>
              <a:t>https://www.europeana.eu/item/188/item_7KCTZEYJYKTKAJU4K2KQP3JODQPLOG6F</a:t>
            </a:r>
            <a:endParaRPr b="0" i="0" sz="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pic>
        <p:nvPicPr>
          <p:cNvPr descr="Bauhaus Documentary mentioned in video:&#10;&#10;https://www.youtube.com/watch?v=sjs67QmnNrs&#10;&#10;Walter Gropius was one of the most renowned designers and architects of the early 20th century. His influence can be seen to this day in many areas of modern life and contemporary design. Not only was Gropius a pioneer of modern architecture, he also was involved in the founding the Bauhaus, a revolutionary design school from Germany that created the bauhaus movement. The Bauhaus completely rethought the design education system in ways we still see in universities today. By respecting craft as much as it did art, it brought many disciplines together under one roof, which forced intermingling of designers with different backgrounds and skills, elevating the knowledge of the community as a whole. Later, the Bauhaus incorporated a number of mass production techniques into its curriculum, creating a community of designers ready to make a massive impact on the world during a time of mass industrialization. The school developed some of the most well known names in modernist design, as well as attracted many well established artists and designers currently practicing their respective disciplines to contribute to the growing ecosystem designers. Although its existence was relatively short-lived, the Bauhaus and the design ethos associated with it were hugely influential across the world. This was particularly prevalent in the United States where many of the artists moved before and during the Second World War to escape persecution by the Nazis.&#10;&#10;Gropius had a massive impact on the state of design during his practicing years, many of which outlasted his time on this earth. One of which was spreading his belief that design should be approached through a lens of problem solving rather than simply the ornamentation and beautification of objects. He applied this ethos to beyond what is typically thought of as design to wider social issues which included designing affordable housing post war and working to improve physical conditions for factory workers through his architecture and design practice. While many factories at the time were dark and depressing, Gropius utilized massive sheets of glass to bring light to an otherwise dull environment.&#10;&#10;Beyond pushing the field of design and architecture into revolutionary new directions, Gropius also rethought a number of time tested construction practices. As an advocate for social change and affordable housing, Gropius experimented with the idea of prefabricated units to reduce construction cost, as well as brand new materials and building practices like reinforced concrete.&#10;&#10;Beyond his revolutionary design ethos and development of modern construction practices, Gropius was also one of the founders of modernism in the United States. His building of the Gropius house and time spent lecturing at Harvard University proved hugely influential on the state of American design and architecture. At the time Gropius came to the states, his ideas were in stark contrast to the existing state of the field. While the US was largely still building structures similar to traditional European buildings of the past, Gropius’ highly logical and rigid style of buildings with flat roofs, a lack of ornamentation, and a sense of truth to material acted as a soft reset to the field of American architecture and design. He was also an advocate for seamlessly blending interiors and their surroundings through a heavy use of glass. At the time, many buildings sought to differentiate interior and exterior spaces by creating a unique internal environment protected from the outside world. Gropius threw that idea to the wind and developed spaces that worked harmoniously with their environments, embracing the beauty of the outdoors rather than fighting against it.&#10;&#10;To get a full understanding of how Gropius became so influential, it’s important to understand his background. Walter Gropius was born in Berlin to his father Walter Adolph Gropius, (a German government official), and mother Manon Auguste Pauline Scharnweber, the daughter of the Prussian politician Georg Scharnweber. His parents, being of this status, were obviously quite wealthy and well connected. As a result, Gropius enjoyed his summers on the estates of affluent family members. This could have been the time where Gropius began to appreciate the beauty of the outdoors which would later come to inform many of his architectural decisions. His Father, Walter Gropius Senior had a strong interest in architecture. Additionally, Gropius's uncle, Martin Gropius, was a well known architect. Martin Gropius’s biggest commission was the design for the Museum of Decorative Arts in Berlin. We can see that Gropius had many architectural influences from an early age, likely leading him down his future career path.&#10;&#10;Instagram: @bctld&#10;Portfolio: productold.com" id="102" name="Google Shape;102;p23" title="The Founder of the Bauhaus | Walter Gropius | Design Documentary | Modernist Architecture">
            <a:hlinkClick r:id="rId6"/>
          </p:cNvPr>
          <p:cNvPicPr preferRelativeResize="0"/>
          <p:nvPr/>
        </p:nvPicPr>
        <p:blipFill rotWithShape="1">
          <a:blip r:embed="rId7">
            <a:alphaModFix/>
          </a:blip>
          <a:srcRect b="0" l="0" r="0" t="0"/>
          <a:stretch/>
        </p:blipFill>
        <p:spPr>
          <a:xfrm>
            <a:off x="2590125" y="3033125"/>
            <a:ext cx="4898222" cy="275525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3"/>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Historical Context</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Post-WWI Germany: Weimar Republic (1919-1933).</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Economic struggles and political instability.</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Rise of avant-garde movements.</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id="108" name="Google Shape;108;p3"/>
          <p:cNvPicPr preferRelativeResize="0"/>
          <p:nvPr/>
        </p:nvPicPr>
        <p:blipFill rotWithShape="1">
          <a:blip r:embed="rId4">
            <a:alphaModFix/>
          </a:blip>
          <a:srcRect b="0" l="0" r="0" t="0"/>
          <a:stretch/>
        </p:blipFill>
        <p:spPr>
          <a:xfrm>
            <a:off x="8714044" y="4519849"/>
            <a:ext cx="3034749" cy="2031851"/>
          </a:xfrm>
          <a:prstGeom prst="rect">
            <a:avLst/>
          </a:prstGeom>
          <a:noFill/>
          <a:ln>
            <a:noFill/>
          </a:ln>
        </p:spPr>
      </p:pic>
      <p:pic>
        <p:nvPicPr>
          <p:cNvPr id="109" name="Google Shape;109;p3"/>
          <p:cNvPicPr preferRelativeResize="0"/>
          <p:nvPr/>
        </p:nvPicPr>
        <p:blipFill rotWithShape="1">
          <a:blip r:embed="rId5">
            <a:alphaModFix/>
          </a:blip>
          <a:srcRect b="0" l="0" r="0" t="0"/>
          <a:stretch/>
        </p:blipFill>
        <p:spPr>
          <a:xfrm>
            <a:off x="8588225" y="2550348"/>
            <a:ext cx="3397475" cy="1969500"/>
          </a:xfrm>
          <a:prstGeom prst="rect">
            <a:avLst/>
          </a:prstGeom>
          <a:noFill/>
          <a:ln>
            <a:noFill/>
          </a:ln>
        </p:spPr>
      </p:pic>
      <p:pic>
        <p:nvPicPr>
          <p:cNvPr id="110" name="Google Shape;110;p3"/>
          <p:cNvPicPr preferRelativeResize="0"/>
          <p:nvPr/>
        </p:nvPicPr>
        <p:blipFill rotWithShape="1">
          <a:blip r:embed="rId6">
            <a:alphaModFix/>
          </a:blip>
          <a:srcRect b="0" l="0" r="0" t="0"/>
          <a:stretch/>
        </p:blipFill>
        <p:spPr>
          <a:xfrm>
            <a:off x="9762675" y="96575"/>
            <a:ext cx="1681124" cy="2453776"/>
          </a:xfrm>
          <a:prstGeom prst="rect">
            <a:avLst/>
          </a:prstGeom>
          <a:noFill/>
          <a:ln>
            <a:noFill/>
          </a:ln>
        </p:spPr>
      </p:pic>
      <p:pic>
        <p:nvPicPr>
          <p:cNvPr descr="Bauhaus: The Face of the 20th Century, a 1994 documentary, traces the development of the Bauhaus movement from its formation in Weimar by Walter Gropius to the establishment of the Bauhaus School in Dessau to its last stand in a derelict factory in Berlin.&#10;&#10;Like so many aspects of life in Germany in the first half of the twentieth century the Bauhaus was affected by the political situation in the country – its lifecycle mirrors that of the Weimar Republic.  Berlin-born architect Walter Gropius formed his ideas of simplistic design with an altruistic ideology following his service in the army during World War I.  He first put his ideas into practice in 1919 in Weimar, the political centre of the new Germany.&#10;&#10;The growth of National Socialism in the area around Weimar and the school’s opposite political views effectively forced the Bauhaus to move to Dessau where a new building, which fully reflected the movement’s philosophy and designs was to be its new home.&#10;&#10;Unfortunately, that wasn’t to be the end of the Bauhaus’s struggle with the Nazi party.  The school in Dessau was also forced to close and became a training school for party functionaries.&#10;&#10;Gropius was able to gather an impressive faculty of important names from the fields of art, design and architecture including Paul Klee, Wassily Kandinsky, and Mies van der Rohe, who was to be the school’s last director.  He found new premises in Berlin, a derelict factory in Steglitz, and moved operations there in 1932.&#10;&#10;The reprieve was short-lived and the Bauhaus was forced to close its doors forever when the Nazis again intervened in 1933, the year they came to power in Germany.&#10;&#10;Though its tenure was unfortunately short, the Bauhaus movement has had a far-reaching influence on modern art, design and architecture.  Its mark can still be seen in Berlin – the Hansaviertel, Gropiusstadt and Neue Nationalgalerie all bear its architectural fingerprint.  And of course there is the wonderful Bauhaus Archiv, with an extensive collection of Bauhaus objects and designs.&#10;&#10;For more info see https://contxpression.wordpress.com/&#10;Our objective is to redefine the political economy of modern/contemporary art practice away from its current dominance of narrative definition and return to a a practice where it is defined by its visual presence. The dominance of of the narrative over the visual presence in contemporary/modern art practice is a result of the commodification of modern/contemporary art practice caused by domination of private art galleries and government funded insinstitutions. We aim to democratise contemporay/modern art practice by returning the control of its political economy to the hands of the practitioners and have it defined by its visual presence and not by its narrative interpretation. Our aim is to have every household in every country of the world not only as owners of modern/contemporary art pieces but also as their narrative interpreters and to be share the practice of creating, critiquing and interpreting modern/contemporary art through social media as opposed to the current practice where private galleries, government institutions and elite collectors define and interpret narratively the meaning of visual representations.Contact Saatchi Art and ask for some free samples of my work and contact me in regard to free art for charities or for anything else." id="111" name="Google Shape;111;p3" title="Bauhaus: The Face of the 20th Century">
            <a:hlinkClick r:id="rId7"/>
          </p:cNvPr>
          <p:cNvPicPr preferRelativeResize="0"/>
          <p:nvPr/>
        </p:nvPicPr>
        <p:blipFill rotWithShape="1">
          <a:blip r:embed="rId8">
            <a:alphaModFix/>
          </a:blip>
          <a:srcRect b="0" l="0" r="0" t="0"/>
          <a:stretch/>
        </p:blipFill>
        <p:spPr>
          <a:xfrm>
            <a:off x="2401350" y="3072475"/>
            <a:ext cx="4488100" cy="252455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g308ead12222_0_1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Bauhaus Founding Philosophy</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"Art and Technology: A New Unity."</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Emphasis on functional, mass-produced art.</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Integration of all artistic disciplines under one roof.</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id="117" name="Google Shape;117;g308ead12222_0_14"/>
          <p:cNvPicPr preferRelativeResize="0"/>
          <p:nvPr/>
        </p:nvPicPr>
        <p:blipFill rotWithShape="1">
          <a:blip r:embed="rId4">
            <a:alphaModFix/>
          </a:blip>
          <a:srcRect b="0" l="0" r="0" t="0"/>
          <a:stretch/>
        </p:blipFill>
        <p:spPr>
          <a:xfrm>
            <a:off x="7890360" y="0"/>
            <a:ext cx="3723680" cy="6858000"/>
          </a:xfrm>
          <a:prstGeom prst="rect">
            <a:avLst/>
          </a:prstGeom>
          <a:noFill/>
          <a:ln>
            <a:noFill/>
          </a:ln>
        </p:spPr>
      </p:pic>
      <p:pic>
        <p:nvPicPr>
          <p:cNvPr descr="For many artists, architects, and historians, the Bauhaus is a symbol of modernism and artistic ingenuity. However, to the vast majority of people, the Bauhaus seems like a rather peculiar and short-lived German art school. Honestly, both views are correct. Let’s take a closer look at the Bauhaus in this video!&#10;&#10;#Bauhaus​ #Design​ #CuriousMuse​&#10;&#10;SIGN UP TODAY&#10;🎨 Check out our online courses on Art, Philosophy and more:&#10;https://courses.curiousmuse.org&#10;&#10;JOIN OUR FREE NEWSLETTER&#10;📩 Get your regular dose of culture directly in your inbox&#10;https://curiousmuse.org/newsletter&#10;&#10;DOWNLOAD OUR FREE CHECKLIST&#10;🔥 10 Tips to Enjoy Architecture Like a Pro&#10;https://courses.curiousmuse.org/10-tips-to-enjoy-architecture-like-a-pro&#10;&#10;&#10;CREDITS:&#10;Research &amp; Script: Ksenia Grigorieva&#10;Copyrighting: Matthew Jones&#10;Voiceover: Caleb Mertz&#10;Video Production: IK Video Prod&#10;&#10;FOLLOW:&#10;► Instagram: https://www.instagram.com/curious_muse_​&#10;► Facebook: https://www.facebook.com/curiousmuse.org​&#10;► TikTok: https://www.tiktok.com/@curious_muse​&#10;&#10;LISTEN:&#10;► Spotify: https://spoti.fi/3agcuii&#10;► Apple Podcasts: https://apple.co/37dadme&#10;► Google Podcasts: https://bit.ly/3aglvrC&#10;► Anchor: https://anchor.fm/curious-muse&#10;&#10;SUPPORT: &#10;https://www.patreon.com/Curious_Muse&#10;&#10;Curious Muse brings the best of arts and culture stories from around the world. Our stories will make you feel curious, learn new things and have a good time too. We cover a wide range of topics - visual and performing arts, literature and history, architecture and design, fashion and more - explained in a cool, digital way. &#10;&#10;Join our community, subscribe and let us know what you think!" id="118" name="Google Shape;118;g308ead12222_0_14" title="Bauhaus in 7 Minutes: Revolutionary Design Movement Explained">
            <a:hlinkClick r:id="rId5"/>
          </p:cNvPr>
          <p:cNvPicPr preferRelativeResize="0"/>
          <p:nvPr/>
        </p:nvPicPr>
        <p:blipFill rotWithShape="1">
          <a:blip r:embed="rId6">
            <a:alphaModFix/>
          </a:blip>
          <a:srcRect b="0" l="0" r="0" t="0"/>
          <a:stretch/>
        </p:blipFill>
        <p:spPr>
          <a:xfrm>
            <a:off x="1927175" y="3117050"/>
            <a:ext cx="4620925" cy="2599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g308ead12222_0_24"/>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Shift Toward Industrial Production</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Initially focused on handcraft.</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Moved toward industrial and mass production by mid-1920s.</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Designed everyday objects for the masses.</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id="124" name="Google Shape;124;g308ead12222_0_24"/>
          <p:cNvPicPr preferRelativeResize="0"/>
          <p:nvPr/>
        </p:nvPicPr>
        <p:blipFill rotWithShape="1">
          <a:blip r:embed="rId4">
            <a:alphaModFix/>
          </a:blip>
          <a:srcRect b="0" l="0" r="0" t="0"/>
          <a:stretch/>
        </p:blipFill>
        <p:spPr>
          <a:xfrm>
            <a:off x="6608350" y="2339025"/>
            <a:ext cx="4762500" cy="3905250"/>
          </a:xfrm>
          <a:prstGeom prst="rect">
            <a:avLst/>
          </a:prstGeom>
          <a:noFill/>
          <a:ln>
            <a:noFill/>
          </a:ln>
        </p:spPr>
      </p:pic>
      <p:sp>
        <p:nvSpPr>
          <p:cNvPr id="125" name="Google Shape;125;g308ead12222_0_24"/>
          <p:cNvSpPr txBox="1"/>
          <p:nvPr/>
        </p:nvSpPr>
        <p:spPr>
          <a:xfrm>
            <a:off x="8357525" y="2013350"/>
            <a:ext cx="2883600" cy="38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rgbClr val="2330DC"/>
                </a:solidFill>
                <a:latin typeface="Roboto"/>
                <a:ea typeface="Roboto"/>
                <a:cs typeface="Roboto"/>
                <a:sym typeface="Roboto"/>
                <a:hlinkClick r:id="rId5">
                  <a:extLst>
                    <a:ext uri="{A12FA001-AC4F-418D-AE19-62706E023703}">
                      <ahyp:hlinkClr val="tx"/>
                    </a:ext>
                  </a:extLst>
                </a:hlinkClick>
              </a:rPr>
              <a:t>The Wassily Chair, designed by Marcel Breuer in 1925–1926</a:t>
            </a:r>
            <a:endParaRPr b="0" i="0" sz="1000" u="none" cap="none" strike="noStrike">
              <a:solidFill>
                <a:srgbClr val="2330DC"/>
              </a:solidFill>
              <a:latin typeface="Roboto"/>
              <a:ea typeface="Roboto"/>
              <a:cs typeface="Roboto"/>
              <a:sym typeface="Roboto"/>
            </a:endParaRPr>
          </a:p>
        </p:txBody>
      </p:sp>
      <p:pic>
        <p:nvPicPr>
          <p:cNvPr descr="In this episode of Expert Voices, we mark the 100th anniversary of the founding of the influential German school of art and design. Considered one of the birthplaces of Modern Art and design, the Bauhaus has influenced generations of artists, designers and architects, generating a lasting legacy that has shaped our visual world. Sotheby’s upcoming Impressionist &amp; Modern Art Sales (26 – 27 February | London) will feature artworks by key proponents of the Bauhaus movement, including Wassily Kandinsky, Oskar Schlemmer and László Moholy-Nagy. &#10;&#10;Learn More: http://www.sothebys.com/en/auctions/2019/impressionist-modern-art-evening-sale-l19002.html?locale=en&#10;&#10;Download The Sotheby’s App:https://itunes.apple.com/us/app/sothe...&#10;&#10;FOR MORE NEWS FROM SOTHEBY’S&#10;Instagram: https://www.instagram.com/sothebys/&#10;Facebook: https://www.facebook.com/sothebys&#10;Twitter: https://twitter.com/sothebys&#10;Pinterest: https://www.pinterest.com/&#10;Weibo: https://www.weibo.com/sothebyshongkong&#10;WeChat: sothebyshongkong&#10;Snapchat: Sothebys" id="126" name="Google Shape;126;g308ead12222_0_24" title="Bauhaus at 100 – Celebrating a Century of Art and Design">
            <a:hlinkClick r:id="rId6"/>
          </p:cNvPr>
          <p:cNvPicPr preferRelativeResize="0"/>
          <p:nvPr/>
        </p:nvPicPr>
        <p:blipFill rotWithShape="1">
          <a:blip r:embed="rId7">
            <a:alphaModFix/>
          </a:blip>
          <a:srcRect b="0" l="0" r="0" t="0"/>
          <a:stretch/>
        </p:blipFill>
        <p:spPr>
          <a:xfrm>
            <a:off x="1663825" y="3045100"/>
            <a:ext cx="4432175" cy="249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g308ead12222_0_3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Bauhaus in Weimar (1919-1925)</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Focus on individual craftsmanship and experimental arts.</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Tensions over the role of technology and handcraft.</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Early students: fine arts background.</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id="132" name="Google Shape;132;g308ead12222_0_35"/>
          <p:cNvPicPr preferRelativeResize="0"/>
          <p:nvPr/>
        </p:nvPicPr>
        <p:blipFill rotWithShape="1">
          <a:blip r:embed="rId4">
            <a:alphaModFix/>
          </a:blip>
          <a:srcRect b="0" l="0" r="0" t="0"/>
          <a:stretch/>
        </p:blipFill>
        <p:spPr>
          <a:xfrm>
            <a:off x="9175322" y="277525"/>
            <a:ext cx="2470350" cy="3706976"/>
          </a:xfrm>
          <a:prstGeom prst="rect">
            <a:avLst/>
          </a:prstGeom>
          <a:noFill/>
          <a:ln>
            <a:noFill/>
          </a:ln>
        </p:spPr>
      </p:pic>
      <p:pic>
        <p:nvPicPr>
          <p:cNvPr id="133" name="Google Shape;133;g308ead12222_0_35"/>
          <p:cNvPicPr preferRelativeResize="0"/>
          <p:nvPr/>
        </p:nvPicPr>
        <p:blipFill rotWithShape="1">
          <a:blip r:embed="rId5">
            <a:alphaModFix/>
          </a:blip>
          <a:srcRect b="0" l="0" r="0" t="0"/>
          <a:stretch/>
        </p:blipFill>
        <p:spPr>
          <a:xfrm>
            <a:off x="8030194" y="3914375"/>
            <a:ext cx="3877626" cy="2587099"/>
          </a:xfrm>
          <a:prstGeom prst="rect">
            <a:avLst/>
          </a:prstGeom>
          <a:noFill/>
          <a:ln>
            <a:noFill/>
          </a:ln>
        </p:spPr>
      </p:pic>
      <p:pic>
        <p:nvPicPr>
          <p:cNvPr descr="How does a revolutionary idea turn into a worldwide commercial success?&#10;&#10;The answer is in the story of the Bauhaus. It’s the hundredth anniversary of the Bauhaus design school and it still has more to teach us. The Bauhaus is most often remembered for its namesake “style,” but the school’s most lasting impact is its philosophy: that design should serve people.&#10;&#10;Quartz News travels to Germany and New England to explore the famous design school’s legacy.&#10;&#10;--&#10;&#10;Become a member of Quartz, your exclusive guide to the global economy: http://bit.ly/2E7e7jB&#10;&#10;WATCH OUR EXCLUSIVE SERIES; Because China&#10;https://qz.com/se/because-china/?utm_source=youtube&amp;utm_medium=video-membership&amp;utm_campaign=AllYTComments&#10;&#10;Quartz is a digital news outlet dedicated to telling stories at the intersection of the important and the interesting. Visit us at https://qz.com/ to read more." id="134" name="Google Shape;134;g308ead12222_0_35" title="Bauhaus design is everywhere, but its roots are political">
            <a:hlinkClick r:id="rId6"/>
          </p:cNvPr>
          <p:cNvPicPr preferRelativeResize="0"/>
          <p:nvPr/>
        </p:nvPicPr>
        <p:blipFill rotWithShape="1">
          <a:blip r:embed="rId7">
            <a:alphaModFix/>
          </a:blip>
          <a:srcRect b="0" l="0" r="0" t="0"/>
          <a:stretch/>
        </p:blipFill>
        <p:spPr>
          <a:xfrm>
            <a:off x="2128700" y="3033125"/>
            <a:ext cx="4599289" cy="2587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g308ead12222_0_46"/>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Bauhaus in Dessau (1925-1932)</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Moved to Dessau in 1925 due to political pressure.</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Industrial orientation: design for mass production.</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Iconic Bauhaus building by Gropius.</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In this video, architect and Bauhaus expert Petra Palusova takes us on an immersive journey into the iconic Bauhaus Building in Dessau, a true masterpiece designed by the legendary Walter Gropius. Get ready to delve deep into the architectural marvel that served as the epicenter of the Bauhaus movement!&#10;&#10;🏢 Step inside the Bauhaus Building and explore its groundbreaking design style that redefined modern architecture.&#10;🏗️ Gain insights into the innovative construction techniques and structural innovations that made this building a pioneer of its time.&#10;🏞️ Examine the spatial distribution and layout of this iconic structure, which perfectly embodies the Bauhaus principles of form follows function.&#10;🧐 Petra Palusova provides expert analysis and a unique perspective, drawing from her firsthand knowledge as an architect and researcher who has immersed herself in the world of Bauhaus.&#10;&#10;Don't forget to hit the like button, share with fellow Bauhaus enthusiasts, and subscribe to our channel for more in-depth explorations of architectural wonders and design innovations.&#10;&#10;Join us as we uncover the secrets and beauty of the Bauhaus Building in Dessau with Petra Palusova! 🔷🏛️&#10;&#10;CHAPTERS&#10;00:00 Historical context&#10;01:22 Building analysis&#10;03:42 Architectural impact&#10;05:47 The building over time&#10;06:23 The building today&#10;06:55 The Bauhaus museum" id="140" name="Google Shape;140;g308ead12222_0_46" title="Exploring the Bauhaus Building: Design Masterpiece by Walter Gropius">
            <a:hlinkClick r:id="rId4"/>
          </p:cNvPr>
          <p:cNvPicPr preferRelativeResize="0"/>
          <p:nvPr/>
        </p:nvPicPr>
        <p:blipFill rotWithShape="1">
          <a:blip r:embed="rId5">
            <a:alphaModFix/>
          </a:blip>
          <a:srcRect b="0" l="0" r="0" t="0"/>
          <a:stretch/>
        </p:blipFill>
        <p:spPr>
          <a:xfrm>
            <a:off x="2490463" y="2938725"/>
            <a:ext cx="5085825" cy="2860775"/>
          </a:xfrm>
          <a:prstGeom prst="rect">
            <a:avLst/>
          </a:prstGeom>
          <a:noFill/>
          <a:ln>
            <a:noFill/>
          </a:ln>
        </p:spPr>
      </p:pic>
      <p:pic>
        <p:nvPicPr>
          <p:cNvPr id="141" name="Google Shape;141;g308ead12222_0_46"/>
          <p:cNvPicPr preferRelativeResize="0"/>
          <p:nvPr/>
        </p:nvPicPr>
        <p:blipFill rotWithShape="1">
          <a:blip r:embed="rId6">
            <a:alphaModFix/>
          </a:blip>
          <a:srcRect b="0" l="0" r="0" t="0"/>
          <a:stretch/>
        </p:blipFill>
        <p:spPr>
          <a:xfrm>
            <a:off x="8084900" y="241200"/>
            <a:ext cx="3630899" cy="23402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g308ead12222_0_65"/>
          <p:cNvSpPr txBox="1"/>
          <p:nvPr/>
        </p:nvSpPr>
        <p:spPr>
          <a:xfrm>
            <a:off x="880850" y="755000"/>
            <a:ext cx="104442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Key Bauhaus Figures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Paul Klee: Painter, focused on color theory and abstraction.</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Wassily Kandinsky: Pioneer of abstract art.</a:t>
            </a:r>
            <a:endParaRPr b="0" i="0" sz="1600" u="none" cap="none" strike="noStrike">
              <a:solidFill>
                <a:srgbClr val="2330DC"/>
              </a:solidFill>
              <a:latin typeface="Roboto"/>
              <a:ea typeface="Roboto"/>
              <a:cs typeface="Roboto"/>
              <a:sym typeface="Roboto"/>
            </a:endParaRPr>
          </a:p>
          <a:p>
            <a:pPr indent="-330200" lvl="0" marL="457200" marR="0" rtl="0" algn="l">
              <a:lnSpc>
                <a:spcPct val="100000"/>
              </a:lnSpc>
              <a:spcBef>
                <a:spcPts val="0"/>
              </a:spcBef>
              <a:spcAft>
                <a:spcPts val="0"/>
              </a:spcAft>
              <a:buClr>
                <a:srgbClr val="2330DC"/>
              </a:buClr>
              <a:buSzPts val="1600"/>
              <a:buFont typeface="Roboto"/>
              <a:buChar char="●"/>
            </a:pPr>
            <a:r>
              <a:rPr b="0" i="0" lang="en-US" sz="1600" u="none" cap="none" strike="noStrike">
                <a:solidFill>
                  <a:srgbClr val="2330DC"/>
                </a:solidFill>
                <a:latin typeface="Roboto"/>
                <a:ea typeface="Roboto"/>
                <a:cs typeface="Roboto"/>
                <a:sym typeface="Roboto"/>
              </a:rPr>
              <a:t>László Moholy-Nagy: Photography and new media experimentation.</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Esta exposición, resultado de varios años de trabajo en colaboración con el Zentrum Paul Klee de Berna, se apoya en el que quizá sea uno de los proyectos de investigación sobre Paul Klee, el artista más relevante de las últimas décadas: la reciente edición crítica del así llamado &quot;legado pedagógico&quot; de Klee. 137 obras entre pinturas, acuarelas y dibujos, realizados entre 1899 y 1940, con casi un centenar de manuscritos seleccionados entre las notas de las clases de Klee en la Bauhaus, que representan cada uno de los 24 capítulos que componen los textos de Klee. Presentan la exposición en este vídeo Fabienne Effëlhoffer y Marianne Keller, comisarias invitadas&#10;&#10;22 de marzo -- 30 de junio 2013&#10;Fundación Juan March, Madrid&#10;&#10;http://www.march.es/arte/madrid/exposiciones/paul-klee/?l=1" id="147" name="Google Shape;147;g308ead12222_0_65" title="Paul Klee: maestro de la Bauhaus">
            <a:hlinkClick r:id="rId4"/>
          </p:cNvPr>
          <p:cNvPicPr preferRelativeResize="0"/>
          <p:nvPr/>
        </p:nvPicPr>
        <p:blipFill rotWithShape="1">
          <a:blip r:embed="rId5">
            <a:alphaModFix/>
          </a:blip>
          <a:srcRect b="0" l="0" r="0" t="0"/>
          <a:stretch/>
        </p:blipFill>
        <p:spPr>
          <a:xfrm>
            <a:off x="1478550" y="3033150"/>
            <a:ext cx="4699025" cy="2643200"/>
          </a:xfrm>
          <a:prstGeom prst="rect">
            <a:avLst/>
          </a:prstGeom>
          <a:noFill/>
          <a:ln>
            <a:noFill/>
          </a:ln>
        </p:spPr>
      </p:pic>
      <p:pic>
        <p:nvPicPr>
          <p:cNvPr id="148" name="Google Shape;148;g308ead12222_0_65"/>
          <p:cNvPicPr preferRelativeResize="0"/>
          <p:nvPr/>
        </p:nvPicPr>
        <p:blipFill rotWithShape="1">
          <a:blip r:embed="rId6">
            <a:alphaModFix/>
          </a:blip>
          <a:srcRect b="0" l="0" r="0" t="0"/>
          <a:stretch/>
        </p:blipFill>
        <p:spPr>
          <a:xfrm>
            <a:off x="7738625" y="3858925"/>
            <a:ext cx="4045525" cy="2736900"/>
          </a:xfrm>
          <a:prstGeom prst="rect">
            <a:avLst/>
          </a:prstGeom>
          <a:noFill/>
          <a:ln>
            <a:noFill/>
          </a:ln>
        </p:spPr>
      </p:pic>
      <p:sp>
        <p:nvSpPr>
          <p:cNvPr id="149" name="Google Shape;149;g308ead12222_0_65"/>
          <p:cNvSpPr txBox="1"/>
          <p:nvPr/>
        </p:nvSpPr>
        <p:spPr>
          <a:xfrm>
            <a:off x="7738625"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Roboto"/>
                <a:ea typeface="Roboto"/>
                <a:cs typeface="Roboto"/>
                <a:sym typeface="Roboto"/>
              </a:rPr>
              <a:t>I</a:t>
            </a:r>
            <a:r>
              <a:rPr b="0" i="0" lang="en-US" sz="900" u="none" cap="none" strike="noStrike">
                <a:solidFill>
                  <a:schemeClr val="dk1"/>
                </a:solidFill>
                <a:latin typeface="Roboto"/>
                <a:ea typeface="Roboto"/>
                <a:cs typeface="Roboto"/>
                <a:sym typeface="Roboto"/>
              </a:rPr>
              <a:t>n the Style of Kairouan, 1914 - Paul Klee - WikiArt.org. (n.d.). www.wikiart.org. </a:t>
            </a:r>
            <a:r>
              <a:rPr b="0" i="0" lang="en-US" sz="900" u="sng" cap="none" strike="noStrike">
                <a:solidFill>
                  <a:schemeClr val="hlink"/>
                </a:solidFill>
                <a:latin typeface="Roboto"/>
                <a:ea typeface="Roboto"/>
                <a:cs typeface="Roboto"/>
                <a:sym typeface="Roboto"/>
                <a:hlinkClick r:id="rId7"/>
              </a:rPr>
              <a:t>https://www.wikiart.org/en/paul-klee/in-the-style-of-kairouan-1914</a:t>
            </a:r>
            <a:endParaRPr b="0" i="0" sz="900" u="none" cap="none" strike="noStrike">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