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kC+tVJMy5nerMi46Z5li+YGN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671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0541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0" name="Google Shape;150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604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953122b1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7" name="Google Shape;157;g30953122b1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14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953122b1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64" name="Google Shape;164;g30953122b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28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953122b1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71" name="Google Shape;171;g30953122b1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556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037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803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0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280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07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ead12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308ead12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852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8ead122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4" name="Google Shape;124;g308ead122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088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3" name="Google Shape;133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547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1" name="Google Shape;141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039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uoMa_m3ZU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8JMP7rwdn4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N7hfGgQPZs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vkM7B7BBs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RKvDyyHmI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Bwp8UbAGs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rS2mlaxHI?feature=oembed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crbcg8HBw?feature=oembed" TargetMode="Externa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24wJ6i9jk4?feature=oembed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1Ze7bxl4zU?feature=oembed" TargetMode="Externa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uOHasMZTvA?feature=oembed" TargetMode="Externa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Τα 3 R της Βιωσιμότητας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Reduce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(Μείωση)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Ελαχιστοποίηση της χρήσης υλικών και ενέργειας κατά την παραγωγή και τον κύκλο ζωής.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Αποδοτικότητα υλικών: επιλογή ανθεκτικών, ενεργειακά αποδοτικών υλικών.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Ενεργειακή απόδοση: σχεδιασμός προϊόντων που καταναλώνουν λιγότερη ενέργεια.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Μείωση των αποβλήτων: ελαχιστοποίηση της συσκευασίας, σχεδιασμός για επιδιόρθωση και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αρθρωτότητα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This is a Video About Packaging Solutions | Upstream Innovation Guide">
            <a:hlinkClick r:id="" action="ppaction://media"/>
            <a:extLst>
              <a:ext uri="{FF2B5EF4-FFF2-40B4-BE49-F238E27FC236}">
                <a16:creationId xmlns="" xmlns:a16="http://schemas.microsoft.com/office/drawing/2014/main" id="{825373E0-EBC8-1038-C111-BD70068D48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0065" y="3426525"/>
            <a:ext cx="5755935" cy="324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953122b18_0_3"/>
          <p:cNvSpPr txBox="1"/>
          <p:nvPr/>
        </p:nvSpPr>
        <p:spPr>
          <a:xfrm>
            <a:off x="821635" y="755000"/>
            <a:ext cx="10503415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Τα 3 R της Βιωσιμότητας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Reuse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Επαναχρησιμοποίηση)</a:t>
            </a:r>
            <a:endParaRPr lang="el-GR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3200"/>
            </a:pPr>
            <a:endParaRPr sz="3200" b="0" i="0" u="none" strike="noStrike" cap="none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Σχεδιασμός προϊόντων που μπορούν να επαναχρησιμοποιηθούν πολλές φορές ή να επαναχρησιμοποιηθούν.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Έμφαση στην ανθεκτικότητα και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τη δημιουργική επαναχρησιμοποίηση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αρθρωτός σχεδιασμός επιτρέπει την αναβάθμιση ή αντικατάσταση τμημάτων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30953122b18_0_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Redesigning the Fashion Industry | The Story of The Jeans Redesign">
            <a:hlinkClick r:id="" action="ppaction://media"/>
            <a:extLst>
              <a:ext uri="{FF2B5EF4-FFF2-40B4-BE49-F238E27FC236}">
                <a16:creationId xmlns="" xmlns:a16="http://schemas.microsoft.com/office/drawing/2014/main" id="{CAB8F86B-7839-77D7-1D1B-09A12C685C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558" y="3295425"/>
            <a:ext cx="5916459" cy="334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953122b18_0_8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Τα 3 R της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Βιωσιμότητας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Recycle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(Ανακύκλωση)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Ανάκτηση υλικών από παλιά προϊόντα για τη δημιουργία νέων.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Σχεδιασμός για αποσυναρμολόγηση και επιλογή υλικών για εύκολη ανακύκλωση.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Χρήση ανακυκλωμένων υλικών στην παραγωγή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g30953122b18_0_8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Who Should Be Responsible for Recycling Clothes? The Consumer or the Fashion Industry?">
            <a:hlinkClick r:id="" action="ppaction://media"/>
            <a:extLst>
              <a:ext uri="{FF2B5EF4-FFF2-40B4-BE49-F238E27FC236}">
                <a16:creationId xmlns="" xmlns:a16="http://schemas.microsoft.com/office/drawing/2014/main" id="{871FB4D6-F6B1-98B6-089D-756532E68B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7360" y="3426525"/>
            <a:ext cx="5529530" cy="3121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953122b18_0_1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Συμπέρασμα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Εφ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αρμογή των 3 R στο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-GB" sz="32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χεδι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Τα 3 R κα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θοδηγούν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β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ιώσιμο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 για την ελαχιστοποίηση των περιβαλλοντικών επιπτώσεων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αρχές «Μείωση, Επαναχρησιμοποίηση, Ανακύκλωση» προωθούν την κυκλική οικονομία και την αποδοτικότητα των πόρων.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μπορούν να συμβάλουν σε ένα πιο βιώσιμο μέλλον ενσωματώνοντας αυτές τις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αρχές στην εργασία τους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30953122b18_0_1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Tim Brown: Design &amp; the circular economy – Circular Design Guide">
            <a:hlinkClick r:id="" action="ppaction://media"/>
            <a:extLst>
              <a:ext uri="{FF2B5EF4-FFF2-40B4-BE49-F238E27FC236}">
                <a16:creationId xmlns="" xmlns:a16="http://schemas.microsoft.com/office/drawing/2014/main" id="{5B4316E3-D091-B7F4-D7D4-A97C8DD030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5851" y="3677265"/>
            <a:ext cx="5076718" cy="286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/>
        </p:nvSpPr>
        <p:spPr>
          <a:xfrm>
            <a:off x="9421061" y="307911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 txBox="1"/>
          <p:nvPr/>
        </p:nvSpPr>
        <p:spPr>
          <a:xfrm>
            <a:off x="5038451" y="1464906"/>
            <a:ext cx="6420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actions to increase visitors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36"/>
          <p:cNvGrpSpPr/>
          <p:nvPr/>
        </p:nvGrpSpPr>
        <p:grpSpPr>
          <a:xfrm>
            <a:off x="5376045" y="2317297"/>
            <a:ext cx="6082753" cy="3338998"/>
            <a:chOff x="0" y="1360"/>
            <a:chExt cx="6082753" cy="3338998"/>
          </a:xfrm>
        </p:grpSpPr>
        <p:sp>
          <p:nvSpPr>
            <p:cNvPr id="183" name="Google Shape;183;p36"/>
            <p:cNvSpPr/>
            <p:nvPr/>
          </p:nvSpPr>
          <p:spPr>
            <a:xfrm>
              <a:off x="0" y="13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6"/>
            <p:cNvSpPr txBox="1"/>
            <p:nvPr/>
          </p:nvSpPr>
          <p:spPr>
            <a:xfrm>
              <a:off x="53898" y="552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Mention in all project posts at the end: “Find out more: (website link)”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0" y="111813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6"/>
            <p:cNvSpPr txBox="1"/>
            <p:nvPr/>
          </p:nvSpPr>
          <p:spPr>
            <a:xfrm>
              <a:off x="53898" y="117202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Repost our posts in stories of project’s accounts and add link of website as a sticker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0" y="22362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6"/>
            <p:cNvSpPr txBox="1"/>
            <p:nvPr/>
          </p:nvSpPr>
          <p:spPr>
            <a:xfrm>
              <a:off x="53898" y="22901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 newsletter with stakeholders, including website link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9" name="Google Shape;189;p36"/>
          <p:cNvPicPr preferRelativeResize="0"/>
          <p:nvPr/>
        </p:nvPicPr>
        <p:blipFill rotWithShape="1">
          <a:blip r:embed="rId4">
            <a:alphaModFix/>
          </a:blip>
          <a:srcRect t="10748" r="1760" b="5714"/>
          <a:stretch/>
        </p:blipFill>
        <p:spPr>
          <a:xfrm>
            <a:off x="-2669032" y="-838200"/>
            <a:ext cx="16090153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SzPts val="3200"/>
            </a:pP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Εισαγωγικό Μάθημα – Νέο Ευρωπαϊκό Μπάουχαους και Αρχές Βιωσιμότητας στον Σχεδιασμό</a:t>
            </a:r>
            <a:endParaRPr sz="3200" b="1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Ενότητα</a:t>
            </a:r>
            <a:r>
              <a:rPr lang="en-GB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n-GB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3: </a:t>
            </a: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Αρχές Βιωσιμότητας στον Σχεδιασμό</a:t>
            </a:r>
            <a:endParaRPr sz="28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3120572"/>
            <a:ext cx="7601197" cy="199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3.1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Ορισμός και Σημασία της Βιωσιμότητας στον Σχεδιασμό</a:t>
            </a:r>
            <a:r>
              <a:rPr lang="en-GB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-GB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3.2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Έννοιες Βιωσιμότητας: Μείωση, Επαναχρησιμοποίηση, Ανακύκλωση</a:t>
            </a:r>
            <a:r>
              <a:rPr lang="en-GB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sign with a person and a euro symbol&#10;&#10;Description automatically generated">
            <a:extLst>
              <a:ext uri="{FF2B5EF4-FFF2-40B4-BE49-F238E27FC236}">
                <a16:creationId xmlns="" xmlns:a16="http://schemas.microsoft.com/office/drawing/2014/main" id="{508E2882-1CF5-97CC-BF37-8269441F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464" y="5557735"/>
            <a:ext cx="1603716" cy="573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C396B-CA95-33AB-10ED-EBC2DBDB7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111" y="4685255"/>
            <a:ext cx="2317987" cy="2317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Εισαγωγή στη Βιωσιμότητα στον Σχεδιασμό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Αυξανόμενη σημασία λόγω της κλιματικής αλλαγής, της εξάντλησης των πόρων και της περιβαλλοντικής υποβάθμισης.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Βιωσιμότητα σημαίνει ικανοποίηση των σημερινών αναγκών χωρίς να τίθενται σε κίνδυνο οι μελλοντικές γενιές.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Λαμβάνει υπόψη τις περιβαλλοντικές, κοινωνικές και οικονομικές επιπτώσεις καθ' όλη τη διάρκεια του κύκλου ζωής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ενός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προϊόντος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3975" y="4050325"/>
            <a:ext cx="2618925" cy="26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Explaining the Circular Economy and How Society Can Re-think Progress | Animated Video Essay">
            <a:hlinkClick r:id="" action="ppaction://media"/>
            <a:extLst>
              <a:ext uri="{FF2B5EF4-FFF2-40B4-BE49-F238E27FC236}">
                <a16:creationId xmlns="" xmlns:a16="http://schemas.microsoft.com/office/drawing/2014/main" id="{CF2C8775-5980-37EE-FB09-3762282683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5172" y="3598606"/>
            <a:ext cx="5285708" cy="298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Ορισμός της Βιωσιμότητας στον Σχεδιασμό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Δημιουργία λύσεων που είναι περιβαλλοντικά υπεύθυνες, κοινωνικά δίκαιες και οικονομικά βιώσιμες.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Σχεδιασμός με μακροπρόθεσμη προοπτική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(π.χ. υλικά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κατασκευή,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διάθεση προϊόντων)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9946" y="3586275"/>
            <a:ext cx="2858924" cy="28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The Six fundamental perspectives of regenerative design | Summit 22">
            <a:hlinkClick r:id="" action="ppaction://media"/>
            <a:extLst>
              <a:ext uri="{FF2B5EF4-FFF2-40B4-BE49-F238E27FC236}">
                <a16:creationId xmlns="" xmlns:a16="http://schemas.microsoft.com/office/drawing/2014/main" id="{ED903D8E-7ED9-2576-4B2E-260F0769D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7193" y="3429000"/>
            <a:ext cx="5529530" cy="3121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Περιβαλλοντική Ευθύνη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σχεδιασμός και η παραγωγή συμβάλλουν στη ρύπανση, την αποψίλωση των δασών, την κλιματική αλλαγή.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βιώσιμος σχεδιασμός μειώνει τις περιβαλλοντικές επιπτώσεις, εξοικονομεί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πόρους και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προστατεύει τα οικοσυστήματα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g308ead12222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951" y="4540575"/>
            <a:ext cx="3258026" cy="20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08ead12222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2325" y="2549525"/>
            <a:ext cx="2345274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Buildings that Regenerate | Colin Rohlfing | TEDxStLouis">
            <a:hlinkClick r:id="" action="ppaction://media"/>
            <a:extLst>
              <a:ext uri="{FF2B5EF4-FFF2-40B4-BE49-F238E27FC236}">
                <a16:creationId xmlns="" xmlns:a16="http://schemas.microsoft.com/office/drawing/2014/main" id="{1CD4B0F7-BEE2-6C68-34F6-C8657C0F85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7193" y="3442250"/>
            <a:ext cx="5599193" cy="316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Οικονομική Αποδοτικότητα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αποδοτική χρήση υλικών και ενέργειας μειώνει το κόστος.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Τα βιώσιμα προϊόντα είναι πιο ανθεκτικά και οικονομικά αποδοτικά μακροπρόθεσμα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g308ead12222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880" y="194600"/>
            <a:ext cx="2837645" cy="18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08ead12222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1900" y="4641906"/>
            <a:ext cx="2837626" cy="189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A healthy economy should be designed to thrive, not grow | Kate Raworth">
            <a:hlinkClick r:id="" action="ppaction://media"/>
            <a:extLst>
              <a:ext uri="{FF2B5EF4-FFF2-40B4-BE49-F238E27FC236}">
                <a16:creationId xmlns="" xmlns:a16="http://schemas.microsoft.com/office/drawing/2014/main" id="{015955C4-5EFA-34E1-9B33-CB332153FE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77351" y="3244036"/>
            <a:ext cx="5825599" cy="328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ead12222_0_46"/>
          <p:cNvSpPr txBox="1"/>
          <p:nvPr/>
        </p:nvSpPr>
        <p:spPr>
          <a:xfrm>
            <a:off x="880850" y="755000"/>
            <a:ext cx="8196889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Κοινωνική Ισότητα στον Βιώσιμο Σχεδιασμό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Συμπεριληπτικός και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προσβάσιμος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σχεδιασμός για άτομα με διαφορετικό υπόβαθρο.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 βιώσιμος σχεδιασμός προωθεί την ισότητα διασφαλίζοντας ότι τα προϊόντα είναι ωφέλιμα για όλους τους ανθρώπους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g308ead12222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5096" y="4613949"/>
            <a:ext cx="3366902" cy="22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08ead12222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08675" y="1014400"/>
            <a:ext cx="2383326" cy="359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08ead12222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25100" y="3167"/>
            <a:ext cx="3366902" cy="198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Introduction to Product Inclusion &amp; Equity">
            <a:hlinkClick r:id="" action="ppaction://media"/>
            <a:extLst>
              <a:ext uri="{FF2B5EF4-FFF2-40B4-BE49-F238E27FC236}">
                <a16:creationId xmlns="" xmlns:a16="http://schemas.microsoft.com/office/drawing/2014/main" id="{69BE7415-A064-D829-C841-5DA8E7051F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30017" y="3202858"/>
            <a:ext cx="60737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8ead12222_0_65"/>
          <p:cNvSpPr txBox="1"/>
          <p:nvPr/>
        </p:nvSpPr>
        <p:spPr>
          <a:xfrm>
            <a:off x="880850" y="755000"/>
            <a:ext cx="8034743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Κανονιστική Συμμόρφωση &amp; Ζήτηση της Αγοράς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κυβερνήσεις εφαρμόζουν αυστηρότερους περιβαλλοντικούς κανονισμούς.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καταναλωτές/-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ζητούν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ηθικά παραγόμενα, βιώσιμα προϊόντα.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εταιρείες που υιοθετούν βιώσιμες πρακτικές αποκτούν ανταγωνιστικό πλεονέκτημα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g308ead12222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5593" y="4739800"/>
            <a:ext cx="2766202" cy="18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08ead12222_0_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15600" y="377525"/>
            <a:ext cx="2698426" cy="20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Sustainability and the consumer | FT Moral Money">
            <a:hlinkClick r:id="" action="ppaction://media"/>
            <a:extLst>
              <a:ext uri="{FF2B5EF4-FFF2-40B4-BE49-F238E27FC236}">
                <a16:creationId xmlns="" xmlns:a16="http://schemas.microsoft.com/office/drawing/2014/main" id="{35FCD494-3B44-E758-36C3-F33DCA4C06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89373" y="3384975"/>
            <a:ext cx="5668857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8ead12222_0_76"/>
          <p:cNvSpPr txBox="1"/>
          <p:nvPr/>
        </p:nvSpPr>
        <p:spPr>
          <a:xfrm>
            <a:off x="880850" y="755000"/>
            <a:ext cx="7833747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Συμπέρασμα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Γιατί είναι Σημαντική η Βιωσιμότητα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βιωσιμότητα είναι το κλειδί για τη δημιουργία υπεύθυνων και αποτελεσματικών σχεδίων.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Μια ολιστική προσέγγιση ωφελεί το περιβάλλον, την κοινωνία και την οικονομία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g308ead12222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4600" y="4404250"/>
            <a:ext cx="2847759" cy="19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08ead12222_0_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4597" y="450900"/>
            <a:ext cx="2847724" cy="19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What If We Could Design Our Buildings In A Way That Was Healthy For Both People And The Planet?">
            <a:hlinkClick r:id="" action="ppaction://media"/>
            <a:extLst>
              <a:ext uri="{FF2B5EF4-FFF2-40B4-BE49-F238E27FC236}">
                <a16:creationId xmlns="" xmlns:a16="http://schemas.microsoft.com/office/drawing/2014/main" id="{69FD3568-6FC9-6B45-4D81-184863DBB7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48367" y="3426525"/>
            <a:ext cx="5738520" cy="323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538</Words>
  <Application>Microsoft Office PowerPoint</Application>
  <PresentationFormat>Ευρεία οθόνη</PresentationFormat>
  <Paragraphs>116</Paragraphs>
  <Slides>14</Slides>
  <Notes>14</Notes>
  <HiddenSlides>0</HiddenSlides>
  <MMClips>11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Roboto</vt:lpstr>
      <vt:lpstr>Calibri</vt:lpstr>
      <vt:lpstr>Roboto Medium</vt:lpstr>
      <vt:lpstr>Arial</vt:lpstr>
      <vt:lpstr>Office Theme</vt:lpstr>
      <vt:lpstr>Παρουσίαση του PowerPoint</vt:lpstr>
      <vt:lpstr>Εισαγωγικό Μάθημα – Νέο Ευρωπαϊκό Μπάουχαους και Αρχές Βιωσιμότητας στον Σχεδιασμό  Ενότητα 3: Αρχές Βιωσιμότητας στον Σχεδιασμό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Merry</dc:creator>
  <cp:lastModifiedBy>Katerina</cp:lastModifiedBy>
  <cp:revision>14</cp:revision>
  <dcterms:created xsi:type="dcterms:W3CDTF">2023-11-22T09:07:15Z</dcterms:created>
  <dcterms:modified xsi:type="dcterms:W3CDTF">2025-03-12T14:40:48Z</dcterms:modified>
</cp:coreProperties>
</file>