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Roboto Medium"/>
      <p:regular r:id="rId20"/>
      <p:bold r:id="rId21"/>
      <p:italic r:id="rId22"/>
      <p:boldItalic r:id="rId23"/>
    </p:embeddedFon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28" roundtripDataSignature="AMtx7mjJkC+tVJMy5nerMi46Z5li+YGN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regular.fntdata"/><Relationship Id="rId22" Type="http://schemas.openxmlformats.org/officeDocument/2006/relationships/font" Target="fonts/RobotoMedium-italic.fntdata"/><Relationship Id="rId21" Type="http://schemas.openxmlformats.org/officeDocument/2006/relationships/font" Target="fonts/RobotoMedium-bold.fntdata"/><Relationship Id="rId24" Type="http://schemas.openxmlformats.org/officeDocument/2006/relationships/font" Target="fonts/Roboto-regular.fntdata"/><Relationship Id="rId23" Type="http://schemas.openxmlformats.org/officeDocument/2006/relationships/font" Target="fonts/Roboto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customschemas.google.com/relationships/presentationmetadata" Target="meta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8ead12222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50" name="Google Shape;150;g308ead12222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0953122b18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57" name="Google Shape;157;g30953122b18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0953122b18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64" name="Google Shape;164;g30953122b18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953122b18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71" name="Google Shape;171;g30953122b18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8ead1222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g308ead1222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08ead1222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g308ead1222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08ead12222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24" name="Google Shape;124;g308ead12222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8ead1222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33" name="Google Shape;133;g308ead1222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8ead12222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41" name="Google Shape;141;g308ead12222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www.youtube.com/watch?v=f2uoMa_m3ZU" TargetMode="External"/><Relationship Id="rId5"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hyperlink" Target="http://www.youtube.com/watch?v=28JMP7rwdn4" TargetMode="External"/><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hyperlink" Target="http://www.youtube.com/watch?v=2N7hfGgQPZs" TargetMode="External"/><Relationship Id="rId5"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hyperlink" Target="http://www.youtube.com/watch?v=yAvkM7B7BBs" TargetMode="External"/><Relationship Id="rId5"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www.youtube.com/watch?v=zCRKvDyyHmI" TargetMode="External"/><Relationship Id="rId5" Type="http://schemas.openxmlformats.org/officeDocument/2006/relationships/image" Target="../media/image1.jp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www.youtube.com/watch?v=z3Bwp8UbAGs" TargetMode="External"/><Relationship Id="rId5" Type="http://schemas.openxmlformats.org/officeDocument/2006/relationships/image" Target="../media/image6.jp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hyperlink" Target="http://www.youtube.com/watch?v=NErS2mlaxHI" TargetMode="External"/><Relationship Id="rId5" Type="http://schemas.openxmlformats.org/officeDocument/2006/relationships/image" Target="../media/image10.jpg"/><Relationship Id="rId6" Type="http://schemas.openxmlformats.org/officeDocument/2006/relationships/image" Target="../media/image20.jpg"/><Relationship Id="rId7"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hyperlink" Target="http://www.youtube.com/watch?v=Rhcrbcg8HBw" TargetMode="External"/><Relationship Id="rId5" Type="http://schemas.openxmlformats.org/officeDocument/2006/relationships/image" Target="../media/image9.jpg"/><Relationship Id="rId6" Type="http://schemas.openxmlformats.org/officeDocument/2006/relationships/image" Target="../media/image22.jpg"/><Relationship Id="rId7"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www.youtube.com/watch?v=H24wJ6i9jk4" TargetMode="External"/><Relationship Id="rId5" Type="http://schemas.openxmlformats.org/officeDocument/2006/relationships/image" Target="../media/image4.jpg"/><Relationship Id="rId6" Type="http://schemas.openxmlformats.org/officeDocument/2006/relationships/image" Target="../media/image27.jpg"/><Relationship Id="rId7" Type="http://schemas.openxmlformats.org/officeDocument/2006/relationships/image" Target="../media/image26.jpg"/><Relationship Id="rId8"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www.youtube.com/watch?v=s1Ze7bxl4zU" TargetMode="External"/><Relationship Id="rId5" Type="http://schemas.openxmlformats.org/officeDocument/2006/relationships/image" Target="../media/image23.jpg"/><Relationship Id="rId6" Type="http://schemas.openxmlformats.org/officeDocument/2006/relationships/image" Target="../media/image14.jpg"/><Relationship Id="rId7"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www.youtube.com/watch?v=QuOHasMZTvA" TargetMode="External"/><Relationship Id="rId5" Type="http://schemas.openxmlformats.org/officeDocument/2006/relationships/image" Target="../media/image12.jpg"/><Relationship Id="rId6" Type="http://schemas.openxmlformats.org/officeDocument/2006/relationships/image" Target="../media/image30.jpg"/><Relationship Id="rId7"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g308ead12222_0_99"/>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The 3 Rs of Sustainability: Reduce</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Minimise material and energy use in production and lifecycle.</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Material efficiency: choose durable, energy-efficient materials.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Energy efficiency: design products that consume less energy.</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Waste reduction: minimise packaging, design for repair, and modularity.</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53" name="Google Shape;153;g308ead12222_0_99"/>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Upstream innovation is about preventing waste from being created in the first place. It requires a shift in mindset, and involves rethinking not just the packaging itself, but also the product and the broader business model. We must move beyond just focusing on incremental packaging improvements towards fundamentally rethinking how to best deliver products and services to a user.&#10;&#10;Upstream Innovation is a guide to packaging solutions designed for marketers, product designers, and packaging engineers who are new to circular economy, as well as seasoned practitioners. It includes tools and +100 examples from companies across a range of sectors to inspire and empower to take action on upstream innovation and achieve a circular economy for plastic, in which plastic stays in the economy and out of the environment. &#10;&#10;Explore the guide at plastics.emf.org/upstream &#10;------&#10;Thank you for watching this video. The Ellen MacArthur Foundation is a UK charity working on business, learning, insights &amp; analysis, and communications to accelerate the transition towards the circular economy. &#10;&#10;Find out more about our work here: www.ellenmacarthurfoundation.org&#10;&#10;Follow us online on these channels:&#10;Instagram: http://instagram.com/ellenmacarthurfoundation&#10;Facebook: http://facebook.com/EllenMacArthurFoundation &#10;LinkedIn: https://www.linkedin.com/company/ellen-macarthur-foundation &#10;Website: https:/www.ellenmacarthurfoundation.org&#10;&#10;#circulareconomy #upstreaminnovation #stopplasticpollution" id="154" name="Google Shape;154;g308ead12222_0_99" title="This is a Video About Packaging Solutions | Upstream Innovation Guide">
            <a:hlinkClick r:id="rId4"/>
          </p:cNvPr>
          <p:cNvPicPr preferRelativeResize="0"/>
          <p:nvPr/>
        </p:nvPicPr>
        <p:blipFill>
          <a:blip r:embed="rId5">
            <a:alphaModFix/>
          </a:blip>
          <a:stretch>
            <a:fillRect/>
          </a:stretch>
        </p:blipFill>
        <p:spPr>
          <a:xfrm>
            <a:off x="1583425" y="2996450"/>
            <a:ext cx="5410900" cy="3043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g30953122b18_0_3"/>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The 3 Rs of Sustainability: Reuse</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Design products that can be reused multiple times or repurposed.</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Focus on durability and upcycling.</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Modular design allows for parts to be upgraded or replaced.</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60" name="Google Shape;160;g30953122b18_0_3"/>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The Ellen MacArthur Foundation's 2017 report ‘A New Textiles Economy: Redesigning fashions future’ found that a truckload of garments goes to landfill or incineration, globally, every single second. The fashion industry follows a take-make-waste formula - we take from the earth, make a product and when we’re done with it, we throw it away. The fashion industry cannot continue in this way - it’s wasteful and polluting. It needs a redesign. &#10;&#10;Transforming fashion towards a circular economy requires new ways to create and make clothes and The Jeans Redesign provides the perfect starting point - redesigning this iconic fashion staple using circular design principles. Guidelines set out by the Foundation alongside over 80 denim industry experts ensure that jeans are used more, made to be made again, and made from safe and recycled or renewable inputs. The Jeans Redesign is creating solutions for a world where clothes never become waste by bringing together 100 brands, mills and manufacturers to design and make products fit for a circular economy, today.&#10;&#10;Find out more about the Jeans Redesign project at https://www.ellenmacarthurfoundation.org/our-work/activities/make-fashion-circular/projects/the-jeans-redesign&#10;&#10;#circulardesign&#10;------&#10;Thank you for watching this video. The Ellen MacArthur Foundation is a UK charity that develops and promotes the idea of a circular economy, which - driven by design, eliminates waste and pollution, circulates products and materials, and regenerates nature.&#10;&#10;Subscribe to The Ellen MacArthur Foundation for more insightful videos -https://www.youtube.com/channel/UCQAC2otE5_agzHZPnk3mE5w?sub_confirmation=1&#10;&#10;Find out more about our work here: www.ellenmacarthurfoundation.org&#10;&#10;Follow us online on these channels:&#10;Instagram: http://instagram.com/EllenMacArthurFoundation &#10;Facebook: http://www.facebook.com/ellenmacarthurfoundation&#10;Twitter: http://www.twitter.com/circulareconomy&#10;LinkedIn: https://www.linkedin.com/company/ellen-macarthur-foundation/&#10;Website: http://www.ellenmacarthurfoundation.org" id="161" name="Google Shape;161;g30953122b18_0_3" title="Redesigning the Fashion Industry | The Story of The Jeans Redesign">
            <a:hlinkClick r:id="rId4"/>
          </p:cNvPr>
          <p:cNvPicPr preferRelativeResize="0"/>
          <p:nvPr/>
        </p:nvPicPr>
        <p:blipFill>
          <a:blip r:embed="rId5">
            <a:alphaModFix/>
          </a:blip>
          <a:stretch>
            <a:fillRect/>
          </a:stretch>
        </p:blipFill>
        <p:spPr>
          <a:xfrm>
            <a:off x="1510000" y="2812950"/>
            <a:ext cx="5513425" cy="3101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g30953122b18_0_8"/>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The 3 Rs of Sustainability: Recycle</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Reclaim materials from old products to create new ones.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Design for disassembly and material selection for easy recycling.</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Use of recycled materials in production.</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67" name="Google Shape;167;g30953122b18_0_8"/>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Where do our clothes go when we’re done with them? In a city like New York alone, 200 million pounds of clothing are being landfilled annually - that is the equivalent of over 440 Statues of Liberty. Globally, 73% of the materials used to produce clothing are landfilled or burned at the end of their life, while less than 1% of old clothing goes on to be used to make new clothes.&#10;&#10;Two recent campaigns - Wear Next (New York) and Love Not Landfill (London) - aimed to divert clothes from landfill and encouraged brands and citizens to embrace the new mindset and make our wardrobes really work. They say that whether it’s swapping them, selling them, donating or recycling them, it’s possible to work together to prevent clothing from ever becoming waste. Join this session to find out why these campaigns were set up, how they went and what they learned.&#10;------&#10;Thank you for watching this video. The Ellen MacArthur Foundation is a UK charity working on business, learning, insights &amp; analysis, and communications to accelerate the transition towards the circular economy. &#10;&#10;Find out more about our work here: www.ellenmacarthurfoundation.org&#10;&#10;Follow us online on these channels:&#10;Instagram: http://instagram.com/ellenmacarthurfoundation&#10;Facebook: http://facebook.com/EllenMacArthurFoundation &#10;LinkedIn: https://www.linkedin.com/company/ellen-macarthur-foundation &#10;Website: https:/www.ellenmacarthurfoundation.org&#10;&#10;#circulareconomy" id="168" name="Google Shape;168;g30953122b18_0_8" title="Who Should Be Responsible for Recycling Clothes? The Consumer or the Fashion Industry?">
            <a:hlinkClick r:id="rId4"/>
          </p:cNvPr>
          <p:cNvPicPr preferRelativeResize="0"/>
          <p:nvPr/>
        </p:nvPicPr>
        <p:blipFill>
          <a:blip r:embed="rId5">
            <a:alphaModFix/>
          </a:blip>
          <a:stretch>
            <a:fillRect/>
          </a:stretch>
        </p:blipFill>
        <p:spPr>
          <a:xfrm>
            <a:off x="1447100" y="2750025"/>
            <a:ext cx="5725475" cy="3220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g30953122b18_0_13"/>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Conclusion: Applying the 3 Rs in Design</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The 3 Rs guide sustainable design to minimize environmental impact.</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Reduce, Reuse, Recycle promotes circular economy and resource efficiency.</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Designers can contribute to a more sustainable future by integrating these principles.</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74" name="Google Shape;174;g30953122b18_0_13"/>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Tim Brown, CEO of IDEO, explains the circular economy and why designers need to get involved. To learn how to start designing differently, visit the Circular Design Guide  http://www.circulardesignguide.com" id="175" name="Google Shape;175;g30953122b18_0_13" title="Tim Brown: Design &amp; the circular economy – Circular Design Guide">
            <a:hlinkClick r:id="rId4"/>
          </p:cNvPr>
          <p:cNvPicPr preferRelativeResize="0"/>
          <p:nvPr/>
        </p:nvPicPr>
        <p:blipFill>
          <a:blip r:embed="rId5">
            <a:alphaModFix/>
          </a:blip>
          <a:stretch>
            <a:fillRect/>
          </a:stretch>
        </p:blipFill>
        <p:spPr>
          <a:xfrm>
            <a:off x="1772175" y="2865375"/>
            <a:ext cx="5401575" cy="3038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36"/>
          <p:cNvSpPr txBox="1"/>
          <p:nvPr/>
        </p:nvSpPr>
        <p:spPr>
          <a:xfrm>
            <a:off x="9421061" y="307911"/>
            <a:ext cx="203773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Arial"/>
                <a:ea typeface="Arial"/>
                <a:cs typeface="Arial"/>
                <a:sym typeface="Arial"/>
              </a:rPr>
              <a:t>Website</a:t>
            </a:r>
            <a:endParaRPr b="0" i="0" sz="4000" u="none" cap="none" strike="noStrike">
              <a:solidFill>
                <a:srgbClr val="000000"/>
              </a:solidFill>
              <a:latin typeface="Arial"/>
              <a:ea typeface="Arial"/>
              <a:cs typeface="Arial"/>
              <a:sym typeface="Arial"/>
            </a:endParaRPr>
          </a:p>
        </p:txBody>
      </p:sp>
      <p:sp>
        <p:nvSpPr>
          <p:cNvPr id="181" name="Google Shape;181;p36"/>
          <p:cNvSpPr txBox="1"/>
          <p:nvPr/>
        </p:nvSpPr>
        <p:spPr>
          <a:xfrm>
            <a:off x="5038451" y="1464906"/>
            <a:ext cx="642034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Suggested actions to increase visitors</a:t>
            </a:r>
            <a:endParaRPr b="0" i="0" sz="2800" u="none" cap="none" strike="noStrike">
              <a:solidFill>
                <a:srgbClr val="000000"/>
              </a:solidFill>
              <a:latin typeface="Arial"/>
              <a:ea typeface="Arial"/>
              <a:cs typeface="Arial"/>
              <a:sym typeface="Arial"/>
            </a:endParaRPr>
          </a:p>
        </p:txBody>
      </p:sp>
      <p:grpSp>
        <p:nvGrpSpPr>
          <p:cNvPr id="182" name="Google Shape;182;p36"/>
          <p:cNvGrpSpPr/>
          <p:nvPr/>
        </p:nvGrpSpPr>
        <p:grpSpPr>
          <a:xfrm>
            <a:off x="5376045" y="2317297"/>
            <a:ext cx="6082753" cy="3338998"/>
            <a:chOff x="0" y="1360"/>
            <a:chExt cx="6082753" cy="3338998"/>
          </a:xfrm>
        </p:grpSpPr>
        <p:sp>
          <p:nvSpPr>
            <p:cNvPr id="183" name="Google Shape;183;p36"/>
            <p:cNvSpPr/>
            <p:nvPr/>
          </p:nvSpPr>
          <p:spPr>
            <a:xfrm>
              <a:off x="0" y="1360"/>
              <a:ext cx="6082753" cy="1104098"/>
            </a:xfrm>
            <a:prstGeom prst="roundRect">
              <a:avLst>
                <a:gd fmla="val 16667"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6"/>
            <p:cNvSpPr txBox="1"/>
            <p:nvPr/>
          </p:nvSpPr>
          <p:spPr>
            <a:xfrm>
              <a:off x="53898" y="55258"/>
              <a:ext cx="5974957" cy="99630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Mention in all project posts at the end: “Find out more: (website link)”</a:t>
              </a:r>
              <a:endParaRPr b="0" i="0" sz="2400" u="none" cap="none" strike="noStrike">
                <a:solidFill>
                  <a:schemeClr val="lt1"/>
                </a:solidFill>
                <a:latin typeface="Arial"/>
                <a:ea typeface="Arial"/>
                <a:cs typeface="Arial"/>
                <a:sym typeface="Arial"/>
              </a:endParaRPr>
            </a:p>
          </p:txBody>
        </p:sp>
        <p:sp>
          <p:nvSpPr>
            <p:cNvPr id="185" name="Google Shape;185;p36"/>
            <p:cNvSpPr/>
            <p:nvPr/>
          </p:nvSpPr>
          <p:spPr>
            <a:xfrm>
              <a:off x="0" y="1118130"/>
              <a:ext cx="6082753" cy="1104098"/>
            </a:xfrm>
            <a:prstGeom prst="roundRect">
              <a:avLst>
                <a:gd fmla="val 16667"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6"/>
            <p:cNvSpPr txBox="1"/>
            <p:nvPr/>
          </p:nvSpPr>
          <p:spPr>
            <a:xfrm>
              <a:off x="53898" y="1172028"/>
              <a:ext cx="5974957" cy="99630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Repost our posts in stories of project’s accounts and add link of website as a sticker</a:t>
              </a:r>
              <a:endParaRPr b="0" i="0" sz="2400" u="none" cap="none" strike="noStrike">
                <a:solidFill>
                  <a:schemeClr val="lt1"/>
                </a:solidFill>
                <a:latin typeface="Arial"/>
                <a:ea typeface="Arial"/>
                <a:cs typeface="Arial"/>
                <a:sym typeface="Arial"/>
              </a:endParaRPr>
            </a:p>
          </p:txBody>
        </p:sp>
        <p:sp>
          <p:nvSpPr>
            <p:cNvPr id="187" name="Google Shape;187;p36"/>
            <p:cNvSpPr/>
            <p:nvPr/>
          </p:nvSpPr>
          <p:spPr>
            <a:xfrm>
              <a:off x="0" y="2236260"/>
              <a:ext cx="6082753" cy="1104098"/>
            </a:xfrm>
            <a:prstGeom prst="roundRect">
              <a:avLst>
                <a:gd fmla="val 16667"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6"/>
            <p:cNvSpPr txBox="1"/>
            <p:nvPr/>
          </p:nvSpPr>
          <p:spPr>
            <a:xfrm>
              <a:off x="53898" y="2290158"/>
              <a:ext cx="5974957" cy="99630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Share newsletter with stakeholders, including website link</a:t>
              </a:r>
              <a:endParaRPr b="0" i="0" sz="2400" u="none" cap="none" strike="noStrike">
                <a:solidFill>
                  <a:schemeClr val="lt1"/>
                </a:solidFill>
                <a:latin typeface="Arial"/>
                <a:ea typeface="Arial"/>
                <a:cs typeface="Arial"/>
                <a:sym typeface="Arial"/>
              </a:endParaRPr>
            </a:p>
          </p:txBody>
        </p:sp>
      </p:grpSp>
      <p:pic>
        <p:nvPicPr>
          <p:cNvPr id="189" name="Google Shape;189;p36"/>
          <p:cNvPicPr preferRelativeResize="0"/>
          <p:nvPr/>
        </p:nvPicPr>
        <p:blipFill rotWithShape="1">
          <a:blip r:embed="rId4">
            <a:alphaModFix/>
          </a:blip>
          <a:srcRect b="5714" l="0" r="1760" t="10748"/>
          <a:stretch/>
        </p:blipFill>
        <p:spPr>
          <a:xfrm>
            <a:off x="-2669032" y="-838200"/>
            <a:ext cx="16090153" cy="769620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89"/>
                                        </p:tgtEl>
                                        <p:attrNameLst>
                                          <p:attrName>ppt_w</p:attrName>
                                        </p:attrNameLst>
                                      </p:cBhvr>
                                      <p:tavLst>
                                        <p:tav fmla="" tm="0">
                                          <p:val>
                                            <p:strVal val="#ppt_w"/>
                                          </p:val>
                                        </p:tav>
                                        <p:tav fmla="" tm="100000">
                                          <p:val>
                                            <p:strVal val="0"/>
                                          </p:val>
                                        </p:tav>
                                      </p:tavLst>
                                    </p:anim>
                                    <p:anim calcmode="lin" valueType="num">
                                      <p:cBhvr additive="base">
                                        <p:cTn dur="500"/>
                                        <p:tgtEl>
                                          <p:spTgt spid="189"/>
                                        </p:tgtEl>
                                        <p:attrNameLst>
                                          <p:attrName>ppt_h</p:attrName>
                                        </p:attrNameLst>
                                      </p:cBhvr>
                                      <p:tavLst>
                                        <p:tav fmla="" tm="0">
                                          <p:val>
                                            <p:strVal val="#ppt_h"/>
                                          </p:val>
                                        </p:tav>
                                        <p:tav fmla="" tm="100000">
                                          <p:val>
                                            <p:strVal val="0"/>
                                          </p:val>
                                        </p:tav>
                                      </p:tavLst>
                                    </p:anim>
                                    <p:set>
                                      <p:cBhvr>
                                        <p:cTn dur="1" fill="hold">
                                          <p:stCondLst>
                                            <p:cond delay="500"/>
                                          </p:stCondLst>
                                        </p:cTn>
                                        <p:tgtEl>
                                          <p:spTgt spid="18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2"/>
          <p:cNvSpPr txBox="1"/>
          <p:nvPr>
            <p:ph type="ctrTitle"/>
          </p:nvPr>
        </p:nvSpPr>
        <p:spPr>
          <a:xfrm>
            <a:off x="813933" y="654936"/>
            <a:ext cx="10544947" cy="2333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Roboto Medium"/>
              <a:buNone/>
            </a:pPr>
            <a:r>
              <a:rPr lang="en-GB" sz="3200">
                <a:solidFill>
                  <a:srgbClr val="2330DC"/>
                </a:solidFill>
                <a:latin typeface="Roboto Medium"/>
                <a:ea typeface="Roboto Medium"/>
                <a:cs typeface="Roboto Medium"/>
                <a:sym typeface="Roboto Medium"/>
              </a:rPr>
              <a:t>Introductory Course - New European Bauhaus and Principles of Sustainability in Design</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rPr lang="en-GB" sz="3200">
                <a:solidFill>
                  <a:srgbClr val="2330DC"/>
                </a:solidFill>
                <a:latin typeface="Roboto Medium"/>
                <a:ea typeface="Roboto Medium"/>
                <a:cs typeface="Roboto Medium"/>
                <a:sym typeface="Roboto Medium"/>
              </a:rPr>
              <a:t>Module 3: Principles of Sustainability in Design</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p:txBody>
      </p:sp>
      <p:sp>
        <p:nvSpPr>
          <p:cNvPr id="89" name="Google Shape;89;p2"/>
          <p:cNvSpPr txBox="1"/>
          <p:nvPr>
            <p:ph idx="1" type="subTitle"/>
          </p:nvPr>
        </p:nvSpPr>
        <p:spPr>
          <a:xfrm>
            <a:off x="813933" y="3120572"/>
            <a:ext cx="7003547" cy="14804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595959"/>
              </a:buClr>
              <a:buSzPts val="2400"/>
              <a:buNone/>
            </a:pPr>
            <a:r>
              <a:rPr lang="en-GB" sz="2000">
                <a:solidFill>
                  <a:srgbClr val="2330DC"/>
                </a:solidFill>
                <a:latin typeface="Roboto"/>
                <a:ea typeface="Roboto"/>
                <a:cs typeface="Roboto"/>
                <a:sym typeface="Roboto"/>
              </a:rPr>
              <a:t>3.1 Definition and Importance of Sustainability in Design</a:t>
            </a:r>
            <a:endParaRPr sz="2000">
              <a:solidFill>
                <a:srgbClr val="2330DC"/>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2000">
                <a:solidFill>
                  <a:srgbClr val="2330DC"/>
                </a:solidFill>
                <a:latin typeface="Roboto"/>
                <a:ea typeface="Roboto"/>
                <a:cs typeface="Roboto"/>
                <a:sym typeface="Roboto"/>
              </a:rPr>
              <a:t>3.2 Key Sustainability Concepts: Reduce, Reuse, Recycle</a:t>
            </a:r>
            <a:endParaRPr sz="2000">
              <a:solidFill>
                <a:srgbClr val="2330DC"/>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t/>
            </a:r>
            <a:endParaRPr sz="2000">
              <a:solidFill>
                <a:srgbClr val="2330DC"/>
              </a:solidFill>
              <a:latin typeface="Roboto"/>
              <a:ea typeface="Roboto"/>
              <a:cs typeface="Roboto"/>
              <a:sym typeface="Roboto"/>
            </a:endParaRPr>
          </a:p>
          <a:p>
            <a:pPr indent="0" lvl="0" marL="0" rtl="0" algn="l">
              <a:lnSpc>
                <a:spcPct val="90000"/>
              </a:lnSpc>
              <a:spcBef>
                <a:spcPts val="1200"/>
              </a:spcBef>
              <a:spcAft>
                <a:spcPts val="0"/>
              </a:spcAft>
              <a:buClr>
                <a:srgbClr val="595959"/>
              </a:buClr>
              <a:buSzPts val="2400"/>
              <a:buNone/>
            </a:pPr>
            <a:r>
              <a:t/>
            </a:r>
            <a:endParaRPr sz="200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3"/>
          <p:cNvSpPr txBox="1"/>
          <p:nvPr/>
        </p:nvSpPr>
        <p:spPr>
          <a:xfrm>
            <a:off x="985700" y="870350"/>
            <a:ext cx="10266000" cy="502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Introduction to Sustainability in Design</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Increasing importance due to climate change, resource depletion, and environmental degradation.</a:t>
            </a:r>
            <a:endParaRPr sz="1600">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Sustainability means meeting present needs without compromising future generations.</a:t>
            </a:r>
            <a:endParaRPr sz="1600">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Considers environmental, social, and economic impacts throughout the product </a:t>
            </a:r>
            <a:r>
              <a:rPr lang="en-GB" sz="1600">
                <a:solidFill>
                  <a:srgbClr val="2330DC"/>
                </a:solidFill>
                <a:latin typeface="Roboto"/>
                <a:ea typeface="Roboto"/>
                <a:cs typeface="Roboto"/>
                <a:sym typeface="Roboto"/>
              </a:rPr>
              <a:t>life cycle</a:t>
            </a:r>
            <a:r>
              <a:rPr lang="en-GB" sz="1600">
                <a:solidFill>
                  <a:srgbClr val="2330DC"/>
                </a:solidFill>
                <a:latin typeface="Roboto"/>
                <a:ea typeface="Roboto"/>
                <a:cs typeface="Roboto"/>
                <a:sym typeface="Roboto"/>
              </a:rPr>
              <a:t>.</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p:txBody>
      </p:sp>
      <p:pic>
        <p:nvPicPr>
          <p:cNvPr descr="There's a world of opportunity to re-think and re-design the way we make stuff. &#10;&#10;'Re-Thinking Progress' explores how through a change in perspective we can re-design the way our economy works - designing products that can be 'made to be made again' and powering the system with renewable energy. It questions whether with creativity and innovation we can build a restorative economy.&#10;&#10;------&#10;Thank you for watching this video. The Ellen MacArthur Foundation is a UK charity working on business, learning, insights &amp; analysis, and communications to accelerate the transition towards the circular economy. &#10;&#10;Find out more about our work here: www.ellenmacarthurfoundation.org&#10;&#10;Follow us online on these channels:&#10;&#10;Instagram: http://instagram.com/ellenmacarthurfoundation&#10;Facebook: http://facebook.com/EllenMacArthurFoundation &#10;LinkedIn: https://www.linkedin.com/company/ellen-macarthur-foundation &#10;Website: https:/www.ellenmacarthurfoundation.org&#10;&#10;#circulareconomy" id="97" name="Google Shape;97;p23" title="Explaining the Circular Economy and How Society Can Re-think Progress | Animated Video Essay">
            <a:hlinkClick r:id="rId4"/>
          </p:cNvPr>
          <p:cNvPicPr preferRelativeResize="0"/>
          <p:nvPr/>
        </p:nvPicPr>
        <p:blipFill>
          <a:blip r:embed="rId5">
            <a:alphaModFix/>
          </a:blip>
          <a:stretch>
            <a:fillRect/>
          </a:stretch>
        </p:blipFill>
        <p:spPr>
          <a:xfrm>
            <a:off x="1544650" y="2885650"/>
            <a:ext cx="5533550" cy="3112600"/>
          </a:xfrm>
          <a:prstGeom prst="rect">
            <a:avLst/>
          </a:prstGeom>
          <a:noFill/>
          <a:ln>
            <a:noFill/>
          </a:ln>
        </p:spPr>
      </p:pic>
      <p:pic>
        <p:nvPicPr>
          <p:cNvPr id="98" name="Google Shape;98;p23"/>
          <p:cNvPicPr preferRelativeResize="0"/>
          <p:nvPr/>
        </p:nvPicPr>
        <p:blipFill>
          <a:blip r:embed="rId6">
            <a:alphaModFix/>
          </a:blip>
          <a:stretch>
            <a:fillRect/>
          </a:stretch>
        </p:blipFill>
        <p:spPr>
          <a:xfrm>
            <a:off x="9143975" y="4050325"/>
            <a:ext cx="2618925" cy="2618925"/>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3"/>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Definition of Sustainability in Design</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Creating solutions that are environmentally responsible, socially equitable, and economically viable.</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Designing with a long-term perspective (materials, manufacturing, disposal).</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What are the key perspectives of regenerative design? Joanna Choukeir discusses what she considers to be the six fundamental elements alongside Tim Brown at Summit 22.&#10;------&#10;Thank you for watching this video. The Ellen MacArthur Foundation is a UK charity that develops and promotes the idea of a circular economy, which - driven by design, eliminates waste and pollution, circulates products and materials, and regenerates nature.&#10;&#10;Subscribe to The Ellen MacArthur Foundation for more insightful videos -https://www.youtube.com/channel/UCQAC2otE5_agzHZPnk3mE5w?sub_confirmation=1&#10;&#10;Find out more about our work here: www.ellenmacarthurfoundation.org&#10;&#10;Follow us online on these channels:&#10;Instagram: http://instagram.com/EllenMacArthurFoundation &#10;Facebook: http://www.facebook.com/ellenmacarthurfoundation&#10;Twitter: http://www.twitter.com/circulareconomy&#10;LinkedIn: https://www.linkedin.com/company/ellen-macarthur-foundation/&#10;Website: http://www.ellenmacarthurfoundation.org" id="104" name="Google Shape;104;p3" title="The Six fundamental perspectives of regenerative design | Summit 22">
            <a:hlinkClick r:id="rId4"/>
          </p:cNvPr>
          <p:cNvPicPr preferRelativeResize="0"/>
          <p:nvPr/>
        </p:nvPicPr>
        <p:blipFill>
          <a:blip r:embed="rId5">
            <a:alphaModFix/>
          </a:blip>
          <a:stretch>
            <a:fillRect/>
          </a:stretch>
        </p:blipFill>
        <p:spPr>
          <a:xfrm>
            <a:off x="1352725" y="2565850"/>
            <a:ext cx="6071550" cy="3415225"/>
          </a:xfrm>
          <a:prstGeom prst="rect">
            <a:avLst/>
          </a:prstGeom>
          <a:noFill/>
          <a:ln>
            <a:noFill/>
          </a:ln>
        </p:spPr>
      </p:pic>
      <p:pic>
        <p:nvPicPr>
          <p:cNvPr id="105" name="Google Shape;105;p3"/>
          <p:cNvPicPr preferRelativeResize="0"/>
          <p:nvPr/>
        </p:nvPicPr>
        <p:blipFill>
          <a:blip r:embed="rId6">
            <a:alphaModFix/>
          </a:blip>
          <a:stretch>
            <a:fillRect/>
          </a:stretch>
        </p:blipFill>
        <p:spPr>
          <a:xfrm>
            <a:off x="8809946" y="3586275"/>
            <a:ext cx="2858924" cy="2883725"/>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g308ead12222_0_1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Environmental Responsibility</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Design and production contribute to pollution, deforestation, climate change.</a:t>
            </a:r>
            <a:endParaRPr sz="1600">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Sustainable design reduces environmental impact, conserves resources, protects ecosystems.</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Can the way we build help regenerate our ecology, our health, and our society? Industry expert on Sustainable / Regenerative Design. He facilitates sustainable design integration among all departments and business units and is acutely involved in refining the firm’s design process through the creation of new sustainable tools and processes. This talk was given at a TEDx event using the TED conference format but independently organized by a local community. Learn more at https://www.ted.com/tedx" id="111" name="Google Shape;111;g308ead12222_0_14" title="Buildings that Regenerate | Colin Rohlfing | TEDxStLouis">
            <a:hlinkClick r:id="rId4"/>
          </p:cNvPr>
          <p:cNvPicPr preferRelativeResize="0"/>
          <p:nvPr/>
        </p:nvPicPr>
        <p:blipFill>
          <a:blip r:embed="rId5">
            <a:alphaModFix/>
          </a:blip>
          <a:stretch>
            <a:fillRect/>
          </a:stretch>
        </p:blipFill>
        <p:spPr>
          <a:xfrm>
            <a:off x="1321275" y="2611075"/>
            <a:ext cx="5970175" cy="3358225"/>
          </a:xfrm>
          <a:prstGeom prst="rect">
            <a:avLst/>
          </a:prstGeom>
          <a:noFill/>
          <a:ln>
            <a:noFill/>
          </a:ln>
        </p:spPr>
      </p:pic>
      <p:pic>
        <p:nvPicPr>
          <p:cNvPr id="112" name="Google Shape;112;g308ead12222_0_14"/>
          <p:cNvPicPr preferRelativeResize="0"/>
          <p:nvPr/>
        </p:nvPicPr>
        <p:blipFill>
          <a:blip r:embed="rId6">
            <a:alphaModFix/>
          </a:blip>
          <a:stretch>
            <a:fillRect/>
          </a:stretch>
        </p:blipFill>
        <p:spPr>
          <a:xfrm>
            <a:off x="7955951" y="4540575"/>
            <a:ext cx="3258026" cy="2013350"/>
          </a:xfrm>
          <a:prstGeom prst="rect">
            <a:avLst/>
          </a:prstGeom>
          <a:noFill/>
          <a:ln>
            <a:noFill/>
          </a:ln>
        </p:spPr>
      </p:pic>
      <p:pic>
        <p:nvPicPr>
          <p:cNvPr id="113" name="Google Shape;113;g308ead12222_0_14"/>
          <p:cNvPicPr preferRelativeResize="0"/>
          <p:nvPr/>
        </p:nvPicPr>
        <p:blipFill>
          <a:blip r:embed="rId7">
            <a:alphaModFix/>
          </a:blip>
          <a:stretch>
            <a:fillRect/>
          </a:stretch>
        </p:blipFill>
        <p:spPr>
          <a:xfrm>
            <a:off x="8412325" y="2549525"/>
            <a:ext cx="2345274" cy="1758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g308ead12222_0_3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Economic Efficiency</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Efficient use of materials and energy reduces costs.</a:t>
            </a:r>
            <a:endParaRPr sz="1600">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Sustainable products are more durable and cost-effective in the long run.</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What would a sustainable, universally beneficial economy look like? &quot;Like a doughnut,&quot; says Oxford economist Kate Raworth. In a stellar, eye-opening talk, she explains how we can move countries out of the hole -- where people are falling short on life's essentials -- and create regenerative, distributive economies that work within the planet's ecological limits.&#10;&#10;Check out more TED Talks: http://www.ted.com&#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10;&#10;Follow TED on Twitter: http://www.twitter.com/TEDTalks&#10;Like TED on Facebook: https://www.facebook.com/TED&#10;&#10;Subscribe to our channel: https://www.youtube.com/TED" id="119" name="Google Shape;119;g308ead12222_0_35" title="A healthy economy should be designed to thrive, not grow | Kate Raworth">
            <a:hlinkClick r:id="rId4"/>
          </p:cNvPr>
          <p:cNvPicPr preferRelativeResize="0"/>
          <p:nvPr/>
        </p:nvPicPr>
        <p:blipFill>
          <a:blip r:embed="rId5">
            <a:alphaModFix/>
          </a:blip>
          <a:stretch>
            <a:fillRect/>
          </a:stretch>
        </p:blipFill>
        <p:spPr>
          <a:xfrm>
            <a:off x="1656850" y="2637950"/>
            <a:ext cx="5694000" cy="3202875"/>
          </a:xfrm>
          <a:prstGeom prst="rect">
            <a:avLst/>
          </a:prstGeom>
          <a:noFill/>
          <a:ln>
            <a:noFill/>
          </a:ln>
        </p:spPr>
      </p:pic>
      <p:pic>
        <p:nvPicPr>
          <p:cNvPr id="120" name="Google Shape;120;g308ead12222_0_35"/>
          <p:cNvPicPr preferRelativeResize="0"/>
          <p:nvPr/>
        </p:nvPicPr>
        <p:blipFill>
          <a:blip r:embed="rId6">
            <a:alphaModFix/>
          </a:blip>
          <a:stretch>
            <a:fillRect/>
          </a:stretch>
        </p:blipFill>
        <p:spPr>
          <a:xfrm>
            <a:off x="8841880" y="194600"/>
            <a:ext cx="2837645" cy="1891024"/>
          </a:xfrm>
          <a:prstGeom prst="rect">
            <a:avLst/>
          </a:prstGeom>
          <a:noFill/>
          <a:ln>
            <a:noFill/>
          </a:ln>
        </p:spPr>
      </p:pic>
      <p:pic>
        <p:nvPicPr>
          <p:cNvPr id="121" name="Google Shape;121;g308ead12222_0_35"/>
          <p:cNvPicPr preferRelativeResize="0"/>
          <p:nvPr/>
        </p:nvPicPr>
        <p:blipFill>
          <a:blip r:embed="rId7">
            <a:alphaModFix/>
          </a:blip>
          <a:stretch>
            <a:fillRect/>
          </a:stretch>
        </p:blipFill>
        <p:spPr>
          <a:xfrm>
            <a:off x="8841900" y="4641906"/>
            <a:ext cx="2837626" cy="18910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g308ead12222_0_4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Social Equity in Sustainable Design</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Inclusive and accessible designs for people of all backgrounds.</a:t>
            </a:r>
            <a:endParaRPr sz="1600">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Sustainable design promotes equity by ensuring products are beneficial to all people.</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We will introduce you to Product Inclusion and Equity, and how to approach it when designing for Wear OS. You will learn how to build for belonging and make products more accessible and usable by all.&#10;&#10;Chapters&#10;00:00:10 - Introduction&#10;00:01:02 - The role of product inclusion &amp; equity&#10;00:02:19 - It’s better for business&#10;00:02:20 - A seamless user experience and innovation&#10;00:02:21 - Conclusion&#10;00:02:22 - Closing&#10;&#10;Resources&#10;- Belonging a Sense of Belonging at Google and beyond → https://about.google/belonging/&#10;- Adobe Inclusive Design → https://goo.gle/ngeayo &#10;- Universal design, inclusive design, and equity-focused design → https://goo.gle/vefiaw&#10;- Matt May, 2018. Adobe. How to implement inclusive design in the workplace →  https://goo.gle/nshcui&#10;- Sandra Camacho, 2022. What is the Business Case for Inclusive Design → https://goo.gle/lwgdah&#10;- EEOC Diversity in high tech → https://goo.gle/eyapjk&#10;- Sasha Costanza-Chock, 2020. Design Justice → https://goo.gle/pufint&#10;- Kat Holmes, 2018. 5 Ways Inclusion Fuels Innovation → https://goo.gle/wnipxe&#10;&#10;Presenters&#10;- Mallory Carroll, UX Researcher&#10;- Matthew Pateman, UX Researcher" id="127" name="Google Shape;127;g308ead12222_0_46" title="Introduction to Product Inclusion &amp; Equity">
            <a:hlinkClick r:id="rId4"/>
          </p:cNvPr>
          <p:cNvPicPr preferRelativeResize="0"/>
          <p:nvPr/>
        </p:nvPicPr>
        <p:blipFill>
          <a:blip r:embed="rId5">
            <a:alphaModFix/>
          </a:blip>
          <a:stretch>
            <a:fillRect/>
          </a:stretch>
        </p:blipFill>
        <p:spPr>
          <a:xfrm>
            <a:off x="1635850" y="2618925"/>
            <a:ext cx="5861800" cy="3297250"/>
          </a:xfrm>
          <a:prstGeom prst="rect">
            <a:avLst/>
          </a:prstGeom>
          <a:noFill/>
          <a:ln>
            <a:noFill/>
          </a:ln>
        </p:spPr>
      </p:pic>
      <p:pic>
        <p:nvPicPr>
          <p:cNvPr id="128" name="Google Shape;128;g308ead12222_0_46"/>
          <p:cNvPicPr preferRelativeResize="0"/>
          <p:nvPr/>
        </p:nvPicPr>
        <p:blipFill>
          <a:blip r:embed="rId6">
            <a:alphaModFix/>
          </a:blip>
          <a:stretch>
            <a:fillRect/>
          </a:stretch>
        </p:blipFill>
        <p:spPr>
          <a:xfrm>
            <a:off x="8825096" y="4613949"/>
            <a:ext cx="3366902" cy="2244050"/>
          </a:xfrm>
          <a:prstGeom prst="rect">
            <a:avLst/>
          </a:prstGeom>
          <a:noFill/>
          <a:ln>
            <a:noFill/>
          </a:ln>
        </p:spPr>
      </p:pic>
      <p:pic>
        <p:nvPicPr>
          <p:cNvPr id="129" name="Google Shape;129;g308ead12222_0_46"/>
          <p:cNvPicPr preferRelativeResize="0"/>
          <p:nvPr/>
        </p:nvPicPr>
        <p:blipFill>
          <a:blip r:embed="rId7">
            <a:alphaModFix/>
          </a:blip>
          <a:stretch>
            <a:fillRect/>
          </a:stretch>
        </p:blipFill>
        <p:spPr>
          <a:xfrm>
            <a:off x="9808675" y="1014400"/>
            <a:ext cx="2383326" cy="3599549"/>
          </a:xfrm>
          <a:prstGeom prst="rect">
            <a:avLst/>
          </a:prstGeom>
          <a:noFill/>
          <a:ln>
            <a:noFill/>
          </a:ln>
        </p:spPr>
      </p:pic>
      <p:pic>
        <p:nvPicPr>
          <p:cNvPr id="130" name="Google Shape;130;g308ead12222_0_46"/>
          <p:cNvPicPr preferRelativeResize="0"/>
          <p:nvPr/>
        </p:nvPicPr>
        <p:blipFill>
          <a:blip r:embed="rId8">
            <a:alphaModFix/>
          </a:blip>
          <a:stretch>
            <a:fillRect/>
          </a:stretch>
        </p:blipFill>
        <p:spPr>
          <a:xfrm>
            <a:off x="8825100" y="3167"/>
            <a:ext cx="3366902" cy="19892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g308ead12222_0_6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Regulatory Compliance &amp; Market Demand</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Governments are implementing stricter environmental regulations.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Consumers are demanding ethically produced, sustainable products.</a:t>
            </a:r>
            <a:endParaRPr sz="1600">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Companies that adopt sustainable practices gain a competitive advantage.</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What motivates consumers to make more sustainable choices? We explore the factors that influence consumer decision-making around sustainability, and examine how companies can leverage this data to steer consumers towards more sustainable behaviours&#10;&#10;#sustainability #data #consumerbehavior &#10;&#10;See if you get the FT for free as a student (http://ft.com/schoolsarefree) or start a £1 trial: https://subs.ft.com/spa3_trial?segmentId=3d4ba81b-96bb-cef0-9ece-29efd6ef2132. &#10; &#10;► Check out our Community tab for more stories on the economy. &#10;►  Listen to our podcasts: https://www.ft.com/podcasts &#10;►  Follow us on Instagram:  https://www.instagram.com/financialtimes'" id="136" name="Google Shape;136;g308ead12222_0_65" title="Sustainability and the consumer | FT Moral Money">
            <a:hlinkClick r:id="rId4"/>
          </p:cNvPr>
          <p:cNvPicPr preferRelativeResize="0"/>
          <p:nvPr/>
        </p:nvPicPr>
        <p:blipFill>
          <a:blip r:embed="rId5">
            <a:alphaModFix/>
          </a:blip>
          <a:stretch>
            <a:fillRect/>
          </a:stretch>
        </p:blipFill>
        <p:spPr>
          <a:xfrm>
            <a:off x="1751200" y="2810325"/>
            <a:ext cx="5444625" cy="3062600"/>
          </a:xfrm>
          <a:prstGeom prst="rect">
            <a:avLst/>
          </a:prstGeom>
          <a:noFill/>
          <a:ln>
            <a:noFill/>
          </a:ln>
        </p:spPr>
      </p:pic>
      <p:pic>
        <p:nvPicPr>
          <p:cNvPr id="137" name="Google Shape;137;g308ead12222_0_65"/>
          <p:cNvPicPr preferRelativeResize="0"/>
          <p:nvPr/>
        </p:nvPicPr>
        <p:blipFill>
          <a:blip r:embed="rId6">
            <a:alphaModFix/>
          </a:blip>
          <a:stretch>
            <a:fillRect/>
          </a:stretch>
        </p:blipFill>
        <p:spPr>
          <a:xfrm>
            <a:off x="8915593" y="4739800"/>
            <a:ext cx="2766202" cy="1845575"/>
          </a:xfrm>
          <a:prstGeom prst="rect">
            <a:avLst/>
          </a:prstGeom>
          <a:noFill/>
          <a:ln>
            <a:noFill/>
          </a:ln>
        </p:spPr>
      </p:pic>
      <p:pic>
        <p:nvPicPr>
          <p:cNvPr id="138" name="Google Shape;138;g308ead12222_0_65"/>
          <p:cNvPicPr preferRelativeResize="0"/>
          <p:nvPr/>
        </p:nvPicPr>
        <p:blipFill>
          <a:blip r:embed="rId7">
            <a:alphaModFix/>
          </a:blip>
          <a:stretch>
            <a:fillRect/>
          </a:stretch>
        </p:blipFill>
        <p:spPr>
          <a:xfrm>
            <a:off x="8915600" y="377525"/>
            <a:ext cx="2698426" cy="2023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g308ead12222_0_7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2330DC"/>
                </a:solidFill>
                <a:latin typeface="Roboto"/>
                <a:ea typeface="Roboto"/>
                <a:cs typeface="Roboto"/>
                <a:sym typeface="Roboto"/>
              </a:rPr>
              <a:t>Conclusion: Why Sustainability Matters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Sustainability is key to creating responsible and impactful designs.</a:t>
            </a:r>
            <a:endParaRPr sz="1600">
              <a:solidFill>
                <a:srgbClr val="2330DC"/>
              </a:solidFill>
              <a:latin typeface="Roboto"/>
              <a:ea typeface="Roboto"/>
              <a:cs typeface="Roboto"/>
              <a:sym typeface="Roboto"/>
            </a:endParaRPr>
          </a:p>
          <a:p>
            <a:pPr indent="-330200" lvl="0" marL="457200" rtl="0" algn="l">
              <a:spcBef>
                <a:spcPts val="0"/>
              </a:spcBef>
              <a:spcAft>
                <a:spcPts val="0"/>
              </a:spcAft>
              <a:buClr>
                <a:srgbClr val="2330DC"/>
              </a:buClr>
              <a:buSzPts val="1600"/>
              <a:buFont typeface="Roboto"/>
              <a:buChar char="●"/>
            </a:pPr>
            <a:r>
              <a:rPr lang="en-GB" sz="1600">
                <a:solidFill>
                  <a:srgbClr val="2330DC"/>
                </a:solidFill>
                <a:latin typeface="Roboto"/>
                <a:ea typeface="Roboto"/>
                <a:cs typeface="Roboto"/>
                <a:sym typeface="Roboto"/>
              </a:rPr>
              <a:t>A holistic approach benefits the environment, society, and the economy.</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44" name="Google Shape;144;g308ead12222_0_7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The ‘Living Places’ concept rethinks our understanding of buildings in a new way through sustainable solutions and practical action. VELUX, together with EFFEKT architects and Artelia engineers, have explored how the building industry can advance the health of people and the planet through a scalable building concept that aims to achieve a 3-times lower CO2 footprint and a 3-times better indoor climate by Danish standards, all while enhancing the health and well-being of residents - and at a competitive price!&#10;&#10;More on: http://bit.ly/3D3WdKR&#10;&#10;UIA World Congress of Architects coverage: https://bit.ly/3NXtHB1&#10;&#10;Subscribe to our channel http://bit.ly/2lvBUlc&#10;Watch our full video catalog: http://bit.ly/2kpSxP3&#10;Follow ArchDaily on Facebook: http://bit.ly/2ktd8SD&#10;Follow  ArchDaily on Instagram: http://bit.ly/2jXDgVn" id="145" name="Google Shape;145;g308ead12222_0_76" title="What If We Could Design Our Buildings In A Way That Was Healthy For Both People And The Planet?">
            <a:hlinkClick r:id="rId4"/>
          </p:cNvPr>
          <p:cNvPicPr preferRelativeResize="0"/>
          <p:nvPr/>
        </p:nvPicPr>
        <p:blipFill>
          <a:blip r:embed="rId5">
            <a:alphaModFix/>
          </a:blip>
          <a:stretch>
            <a:fillRect/>
          </a:stretch>
        </p:blipFill>
        <p:spPr>
          <a:xfrm>
            <a:off x="1506800" y="2694925"/>
            <a:ext cx="5819875" cy="3273675"/>
          </a:xfrm>
          <a:prstGeom prst="rect">
            <a:avLst/>
          </a:prstGeom>
          <a:noFill/>
          <a:ln>
            <a:noFill/>
          </a:ln>
        </p:spPr>
      </p:pic>
      <p:pic>
        <p:nvPicPr>
          <p:cNvPr id="146" name="Google Shape;146;g308ead12222_0_76"/>
          <p:cNvPicPr preferRelativeResize="0"/>
          <p:nvPr/>
        </p:nvPicPr>
        <p:blipFill>
          <a:blip r:embed="rId6">
            <a:alphaModFix/>
          </a:blip>
          <a:stretch>
            <a:fillRect/>
          </a:stretch>
        </p:blipFill>
        <p:spPr>
          <a:xfrm>
            <a:off x="8714600" y="4404250"/>
            <a:ext cx="2847759" cy="1939951"/>
          </a:xfrm>
          <a:prstGeom prst="rect">
            <a:avLst/>
          </a:prstGeom>
          <a:noFill/>
          <a:ln>
            <a:noFill/>
          </a:ln>
        </p:spPr>
      </p:pic>
      <p:pic>
        <p:nvPicPr>
          <p:cNvPr id="147" name="Google Shape;147;g308ead12222_0_76"/>
          <p:cNvPicPr preferRelativeResize="0"/>
          <p:nvPr/>
        </p:nvPicPr>
        <p:blipFill>
          <a:blip r:embed="rId7">
            <a:alphaModFix/>
          </a:blip>
          <a:stretch>
            <a:fillRect/>
          </a:stretch>
        </p:blipFill>
        <p:spPr>
          <a:xfrm>
            <a:off x="8714597" y="450900"/>
            <a:ext cx="2847724" cy="19399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