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Roboto Medium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t+UHBKW6pYDaJxgISgj3Vf6NI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72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367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18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a1eb39b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2" name="Google Shape;142;g30a1eb39b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240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a1eb39b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0" name="Google Shape;150;g30a1eb39b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86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940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21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14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799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ad12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08ead12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65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14" name="Google Shape;114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941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0" name="Google Shape;120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40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953122b1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953122b1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317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953122b1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5" name="Google Shape;135;g30953122b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NKEc4lh70?feature=oembed" TargetMode="External"/><Relationship Id="rId6" Type="http://schemas.openxmlformats.org/officeDocument/2006/relationships/image" Target="../media/image16.jpg"/><Relationship Id="rId5" Type="http://schemas.openxmlformats.org/officeDocument/2006/relationships/hyperlink" Target="https://ecodesign.vlaanderen-circulair.be/en/tools/ecolizer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lXyh5Z9_w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s8wqa_lvoQ?feature=oembed" TargetMode="External"/><Relationship Id="rId6" Type="http://schemas.openxmlformats.org/officeDocument/2006/relationships/image" Target="../media/image6.jpg"/><Relationship Id="rId5" Type="http://schemas.openxmlformats.org/officeDocument/2006/relationships/hyperlink" Target="https://www.openlca.org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mja7nwOlA?feature=oembed" TargetMode="External"/><Relationship Id="rId6" Type="http://schemas.openxmlformats.org/officeDocument/2006/relationships/image" Target="../media/image8.jpg"/><Relationship Id="rId5" Type="http://schemas.openxmlformats.org/officeDocument/2006/relationships/hyperlink" Target="https://green-business.ec.europa.eu/environmental-footprint-methods_en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PxZ16V4Ls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8g7ATzuBIQ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eyFGMUWdxg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eE2Kl0LUWI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dPNWMGyZY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a1eb39be4_0_1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Ecolizer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2.0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Αυτό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δωρεάν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εργ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αλείο βοηθά τους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/τις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αστές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ροϊόντων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να 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ξιολογήσουν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τις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βαλλοντικές επιπτώσεις των υλικών και των διαδικασιών παραγωγής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Παρέχει βαθμολογίες περιβαλλοντικών επιπτώσεων με βάση τις εκτιμήσεις του κύκλου ζωής, γεγονός που το καθιστά ιδιαίτερα σημαντικό για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τους/τις σχεδιαστές/-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προϊόντων και βιομηχανικών προϊόντων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μπορούν να αξιολογήσουν γρήγορα τη βιωσιμότητα των διαφόρων επιλογών υλικών και διαδικασιών κατά τη φάση του σχεδιασμού.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Μετρήσεις: κατανάλωση ενέργειας, χρήση πόρων και παραγωγή αποβλήτων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Διαθέσιμο στο</a:t>
            </a:r>
            <a:r>
              <a:rPr lang="en-GB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u="sng" dirty="0" err="1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Ecolizer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2.0</a:t>
            </a:r>
            <a:endParaRPr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g30a1eb39be4_0_1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g30a1eb39be4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650" y="4506850"/>
            <a:ext cx="2999823" cy="1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Ecolizer: Bepaal de milieu-impact van uw product en maak het verschil!">
            <a:hlinkClick r:id="" action="ppaction://media"/>
            <a:extLst>
              <a:ext uri="{FF2B5EF4-FFF2-40B4-BE49-F238E27FC236}">
                <a16:creationId xmlns:a16="http://schemas.microsoft.com/office/drawing/2014/main" xmlns="" id="{0490E767-75F5-6268-9812-46DC9BB865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180109" y="4023606"/>
            <a:ext cx="4397500" cy="248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a1eb39be4_0_2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Σκέψη του Κύκλου Ζωής στον Σχεδιασμό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Ενθαρρύνει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τους/τις σχεδιαστές/-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να σκέφτονται πέρα από τη φάση του σχεδιασμού και να εξετάζουν ολόκληρο τον κύκλο ζωής των έργων τους.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Επικεντρώνεται στην ελαχιστοποίηση της χρήσης πόρων, της κατανάλωσης ενέργειας και των αποβλήτων από τη δημιουργία έως τη διάθεση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Μετρήσεις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ρήση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πόρων του κύκλου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ζωής,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μείωση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των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αποβ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λήτων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β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ιωσιμότητ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των υλικών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-GB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Ecochain π</a:t>
            </a:r>
            <a:r>
              <a:rPr lang="en-GB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ροσφέρει</a:t>
            </a:r>
            <a:r>
              <a:rPr lang="en-GB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μι</a:t>
            </a:r>
            <a:r>
              <a:rPr lang="en-GB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δωρεάν δοκιμή του εργαλείου Mobius LCA</a:t>
            </a:r>
            <a:r>
              <a:rPr lang="en-GB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30a1eb39be4_0_2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g30a1eb39be4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0275" y="3756972"/>
            <a:ext cx="2204552" cy="27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LCA Tutorial - Mobius: A tour of the software">
            <a:hlinkClick r:id="" action="ppaction://media"/>
            <a:extLst>
              <a:ext uri="{FF2B5EF4-FFF2-40B4-BE49-F238E27FC236}">
                <a16:creationId xmlns:a16="http://schemas.microsoft.com/office/drawing/2014/main" xmlns="" id="{0C0EF27C-52ED-C913-AF26-6D12DFBA9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7193" y="3535489"/>
            <a:ext cx="5316691" cy="300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9421061" y="307911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5038451" y="1464906"/>
            <a:ext cx="6420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actions to increase visitors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36"/>
          <p:cNvGrpSpPr/>
          <p:nvPr/>
        </p:nvGrpSpPr>
        <p:grpSpPr>
          <a:xfrm>
            <a:off x="5376045" y="2317297"/>
            <a:ext cx="6082753" cy="3338998"/>
            <a:chOff x="0" y="1360"/>
            <a:chExt cx="6082753" cy="3338998"/>
          </a:xfrm>
        </p:grpSpPr>
        <p:sp>
          <p:nvSpPr>
            <p:cNvPr id="163" name="Google Shape;163;p36"/>
            <p:cNvSpPr/>
            <p:nvPr/>
          </p:nvSpPr>
          <p:spPr>
            <a:xfrm>
              <a:off x="0" y="13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6"/>
            <p:cNvSpPr txBox="1"/>
            <p:nvPr/>
          </p:nvSpPr>
          <p:spPr>
            <a:xfrm>
              <a:off x="53898" y="552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Mention in all project posts at the end: “Find out more: (website link)”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>
              <a:off x="0" y="111813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6"/>
            <p:cNvSpPr txBox="1"/>
            <p:nvPr/>
          </p:nvSpPr>
          <p:spPr>
            <a:xfrm>
              <a:off x="53898" y="117202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Repost our posts in stories of project’s accounts and add link of website as a sticker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6"/>
            <p:cNvSpPr/>
            <p:nvPr/>
          </p:nvSpPr>
          <p:spPr>
            <a:xfrm>
              <a:off x="0" y="2236260"/>
              <a:ext cx="6082753" cy="110409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6"/>
            <p:cNvSpPr txBox="1"/>
            <p:nvPr/>
          </p:nvSpPr>
          <p:spPr>
            <a:xfrm>
              <a:off x="53898" y="22901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 newsletter with stakeholders, including website link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36"/>
          <p:cNvPicPr preferRelativeResize="0"/>
          <p:nvPr/>
        </p:nvPicPr>
        <p:blipFill rotWithShape="1">
          <a:blip r:embed="rId4">
            <a:alphaModFix/>
          </a:blip>
          <a:srcRect t="10748" r="1760" b="5714"/>
          <a:stretch/>
        </p:blipFill>
        <p:spPr>
          <a:xfrm>
            <a:off x="-2669032" y="-838200"/>
            <a:ext cx="16090153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SzPts val="3200"/>
            </a:pP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Εισαγωγικό Μάθημα</a:t>
            </a:r>
            <a:r>
              <a:rPr lang="en-US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–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Νέο Ευρωπαϊκό Μπάουχαους και</a:t>
            </a:r>
            <a:r>
              <a:rPr lang="en-US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 </a:t>
            </a: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Αρχές Βιωσιμότητας στον Σχεδιασμό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buSzPts val="3200"/>
            </a:pPr>
            <a:r>
              <a:rPr lang="el-GR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Ενότητα 5: Αξιολόγηση Περιβαλλοντικών και Κοινωνικών Επιπτώσεων</a:t>
            </a:r>
            <a:endParaRPr sz="28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23" y="3120574"/>
            <a:ext cx="8515607" cy="178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5.1: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Μέθοδοι Αξιολόγησης των Περιβαλλοντικών Επιπτώσεων στον Σχεδιασμό</a:t>
            </a:r>
            <a:r>
              <a:rPr lang="en-GB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5.2: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Μέθοδοι Αξιολόγησης των Κοινωνικών Επιπτώσεων στον Σχεδιασμό</a:t>
            </a:r>
            <a:r>
              <a:rPr lang="en-GB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5.3: </a:t>
            </a:r>
            <a:r>
              <a:rPr lang="el-GR" sz="2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Εργαλεία και Πλαίσια για την Αξιολόγηση της Βιωσιμότητας στον Σχεδιασμό</a:t>
            </a:r>
            <a:r>
              <a:rPr lang="en-GB" sz="20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sign with a person and a euro symbol&#10;&#10;Description automatically generated">
            <a:extLst>
              <a:ext uri="{FF2B5EF4-FFF2-40B4-BE49-F238E27FC236}">
                <a16:creationId xmlns:a16="http://schemas.microsoft.com/office/drawing/2014/main" xmlns="" id="{EE4F9CAD-6B72-8A76-B6BB-EDB54095A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767" y="5557736"/>
            <a:ext cx="1603716" cy="573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950E93-0403-6CF1-AFED-266393AF7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893" y="4685255"/>
            <a:ext cx="2317987" cy="2317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Αξιολόγηση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ύκλου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Ζ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ωής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(ΑΚΖ)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OpenLCA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είναι ένα δωρεάν εργαλείο ανοικτού κώδικα για τη διενέργεια Αξιολογήσεων Κύκλου Ζωής.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ΑΚΖ αξιολογεί τις περιβαλλοντικές επιπτώσεις ενός σχεδιασμού από την εξόρυξη των πρώτων υλών έως τη διάθεσή τους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(cradle-to-grave).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αστές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μπ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ορούν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να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χρησιμο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ποιήσουν το OpenLCA για να μοντελοποιήσουν τον πλήρη κύκλο ζωής των προϊόντων ή των κτ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ρίων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να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εντο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πίσουν τα περιβαλλοντικά 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σημεία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εστίασης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σικές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r>
              <a:rPr lang="en-GB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ετρήσεις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χρήση ενέργειας, εκπομπές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αερίων του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θερμοκηπίου, 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κατα</a:t>
            </a:r>
            <a:r>
              <a:rPr lang="en-GB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νάλωση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νερού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παρα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γωγή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αποβ</a:t>
            </a:r>
            <a:r>
              <a:rPr lang="en-GB" sz="16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λήτων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Διαθέσιμο στο</a:t>
            </a:r>
            <a:r>
              <a:rPr lang="en-GB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OpenLCA Website</a:t>
            </a:r>
            <a:endParaRPr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4994" y="4497675"/>
            <a:ext cx="3186304" cy="212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Life Cycle Assessment (LCA) For Beginners">
            <a:hlinkClick r:id="" action="ppaction://media"/>
            <a:extLst>
              <a:ext uri="{FF2B5EF4-FFF2-40B4-BE49-F238E27FC236}">
                <a16:creationId xmlns:a16="http://schemas.microsoft.com/office/drawing/2014/main" xmlns="" id="{3B671F63-DF31-9822-09DB-DF1B37AAAA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6858" y="3745441"/>
            <a:ext cx="5094133" cy="2875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Περιβα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λλοντικό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οτύ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πωμα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lang="en-GB" sz="32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ροϊόντος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ΠΑΠ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ΠΑΠ (</a:t>
            </a:r>
            <a:r>
              <a:rPr lang="en-US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PEF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είν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αι ένα τυποποιημένο πλαίσιο της ΕΕ για την αξιολόγηση των περιβαλλοντικών επιδόσεων των προϊόντων, το οποίο ασχολείται ειδικά με το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ασμό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Ελεύθερη 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ρόσ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βαση σε δεδομένα και κατευθυντήριες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οδηγίε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ς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γι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την αξιολόγηση των περιβαλλοντικών επιπτώσεων, όπως το αποτύπωμα άνθρακα, η χρήση πόρων και οι εκπομπές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σικές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ετρήσεις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εκπομπές αερίων του </a:t>
            </a:r>
            <a:r>
              <a:rPr lang="el-GR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θερμοκηπίου, εξάντληση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πόρων,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επιπ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τώσεις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οικοσυστήματα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Διαθέσιμο στο</a:t>
            </a:r>
            <a:r>
              <a:rPr lang="en-GB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PEF Website</a:t>
            </a:r>
            <a:endParaRPr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308ead12222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6100" y="4825750"/>
            <a:ext cx="2866602" cy="17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Overview of the Product Environmental Footprint (PEF) method - What is PEF?">
            <a:hlinkClick r:id="" action="ppaction://media"/>
            <a:extLst>
              <a:ext uri="{FF2B5EF4-FFF2-40B4-BE49-F238E27FC236}">
                <a16:creationId xmlns:a16="http://schemas.microsoft.com/office/drawing/2014/main" xmlns="" id="{1094CC5A-3F4F-FAAA-F7CE-FC1818246D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79298" y="3760618"/>
            <a:ext cx="5024470" cy="283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Ανάλυση Αποτυπώματος Άνθρακα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Μετρά τα συνολικά αέρια του θερμοκηπίου που εκπέμπονται κατά τη διάρκεια του κύκλου ζωής ενός έργου σχεδιασμού.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Ενσωματωμένος Άνθρακας: Εκπομπές που σχετίζονται με την παραγωγή και τη μεταφορά υλικών.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Λειτουργικός Άνθρακας: Εκπομπές από τη χρήση ενέργειας κατά τη διάρκεια του κύκλου ζωής του έργου.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μπορούν να χρησιμοποιούν δωρεάν εργαλεία όπως το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OpenLCA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για την αξιολόγηση των εκπομπών διοξειδίου του άνθρακα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Understanding Carbon Footprint - GHG">
            <a:hlinkClick r:id="" action="ppaction://media"/>
            <a:extLst>
              <a:ext uri="{FF2B5EF4-FFF2-40B4-BE49-F238E27FC236}">
                <a16:creationId xmlns:a16="http://schemas.microsoft.com/office/drawing/2014/main" xmlns="" id="{6D102D9B-DB91-021C-2E1F-A53A2D8AD8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03125" y="3054953"/>
            <a:ext cx="4785749" cy="270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Ανάλυση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Υδατικού Αποτυπώματος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Μετρά τη συνολική χρήση νερού που σχετίζεται με ένα έργο σχεδιασμού.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Βοηθά τους/τις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να μειώσουν την κατανάλωση νερού κατά τη διάρκεια των φάσεων παραγωγής και χρήσης.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Άμεση Χρήση Νερού: Νερό που χρησιμοποιείται στη διαδικασία παραγωγής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Έμμεση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Χ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ρήση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ερού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Νερό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που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ενσωμ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ατ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ώνεται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σε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υλικά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εφοδιαστικές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λυσίδες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What is a Water Footprint?">
            <a:hlinkClick r:id="" action="ppaction://media"/>
            <a:extLst>
              <a:ext uri="{FF2B5EF4-FFF2-40B4-BE49-F238E27FC236}">
                <a16:creationId xmlns:a16="http://schemas.microsoft.com/office/drawing/2014/main" xmlns="" id="{EBFA3071-66F5-5132-BB23-218C695260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74101" y="2916330"/>
            <a:ext cx="5257698" cy="296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ead12222_0_99"/>
          <p:cNvSpPr txBox="1"/>
          <p:nvPr/>
        </p:nvSpPr>
        <p:spPr>
          <a:xfrm>
            <a:off x="873900" y="477075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Αξιολόγηση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οινωνικών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πιπ</a:t>
            </a:r>
            <a:r>
              <a:rPr lang="en-GB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τώσεων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(ΑΚ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ΑΚΕ αξιολογεί τον τρόπο με τον οποίο τα έργα σχεδιασμού επηρεάζουν τις τοπικές κοινότητες και τις κοινωνικές ομάδες.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Βασική εστίαση στη διασφάλιση της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συμπεριληπτικότητας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στην αντιμετώπιση των αναγκών των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μειονεκτουσών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ομάδων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Οι σχεδιαστές/-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μπορούν να εμπλέκουν τα ενδιαφερόμενα μέρη και τις τοπικές κοινότητες για να κατανοήσουν τις πιθανές κοινωνικές επιπτώσεις των έργων τους.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Μετρήσεις: πρόσβαση σε πόρους, ευημερία της κοινότητας, κοινωνική συνοχή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308ead12222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50" y="4917472"/>
            <a:ext cx="2646098" cy="176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Lecture 10   Social Impact Assessment">
            <a:hlinkClick r:id="" action="ppaction://media"/>
            <a:extLst>
              <a:ext uri="{FF2B5EF4-FFF2-40B4-BE49-F238E27FC236}">
                <a16:creationId xmlns:a16="http://schemas.microsoft.com/office/drawing/2014/main" xmlns="" id="{96939540-C4F3-D2DF-5D0E-74E77A59F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83483" y="3040252"/>
            <a:ext cx="5425034" cy="306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953122b18_0_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Ανθρωποκεντρικός Σχεδιασμός 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ΑΣ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Επικεντρώνεται στον σχεδιασμό με γνώμονα τους/τις τελικούς/-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κές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χρήστες/-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στριες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ώστε να διασφαλίζεται η προσβασιμότητα, η χρηστικότητα και η ασφάλεια.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ενσυναίσθηση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και η έρευνα χρηστών/-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στριών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είναι απαραίτητες για τη δημιουργία συμπεριληπτικών σχεδίων.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Εξασφαλίζει ότι τα προϊόντα και οι χώροι εξυπηρετούν ποικίλες κοινωνικές ομάδες, συμπεριλαμβανομένων των περιθωριοποιημένων κοινοτήτων.</a:t>
            </a:r>
          </a:p>
          <a:p>
            <a:pPr marL="457200" lvl="0" indent="-330200">
              <a:buClr>
                <a:srgbClr val="2330DC"/>
              </a:buClr>
              <a:buSzPts val="1600"/>
              <a:buFont typeface="Roboto"/>
              <a:buChar char="●"/>
            </a:pP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Βασικές Μετρήσεις: ικανοποίηση χρηστών/-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στριών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l-GR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συμπεριληπτικότητα</a:t>
            </a:r>
            <a:r>
              <a:rPr lang="el-GR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προσβασιμότητα</a:t>
            </a:r>
            <a:r>
              <a:rPr lang="en-GB" sz="16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30953122b18_0_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Human-Centered Design Principles: Designing for Humanity with Don Norman!">
            <a:hlinkClick r:id="" action="ppaction://media"/>
            <a:extLst>
              <a:ext uri="{FF2B5EF4-FFF2-40B4-BE49-F238E27FC236}">
                <a16:creationId xmlns:a16="http://schemas.microsoft.com/office/drawing/2014/main" xmlns="" id="{0A3B5409-0099-2BFE-119C-8DB60A8FDC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73016" y="3426525"/>
            <a:ext cx="5459867" cy="308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53122b18_0_8"/>
          <p:cNvSpPr txBox="1"/>
          <p:nvPr/>
        </p:nvSpPr>
        <p:spPr>
          <a:xfrm>
            <a:off x="806115" y="477075"/>
            <a:ext cx="8193505" cy="57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l-GR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Αρχές Καθολικού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Σχεδιασμού </a:t>
            </a:r>
            <a:r>
              <a:rPr lang="en-GB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(Ron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Mace)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Δίκαιη Χρήση: Ο σχεδιασμός είναι χρήσιμος και αξιοποιήσιμος από άτομα με διαφορετικές ικανότητες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Παράδειγμα: Αυτόματες πόρτες που ωφελούν όλους τους ανθρώπους, όπως τα άτομα με αναπηρία ή τα άτομα που μεταφέρουν βαριά αντικείμενα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Ευελιξία στη Χρήση: Ο σχεδιασμός προσαρμόζεται σε ένα ευρύ φάσμα ατομικών προτιμήσεων και ικανοτήτων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Παράδειγμα: Ψαλίδι σχεδιασμένο τόσο για δεξιόχειρες όσο και για </a:t>
            </a:r>
            <a:r>
              <a:rPr lang="el-GR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αριστερόχειρες χρήστες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Απλή και Διαισθητική Χρήση: Εύκολη κατανόηση, ανεξάρτητα από την εμπειρία, τις γνώσεις, τις γλωσσικές δεξιότητες ή το επίπεδο συγκέντρωσης </a:t>
            </a:r>
            <a:r>
              <a:rPr lang="el-GR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του/της χρήστη/-</a:t>
            </a:r>
            <a:r>
              <a:rPr lang="el-GR" sz="12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στριας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Παράδειγμα: Μια απλή, διαισθητική </a:t>
            </a:r>
            <a:r>
              <a:rPr lang="el-GR" sz="1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διεπαφή</a:t>
            </a: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smartphone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 smtClean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Ευδιάκριτες Πληροφορίες: Μεταδίδει αποτελεσματικά τις απαραίτητες πληροφορίες, ανεξάρτητα από τις συνθήκες περιβάλλοντος ή τις αισθητηριακές ικανότητες </a:t>
            </a:r>
            <a:r>
              <a:rPr lang="el-GR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του/της χρήστη/-</a:t>
            </a:r>
            <a:r>
              <a:rPr lang="el-GR" sz="12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στριας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n-GB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</a:t>
            </a:r>
            <a:r>
              <a:rPr lang="en-GB" sz="1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ράδειγμ</a:t>
            </a:r>
            <a:r>
              <a:rPr lang="en-GB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α: Οπτικά και ηχητικά σήματα στα μέσα μαζικής μεταφοράς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Ανοχή στο Σφάλμα: Ελαχιστοποιεί τους κινδύνους και τις δυσμενείς συνέπειες τυχαίων ή ακούσιων ενεργειών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GB" sz="1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Λειτουργί</a:t>
            </a:r>
            <a:r>
              <a:rPr lang="en-GB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 αναίρεσης σε προγράμματα λογισμικού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Μειωμένη Σωματική Προσπάθεια: Ο σχεδιασμός μπορεί να χρησιμοποιηθεί αποτελεσματικά και άνετα με ελάχιστη κόπωση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Παράδειγμα: Χειρολαβές πόρτας με μοχλό, οι οποίες απαιτούν λιγότερη προσπάθεια από τα παραδοσιακά πόμολα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>
              <a:buClr>
                <a:srgbClr val="2330DC"/>
              </a:buClr>
              <a:buSzPts val="1200"/>
              <a:buFont typeface="Roboto"/>
              <a:buChar char="●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Μέγεθος και Χώρος για Προσέγγιση και Χρήση: Παρέχεται κατάλληλο μέγεθος και χώρος για προσέγγιση, χειρισμό και χρήση, ανεξάρτητα από το μέγεθος του σώματος, τη στάση ή την κινητικότητα </a:t>
            </a:r>
            <a:r>
              <a:rPr lang="el-GR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του/της χρήστη/-</a:t>
            </a:r>
            <a:r>
              <a:rPr lang="el-GR" sz="1200" dirty="0" err="1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στριας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SzPts val="1600"/>
            </a:pPr>
            <a:r>
              <a:rPr lang="el-GR" sz="1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Παράδειγμα: Φαρδιοί διάδρομοι στα κτήρια για την εξυπηρέτηση αναπηρικών </a:t>
            </a:r>
            <a:r>
              <a:rPr lang="el-GR" sz="1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αμαξιδίων</a:t>
            </a:r>
            <a:r>
              <a:rPr lang="en-GB" sz="1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30953122b18_0_8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Why We Need Universal Design | Michael Nesmith | TEDxBoulder">
            <a:hlinkClick r:id="" action="ppaction://media"/>
            <a:extLst>
              <a:ext uri="{FF2B5EF4-FFF2-40B4-BE49-F238E27FC236}">
                <a16:creationId xmlns:a16="http://schemas.microsoft.com/office/drawing/2014/main" xmlns="" id="{7F44E80B-8986-69A5-E32A-7536CC16BD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15400" y="318475"/>
            <a:ext cx="3138948" cy="186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1014</Words>
  <Application>Microsoft Office PowerPoint</Application>
  <PresentationFormat>Ευρεία οθόνη</PresentationFormat>
  <Paragraphs>125</Paragraphs>
  <Slides>12</Slides>
  <Notes>12</Notes>
  <HiddenSlides>0</HiddenSlides>
  <MMClips>9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Roboto Medium</vt:lpstr>
      <vt:lpstr>Calibri</vt:lpstr>
      <vt:lpstr>Roboto</vt:lpstr>
      <vt:lpstr>Arial</vt:lpstr>
      <vt:lpstr>Office Theme</vt:lpstr>
      <vt:lpstr>Παρουσίαση του PowerPoint</vt:lpstr>
      <vt:lpstr>Εισαγωγικό Μάθημα – Νέο Ευρωπαϊκό Μπάουχαους και Αρχές Βιωσιμότητας στον Σχεδιασμό  Ενότητα 5: Αξιολόγηση Περιβαλλοντικών και Κοινωνικών Επιπτώσεων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Merry</dc:creator>
  <cp:lastModifiedBy>Katerina</cp:lastModifiedBy>
  <cp:revision>13</cp:revision>
  <dcterms:created xsi:type="dcterms:W3CDTF">2023-11-22T09:07:15Z</dcterms:created>
  <dcterms:modified xsi:type="dcterms:W3CDTF">2025-03-12T06:31:27Z</dcterms:modified>
</cp:coreProperties>
</file>