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Medium"/>
      <p:regular r:id="rId18"/>
      <p:bold r:id="rId19"/>
      <p:italic r:id="rId20"/>
      <p:boldItalic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6" roundtripDataSignature="AMtx7mjt+UHBKW6pYDaJxgISgj3Vf6NI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italic.fntdata"/><Relationship Id="rId22" Type="http://schemas.openxmlformats.org/officeDocument/2006/relationships/font" Target="fonts/Roboto-regular.fntdata"/><Relationship Id="rId21" Type="http://schemas.openxmlformats.org/officeDocument/2006/relationships/font" Target="fonts/RobotoMedium-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bold.fntdata"/><Relationship Id="rId18" Type="http://schemas.openxmlformats.org/officeDocument/2006/relationships/font" Target="fonts/Robot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a1eb39be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42" name="Google Shape;142;g30a1eb39be4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a1eb39be4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50" name="Google Shape;150;g30a1eb39be4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14" name="Google Shape;114;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8ead12222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0" name="Google Shape;120;g308ead1222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953122b18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8" name="Google Shape;128;g30953122b18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953122b1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35" name="Google Shape;135;g30953122b1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s://ecodesign.vlaanderen-circulair.be/en/tools/ecolizer" TargetMode="External"/><Relationship Id="rId5" Type="http://schemas.openxmlformats.org/officeDocument/2006/relationships/hyperlink" Target="http://www.youtube.com/watch?v=HeNKEc4lh70" TargetMode="External"/><Relationship Id="rId6" Type="http://schemas.openxmlformats.org/officeDocument/2006/relationships/image" Target="../media/image9.jpg"/><Relationship Id="rId7"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www.youtube.com/watch?v=DllXyh5Z9_w" TargetMode="External"/><Relationship Id="rId5" Type="http://schemas.openxmlformats.org/officeDocument/2006/relationships/image" Target="../media/image3.jpg"/><Relationship Id="rId6"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s://www.openlca.org/" TargetMode="External"/><Relationship Id="rId5" Type="http://schemas.openxmlformats.org/officeDocument/2006/relationships/hyperlink" Target="http://www.youtube.com/watch?v=2s8wqa_lvoQ" TargetMode="External"/><Relationship Id="rId6" Type="http://schemas.openxmlformats.org/officeDocument/2006/relationships/image" Target="../media/image15.jpg"/><Relationship Id="rId7"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green-business.ec.europa.eu/environmental-footprint-methods_en" TargetMode="External"/><Relationship Id="rId5" Type="http://schemas.openxmlformats.org/officeDocument/2006/relationships/hyperlink" Target="http://www.youtube.com/watch?v=PAmja7nwOlA" TargetMode="External"/><Relationship Id="rId6" Type="http://schemas.openxmlformats.org/officeDocument/2006/relationships/image" Target="../media/image6.jpg"/><Relationship Id="rId7"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www.youtube.com/watch?v=NwPxZ16V4Ls" TargetMode="External"/><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www.youtube.com/watch?v=48g7ATzuBIQ"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www.youtube.com/watch?v=0eyFGMUWdxg" TargetMode="External"/><Relationship Id="rId5" Type="http://schemas.openxmlformats.org/officeDocument/2006/relationships/image" Target="../media/image13.jpg"/><Relationship Id="rId6"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www.youtube.com/watch?v=eeE2Kl0LUWI" TargetMode="External"/><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www.youtube.com/watch?v=bVdPNWMGyZY" TargetMode="External"/><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g30a1eb39be4_0_10"/>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Ecolizer 2.0</a:t>
            </a:r>
            <a:endParaRPr b="0" i="0" sz="32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This free tool helps product designers evaluate the environmental impact of materials and production processes.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It offers environmental impact scores based on lifecycle assessments, making it highly relevant for product and industrial designers.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Designers can quickly assess the sustainability of various material and process choices during the design phase.</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Energy consumption, resource use, and waste generation.</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GB">
                <a:solidFill>
                  <a:srgbClr val="2330DC"/>
                </a:solidFill>
                <a:latin typeface="Roboto"/>
                <a:ea typeface="Roboto"/>
                <a:cs typeface="Roboto"/>
                <a:sym typeface="Roboto"/>
              </a:rPr>
              <a:t>Available at: </a:t>
            </a:r>
            <a:r>
              <a:rPr lang="en-GB" u="sng">
                <a:solidFill>
                  <a:schemeClr val="hlink"/>
                </a:solidFill>
                <a:latin typeface="Roboto"/>
                <a:ea typeface="Roboto"/>
                <a:cs typeface="Roboto"/>
                <a:sym typeface="Roboto"/>
                <a:hlinkClick r:id="rId4"/>
              </a:rPr>
              <a:t>Ecolizer 2.0</a:t>
            </a:r>
            <a:endParaRPr>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45" name="Google Shape;145;g30a1eb39be4_0_10"/>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id="146" name="Google Shape;146;g30a1eb39be4_0_10" title="Ecolizer: Bepaal de milieu-impact van uw product en maak het verschil!">
            <a:hlinkClick r:id="rId5"/>
          </p:cNvPr>
          <p:cNvPicPr preferRelativeResize="0"/>
          <p:nvPr/>
        </p:nvPicPr>
        <p:blipFill>
          <a:blip r:embed="rId6">
            <a:alphaModFix/>
          </a:blip>
          <a:stretch>
            <a:fillRect/>
          </a:stretch>
        </p:blipFill>
        <p:spPr>
          <a:xfrm>
            <a:off x="6975425" y="3711300"/>
            <a:ext cx="3918225" cy="2204000"/>
          </a:xfrm>
          <a:prstGeom prst="rect">
            <a:avLst/>
          </a:prstGeom>
          <a:noFill/>
          <a:ln>
            <a:noFill/>
          </a:ln>
        </p:spPr>
      </p:pic>
      <p:pic>
        <p:nvPicPr>
          <p:cNvPr id="147" name="Google Shape;147;g30a1eb39be4_0_10"/>
          <p:cNvPicPr preferRelativeResize="0"/>
          <p:nvPr/>
        </p:nvPicPr>
        <p:blipFill>
          <a:blip r:embed="rId7">
            <a:alphaModFix/>
          </a:blip>
          <a:stretch>
            <a:fillRect/>
          </a:stretch>
        </p:blipFill>
        <p:spPr>
          <a:xfrm>
            <a:off x="399650" y="4506850"/>
            <a:ext cx="2999823" cy="1999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g30a1eb39be4_0_20"/>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Life Cycle Thinking in Design</a:t>
            </a:r>
            <a:endParaRPr b="0" i="0" sz="32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Encourages designers to think beyond the design phase and consider the entire lifecycle of their projects.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Focuses on minimizing resource use, energy consumption, and waste from creation to disposal.</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Lifecycle resource use, waste reduction, material sustainability.</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GB">
                <a:solidFill>
                  <a:srgbClr val="2330DC"/>
                </a:solidFill>
                <a:latin typeface="Roboto"/>
                <a:ea typeface="Roboto"/>
                <a:cs typeface="Roboto"/>
                <a:sym typeface="Roboto"/>
              </a:rPr>
              <a:t>Ecochain offers a free trial of its Mobius LCA tool</a:t>
            </a:r>
            <a:endParaRPr>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53" name="Google Shape;153;g30a1eb39be4_0_20"/>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In this LCA tutorial we'll show the ins and outs of Ecochain’s easy-to-use product footprint tool Mobius and tell you how to navigate it in. Try it yourself in the free Mobius trial: https://ecochain.com/mobius/?utm_source=youtube&amp;utm_medium=yt_description&amp;utm_campaign=mobius&#10;&#10;Our LCA Specialist Emma Thunnissen explains the steps:&#10;&#10;00:00 Introduction&#10;00:21 Workspaces&#10;01:00 Home&#10;01:38 Product Library&#10;01:55 Life Cycles&#10;02:06 Object Library&#10;02:23 Product Page&#10;02:44 Object Page&#10;02:54 Summary&#10;03:12 Closing&#10;&#10;Check out our Mobius Help Center for more practical LCA support: &#10;💡 https://helpcenter.ecochain.com/ecochain-mobius&#10;Haven't checked out our free Mobius trial yet? &#10;Sign up here: https://ecochain.com/mobius/?utm_source=youtube&amp;utm_medium=yt_description&amp;utm_campaign=mobius&#10;&#10;About Ecochain:&#10;Ecochain is an LCA software company, dedicated to empower companies to measure the environmental footprint of their products themselves. Learn more about our product footprint tool Mobius at: https://ecochain.com/solutions/mobius/&#10;&#10;A Workspace overview of the T-Shirt demo in Mobius Tutorial&#10;#impact #LCA #sustainability" id="154" name="Google Shape;154;g30a1eb39be4_0_20" title="LCA Tutorial - Mobius: A tour of the software">
            <a:hlinkClick r:id="rId4"/>
          </p:cNvPr>
          <p:cNvPicPr preferRelativeResize="0"/>
          <p:nvPr/>
        </p:nvPicPr>
        <p:blipFill>
          <a:blip r:embed="rId5">
            <a:alphaModFix/>
          </a:blip>
          <a:stretch>
            <a:fillRect/>
          </a:stretch>
        </p:blipFill>
        <p:spPr>
          <a:xfrm>
            <a:off x="1211463" y="3426525"/>
            <a:ext cx="4589275" cy="2581450"/>
          </a:xfrm>
          <a:prstGeom prst="rect">
            <a:avLst/>
          </a:prstGeom>
          <a:noFill/>
          <a:ln>
            <a:noFill/>
          </a:ln>
        </p:spPr>
      </p:pic>
      <p:pic>
        <p:nvPicPr>
          <p:cNvPr id="155" name="Google Shape;155;g30a1eb39be4_0_20"/>
          <p:cNvPicPr preferRelativeResize="0"/>
          <p:nvPr/>
        </p:nvPicPr>
        <p:blipFill>
          <a:blip r:embed="rId6">
            <a:alphaModFix/>
          </a:blip>
          <a:stretch>
            <a:fillRect/>
          </a:stretch>
        </p:blipFill>
        <p:spPr>
          <a:xfrm>
            <a:off x="9460275" y="3756972"/>
            <a:ext cx="2204552" cy="2780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36"/>
          <p:cNvSpPr txBox="1"/>
          <p:nvPr/>
        </p:nvSpPr>
        <p:spPr>
          <a:xfrm>
            <a:off x="9421061" y="307911"/>
            <a:ext cx="20377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Arial"/>
                <a:ea typeface="Arial"/>
                <a:cs typeface="Arial"/>
                <a:sym typeface="Arial"/>
              </a:rPr>
              <a:t>Website</a:t>
            </a:r>
            <a:endParaRPr b="0" i="0" sz="4000" u="none" cap="none" strike="noStrike">
              <a:solidFill>
                <a:srgbClr val="000000"/>
              </a:solidFill>
              <a:latin typeface="Arial"/>
              <a:ea typeface="Arial"/>
              <a:cs typeface="Arial"/>
              <a:sym typeface="Arial"/>
            </a:endParaRPr>
          </a:p>
        </p:txBody>
      </p:sp>
      <p:sp>
        <p:nvSpPr>
          <p:cNvPr id="161" name="Google Shape;161;p36"/>
          <p:cNvSpPr txBox="1"/>
          <p:nvPr/>
        </p:nvSpPr>
        <p:spPr>
          <a:xfrm>
            <a:off x="5038451" y="1464906"/>
            <a:ext cx="642034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Suggested actions to increase visitors</a:t>
            </a:r>
            <a:endParaRPr b="0" i="0" sz="2800" u="none" cap="none" strike="noStrike">
              <a:solidFill>
                <a:srgbClr val="000000"/>
              </a:solidFill>
              <a:latin typeface="Arial"/>
              <a:ea typeface="Arial"/>
              <a:cs typeface="Arial"/>
              <a:sym typeface="Arial"/>
            </a:endParaRPr>
          </a:p>
        </p:txBody>
      </p:sp>
      <p:grpSp>
        <p:nvGrpSpPr>
          <p:cNvPr id="162" name="Google Shape;162;p36"/>
          <p:cNvGrpSpPr/>
          <p:nvPr/>
        </p:nvGrpSpPr>
        <p:grpSpPr>
          <a:xfrm>
            <a:off x="5376045" y="2317297"/>
            <a:ext cx="6082753" cy="3338998"/>
            <a:chOff x="0" y="1360"/>
            <a:chExt cx="6082753" cy="3338998"/>
          </a:xfrm>
        </p:grpSpPr>
        <p:sp>
          <p:nvSpPr>
            <p:cNvPr id="163" name="Google Shape;163;p36"/>
            <p:cNvSpPr/>
            <p:nvPr/>
          </p:nvSpPr>
          <p:spPr>
            <a:xfrm>
              <a:off x="0" y="13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6"/>
            <p:cNvSpPr txBox="1"/>
            <p:nvPr/>
          </p:nvSpPr>
          <p:spPr>
            <a:xfrm>
              <a:off x="53898" y="552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Mention in all project posts at the end: “Find out more: (website link)”</a:t>
              </a:r>
              <a:endParaRPr b="0" i="0" sz="2400" u="none" cap="none" strike="noStrike">
                <a:solidFill>
                  <a:schemeClr val="lt1"/>
                </a:solidFill>
                <a:latin typeface="Arial"/>
                <a:ea typeface="Arial"/>
                <a:cs typeface="Arial"/>
                <a:sym typeface="Arial"/>
              </a:endParaRPr>
            </a:p>
          </p:txBody>
        </p:sp>
        <p:sp>
          <p:nvSpPr>
            <p:cNvPr id="165" name="Google Shape;165;p36"/>
            <p:cNvSpPr/>
            <p:nvPr/>
          </p:nvSpPr>
          <p:spPr>
            <a:xfrm>
              <a:off x="0" y="111813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6"/>
            <p:cNvSpPr txBox="1"/>
            <p:nvPr/>
          </p:nvSpPr>
          <p:spPr>
            <a:xfrm>
              <a:off x="53898" y="117202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Repost our posts in stories of project’s accounts and add link of website as a sticker</a:t>
              </a:r>
              <a:endParaRPr b="0" i="0" sz="2400" u="none" cap="none" strike="noStrike">
                <a:solidFill>
                  <a:schemeClr val="lt1"/>
                </a:solidFill>
                <a:latin typeface="Arial"/>
                <a:ea typeface="Arial"/>
                <a:cs typeface="Arial"/>
                <a:sym typeface="Arial"/>
              </a:endParaRPr>
            </a:p>
          </p:txBody>
        </p:sp>
        <p:sp>
          <p:nvSpPr>
            <p:cNvPr id="167" name="Google Shape;167;p36"/>
            <p:cNvSpPr/>
            <p:nvPr/>
          </p:nvSpPr>
          <p:spPr>
            <a:xfrm>
              <a:off x="0" y="22362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6"/>
            <p:cNvSpPr txBox="1"/>
            <p:nvPr/>
          </p:nvSpPr>
          <p:spPr>
            <a:xfrm>
              <a:off x="53898" y="22901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Share newsletter with stakeholders, including website link</a:t>
              </a:r>
              <a:endParaRPr b="0" i="0" sz="2400" u="none" cap="none" strike="noStrike">
                <a:solidFill>
                  <a:schemeClr val="lt1"/>
                </a:solidFill>
                <a:latin typeface="Arial"/>
                <a:ea typeface="Arial"/>
                <a:cs typeface="Arial"/>
                <a:sym typeface="Arial"/>
              </a:endParaRPr>
            </a:p>
          </p:txBody>
        </p:sp>
      </p:grpSp>
      <p:pic>
        <p:nvPicPr>
          <p:cNvPr id="169" name="Google Shape;169;p36"/>
          <p:cNvPicPr preferRelativeResize="0"/>
          <p:nvPr/>
        </p:nvPicPr>
        <p:blipFill rotWithShape="1">
          <a:blip r:embed="rId4">
            <a:alphaModFix/>
          </a:blip>
          <a:srcRect b="5714" l="0" r="1760" t="10748"/>
          <a:stretch/>
        </p:blipFill>
        <p:spPr>
          <a:xfrm>
            <a:off x="-2669032" y="-838200"/>
            <a:ext cx="16090153" cy="769620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69"/>
                                        </p:tgtEl>
                                        <p:attrNameLst>
                                          <p:attrName>ppt_w</p:attrName>
                                        </p:attrNameLst>
                                      </p:cBhvr>
                                      <p:tavLst>
                                        <p:tav fmla="" tm="0">
                                          <p:val>
                                            <p:strVal val="#ppt_w"/>
                                          </p:val>
                                        </p:tav>
                                        <p:tav fmla="" tm="100000">
                                          <p:val>
                                            <p:strVal val="0"/>
                                          </p:val>
                                        </p:tav>
                                      </p:tavLst>
                                    </p:anim>
                                    <p:anim calcmode="lin" valueType="num">
                                      <p:cBhvr additive="base">
                                        <p:cTn dur="500"/>
                                        <p:tgtEl>
                                          <p:spTgt spid="169"/>
                                        </p:tgtEl>
                                        <p:attrNameLst>
                                          <p:attrName>ppt_h</p:attrName>
                                        </p:attrNameLst>
                                      </p:cBhvr>
                                      <p:tavLst>
                                        <p:tav fmla="" tm="0">
                                          <p:val>
                                            <p:strVal val="#ppt_h"/>
                                          </p:val>
                                        </p:tav>
                                        <p:tav fmla="" tm="100000">
                                          <p:val>
                                            <p:strVal val="0"/>
                                          </p:val>
                                        </p:tav>
                                      </p:tavLst>
                                    </p:anim>
                                    <p:set>
                                      <p:cBhvr>
                                        <p:cTn dur="1" fill="hold">
                                          <p:stCondLst>
                                            <p:cond delay="500"/>
                                          </p:stCondLst>
                                        </p:cTn>
                                        <p:tgtEl>
                                          <p:spTgt spid="1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GB" sz="3200">
                <a:solidFill>
                  <a:srgbClr val="2330DC"/>
                </a:solidFill>
                <a:latin typeface="Roboto Medium"/>
                <a:ea typeface="Roboto Medium"/>
                <a:cs typeface="Roboto Medium"/>
                <a:sym typeface="Roboto Medium"/>
              </a:rPr>
              <a:t>Introductory Course - New European Bauhaus and Principles of Sustainability in Design</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GB" sz="3200">
                <a:solidFill>
                  <a:srgbClr val="2330DC"/>
                </a:solidFill>
                <a:latin typeface="Roboto Medium"/>
                <a:ea typeface="Roboto Medium"/>
                <a:cs typeface="Roboto Medium"/>
                <a:sym typeface="Roboto Medium"/>
              </a:rPr>
              <a:t>Module 5: </a:t>
            </a:r>
            <a:r>
              <a:rPr lang="en-GB" sz="3200">
                <a:solidFill>
                  <a:srgbClr val="2330DC"/>
                </a:solidFill>
                <a:latin typeface="Roboto Medium"/>
                <a:ea typeface="Roboto Medium"/>
                <a:cs typeface="Roboto Medium"/>
                <a:sym typeface="Roboto Medium"/>
              </a:rPr>
              <a:t>Evaluating Environmental and Social Impacts</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24" y="3120575"/>
            <a:ext cx="7691100" cy="148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GB" sz="2000">
                <a:solidFill>
                  <a:srgbClr val="2330DC"/>
                </a:solidFill>
                <a:latin typeface="Roboto"/>
                <a:ea typeface="Roboto"/>
                <a:cs typeface="Roboto"/>
                <a:sym typeface="Roboto"/>
              </a:rPr>
              <a:t>5.1: Methods for Assessing Environmental Impact in Design</a:t>
            </a:r>
            <a:endParaRPr sz="20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GB" sz="2000">
                <a:solidFill>
                  <a:srgbClr val="2330DC"/>
                </a:solidFill>
                <a:latin typeface="Roboto"/>
                <a:ea typeface="Roboto"/>
                <a:cs typeface="Roboto"/>
                <a:sym typeface="Roboto"/>
              </a:rPr>
              <a:t>5.2: Methods for Assessing Social Impact in Design</a:t>
            </a:r>
            <a:endParaRPr sz="20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GB" sz="2000">
                <a:solidFill>
                  <a:srgbClr val="2330DC"/>
                </a:solidFill>
                <a:latin typeface="Roboto"/>
                <a:ea typeface="Roboto"/>
                <a:cs typeface="Roboto"/>
                <a:sym typeface="Roboto"/>
              </a:rPr>
              <a:t>5.3: Tools and Frameworks for Evaluating Sustainability in Design</a:t>
            </a:r>
            <a:endParaRPr sz="2000">
              <a:solidFill>
                <a:srgbClr val="2330DC"/>
              </a:solidFill>
              <a:latin typeface="Roboto"/>
              <a:ea typeface="Roboto"/>
              <a:cs typeface="Roboto"/>
              <a:sym typeface="Roboto"/>
            </a:endParaRPr>
          </a:p>
          <a:p>
            <a:pPr indent="0" lvl="0" marL="0" rtl="0" algn="l">
              <a:lnSpc>
                <a:spcPct val="90000"/>
              </a:lnSpc>
              <a:spcBef>
                <a:spcPts val="120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Life Cycle Assessment (LCA)</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OpenLCA is a free, open-source tool for conducting Life Cycle Assessments.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LCA evaluates the environmental impact of a design from raw material extraction to disposal (cradle-to-grave).</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Designers can use OpenLCA to model the full lifecycle of their products or buildings and identify environmental hotspots.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Energy use, GHG emissions, water consumption, waste generation.</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rPr lang="en-GB">
                <a:solidFill>
                  <a:srgbClr val="2330DC"/>
                </a:solidFill>
                <a:latin typeface="Roboto"/>
                <a:ea typeface="Roboto"/>
                <a:cs typeface="Roboto"/>
                <a:sym typeface="Roboto"/>
              </a:rPr>
              <a:t>Available at: </a:t>
            </a:r>
            <a:r>
              <a:rPr lang="en-GB" u="sng">
                <a:solidFill>
                  <a:schemeClr val="hlink"/>
                </a:solidFill>
                <a:latin typeface="Roboto"/>
                <a:ea typeface="Roboto"/>
                <a:cs typeface="Roboto"/>
                <a:sym typeface="Roboto"/>
                <a:hlinkClick r:id="rId4"/>
              </a:rPr>
              <a:t>OpenLCA Website</a:t>
            </a:r>
            <a:endParaRPr b="0" i="0" u="none" cap="none" strike="noStrike">
              <a:solidFill>
                <a:srgbClr val="2330DC"/>
              </a:solidFill>
              <a:latin typeface="Roboto"/>
              <a:ea typeface="Roboto"/>
              <a:cs typeface="Roboto"/>
              <a:sym typeface="Roboto"/>
            </a:endParaRPr>
          </a:p>
        </p:txBody>
      </p:sp>
      <p:pic>
        <p:nvPicPr>
          <p:cNvPr descr="Create an account and start making your own LCA:&#10;https://ecochain.com/mobius/?utm_source=youtube&amp;utm_medium=yt_description&amp;utm_campaign=mobius&#10;&#10;&#10;--------------&#10;&#10;Every product and service has an impact on the world around us.&#10;&#10;With a Life Cycle Assessment or short LCA, we measure this environmental impact.&#10;&#10;In this video, I will walk you through the fundamentals of a Life Cycle Assessment, who it is useful for, and how the process of conducting an LCA looks like in practice. So let's go!&#10;&#10;You've probably asked yourself that question many times:&#10;&#10;Which tomatoes are better for the environment? The ones from Spain or The Netherlands?&#10;&#10;Should I buy the organic T-shirt or the regular one?&#10;&#10;Or, if you think even bigger, what is the impact of the supermarket I am walking through right now?&#10;&#10;But answering this question can be very difficult. There are just so many factors to consider, like:&#10;&#10;Which raw materials were involved in the production process?&#10;&#10;How are these products produced? What about heating, water, ventilation?&#10;&#10;How do they get transported? By truck, rail, or airplane?&#10;&#10;And because this can become confusing very fast, Life Cycle Assessment is a standardized framework that governs how we are supposed to measure these footprints.&#10;&#10;#sustainability #environment #science #tutorial #ecochain" id="97" name="Google Shape;97;p3" title="Life Cycle Assessment (LCA) For Beginners">
            <a:hlinkClick r:id="rId5"/>
          </p:cNvPr>
          <p:cNvPicPr preferRelativeResize="0"/>
          <p:nvPr/>
        </p:nvPicPr>
        <p:blipFill>
          <a:blip r:embed="rId6">
            <a:alphaModFix/>
          </a:blip>
          <a:stretch>
            <a:fillRect/>
          </a:stretch>
        </p:blipFill>
        <p:spPr>
          <a:xfrm>
            <a:off x="3942938" y="3555225"/>
            <a:ext cx="4306125" cy="2422200"/>
          </a:xfrm>
          <a:prstGeom prst="rect">
            <a:avLst/>
          </a:prstGeom>
          <a:noFill/>
          <a:ln>
            <a:noFill/>
          </a:ln>
        </p:spPr>
      </p:pic>
      <p:pic>
        <p:nvPicPr>
          <p:cNvPr id="98" name="Google Shape;98;p3"/>
          <p:cNvPicPr preferRelativeResize="0"/>
          <p:nvPr/>
        </p:nvPicPr>
        <p:blipFill>
          <a:blip r:embed="rId7">
            <a:alphaModFix/>
          </a:blip>
          <a:stretch>
            <a:fillRect/>
          </a:stretch>
        </p:blipFill>
        <p:spPr>
          <a:xfrm>
            <a:off x="8854994" y="4497675"/>
            <a:ext cx="3186304" cy="2123701"/>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Product Environmental Footprint (PEF)</a:t>
            </a:r>
            <a:endParaRPr b="0" i="0" sz="32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PE</a:t>
            </a:r>
            <a:r>
              <a:rPr lang="en-GB" sz="1600">
                <a:solidFill>
                  <a:srgbClr val="2330DC"/>
                </a:solidFill>
                <a:latin typeface="Roboto"/>
                <a:ea typeface="Roboto"/>
                <a:cs typeface="Roboto"/>
                <a:sym typeface="Roboto"/>
              </a:rPr>
              <a:t>F is a standardized EU framework for evaluating the environmental performance of products, specifically addressing design.</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Free access to data and guidelines for assessing environmental impacts like carbon footprint, resource use, and emissions.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GHG emissions, resource depletion, impact on ecosystems.</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GB">
                <a:solidFill>
                  <a:srgbClr val="2330DC"/>
                </a:solidFill>
                <a:latin typeface="Roboto"/>
                <a:ea typeface="Roboto"/>
                <a:cs typeface="Roboto"/>
                <a:sym typeface="Roboto"/>
              </a:rPr>
              <a:t>Available at: </a:t>
            </a:r>
            <a:r>
              <a:rPr lang="en-GB" u="sng">
                <a:solidFill>
                  <a:schemeClr val="hlink"/>
                </a:solidFill>
                <a:latin typeface="Roboto"/>
                <a:ea typeface="Roboto"/>
                <a:cs typeface="Roboto"/>
                <a:sym typeface="Roboto"/>
                <a:hlinkClick r:id="rId4"/>
              </a:rPr>
              <a:t>PEF Website</a:t>
            </a:r>
            <a:endParaRPr>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3200">
              <a:solidFill>
                <a:srgbClr val="2330DC"/>
              </a:solidFill>
              <a:latin typeface="Roboto"/>
              <a:ea typeface="Roboto"/>
              <a:cs typeface="Roboto"/>
              <a:sym typeface="Roboto"/>
            </a:endParaRPr>
          </a:p>
        </p:txBody>
      </p:sp>
      <p:pic>
        <p:nvPicPr>
          <p:cNvPr descr="Presentation by Karin Sanne, IVL Swedish Environmental Research Institute. &#10;&#10;This presentation was held on a seminar and workshop on March 30, 2021 within the project Environmental footprint in Sweden - increased competence and communication, carried out within the Swedish Life Cycle Center and funded by Vinnova Sweden's Innovation Agency. &#10;&#10;Background:&#10;When the European Commission (EU COM) sets and driving the development of the environmental footprint is the purpose that through a combination of market pressure and policy instruments improve the environmental performance of products and services in the European market.&#10;&#10;As part of the Single Market for Green Products initiative, the European Commission has launched the Product Environmental Footprint (PEF) and Organizational Environmental Footprint (OEF) methods to ensure quality and increase transparency of environmental information and to facilitate comparisons between products’, services’ and organisations’ environmental performance." id="104" name="Google Shape;104;g308ead12222_0_14" title="Overview of the Product Environmental Footprint (PEF) method - What is PEF?">
            <a:hlinkClick r:id="rId5"/>
          </p:cNvPr>
          <p:cNvPicPr preferRelativeResize="0"/>
          <p:nvPr/>
        </p:nvPicPr>
        <p:blipFill>
          <a:blip r:embed="rId6">
            <a:alphaModFix/>
          </a:blip>
          <a:stretch>
            <a:fillRect/>
          </a:stretch>
        </p:blipFill>
        <p:spPr>
          <a:xfrm>
            <a:off x="3708700" y="3131150"/>
            <a:ext cx="4645700" cy="2613225"/>
          </a:xfrm>
          <a:prstGeom prst="rect">
            <a:avLst/>
          </a:prstGeom>
          <a:noFill/>
          <a:ln>
            <a:noFill/>
          </a:ln>
        </p:spPr>
      </p:pic>
      <p:pic>
        <p:nvPicPr>
          <p:cNvPr id="105" name="Google Shape;105;g308ead12222_0_14"/>
          <p:cNvPicPr preferRelativeResize="0"/>
          <p:nvPr/>
        </p:nvPicPr>
        <p:blipFill>
          <a:blip r:embed="rId7">
            <a:alphaModFix/>
          </a:blip>
          <a:stretch>
            <a:fillRect/>
          </a:stretch>
        </p:blipFill>
        <p:spPr>
          <a:xfrm>
            <a:off x="8846100" y="4825750"/>
            <a:ext cx="2866602" cy="1771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Carbon Footprint Analysis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Measures the total greenhouse gases emitted over the lifecycle of a design project.</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Embedded Carbon: Emissions associated with production and transportation of materials.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Operational Carbon: Emissions from energy use during the project’s lifecycle.</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Designers can use free tools like OpenLCA to evaluate carbon emissions.</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ESG analysis may include measurement and assessment of company's carbon footprint. Learn how carbon footprint is calculated. Discover different methodologies and understand Scope 1 , 2 and 3 emissions.  #ESGInvesting #CarbonFootprint #GHGEmissions" id="111" name="Google Shape;111;g308ead12222_0_35" title="Understanding Carbon Footprint - GHG">
            <a:hlinkClick r:id="rId4"/>
          </p:cNvPr>
          <p:cNvPicPr preferRelativeResize="0"/>
          <p:nvPr/>
        </p:nvPicPr>
        <p:blipFill>
          <a:blip r:embed="rId5">
            <a:alphaModFix/>
          </a:blip>
          <a:stretch>
            <a:fillRect/>
          </a:stretch>
        </p:blipFill>
        <p:spPr>
          <a:xfrm>
            <a:off x="3239101" y="2848875"/>
            <a:ext cx="5230400" cy="2942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Water Footprint Analysis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Measures the total water use associated with a design project.</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Helps designers reduce water consumption during production and usage phases.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Direct Water Use: Water used in the production process.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Indirect Water Use: Water embedded in materials and supply chains.</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A water footprint measures the amount of water that we use directly and indirectly in our daily lives. Our water footprint extends far beyond what we see on the surface. Therefore we all have a role to play in reducing our water footprint. &#10;&#10;“Human beings and nature have an inseparable relationship.”&#10;from Mother of Peace&#10;Hak Ja Han, Founder of the Sunhak Peace Prize&#10;&#10;0:00 Intro&#10;0:14 What is a Water Footprint?&#10;0:40 Why Water Footprint is Important&#10;0:57 Water Action&#10;1:22 Conclusion&#10;&#10;Find more about us here: &#10;Website: http://sunhakpeaceprize.org&#10;Instagram: https://www.instagram.com/sunhakprize_peace&#10;Facebook: https://www.facebook.com/sunhakpeaceprize&#10;Blog: https://sunhakpeaceblog.com&#10;Blog(Korean): https://blog.naver.com/sunhakpeaceprize&#10;&#10;#WaterFootprint #WaterAction&#10;&#10;Written by: Hyang Hwa Oh&#10;Produced by: Ryan Hokanson" id="117" name="Google Shape;117;g308ead12222_0_65" title="What is a Water Footprint?">
            <a:hlinkClick r:id="rId4"/>
          </p:cNvPr>
          <p:cNvPicPr preferRelativeResize="0"/>
          <p:nvPr/>
        </p:nvPicPr>
        <p:blipFill>
          <a:blip r:embed="rId5">
            <a:alphaModFix/>
          </a:blip>
          <a:stretch>
            <a:fillRect/>
          </a:stretch>
        </p:blipFill>
        <p:spPr>
          <a:xfrm>
            <a:off x="3289775" y="2776350"/>
            <a:ext cx="5304075" cy="298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308ead12222_0_99"/>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Social Impact Assessment (SIA)</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SIA evaluates how design projects affect local communities and social groups.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focus on ensuring inclusivity and addressing the needs of disadvantaged groups.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Designers can engage stakeholders and local communities to understand the potential social impacts of their projects.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Access to resources, community well-being, social cohesion.</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23" name="Google Shape;123;g308ead12222_0_99"/>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EESC 315 Lecture 10 - Social Impact Assessment. This is a guest lecture by PhD candidate Lauren Arnold, who is completing her degree at UBC's Centre for Environmental Assessment Research." id="124" name="Google Shape;124;g308ead12222_0_99" title="Lecture 10   Social Impact Assessment">
            <a:hlinkClick r:id="rId4"/>
          </p:cNvPr>
          <p:cNvPicPr preferRelativeResize="0"/>
          <p:nvPr/>
        </p:nvPicPr>
        <p:blipFill>
          <a:blip r:embed="rId5">
            <a:alphaModFix/>
          </a:blip>
          <a:stretch>
            <a:fillRect/>
          </a:stretch>
        </p:blipFill>
        <p:spPr>
          <a:xfrm>
            <a:off x="3670149" y="3236850"/>
            <a:ext cx="4851700" cy="2729100"/>
          </a:xfrm>
          <a:prstGeom prst="rect">
            <a:avLst/>
          </a:prstGeom>
          <a:noFill/>
          <a:ln>
            <a:noFill/>
          </a:ln>
        </p:spPr>
      </p:pic>
      <p:pic>
        <p:nvPicPr>
          <p:cNvPr id="125" name="Google Shape;125;g308ead12222_0_99"/>
          <p:cNvPicPr preferRelativeResize="0"/>
          <p:nvPr/>
        </p:nvPicPr>
        <p:blipFill>
          <a:blip r:embed="rId6">
            <a:alphaModFix/>
          </a:blip>
          <a:stretch>
            <a:fillRect/>
          </a:stretch>
        </p:blipFill>
        <p:spPr>
          <a:xfrm>
            <a:off x="301650" y="4917472"/>
            <a:ext cx="2646098" cy="17636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g30953122b18_0_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Human-Centered Design (HCD)</a:t>
            </a:r>
            <a:endParaRPr b="0" i="0" sz="32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F</a:t>
            </a:r>
            <a:r>
              <a:rPr lang="en-GB" sz="1600">
                <a:solidFill>
                  <a:srgbClr val="2330DC"/>
                </a:solidFill>
                <a:latin typeface="Roboto"/>
                <a:ea typeface="Roboto"/>
                <a:cs typeface="Roboto"/>
                <a:sym typeface="Roboto"/>
              </a:rPr>
              <a:t>ocuses on designing with end-users in mind to ensure accessibility, usability, and safety.</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Empathy and user research are essential to creating inclusive designs.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Ensures that products and spaces serve diverse social groups, including marginalized communities.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Key Metrics: User satisfaction, inclusivity, accessibility.</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31" name="Google Shape;131;g30953122b18_0_3"/>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Explore human-centered design principles with Don Norman in this insightful video on 21st-century design. Learn how human-centered design focuses on people, solves the right problems, and recognizes the interconnected nature of systems. Don Norman explains that design is not just about creating beautiful objects but about addressing major global issues with a unique approach called design thinking.&#10;&#10;Don Norman emphasizes that designing for humanity requires a deep understanding of the underlying causes of problems and a willingness to experiment and iterate solutions. He highlights the importance of involving the people affected by these issues in the design process, fostering community-driven design. This approach, he argues, is essential for solving global problems and achieving sustainable design. Join Don Norman as he delves into the principles of humanity-centered design, discussing how to solve global problems with a multidisciplinary team and a focus on the needs and insights of local communities. This video offers valuable insights into don norman human centered design and how design thinking can contribute to a better world.&#10;&#10;Presented by the Interaction Design Foundation (IxDF), this video is a must-watch for anyone interested in 21st-century design, sustainable design, and how to solve global problems through human-centered and humanity-centered design principles. Learn from Don Norman's extensive experience and discover how to apply these concepts to create impactful, people-focused solutions.&#10;&#10;🔗 Want to learn more about Sustainable Design before taking our full course? Then learn more for free on our always-updated UX / UI design glossary at&#10;https://ixdf.io/sustainable-design-yt-vd&#10;&#10;🔗 Sign up for the course &quot;Design for the 21st Century with Don Norman&quot; today:&#10;https://ixdf.io/design-for-the-21st-century-yt-vd&#10;&#10;🔗 Want to learn more? Become a member of the Interaction Design Foundation:&#10;https://ixdf.io/join-yt-vd&#10;&#10;Find us on social media:&#10;🤳 Instagram: https://ixdf.io/instagram-yt-vd&#10;👥 Facebook: https://ixdf.io/facebook-yt-vd&#10;🐦 Twitter: https://ixdf.io/twitter-x-yt-vd&#10;💼 LinkedIn: https://ixdf.io/linkedin-yt-vd&#10;📝 IxDF Blog: https://ixdf.io/blog-yt-vd&#10;🚅 IxDF Masterclasses: https://ixdf.io/master-classes-yt-vd&#10;✈️ IxDF Courses: https://ixdf.io/courses-yt-vd&#10;🛠️ If you have any questions about IxDF - contact: hello@interaction-design.org&#10;&#10;Key Moments:&#10;00:00 The Concept of 21st-Century Design&#10;00:50 Human-Centered Design&#10;01:20 Solving the Right Problem&#10;02:00 Addressing Fundamental Issues&#10;02:58 The Role of Systems Thinking&#10;03:25 The Importance of Iterative Solutions&#10;04:11 The Challenge of Time-Consuming Solutions&#10;05:16 Community-Driven Design&#10;06:37 Designing for Humanity" id="132" name="Google Shape;132;g30953122b18_0_3" title="Human-Centered Design Principles: Designing for Humanity with Don Norman!">
            <a:hlinkClick r:id="rId4"/>
          </p:cNvPr>
          <p:cNvPicPr preferRelativeResize="0"/>
          <p:nvPr/>
        </p:nvPicPr>
        <p:blipFill>
          <a:blip r:embed="rId5">
            <a:alphaModFix/>
          </a:blip>
          <a:stretch>
            <a:fillRect/>
          </a:stretch>
        </p:blipFill>
        <p:spPr>
          <a:xfrm>
            <a:off x="3478949" y="2859225"/>
            <a:ext cx="5234100" cy="294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g30953122b18_0_8"/>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Universal Design Principles (Ron Mace)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6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Equitable Use: Design is useful and marketable to people with diverse abilities.</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Automatic doors that benefit everyone, including people with disabilities or those carrying heavy items.</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Flexibility in Use: The design accommodates a wide range of individual preferences and abilities.</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Scissors designed for both right-handed and left-handed users.</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Simple and Intuitive Use: Easy to understand, regardless of the user’s experience, knowledge, language skills, or concentration level.</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A simple, intuitive smartphone interface.</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Perceptible Information: Communicates necessary information effectively, regardless of ambient conditions or the user’s sensory abilities.</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Visual and audible signals in public transportation.</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Tolerance for Error: Minimizes hazards and adverse consequences of accidental or unintended actions.</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Undo functionality in software programs.</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Low Physical Effort: The design can be used efficiently and comfortably with minimal fatigue.</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Lever door handles, which require less effort than traditional knobs.</a:t>
            </a:r>
            <a:endParaRPr sz="12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200">
              <a:solidFill>
                <a:srgbClr val="2330DC"/>
              </a:solidFill>
              <a:latin typeface="Roboto"/>
              <a:ea typeface="Roboto"/>
              <a:cs typeface="Roboto"/>
              <a:sym typeface="Roboto"/>
            </a:endParaRPr>
          </a:p>
          <a:p>
            <a:pPr indent="-304800" lvl="0" marL="457200" marR="0" rtl="0" algn="l">
              <a:lnSpc>
                <a:spcPct val="100000"/>
              </a:lnSpc>
              <a:spcBef>
                <a:spcPts val="0"/>
              </a:spcBef>
              <a:spcAft>
                <a:spcPts val="0"/>
              </a:spcAft>
              <a:buClr>
                <a:srgbClr val="2330DC"/>
              </a:buClr>
              <a:buSzPts val="1200"/>
              <a:buFont typeface="Roboto"/>
              <a:buChar char="●"/>
            </a:pPr>
            <a:r>
              <a:rPr lang="en-GB" sz="1200">
                <a:solidFill>
                  <a:srgbClr val="2330DC"/>
                </a:solidFill>
                <a:latin typeface="Roboto"/>
                <a:ea typeface="Roboto"/>
                <a:cs typeface="Roboto"/>
                <a:sym typeface="Roboto"/>
              </a:rPr>
              <a:t>Size and Space for Approach and Use: Appropriate size and space are provided for approach, reach, manipulation, and use, regardless of the user’s body size, posture, or mobility.</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GB" sz="1200">
                <a:solidFill>
                  <a:srgbClr val="2330DC"/>
                </a:solidFill>
                <a:latin typeface="Roboto"/>
                <a:ea typeface="Roboto"/>
                <a:cs typeface="Roboto"/>
                <a:sym typeface="Roboto"/>
              </a:rPr>
              <a:t>Example: Wide corridors in buildings to accommodate wheelchairs.</a:t>
            </a:r>
            <a:endParaRPr sz="1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38" name="Google Shape;138;g30953122b18_0_8"/>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Michael is a deaf and native American Sign Language speaker working as a creative designer for Amazon. Throughout his career, Michael's visual/conceptual way of thinking and problem solving have served him both as an asset and a challenge. He finds solutions around his disability through Universal Design.&#10;&#10;Michael Allen Nesmith, a Chicago native, was born into a deaf-culture family using ASL as the primary language. He attended Gallaudet University (an all-deaf college) in Washington DC and then moved back to Chicago for his MFA in Visual Communication Design at the School of the Art Institute of Chicago. He moved to Portland, Oregon to begin his advertising career in W+K12; an experimental advertising school housed inside Wieden+Kennedy's Portland office. He is now a visual designer at Amazon in Seattle, WA. Throughout his career, Michael's visual/conceptual way of thinking and problem solving have served him both as an asset and a challenge.&#10;&#10;This talk was given at a TEDx event using the TED conference format but independently organized by a local community. Learn more at http://ted.com/tedx" id="139" name="Google Shape;139;g30953122b18_0_8" title="Why We Need Universal Design | Michael Nesmith | TEDxBoulder">
            <a:hlinkClick r:id="rId4"/>
          </p:cNvPr>
          <p:cNvPicPr preferRelativeResize="0"/>
          <p:nvPr/>
        </p:nvPicPr>
        <p:blipFill>
          <a:blip r:embed="rId5">
            <a:alphaModFix/>
          </a:blip>
          <a:stretch>
            <a:fillRect/>
          </a:stretch>
        </p:blipFill>
        <p:spPr>
          <a:xfrm>
            <a:off x="8692150" y="477533"/>
            <a:ext cx="3282300" cy="18462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