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92" r:id="rId7"/>
    <p:sldId id="293" r:id="rId8"/>
    <p:sldId id="294" r:id="rId9"/>
    <p:sldId id="295" r:id="rId10"/>
    <p:sldId id="296" r:id="rId11"/>
    <p:sldId id="285" r:id="rId12"/>
    <p:sldId id="297" r:id="rId13"/>
    <p:sldId id="268"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Roboto" panose="02000000000000000000" pitchFamily="2" charset="0"/>
      <p:regular r:id="rId20"/>
      <p:bold r:id="rId21"/>
      <p:italic r:id="rId22"/>
      <p:boldItalic r:id="rId23"/>
    </p:embeddedFont>
    <p:embeddedFont>
      <p:font typeface="Roboto Medium" panose="020000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61">
          <p15:clr>
            <a:srgbClr val="A4A3A4"/>
          </p15:clr>
        </p15:guide>
        <p15:guide id="2" pos="3840">
          <p15:clr>
            <a:srgbClr val="A4A3A4"/>
          </p15:clr>
        </p15:guide>
        <p15:guide id="3" orient="horz" pos="346">
          <p15:clr>
            <a:srgbClr val="A4A3A4"/>
          </p15:clr>
        </p15:guide>
        <p15:guide id="4" orient="horz" pos="3861">
          <p15:clr>
            <a:srgbClr val="A4A3A4"/>
          </p15:clr>
        </p15:guide>
        <p15:guide id="5" pos="7242">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iOe7vEBzkYN6l6HTAmp54YmiEu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754" y="58"/>
      </p:cViewPr>
      <p:guideLst>
        <p:guide pos="461"/>
        <p:guide pos="3840"/>
        <p:guide orient="horz" pos="346"/>
        <p:guide orient="horz" pos="3861"/>
        <p:guide pos="72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51"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08ead12222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308ead1222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0780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08ead12222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308ead1222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9583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08ead12222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308ead1222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7290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1100d0c710_1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3" name="Google Shape;153;g31100d0c710_1_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 name="Google Shape;8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08ead12222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308ead1222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08ead12222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308ead1222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7826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08ead12222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308ead1222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915705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08ead12222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308ead1222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40752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08ead12222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308ead1222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0275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a:spLocks noGrp="1"/>
          </p:cNvSpPr>
          <p:nvPr>
            <p:ph type="pic" idx="2"/>
          </p:nvPr>
        </p:nvSpPr>
        <p:spPr>
          <a:xfrm>
            <a:off x="5183188" y="987425"/>
            <a:ext cx="6172200" cy="4873625"/>
          </a:xfrm>
          <a:prstGeom prst="rect">
            <a:avLst/>
          </a:prstGeom>
          <a:noFill/>
          <a:ln>
            <a:noFill/>
          </a:ln>
        </p:spPr>
      </p:sp>
      <p:sp>
        <p:nvSpPr>
          <p:cNvPr id="64" name="Google Shape;64;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hyperlink" Target="https://new-european-bauhaus.europa.eu/policy-ecosystem_en" TargetMode="External"/><Relationship Id="rId3" Type="http://schemas.openxmlformats.org/officeDocument/2006/relationships/image" Target="../media/image2.jpg"/><Relationship Id="rId7" Type="http://schemas.openxmlformats.org/officeDocument/2006/relationships/hyperlink" Target="https://www.icomos.org/images/DOCUMENTS/Charters/venice_e.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icomos.org/en/167-the-athens-charter-for-the-restoration-of-historic-monuments" TargetMode="External"/><Relationship Id="rId5" Type="http://schemas.openxmlformats.org/officeDocument/2006/relationships/hyperlink" Target="https://construccion.uv.cl/docs/textos/coleccion02/Texto.08.AdaptiveReuse.pdf" TargetMode="External"/><Relationship Id="rId10" Type="http://schemas.openxmlformats.org/officeDocument/2006/relationships/hyperlink" Target="https://www.ace-cae.eu/fileadmin/user_upload/BH_statement_FINAL_revised-3.pdf" TargetMode="External"/><Relationship Id="rId4" Type="http://schemas.openxmlformats.org/officeDocument/2006/relationships/hyperlink" Target="https://digitalcommons.lmu.edu/cgi/viewcontent.cgi?article=1024&amp;context=cate" TargetMode="External"/><Relationship Id="rId9" Type="http://schemas.openxmlformats.org/officeDocument/2006/relationships/hyperlink" Target="https://new-european-bauhaus.europa.eu/about/about-initiative_en"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uYni4kUB15E" TargetMode="External"/><Relationship Id="rId13" Type="http://schemas.openxmlformats.org/officeDocument/2006/relationships/hyperlink" Target="https://www.youtube.com/watch?v=4jWewJeUCps" TargetMode="External"/><Relationship Id="rId3" Type="http://schemas.openxmlformats.org/officeDocument/2006/relationships/image" Target="../media/image2.jpg"/><Relationship Id="rId7" Type="http://schemas.openxmlformats.org/officeDocument/2006/relationships/hyperlink" Target="https://www.youtube.com/watch?v=8s7qeL2WNhs" TargetMode="External"/><Relationship Id="rId12" Type="http://schemas.openxmlformats.org/officeDocument/2006/relationships/hyperlink" Target="https://www.youtube.com/watch?v=GR04zAFyLaw"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youtube.com/watch?v=ADE37ncCMjA" TargetMode="External"/><Relationship Id="rId11" Type="http://schemas.openxmlformats.org/officeDocument/2006/relationships/hyperlink" Target="https://www.youtube.com/watch?v=3Uymv-hch9E" TargetMode="External"/><Relationship Id="rId5" Type="http://schemas.openxmlformats.org/officeDocument/2006/relationships/hyperlink" Target="https://www.youtube.com/watch?v=pb6EwUUiEwE&amp;t=147s" TargetMode="External"/><Relationship Id="rId15" Type="http://schemas.openxmlformats.org/officeDocument/2006/relationships/hyperlink" Target="https://www.youtube.com/watch?v=X8jrR2LUQ10" TargetMode="External"/><Relationship Id="rId10" Type="http://schemas.openxmlformats.org/officeDocument/2006/relationships/hyperlink" Target="https://www.youtube.com/watch?v=bfkf3hji534" TargetMode="External"/><Relationship Id="rId4" Type="http://schemas.openxmlformats.org/officeDocument/2006/relationships/hyperlink" Target="https://www.youtube.com/watch?v=okkheYt5jK8" TargetMode="External"/><Relationship Id="rId9" Type="http://schemas.openxmlformats.org/officeDocument/2006/relationships/hyperlink" Target="https://www.youtube.com/watch?v=rzV6ITBm6SM" TargetMode="External"/><Relationship Id="rId14" Type="http://schemas.openxmlformats.org/officeDocument/2006/relationships/hyperlink" Target="https://www.youtube.com/watch?v=8Q2ermbw1GI"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g308ead12222_0_14"/>
          <p:cNvSpPr txBox="1"/>
          <p:nvPr/>
        </p:nvSpPr>
        <p:spPr>
          <a:xfrm>
            <a:off x="880851" y="755000"/>
            <a:ext cx="6567699" cy="537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dirty="0">
                <a:solidFill>
                  <a:srgbClr val="2330DC"/>
                </a:solidFill>
                <a:latin typeface="Roboto"/>
                <a:ea typeface="Roboto"/>
                <a:cs typeface="Roboto"/>
                <a:sym typeface="Roboto"/>
              </a:rPr>
              <a:t>1.8. Key Challenges and Opportunities in Industrial Reuse</a:t>
            </a:r>
            <a:endParaRPr lang="lt-LT" sz="3200" dirty="0">
              <a:solidFill>
                <a:srgbClr val="2330DC"/>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200"/>
              <a:buFont typeface="Arial"/>
              <a:buNone/>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Industrial reuse reduces construction waste and resource consumption, supporting the transition to a circular economy.  </a:t>
            </a: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Remediating environmental contamination in industrial sites creates opportunities for ecological restoration and urban revitalization.  </a:t>
            </a:r>
          </a:p>
          <a:p>
            <a:pPr marL="457200" marR="0" lvl="0" indent="-342900" algn="l" rtl="0">
              <a:lnSpc>
                <a:spcPct val="100000"/>
              </a:lnSpc>
              <a:spcBef>
                <a:spcPts val="0"/>
              </a:spcBef>
              <a:spcAft>
                <a:spcPts val="0"/>
              </a:spcAft>
              <a:buClr>
                <a:srgbClr val="2330DC"/>
              </a:buClr>
              <a:buSzPts val="1800"/>
              <a:buFont typeface="Roboto"/>
              <a:buChar char="●"/>
            </a:pPr>
            <a:endParaRPr lang="en-GB"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Adaptive reuse fosters multifunctional spaces, integrating cultural, social, and environmental benefits in urban landscapes.  </a:t>
            </a:r>
          </a:p>
          <a:p>
            <a:pPr marL="457200" marR="0" lvl="0" indent="-342900" algn="l" rtl="0">
              <a:lnSpc>
                <a:spcPct val="100000"/>
              </a:lnSpc>
              <a:spcBef>
                <a:spcPts val="0"/>
              </a:spcBef>
              <a:spcAft>
                <a:spcPts val="0"/>
              </a:spcAft>
              <a:buClr>
                <a:srgbClr val="2330DC"/>
              </a:buClr>
              <a:buSzPts val="1800"/>
              <a:buFont typeface="Roboto"/>
              <a:buChar char="●"/>
            </a:pPr>
            <a:endParaRPr lang="en-GB"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Challenges include addressing contamination, ensuring structural adaptability, and overcoming regulatory and financial barriers.  </a:t>
            </a:r>
          </a:p>
          <a:p>
            <a:pPr marL="457200" marR="0" lvl="0" indent="-342900" algn="l" rtl="0">
              <a:lnSpc>
                <a:spcPct val="100000"/>
              </a:lnSpc>
              <a:spcBef>
                <a:spcPts val="0"/>
              </a:spcBef>
              <a:spcAft>
                <a:spcPts val="0"/>
              </a:spcAft>
              <a:buClr>
                <a:srgbClr val="2330DC"/>
              </a:buClr>
              <a:buSzPts val="1800"/>
              <a:buFont typeface="Roboto"/>
              <a:buChar char="●"/>
            </a:pPr>
            <a:endParaRPr lang="en-GB"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Collaboration among stakeholders and innovative technologies like BIM can streamline reuse projects and enhance sustainability outcomes. </a:t>
            </a:r>
            <a:endParaRPr sz="3200" b="0" i="0" u="none" strike="noStrike" cap="none" dirty="0">
              <a:solidFill>
                <a:srgbClr val="2330DC"/>
              </a:solidFill>
              <a:latin typeface="Roboto"/>
              <a:ea typeface="Roboto"/>
              <a:cs typeface="Roboto"/>
              <a:sym typeface="Roboto"/>
            </a:endParaRPr>
          </a:p>
        </p:txBody>
      </p:sp>
      <p:pic>
        <p:nvPicPr>
          <p:cNvPr id="3" name="Picture 2">
            <a:extLst>
              <a:ext uri="{FF2B5EF4-FFF2-40B4-BE49-F238E27FC236}">
                <a16:creationId xmlns:a16="http://schemas.microsoft.com/office/drawing/2014/main" id="{65A6FF3F-401F-45DD-AA44-A41949479C39}"/>
              </a:ext>
            </a:extLst>
          </p:cNvPr>
          <p:cNvPicPr>
            <a:picLocks noChangeAspect="1"/>
          </p:cNvPicPr>
          <p:nvPr/>
        </p:nvPicPr>
        <p:blipFill>
          <a:blip r:embed="rId4"/>
          <a:stretch>
            <a:fillRect/>
          </a:stretch>
        </p:blipFill>
        <p:spPr>
          <a:xfrm>
            <a:off x="7448550" y="755000"/>
            <a:ext cx="3600000" cy="3600000"/>
          </a:xfrm>
          <a:prstGeom prst="rect">
            <a:avLst/>
          </a:prstGeom>
        </p:spPr>
      </p:pic>
    </p:spTree>
    <p:extLst>
      <p:ext uri="{BB962C8B-B14F-4D97-AF65-F5344CB8AC3E}">
        <p14:creationId xmlns:p14="http://schemas.microsoft.com/office/powerpoint/2010/main" val="2382868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g308ead12222_0_14"/>
          <p:cNvSpPr txBox="1"/>
          <p:nvPr/>
        </p:nvSpPr>
        <p:spPr>
          <a:xfrm>
            <a:off x="880851" y="755000"/>
            <a:ext cx="9949074" cy="537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lt-LT" sz="3200" dirty="0">
                <a:solidFill>
                  <a:srgbClr val="2330DC"/>
                </a:solidFill>
                <a:latin typeface="Roboto"/>
                <a:ea typeface="Roboto"/>
                <a:cs typeface="Roboto"/>
                <a:sym typeface="Roboto"/>
              </a:rPr>
              <a:t>1. </a:t>
            </a:r>
            <a:r>
              <a:rPr lang="en-GB" sz="3200" dirty="0">
                <a:solidFill>
                  <a:srgbClr val="2330DC"/>
                </a:solidFill>
                <a:latin typeface="Roboto"/>
                <a:ea typeface="Roboto"/>
                <a:cs typeface="Roboto"/>
                <a:sym typeface="Roboto"/>
              </a:rPr>
              <a:t>Activities</a:t>
            </a:r>
            <a:r>
              <a:rPr lang="lt-LT" sz="3200" dirty="0">
                <a:solidFill>
                  <a:srgbClr val="2330DC"/>
                </a:solidFill>
                <a:latin typeface="Roboto"/>
                <a:ea typeface="Roboto"/>
                <a:cs typeface="Roboto"/>
                <a:sym typeface="Roboto"/>
              </a:rPr>
              <a:t> | </a:t>
            </a:r>
            <a:r>
              <a:rPr lang="en-GB" sz="3200" dirty="0">
                <a:solidFill>
                  <a:srgbClr val="2330DC"/>
                </a:solidFill>
                <a:latin typeface="Roboto"/>
                <a:ea typeface="Roboto"/>
                <a:cs typeface="Roboto"/>
                <a:sym typeface="Roboto"/>
              </a:rPr>
              <a:t>Readings</a:t>
            </a:r>
          </a:p>
          <a:p>
            <a:pPr marL="0" marR="0" lvl="0" indent="0" algn="l" rtl="0">
              <a:lnSpc>
                <a:spcPct val="100000"/>
              </a:lnSpc>
              <a:spcBef>
                <a:spcPts val="0"/>
              </a:spcBef>
              <a:spcAft>
                <a:spcPts val="0"/>
              </a:spcAft>
              <a:buClr>
                <a:srgbClr val="000000"/>
              </a:buClr>
              <a:buSzPts val="3200"/>
              <a:buFont typeface="Arial"/>
              <a:buNone/>
            </a:pPr>
            <a:endParaRPr lang="en-GB" sz="2000" b="0" i="0" u="none" strike="noStrike" cap="none"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hlinkClick r:id="rId4"/>
              </a:rPr>
              <a:t>Mary L. </a:t>
            </a:r>
            <a:r>
              <a:rPr lang="en-GB" sz="1600" dirty="0" err="1">
                <a:solidFill>
                  <a:srgbClr val="2330DC"/>
                </a:solidFill>
                <a:latin typeface="Roboto"/>
                <a:ea typeface="Roboto"/>
                <a:cs typeface="Roboto"/>
                <a:sym typeface="Roboto"/>
                <a:hlinkClick r:id="rId4"/>
              </a:rPr>
              <a:t>Cadenasso</a:t>
            </a:r>
            <a:r>
              <a:rPr lang="en-GB" sz="1600" dirty="0">
                <a:solidFill>
                  <a:srgbClr val="2330DC"/>
                </a:solidFill>
                <a:latin typeface="Roboto"/>
                <a:ea typeface="Roboto"/>
                <a:cs typeface="Roboto"/>
                <a:sym typeface="Roboto"/>
                <a:hlinkClick r:id="rId4"/>
              </a:rPr>
              <a:t>, Steward T. A. Pickett. Urban Principles for Ecological Landscape Design and Maintenance: Scientific Fundamentals. </a:t>
            </a: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hlinkClick r:id="rId5"/>
              </a:rPr>
              <a:t>Liliane Wong ”Adaptive REUSE: Extending the Lives of Buildings”</a:t>
            </a: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en-GB"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hlinkClick r:id="rId6"/>
              </a:rPr>
              <a:t>Athens Charter for the Restoration of Historic Monuments. In The First International Congress of Architects and Technicians of Historic Monuments</a:t>
            </a: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en-GB"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hlinkClick r:id="rId7"/>
              </a:rPr>
              <a:t>International charter for the conservation and restoration of monuments and sites (the Venice charter). In </a:t>
            </a:r>
            <a:r>
              <a:rPr lang="en-GB" sz="1600" dirty="0" err="1">
                <a:solidFill>
                  <a:srgbClr val="2330DC"/>
                </a:solidFill>
                <a:latin typeface="Roboto"/>
                <a:ea typeface="Roboto"/>
                <a:cs typeface="Roboto"/>
                <a:sym typeface="Roboto"/>
                <a:hlinkClick r:id="rId7"/>
              </a:rPr>
              <a:t>IInd</a:t>
            </a:r>
            <a:r>
              <a:rPr lang="en-GB" sz="1600" dirty="0">
                <a:solidFill>
                  <a:srgbClr val="2330DC"/>
                </a:solidFill>
                <a:latin typeface="Roboto"/>
                <a:ea typeface="Roboto"/>
                <a:cs typeface="Roboto"/>
                <a:sym typeface="Roboto"/>
                <a:hlinkClick r:id="rId7"/>
              </a:rPr>
              <a:t> International Congress of Architects and Technicians of Historic Monuments</a:t>
            </a:r>
            <a:endParaRPr lang="en-GB"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hlinkClick r:id="rId8"/>
              </a:rPr>
              <a:t>European Unio</a:t>
            </a:r>
            <a:r>
              <a:rPr lang="lt-LT" sz="1600" dirty="0">
                <a:solidFill>
                  <a:srgbClr val="2330DC"/>
                </a:solidFill>
                <a:latin typeface="Roboto"/>
                <a:ea typeface="Roboto"/>
                <a:cs typeface="Roboto"/>
                <a:sym typeface="Roboto"/>
                <a:hlinkClick r:id="rId8"/>
              </a:rPr>
              <a:t>n. </a:t>
            </a:r>
            <a:r>
              <a:rPr lang="lt-LT" sz="1600" dirty="0" err="1">
                <a:solidFill>
                  <a:srgbClr val="2330DC"/>
                </a:solidFill>
                <a:latin typeface="Roboto"/>
                <a:ea typeface="Roboto"/>
                <a:cs typeface="Roboto"/>
                <a:sym typeface="Roboto"/>
                <a:hlinkClick r:id="rId8"/>
              </a:rPr>
              <a:t>New</a:t>
            </a:r>
            <a:r>
              <a:rPr lang="lt-LT" sz="1600" dirty="0">
                <a:solidFill>
                  <a:srgbClr val="2330DC"/>
                </a:solidFill>
                <a:latin typeface="Roboto"/>
                <a:ea typeface="Roboto"/>
                <a:cs typeface="Roboto"/>
                <a:sym typeface="Roboto"/>
                <a:hlinkClick r:id="rId8"/>
              </a:rPr>
              <a:t> </a:t>
            </a:r>
            <a:r>
              <a:rPr lang="lt-LT" sz="1600" dirty="0" err="1">
                <a:solidFill>
                  <a:srgbClr val="2330DC"/>
                </a:solidFill>
                <a:latin typeface="Roboto"/>
                <a:ea typeface="Roboto"/>
                <a:cs typeface="Roboto"/>
                <a:sym typeface="Roboto"/>
                <a:hlinkClick r:id="rId8"/>
              </a:rPr>
              <a:t>European</a:t>
            </a:r>
            <a:r>
              <a:rPr lang="lt-LT" sz="1600" dirty="0">
                <a:solidFill>
                  <a:srgbClr val="2330DC"/>
                </a:solidFill>
                <a:latin typeface="Roboto"/>
                <a:ea typeface="Roboto"/>
                <a:cs typeface="Roboto"/>
                <a:sym typeface="Roboto"/>
                <a:hlinkClick r:id="rId8"/>
              </a:rPr>
              <a:t> </a:t>
            </a:r>
            <a:r>
              <a:rPr lang="lt-LT" sz="1600" dirty="0" err="1">
                <a:solidFill>
                  <a:srgbClr val="2330DC"/>
                </a:solidFill>
                <a:latin typeface="Roboto"/>
                <a:ea typeface="Roboto"/>
                <a:cs typeface="Roboto"/>
                <a:sym typeface="Roboto"/>
                <a:hlinkClick r:id="rId8"/>
              </a:rPr>
              <a:t>Bauhauz</a:t>
            </a:r>
            <a:r>
              <a:rPr lang="lt-LT" sz="1600" dirty="0">
                <a:solidFill>
                  <a:srgbClr val="2330DC"/>
                </a:solidFill>
                <a:latin typeface="Roboto"/>
                <a:ea typeface="Roboto"/>
                <a:cs typeface="Roboto"/>
                <a:sym typeface="Roboto"/>
                <a:hlinkClick r:id="rId8"/>
              </a:rPr>
              <a:t>. </a:t>
            </a:r>
            <a:r>
              <a:rPr lang="lt-LT" sz="1600" dirty="0" err="1">
                <a:solidFill>
                  <a:srgbClr val="2330DC"/>
                </a:solidFill>
                <a:latin typeface="Roboto"/>
                <a:ea typeface="Roboto"/>
                <a:cs typeface="Roboto"/>
                <a:sym typeface="Roboto"/>
                <a:hlinkClick r:id="rId8"/>
              </a:rPr>
              <a:t>Policy</a:t>
            </a:r>
            <a:r>
              <a:rPr lang="lt-LT" sz="1600" dirty="0">
                <a:solidFill>
                  <a:srgbClr val="2330DC"/>
                </a:solidFill>
                <a:latin typeface="Roboto"/>
                <a:ea typeface="Roboto"/>
                <a:cs typeface="Roboto"/>
                <a:sym typeface="Roboto"/>
                <a:hlinkClick r:id="rId8"/>
              </a:rPr>
              <a:t> </a:t>
            </a:r>
            <a:r>
              <a:rPr lang="lt-LT" sz="1600" dirty="0" err="1">
                <a:solidFill>
                  <a:srgbClr val="2330DC"/>
                </a:solidFill>
                <a:latin typeface="Roboto"/>
                <a:ea typeface="Roboto"/>
                <a:cs typeface="Roboto"/>
                <a:sym typeface="Roboto"/>
                <a:hlinkClick r:id="rId8"/>
              </a:rPr>
              <a:t>ecosystem</a:t>
            </a:r>
            <a:r>
              <a:rPr lang="lt-LT" sz="1600" dirty="0">
                <a:solidFill>
                  <a:srgbClr val="2330DC"/>
                </a:solidFill>
                <a:latin typeface="Roboto"/>
                <a:ea typeface="Roboto"/>
                <a:cs typeface="Roboto"/>
                <a:sym typeface="Roboto"/>
              </a:rPr>
              <a:t>.</a:t>
            </a:r>
            <a:r>
              <a:rPr lang="en-GB" sz="1600" dirty="0">
                <a:solidFill>
                  <a:srgbClr val="2330DC"/>
                </a:solidFill>
                <a:latin typeface="Roboto"/>
                <a:ea typeface="Roboto"/>
                <a:cs typeface="Roboto"/>
                <a:sym typeface="Roboto"/>
              </a:rPr>
              <a:t> </a:t>
            </a: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hlinkClick r:id="rId9"/>
              </a:rPr>
              <a:t>European Unio</a:t>
            </a:r>
            <a:r>
              <a:rPr lang="lt-LT" sz="1600" dirty="0">
                <a:solidFill>
                  <a:srgbClr val="2330DC"/>
                </a:solidFill>
                <a:latin typeface="Roboto"/>
                <a:ea typeface="Roboto"/>
                <a:cs typeface="Roboto"/>
                <a:sym typeface="Roboto"/>
                <a:hlinkClick r:id="rId9"/>
              </a:rPr>
              <a:t>n. </a:t>
            </a:r>
            <a:r>
              <a:rPr lang="lt-LT" sz="1600" dirty="0" err="1">
                <a:solidFill>
                  <a:srgbClr val="2330DC"/>
                </a:solidFill>
                <a:latin typeface="Roboto"/>
                <a:ea typeface="Roboto"/>
                <a:cs typeface="Roboto"/>
                <a:sym typeface="Roboto"/>
                <a:hlinkClick r:id="rId9"/>
              </a:rPr>
              <a:t>New</a:t>
            </a:r>
            <a:r>
              <a:rPr lang="lt-LT" sz="1600" dirty="0">
                <a:solidFill>
                  <a:srgbClr val="2330DC"/>
                </a:solidFill>
                <a:latin typeface="Roboto"/>
                <a:ea typeface="Roboto"/>
                <a:cs typeface="Roboto"/>
                <a:sym typeface="Roboto"/>
                <a:hlinkClick r:id="rId9"/>
              </a:rPr>
              <a:t> </a:t>
            </a:r>
            <a:r>
              <a:rPr lang="lt-LT" sz="1600" dirty="0" err="1">
                <a:solidFill>
                  <a:srgbClr val="2330DC"/>
                </a:solidFill>
                <a:latin typeface="Roboto"/>
                <a:ea typeface="Roboto"/>
                <a:cs typeface="Roboto"/>
                <a:sym typeface="Roboto"/>
                <a:hlinkClick r:id="rId9"/>
              </a:rPr>
              <a:t>European</a:t>
            </a:r>
            <a:r>
              <a:rPr lang="lt-LT" sz="1600" dirty="0">
                <a:solidFill>
                  <a:srgbClr val="2330DC"/>
                </a:solidFill>
                <a:latin typeface="Roboto"/>
                <a:ea typeface="Roboto"/>
                <a:cs typeface="Roboto"/>
                <a:sym typeface="Roboto"/>
                <a:hlinkClick r:id="rId9"/>
              </a:rPr>
              <a:t> </a:t>
            </a:r>
            <a:r>
              <a:rPr lang="lt-LT" sz="1600" dirty="0" err="1">
                <a:solidFill>
                  <a:srgbClr val="2330DC"/>
                </a:solidFill>
                <a:latin typeface="Roboto"/>
                <a:ea typeface="Roboto"/>
                <a:cs typeface="Roboto"/>
                <a:sym typeface="Roboto"/>
                <a:hlinkClick r:id="rId9"/>
              </a:rPr>
              <a:t>Bauhauz</a:t>
            </a:r>
            <a:r>
              <a:rPr lang="lt-LT" sz="1600" dirty="0">
                <a:solidFill>
                  <a:srgbClr val="2330DC"/>
                </a:solidFill>
                <a:latin typeface="Roboto"/>
                <a:ea typeface="Roboto"/>
                <a:cs typeface="Roboto"/>
                <a:sym typeface="Roboto"/>
                <a:hlinkClick r:id="rId9"/>
              </a:rPr>
              <a:t>. </a:t>
            </a:r>
            <a:r>
              <a:rPr lang="lt-LT" sz="1600" dirty="0" err="1">
                <a:solidFill>
                  <a:srgbClr val="2330DC"/>
                </a:solidFill>
                <a:latin typeface="Roboto"/>
                <a:ea typeface="Roboto"/>
                <a:cs typeface="Roboto"/>
                <a:sym typeface="Roboto"/>
                <a:hlinkClick r:id="rId9"/>
              </a:rPr>
              <a:t>About</a:t>
            </a:r>
            <a:r>
              <a:rPr lang="lt-LT" sz="1600" dirty="0">
                <a:solidFill>
                  <a:srgbClr val="2330DC"/>
                </a:solidFill>
                <a:latin typeface="Roboto"/>
                <a:ea typeface="Roboto"/>
                <a:cs typeface="Roboto"/>
                <a:sym typeface="Roboto"/>
                <a:hlinkClick r:id="rId9"/>
              </a:rPr>
              <a:t>.</a:t>
            </a:r>
            <a:endParaRPr lang="en-GB"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en-GB"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hlinkClick r:id="rId10"/>
              </a:rPr>
              <a:t>The New European Bauhaus. Making the Renovation Wave a Cultural Project STATEMENT.</a:t>
            </a:r>
            <a:endParaRPr lang="en-GB"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en-GB" sz="1600" dirty="0">
              <a:solidFill>
                <a:srgbClr val="2330DC"/>
              </a:solidFill>
              <a:latin typeface="Roboto"/>
              <a:ea typeface="Roboto"/>
              <a:cs typeface="Roboto"/>
              <a:sym typeface="Roboto"/>
            </a:endParaRPr>
          </a:p>
        </p:txBody>
      </p:sp>
    </p:spTree>
    <p:extLst>
      <p:ext uri="{BB962C8B-B14F-4D97-AF65-F5344CB8AC3E}">
        <p14:creationId xmlns:p14="http://schemas.microsoft.com/office/powerpoint/2010/main" val="2558659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g308ead12222_0_14"/>
          <p:cNvSpPr txBox="1"/>
          <p:nvPr/>
        </p:nvSpPr>
        <p:spPr>
          <a:xfrm>
            <a:off x="880850" y="755000"/>
            <a:ext cx="10530099" cy="537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lt-LT" sz="3200" dirty="0">
                <a:solidFill>
                  <a:srgbClr val="2330DC"/>
                </a:solidFill>
                <a:latin typeface="Roboto"/>
                <a:ea typeface="Roboto"/>
                <a:cs typeface="Roboto"/>
                <a:sym typeface="Roboto"/>
              </a:rPr>
              <a:t>1. </a:t>
            </a:r>
            <a:r>
              <a:rPr lang="en-GB" sz="3200" dirty="0">
                <a:solidFill>
                  <a:srgbClr val="2330DC"/>
                </a:solidFill>
                <a:latin typeface="Roboto"/>
                <a:ea typeface="Roboto"/>
                <a:cs typeface="Roboto"/>
                <a:sym typeface="Roboto"/>
              </a:rPr>
              <a:t>Activities</a:t>
            </a:r>
            <a:r>
              <a:rPr lang="lt-LT" sz="3200" dirty="0">
                <a:solidFill>
                  <a:srgbClr val="2330DC"/>
                </a:solidFill>
                <a:latin typeface="Roboto"/>
                <a:ea typeface="Roboto"/>
                <a:cs typeface="Roboto"/>
                <a:sym typeface="Roboto"/>
              </a:rPr>
              <a:t> | Visual</a:t>
            </a:r>
            <a:r>
              <a:rPr lang="en-GB" sz="3200" dirty="0">
                <a:solidFill>
                  <a:srgbClr val="2330DC"/>
                </a:solidFill>
                <a:latin typeface="Roboto"/>
                <a:ea typeface="Roboto"/>
                <a:cs typeface="Roboto"/>
                <a:sym typeface="Roboto"/>
              </a:rPr>
              <a:t>s</a:t>
            </a:r>
          </a:p>
          <a:p>
            <a:pPr marL="0" marR="0" lvl="0" indent="0" algn="l" rtl="0">
              <a:lnSpc>
                <a:spcPct val="100000"/>
              </a:lnSpc>
              <a:spcBef>
                <a:spcPts val="0"/>
              </a:spcBef>
              <a:spcAft>
                <a:spcPts val="0"/>
              </a:spcAft>
              <a:buClr>
                <a:srgbClr val="000000"/>
              </a:buClr>
              <a:buSzPts val="3200"/>
              <a:buFont typeface="Arial"/>
              <a:buNone/>
            </a:pPr>
            <a:endParaRPr lang="en-GB" sz="1500" b="0" i="0" u="none" strike="noStrike" cap="none"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250" dirty="0">
                <a:solidFill>
                  <a:srgbClr val="2330DC"/>
                </a:solidFill>
                <a:latin typeface="Roboto"/>
                <a:ea typeface="Roboto"/>
                <a:cs typeface="Roboto"/>
                <a:sym typeface="Roboto"/>
              </a:rPr>
              <a:t>Intro - What Does Adaptive Reuse Mean? - </a:t>
            </a:r>
            <a:r>
              <a:rPr lang="en-GB" sz="1250" dirty="0">
                <a:solidFill>
                  <a:srgbClr val="2330DC"/>
                </a:solidFill>
                <a:latin typeface="Roboto"/>
                <a:ea typeface="Roboto"/>
                <a:cs typeface="Roboto"/>
                <a:sym typeface="Roboto"/>
                <a:hlinkClick r:id="rId4"/>
              </a:rPr>
              <a:t>https://www.youtube.com/watch?v=okkheYt5jK8</a:t>
            </a:r>
            <a:r>
              <a:rPr lang="lt-LT" sz="1250" dirty="0">
                <a:solidFill>
                  <a:srgbClr val="2330DC"/>
                </a:solidFill>
                <a:latin typeface="Roboto"/>
                <a:ea typeface="Roboto"/>
                <a:cs typeface="Roboto"/>
                <a:sym typeface="Roboto"/>
              </a:rPr>
              <a:t> </a:t>
            </a:r>
            <a:r>
              <a:rPr lang="en-GB" sz="1250" dirty="0">
                <a:solidFill>
                  <a:srgbClr val="2330DC"/>
                </a:solidFill>
                <a:latin typeface="Roboto"/>
                <a:ea typeface="Roboto"/>
                <a:cs typeface="Roboto"/>
                <a:sym typeface="Roboto"/>
              </a:rPr>
              <a:t> </a:t>
            </a:r>
            <a:endParaRPr lang="lt-LT" sz="125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lt-LT" sz="125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250" dirty="0">
                <a:solidFill>
                  <a:srgbClr val="2330DC"/>
                </a:solidFill>
                <a:latin typeface="Roboto"/>
                <a:ea typeface="Roboto"/>
                <a:cs typeface="Roboto"/>
                <a:sym typeface="Roboto"/>
              </a:rPr>
              <a:t>Adaptive Reuse of Built Heritage: Concepts and Cases of an Emerging Discipline - </a:t>
            </a:r>
            <a:r>
              <a:rPr lang="en-GB" sz="1250" dirty="0">
                <a:solidFill>
                  <a:srgbClr val="2330DC"/>
                </a:solidFill>
                <a:latin typeface="Roboto"/>
                <a:ea typeface="Roboto"/>
                <a:cs typeface="Roboto"/>
                <a:sym typeface="Roboto"/>
                <a:hlinkClick r:id="rId5"/>
              </a:rPr>
              <a:t>https://www.youtube.com/watch?v=pb6EwUUiEwE&amp;t=147s</a:t>
            </a:r>
            <a:r>
              <a:rPr lang="lt-LT" sz="1250" dirty="0">
                <a:solidFill>
                  <a:srgbClr val="2330DC"/>
                </a:solidFill>
                <a:latin typeface="Roboto"/>
                <a:ea typeface="Roboto"/>
                <a:cs typeface="Roboto"/>
                <a:sym typeface="Roboto"/>
              </a:rPr>
              <a:t> </a:t>
            </a:r>
            <a:br>
              <a:rPr lang="lt-LT" sz="1250" dirty="0">
                <a:solidFill>
                  <a:srgbClr val="2330DC"/>
                </a:solidFill>
                <a:latin typeface="Roboto"/>
                <a:ea typeface="Roboto"/>
                <a:cs typeface="Roboto"/>
                <a:sym typeface="Roboto"/>
              </a:rPr>
            </a:br>
            <a:r>
              <a:rPr lang="en-GB" sz="1250" dirty="0">
                <a:solidFill>
                  <a:srgbClr val="2330DC"/>
                </a:solidFill>
                <a:latin typeface="Roboto"/>
                <a:ea typeface="Roboto"/>
                <a:cs typeface="Roboto"/>
                <a:sym typeface="Roboto"/>
              </a:rPr>
              <a:t> </a:t>
            </a:r>
            <a:endParaRPr lang="lt-LT" sz="125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250" dirty="0">
                <a:solidFill>
                  <a:srgbClr val="2330DC"/>
                </a:solidFill>
                <a:latin typeface="Roboto"/>
                <a:ea typeface="Roboto"/>
                <a:cs typeface="Roboto"/>
                <a:sym typeface="Roboto"/>
              </a:rPr>
              <a:t>Reuse and Preservation in Contemporary Architecture - </a:t>
            </a:r>
            <a:r>
              <a:rPr lang="en-GB" sz="1250" dirty="0">
                <a:solidFill>
                  <a:srgbClr val="2330DC"/>
                </a:solidFill>
                <a:latin typeface="Roboto"/>
                <a:ea typeface="Roboto"/>
                <a:cs typeface="Roboto"/>
                <a:sym typeface="Roboto"/>
                <a:hlinkClick r:id="rId6"/>
              </a:rPr>
              <a:t>https://www.youtube.com/watch?v=ADE37ncCMjA</a:t>
            </a:r>
            <a:endParaRPr lang="lt-LT" sz="125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en-GB" sz="125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250" dirty="0">
                <a:solidFill>
                  <a:srgbClr val="2330DC"/>
                </a:solidFill>
                <a:latin typeface="Roboto"/>
                <a:ea typeface="Roboto"/>
                <a:cs typeface="Roboto"/>
                <a:sym typeface="Roboto"/>
              </a:rPr>
              <a:t>Adaptive Reuse. The Future Of Our Industrial Legacies - </a:t>
            </a:r>
            <a:r>
              <a:rPr lang="en-GB" sz="1250" dirty="0">
                <a:solidFill>
                  <a:srgbClr val="2330DC"/>
                </a:solidFill>
                <a:latin typeface="Roboto"/>
                <a:ea typeface="Roboto"/>
                <a:cs typeface="Roboto"/>
                <a:sym typeface="Roboto"/>
                <a:hlinkClick r:id="rId7"/>
              </a:rPr>
              <a:t>https://www.youtube.com/watch?v=8s7qeL2WNhs</a:t>
            </a:r>
            <a:endParaRPr lang="lt-LT" sz="125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lt-LT" sz="125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250" dirty="0">
                <a:solidFill>
                  <a:srgbClr val="2330DC"/>
                </a:solidFill>
                <a:latin typeface="Roboto"/>
                <a:ea typeface="Roboto"/>
                <a:cs typeface="Roboto"/>
                <a:sym typeface="Roboto"/>
              </a:rPr>
              <a:t>The Emerging Trend of Adaptive Reuse in 2021 - </a:t>
            </a:r>
            <a:r>
              <a:rPr lang="en-GB" sz="1250" dirty="0">
                <a:solidFill>
                  <a:srgbClr val="2330DC"/>
                </a:solidFill>
                <a:latin typeface="Roboto"/>
                <a:ea typeface="Roboto"/>
                <a:cs typeface="Roboto"/>
                <a:sym typeface="Roboto"/>
                <a:hlinkClick r:id="rId8"/>
              </a:rPr>
              <a:t>https://www.youtube.com/watch?v=uYni4kUB15E</a:t>
            </a:r>
            <a:endParaRPr lang="lt-LT" sz="125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en-GB" sz="125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250" dirty="0">
                <a:solidFill>
                  <a:srgbClr val="2330DC"/>
                </a:solidFill>
                <a:latin typeface="Roboto"/>
                <a:ea typeface="Roboto"/>
                <a:cs typeface="Roboto"/>
                <a:sym typeface="Roboto"/>
              </a:rPr>
              <a:t>The principles of reusing existing buildings - </a:t>
            </a:r>
            <a:r>
              <a:rPr lang="en-GB" sz="1250" dirty="0">
                <a:solidFill>
                  <a:srgbClr val="2330DC"/>
                </a:solidFill>
                <a:latin typeface="Roboto"/>
                <a:ea typeface="Roboto"/>
                <a:cs typeface="Roboto"/>
                <a:sym typeface="Roboto"/>
                <a:hlinkClick r:id="rId9"/>
              </a:rPr>
              <a:t>https://www.youtube.com/watch?v=rzV6ITBm6SM</a:t>
            </a:r>
            <a:endParaRPr lang="lt-LT" sz="125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en-GB" sz="125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250" dirty="0">
                <a:solidFill>
                  <a:srgbClr val="2330DC"/>
                </a:solidFill>
                <a:latin typeface="Roboto"/>
                <a:ea typeface="Roboto"/>
                <a:cs typeface="Roboto"/>
                <a:sym typeface="Roboto"/>
              </a:rPr>
              <a:t>Adaptive Reuse: Challenges, Opportunities and Benefits - </a:t>
            </a:r>
            <a:r>
              <a:rPr lang="en-GB" sz="1250" dirty="0">
                <a:solidFill>
                  <a:srgbClr val="2330DC"/>
                </a:solidFill>
                <a:latin typeface="Roboto"/>
                <a:ea typeface="Roboto"/>
                <a:cs typeface="Roboto"/>
                <a:sym typeface="Roboto"/>
                <a:hlinkClick r:id="rId10"/>
              </a:rPr>
              <a:t>https://www.youtube.com/watch?v=bfkf3hji534</a:t>
            </a:r>
            <a:endParaRPr lang="lt-LT" sz="125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en-GB" sz="125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250" dirty="0">
                <a:solidFill>
                  <a:srgbClr val="2330DC"/>
                </a:solidFill>
                <a:latin typeface="Roboto"/>
                <a:ea typeface="Roboto"/>
                <a:cs typeface="Roboto"/>
                <a:sym typeface="Roboto"/>
              </a:rPr>
              <a:t>Approaches to Adaptive Reuse in Architecture - </a:t>
            </a:r>
            <a:r>
              <a:rPr lang="en-GB" sz="1250" dirty="0">
                <a:solidFill>
                  <a:srgbClr val="2330DC"/>
                </a:solidFill>
                <a:latin typeface="Roboto"/>
                <a:ea typeface="Roboto"/>
                <a:cs typeface="Roboto"/>
                <a:sym typeface="Roboto"/>
                <a:hlinkClick r:id="rId11"/>
              </a:rPr>
              <a:t>https://www.youtube.com/watch?v=3Uymv-hch9E</a:t>
            </a:r>
            <a:endParaRPr lang="lt-LT" sz="125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en-GB" sz="125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250" dirty="0">
                <a:solidFill>
                  <a:srgbClr val="2330DC"/>
                </a:solidFill>
                <a:latin typeface="Roboto"/>
                <a:ea typeface="Roboto"/>
                <a:cs typeface="Roboto"/>
                <a:sym typeface="Roboto"/>
              </a:rPr>
              <a:t>New European Bauhaus: Adaptive reuse of cultural heritage - </a:t>
            </a:r>
            <a:r>
              <a:rPr lang="en-GB" sz="1250" dirty="0">
                <a:solidFill>
                  <a:srgbClr val="2330DC"/>
                </a:solidFill>
                <a:latin typeface="Roboto"/>
                <a:ea typeface="Roboto"/>
                <a:cs typeface="Roboto"/>
                <a:sym typeface="Roboto"/>
                <a:hlinkClick r:id="rId12"/>
              </a:rPr>
              <a:t>https://www.youtube.com/watch?v=GR04zAFyLaw</a:t>
            </a:r>
            <a:endParaRPr lang="lt-LT" sz="1250" dirty="0">
              <a:solidFill>
                <a:srgbClr val="2330DC"/>
              </a:solidFill>
              <a:latin typeface="Roboto"/>
              <a:ea typeface="Roboto"/>
              <a:cs typeface="Roboto"/>
              <a:sym typeface="Roboto"/>
            </a:endParaRPr>
          </a:p>
          <a:p>
            <a:pPr marL="114300" marR="0" lvl="0" algn="l" rtl="0">
              <a:lnSpc>
                <a:spcPct val="100000"/>
              </a:lnSpc>
              <a:spcBef>
                <a:spcPts val="0"/>
              </a:spcBef>
              <a:spcAft>
                <a:spcPts val="0"/>
              </a:spcAft>
              <a:buClr>
                <a:srgbClr val="2330DC"/>
              </a:buClr>
              <a:buSzPts val="1800"/>
            </a:pPr>
            <a:r>
              <a:rPr lang="en-GB" sz="1250" dirty="0">
                <a:solidFill>
                  <a:srgbClr val="2330DC"/>
                </a:solidFill>
                <a:latin typeface="Roboto"/>
                <a:ea typeface="Roboto"/>
                <a:cs typeface="Roboto"/>
                <a:sym typeface="Roboto"/>
              </a:rPr>
              <a:t> </a:t>
            </a:r>
          </a:p>
          <a:p>
            <a:pPr marL="457200" marR="0" lvl="0" indent="-342900" algn="l" rtl="0">
              <a:lnSpc>
                <a:spcPct val="100000"/>
              </a:lnSpc>
              <a:spcBef>
                <a:spcPts val="0"/>
              </a:spcBef>
              <a:spcAft>
                <a:spcPts val="0"/>
              </a:spcAft>
              <a:buClr>
                <a:srgbClr val="2330DC"/>
              </a:buClr>
              <a:buSzPts val="1800"/>
              <a:buFont typeface="Roboto"/>
              <a:buChar char="●"/>
            </a:pPr>
            <a:r>
              <a:rPr lang="en-GB" sz="1250" dirty="0">
                <a:solidFill>
                  <a:srgbClr val="2330DC"/>
                </a:solidFill>
                <a:latin typeface="Roboto"/>
                <a:ea typeface="Roboto"/>
                <a:cs typeface="Roboto"/>
                <a:sym typeface="Roboto"/>
              </a:rPr>
              <a:t>Adaptive heritage reuse: Policy contexts across Europe - </a:t>
            </a:r>
            <a:r>
              <a:rPr lang="en-GB" sz="1250" dirty="0">
                <a:solidFill>
                  <a:srgbClr val="2330DC"/>
                </a:solidFill>
                <a:latin typeface="Roboto"/>
                <a:ea typeface="Roboto"/>
                <a:cs typeface="Roboto"/>
                <a:sym typeface="Roboto"/>
                <a:hlinkClick r:id="rId13"/>
              </a:rPr>
              <a:t>https://www.youtube.com/watch?v=4jWewJeUCps</a:t>
            </a:r>
            <a:endParaRPr lang="lt-LT" sz="1250" dirty="0">
              <a:solidFill>
                <a:srgbClr val="2330DC"/>
              </a:solidFill>
              <a:latin typeface="Roboto"/>
              <a:ea typeface="Roboto"/>
              <a:cs typeface="Roboto"/>
              <a:sym typeface="Roboto"/>
            </a:endParaRPr>
          </a:p>
          <a:p>
            <a:pPr marL="114300" marR="0" lvl="0" algn="l" rtl="0">
              <a:lnSpc>
                <a:spcPct val="100000"/>
              </a:lnSpc>
              <a:spcBef>
                <a:spcPts val="0"/>
              </a:spcBef>
              <a:spcAft>
                <a:spcPts val="0"/>
              </a:spcAft>
              <a:buClr>
                <a:srgbClr val="2330DC"/>
              </a:buClr>
              <a:buSzPts val="1800"/>
            </a:pPr>
            <a:r>
              <a:rPr lang="en-GB" sz="1250" dirty="0">
                <a:solidFill>
                  <a:srgbClr val="2330DC"/>
                </a:solidFill>
                <a:latin typeface="Roboto"/>
                <a:ea typeface="Roboto"/>
                <a:cs typeface="Roboto"/>
                <a:sym typeface="Roboto"/>
              </a:rPr>
              <a:t> </a:t>
            </a:r>
          </a:p>
          <a:p>
            <a:pPr marL="457200" marR="0" lvl="0" indent="-342900" algn="l" rtl="0">
              <a:lnSpc>
                <a:spcPct val="100000"/>
              </a:lnSpc>
              <a:spcBef>
                <a:spcPts val="0"/>
              </a:spcBef>
              <a:spcAft>
                <a:spcPts val="0"/>
              </a:spcAft>
              <a:buClr>
                <a:srgbClr val="2330DC"/>
              </a:buClr>
              <a:buSzPts val="1800"/>
              <a:buFont typeface="Roboto"/>
              <a:buChar char="●"/>
            </a:pPr>
            <a:r>
              <a:rPr lang="en-GB" sz="1250" dirty="0">
                <a:solidFill>
                  <a:srgbClr val="2330DC"/>
                </a:solidFill>
                <a:latin typeface="Roboto"/>
                <a:ea typeface="Roboto"/>
                <a:cs typeface="Roboto"/>
                <a:sym typeface="Roboto"/>
              </a:rPr>
              <a:t>Webinar: Historic houses in the green transition - </a:t>
            </a:r>
            <a:r>
              <a:rPr lang="en-GB" sz="1250" dirty="0">
                <a:solidFill>
                  <a:srgbClr val="2330DC"/>
                </a:solidFill>
                <a:latin typeface="Roboto"/>
                <a:ea typeface="Roboto"/>
                <a:cs typeface="Roboto"/>
                <a:sym typeface="Roboto"/>
                <a:hlinkClick r:id="rId14"/>
              </a:rPr>
              <a:t>https://www.youtube.com/watch?v=8Q2ermbw1GI</a:t>
            </a:r>
            <a:r>
              <a:rPr lang="lt-LT" sz="1250" dirty="0">
                <a:solidFill>
                  <a:srgbClr val="2330DC"/>
                </a:solidFill>
                <a:latin typeface="Roboto"/>
                <a:ea typeface="Roboto"/>
                <a:cs typeface="Roboto"/>
                <a:sym typeface="Roboto"/>
              </a:rPr>
              <a:t> </a:t>
            </a:r>
            <a:r>
              <a:rPr lang="en-GB" sz="1250" dirty="0">
                <a:solidFill>
                  <a:srgbClr val="2330DC"/>
                </a:solidFill>
                <a:latin typeface="Roboto"/>
                <a:ea typeface="Roboto"/>
                <a:cs typeface="Roboto"/>
                <a:sym typeface="Roboto"/>
              </a:rPr>
              <a:t> </a:t>
            </a:r>
            <a:endParaRPr lang="lt-LT" sz="125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en-GB" sz="125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250" dirty="0">
                <a:solidFill>
                  <a:srgbClr val="2330DC"/>
                </a:solidFill>
                <a:latin typeface="Roboto"/>
                <a:ea typeface="Roboto"/>
                <a:cs typeface="Roboto"/>
                <a:sym typeface="Roboto"/>
              </a:rPr>
              <a:t>Overcoming the Challenges of Economically Reusing/Restoring Historic Buildings - </a:t>
            </a:r>
            <a:r>
              <a:rPr lang="en-GB" sz="1250" dirty="0">
                <a:solidFill>
                  <a:srgbClr val="2330DC"/>
                </a:solidFill>
                <a:latin typeface="Roboto"/>
                <a:ea typeface="Roboto"/>
                <a:cs typeface="Roboto"/>
                <a:sym typeface="Roboto"/>
                <a:hlinkClick r:id="rId15"/>
              </a:rPr>
              <a:t>https://www.youtube.com/watch?v=X8jrR2LUQ10</a:t>
            </a:r>
            <a:r>
              <a:rPr lang="lt-LT" sz="1250" dirty="0">
                <a:solidFill>
                  <a:srgbClr val="2330DC"/>
                </a:solidFill>
                <a:latin typeface="Roboto"/>
                <a:ea typeface="Roboto"/>
                <a:cs typeface="Roboto"/>
                <a:sym typeface="Roboto"/>
              </a:rPr>
              <a:t> </a:t>
            </a:r>
            <a:endParaRPr lang="en-GB" sz="1250" dirty="0">
              <a:solidFill>
                <a:srgbClr val="2330DC"/>
              </a:solidFill>
              <a:latin typeface="Roboto"/>
              <a:ea typeface="Roboto"/>
              <a:cs typeface="Roboto"/>
              <a:sym typeface="Roboto"/>
            </a:endParaRPr>
          </a:p>
        </p:txBody>
      </p:sp>
    </p:spTree>
    <p:extLst>
      <p:ext uri="{BB962C8B-B14F-4D97-AF65-F5344CB8AC3E}">
        <p14:creationId xmlns:p14="http://schemas.microsoft.com/office/powerpoint/2010/main" val="2991913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4"/>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2"/>
          <p:cNvSpPr txBox="1">
            <a:spLocks noGrp="1"/>
          </p:cNvSpPr>
          <p:nvPr>
            <p:ph type="ctrTitle"/>
          </p:nvPr>
        </p:nvSpPr>
        <p:spPr>
          <a:xfrm>
            <a:off x="813933" y="654936"/>
            <a:ext cx="10544947" cy="233378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Font typeface="Roboto Medium"/>
              <a:buNone/>
            </a:pPr>
            <a:r>
              <a:rPr lang="en-GB" sz="3200" dirty="0">
                <a:solidFill>
                  <a:srgbClr val="2330DC"/>
                </a:solidFill>
                <a:latin typeface="Roboto Medium"/>
                <a:ea typeface="Roboto Medium"/>
                <a:cs typeface="Roboto Medium"/>
                <a:sym typeface="Roboto Medium"/>
              </a:rPr>
              <a:t>Re-use and Re-design of Outdated Industrial Objects</a:t>
            </a:r>
          </a:p>
          <a:p>
            <a:pPr marL="0" lvl="0" indent="0" algn="l" rtl="0">
              <a:lnSpc>
                <a:spcPct val="90000"/>
              </a:lnSpc>
              <a:spcBef>
                <a:spcPts val="0"/>
              </a:spcBef>
              <a:spcAft>
                <a:spcPts val="0"/>
              </a:spcAft>
              <a:buClr>
                <a:schemeClr val="dk1"/>
              </a:buClr>
              <a:buSzPts val="3200"/>
              <a:buFont typeface="Roboto Medium"/>
              <a:buNone/>
            </a:pPr>
            <a:endParaRPr sz="3200" dirty="0">
              <a:solidFill>
                <a:srgbClr val="2330DC"/>
              </a:solidFill>
              <a:latin typeface="Roboto Medium"/>
              <a:ea typeface="Roboto Medium"/>
              <a:cs typeface="Roboto Medium"/>
              <a:sym typeface="Roboto Medium"/>
            </a:endParaRPr>
          </a:p>
          <a:p>
            <a:pPr marL="0" lvl="0" indent="0" algn="l" rtl="0">
              <a:lnSpc>
                <a:spcPct val="90000"/>
              </a:lnSpc>
              <a:spcBef>
                <a:spcPts val="0"/>
              </a:spcBef>
              <a:spcAft>
                <a:spcPts val="0"/>
              </a:spcAft>
              <a:buClr>
                <a:schemeClr val="dk1"/>
              </a:buClr>
              <a:buSzPts val="3200"/>
              <a:buFont typeface="Roboto Medium"/>
              <a:buNone/>
            </a:pPr>
            <a:r>
              <a:rPr lang="en-US" sz="3200" dirty="0">
                <a:solidFill>
                  <a:srgbClr val="2330DC"/>
                </a:solidFill>
                <a:latin typeface="Roboto Medium"/>
                <a:ea typeface="Roboto Medium"/>
                <a:cs typeface="Roboto Medium"/>
                <a:sym typeface="Roboto Medium"/>
              </a:rPr>
              <a:t>Module 1: </a:t>
            </a:r>
            <a:r>
              <a:rPr lang="en-GB" sz="3200" dirty="0">
                <a:solidFill>
                  <a:srgbClr val="2330DC"/>
                </a:solidFill>
                <a:latin typeface="Roboto Medium"/>
                <a:ea typeface="Roboto Medium"/>
                <a:cs typeface="Roboto Medium"/>
                <a:sym typeface="Roboto Medium"/>
              </a:rPr>
              <a:t>Principles of Re-Use and Re-Design</a:t>
            </a:r>
            <a:endParaRPr sz="3200" dirty="0">
              <a:solidFill>
                <a:srgbClr val="2330DC"/>
              </a:solidFill>
              <a:latin typeface="Roboto Medium"/>
              <a:ea typeface="Roboto Medium"/>
              <a:cs typeface="Roboto Medium"/>
              <a:sym typeface="Roboto Medium"/>
            </a:endParaRPr>
          </a:p>
          <a:p>
            <a:pPr marL="0" lvl="0" indent="0" algn="l" rtl="0">
              <a:lnSpc>
                <a:spcPct val="90000"/>
              </a:lnSpc>
              <a:spcBef>
                <a:spcPts val="0"/>
              </a:spcBef>
              <a:spcAft>
                <a:spcPts val="0"/>
              </a:spcAft>
              <a:buClr>
                <a:schemeClr val="dk1"/>
              </a:buClr>
              <a:buSzPts val="3200"/>
              <a:buFont typeface="Roboto Medium"/>
              <a:buNone/>
            </a:pPr>
            <a:endParaRPr sz="3200" dirty="0">
              <a:solidFill>
                <a:srgbClr val="2330DC"/>
              </a:solidFill>
              <a:latin typeface="Roboto Medium"/>
              <a:ea typeface="Roboto Medium"/>
              <a:cs typeface="Roboto Medium"/>
              <a:sym typeface="Roboto Medium"/>
            </a:endParaRPr>
          </a:p>
        </p:txBody>
      </p:sp>
      <p:sp>
        <p:nvSpPr>
          <p:cNvPr id="89" name="Google Shape;89;p2"/>
          <p:cNvSpPr txBox="1">
            <a:spLocks noGrp="1"/>
          </p:cNvSpPr>
          <p:nvPr>
            <p:ph type="subTitle" idx="1"/>
          </p:nvPr>
        </p:nvSpPr>
        <p:spPr>
          <a:xfrm>
            <a:off x="813933" y="2388823"/>
            <a:ext cx="9692142" cy="264990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480"/>
              </a:spcBef>
              <a:spcAft>
                <a:spcPts val="0"/>
              </a:spcAft>
              <a:buClr>
                <a:srgbClr val="595959"/>
              </a:buClr>
              <a:buSzPts val="2400"/>
              <a:buNone/>
            </a:pPr>
            <a:r>
              <a:rPr lang="en-GB" sz="1700" b="1" dirty="0">
                <a:solidFill>
                  <a:srgbClr val="2330DC"/>
                </a:solidFill>
                <a:latin typeface="Roboto"/>
                <a:ea typeface="Roboto"/>
                <a:cs typeface="Roboto"/>
                <a:sym typeface="Roboto"/>
              </a:rPr>
              <a:t>1.1. </a:t>
            </a:r>
            <a:r>
              <a:rPr lang="en-GB" sz="1700" dirty="0">
                <a:solidFill>
                  <a:srgbClr val="2330DC"/>
                </a:solidFill>
                <a:latin typeface="Roboto"/>
                <a:ea typeface="Roboto"/>
                <a:cs typeface="Roboto"/>
                <a:sym typeface="Roboto"/>
              </a:rPr>
              <a:t>Introduction: Reuse of Outdated Industrial Objects</a:t>
            </a:r>
          </a:p>
          <a:p>
            <a:pPr marL="0" lvl="0" indent="0" algn="l" rtl="0">
              <a:lnSpc>
                <a:spcPct val="90000"/>
              </a:lnSpc>
              <a:spcBef>
                <a:spcPts val="480"/>
              </a:spcBef>
              <a:spcAft>
                <a:spcPts val="0"/>
              </a:spcAft>
              <a:buClr>
                <a:srgbClr val="595959"/>
              </a:buClr>
              <a:buSzPts val="2400"/>
              <a:buNone/>
            </a:pPr>
            <a:r>
              <a:rPr lang="en-GB" sz="1700" b="1" dirty="0">
                <a:solidFill>
                  <a:srgbClr val="2330DC"/>
                </a:solidFill>
                <a:latin typeface="Roboto"/>
                <a:ea typeface="Roboto"/>
                <a:cs typeface="Roboto"/>
                <a:sym typeface="Roboto"/>
              </a:rPr>
              <a:t>1.2. </a:t>
            </a:r>
            <a:r>
              <a:rPr lang="en-GB" sz="1700" dirty="0">
                <a:solidFill>
                  <a:srgbClr val="2330DC"/>
                </a:solidFill>
                <a:latin typeface="Roboto"/>
                <a:ea typeface="Roboto"/>
                <a:cs typeface="Roboto"/>
                <a:sym typeface="Roboto"/>
              </a:rPr>
              <a:t>Understanding the Ecosystem of Urban Development</a:t>
            </a:r>
          </a:p>
          <a:p>
            <a:pPr marL="0" lvl="0" indent="0" algn="l" rtl="0">
              <a:lnSpc>
                <a:spcPct val="90000"/>
              </a:lnSpc>
              <a:spcBef>
                <a:spcPts val="480"/>
              </a:spcBef>
              <a:spcAft>
                <a:spcPts val="0"/>
              </a:spcAft>
              <a:buClr>
                <a:srgbClr val="595959"/>
              </a:buClr>
              <a:buSzPts val="2400"/>
              <a:buNone/>
            </a:pPr>
            <a:r>
              <a:rPr lang="en-GB" sz="1700" b="1" dirty="0">
                <a:solidFill>
                  <a:srgbClr val="2330DC"/>
                </a:solidFill>
                <a:latin typeface="Roboto"/>
                <a:ea typeface="Roboto"/>
                <a:cs typeface="Roboto"/>
                <a:sym typeface="Roboto"/>
              </a:rPr>
              <a:t>1.3. </a:t>
            </a:r>
            <a:r>
              <a:rPr lang="en-GB" sz="1700" dirty="0">
                <a:solidFill>
                  <a:srgbClr val="2330DC"/>
                </a:solidFill>
                <a:latin typeface="Roboto"/>
                <a:ea typeface="Roboto"/>
                <a:cs typeface="Roboto"/>
                <a:sym typeface="Roboto"/>
              </a:rPr>
              <a:t>The history of conservation policy and urban adaptive reuse</a:t>
            </a:r>
          </a:p>
          <a:p>
            <a:pPr marL="0" lvl="0" indent="0" algn="l" rtl="0">
              <a:lnSpc>
                <a:spcPct val="90000"/>
              </a:lnSpc>
              <a:spcBef>
                <a:spcPts val="480"/>
              </a:spcBef>
              <a:spcAft>
                <a:spcPts val="0"/>
              </a:spcAft>
              <a:buClr>
                <a:srgbClr val="595959"/>
              </a:buClr>
              <a:buSzPts val="2400"/>
              <a:buNone/>
            </a:pPr>
            <a:r>
              <a:rPr lang="en-GB" sz="1700" b="1" dirty="0">
                <a:solidFill>
                  <a:srgbClr val="2330DC"/>
                </a:solidFill>
                <a:latin typeface="Roboto"/>
                <a:ea typeface="Roboto"/>
                <a:cs typeface="Roboto"/>
                <a:sym typeface="Roboto"/>
              </a:rPr>
              <a:t>1.4. </a:t>
            </a:r>
            <a:r>
              <a:rPr lang="en-GB" sz="1700" dirty="0">
                <a:solidFill>
                  <a:srgbClr val="2330DC"/>
                </a:solidFill>
                <a:latin typeface="Roboto"/>
                <a:ea typeface="Roboto"/>
                <a:cs typeface="Roboto"/>
                <a:sym typeface="Roboto"/>
              </a:rPr>
              <a:t>The European Union's Approach to Urban </a:t>
            </a:r>
          </a:p>
          <a:p>
            <a:pPr marL="0" lvl="0" indent="0" algn="l" rtl="0">
              <a:lnSpc>
                <a:spcPct val="90000"/>
              </a:lnSpc>
              <a:spcBef>
                <a:spcPts val="480"/>
              </a:spcBef>
              <a:spcAft>
                <a:spcPts val="0"/>
              </a:spcAft>
              <a:buClr>
                <a:srgbClr val="595959"/>
              </a:buClr>
              <a:buSzPts val="2400"/>
              <a:buNone/>
            </a:pPr>
            <a:r>
              <a:rPr lang="en-GB" sz="1700" b="1" dirty="0">
                <a:solidFill>
                  <a:srgbClr val="2330DC"/>
                </a:solidFill>
                <a:latin typeface="Roboto"/>
                <a:ea typeface="Roboto"/>
                <a:cs typeface="Roboto"/>
                <a:sym typeface="Roboto"/>
              </a:rPr>
              <a:t>1.5. </a:t>
            </a:r>
            <a:r>
              <a:rPr lang="en-GB" sz="1700" dirty="0">
                <a:solidFill>
                  <a:srgbClr val="2330DC"/>
                </a:solidFill>
                <a:latin typeface="Roboto"/>
                <a:ea typeface="Roboto"/>
                <a:cs typeface="Roboto"/>
                <a:sym typeface="Roboto"/>
              </a:rPr>
              <a:t>Urban Reuse in New European Bauhaus (NEB)</a:t>
            </a:r>
          </a:p>
          <a:p>
            <a:pPr marL="0" lvl="0" indent="0" algn="l" rtl="0">
              <a:lnSpc>
                <a:spcPct val="90000"/>
              </a:lnSpc>
              <a:spcBef>
                <a:spcPts val="480"/>
              </a:spcBef>
              <a:spcAft>
                <a:spcPts val="0"/>
              </a:spcAft>
              <a:buClr>
                <a:srgbClr val="595959"/>
              </a:buClr>
              <a:buSzPts val="2400"/>
              <a:buNone/>
            </a:pPr>
            <a:r>
              <a:rPr lang="en-GB" sz="1700" b="1" dirty="0">
                <a:solidFill>
                  <a:srgbClr val="2330DC"/>
                </a:solidFill>
                <a:latin typeface="Roboto"/>
                <a:ea typeface="Roboto"/>
                <a:cs typeface="Roboto"/>
                <a:sym typeface="Roboto"/>
              </a:rPr>
              <a:t>1.6. </a:t>
            </a:r>
            <a:r>
              <a:rPr lang="en-GB" sz="1700" dirty="0">
                <a:solidFill>
                  <a:srgbClr val="2330DC"/>
                </a:solidFill>
                <a:latin typeface="Roboto"/>
                <a:ea typeface="Roboto"/>
                <a:cs typeface="Roboto"/>
                <a:sym typeface="Roboto"/>
              </a:rPr>
              <a:t>Approaches to Reuse in Buildings and Landscapes</a:t>
            </a:r>
          </a:p>
          <a:p>
            <a:pPr marL="0" lvl="0" indent="0" algn="l" rtl="0">
              <a:lnSpc>
                <a:spcPct val="90000"/>
              </a:lnSpc>
              <a:spcBef>
                <a:spcPts val="480"/>
              </a:spcBef>
              <a:spcAft>
                <a:spcPts val="0"/>
              </a:spcAft>
              <a:buClr>
                <a:srgbClr val="595959"/>
              </a:buClr>
              <a:buSzPts val="2400"/>
              <a:buNone/>
            </a:pPr>
            <a:r>
              <a:rPr lang="en-GB" sz="1700" b="1" dirty="0">
                <a:solidFill>
                  <a:srgbClr val="2330DC"/>
                </a:solidFill>
                <a:latin typeface="Roboto"/>
                <a:ea typeface="Roboto"/>
                <a:cs typeface="Roboto"/>
                <a:sym typeface="Roboto"/>
              </a:rPr>
              <a:t>1.7. </a:t>
            </a:r>
            <a:r>
              <a:rPr lang="en-GB" sz="1700" dirty="0">
                <a:solidFill>
                  <a:srgbClr val="2330DC"/>
                </a:solidFill>
                <a:latin typeface="Roboto"/>
                <a:ea typeface="Roboto"/>
                <a:cs typeface="Roboto"/>
                <a:sym typeface="Roboto"/>
              </a:rPr>
              <a:t>Defining Adaptive Landscape and Architecture Reuse</a:t>
            </a:r>
          </a:p>
          <a:p>
            <a:pPr marL="0" lvl="0" indent="0" algn="l" rtl="0">
              <a:lnSpc>
                <a:spcPct val="90000"/>
              </a:lnSpc>
              <a:spcBef>
                <a:spcPts val="480"/>
              </a:spcBef>
              <a:spcAft>
                <a:spcPts val="0"/>
              </a:spcAft>
              <a:buClr>
                <a:srgbClr val="595959"/>
              </a:buClr>
              <a:buSzPts val="2400"/>
              <a:buNone/>
            </a:pPr>
            <a:r>
              <a:rPr lang="en-GB" sz="1700" b="1" dirty="0">
                <a:solidFill>
                  <a:srgbClr val="2330DC"/>
                </a:solidFill>
                <a:latin typeface="Roboto"/>
                <a:ea typeface="Roboto"/>
                <a:cs typeface="Roboto"/>
                <a:sym typeface="Roboto"/>
              </a:rPr>
              <a:t>1.8. </a:t>
            </a:r>
            <a:r>
              <a:rPr lang="en-GB" sz="1700" dirty="0">
                <a:solidFill>
                  <a:srgbClr val="2330DC"/>
                </a:solidFill>
                <a:latin typeface="Roboto"/>
                <a:ea typeface="Roboto"/>
                <a:cs typeface="Roboto"/>
                <a:sym typeface="Roboto"/>
              </a:rPr>
              <a:t>Key Challenges and Opportunities in Industrial Reuse</a:t>
            </a:r>
          </a:p>
        </p:txBody>
      </p:sp>
      <p:pic>
        <p:nvPicPr>
          <p:cNvPr id="90" name="Google Shape;90;p2"/>
          <p:cNvPicPr preferRelativeResize="0"/>
          <p:nvPr/>
        </p:nvPicPr>
        <p:blipFill rotWithShape="1">
          <a:blip r:embed="rId4">
            <a:alphaModFix/>
          </a:blip>
          <a:srcRect l="14810" t="29444" r="52748" b="54817"/>
          <a:stretch/>
        </p:blipFill>
        <p:spPr>
          <a:xfrm>
            <a:off x="813933" y="5465114"/>
            <a:ext cx="2681230" cy="758270"/>
          </a:xfrm>
          <a:prstGeom prst="rect">
            <a:avLst/>
          </a:prstGeom>
          <a:noFill/>
          <a:ln>
            <a:noFill/>
          </a:ln>
        </p:spPr>
      </p:pic>
      <p:sp>
        <p:nvSpPr>
          <p:cNvPr id="91" name="Google Shape;91;p2"/>
          <p:cNvSpPr txBox="1"/>
          <p:nvPr/>
        </p:nvSpPr>
        <p:spPr>
          <a:xfrm>
            <a:off x="813933" y="5119474"/>
            <a:ext cx="3303600" cy="49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2330DC"/>
                </a:solidFill>
                <a:latin typeface="Roboto"/>
                <a:ea typeface="Roboto"/>
                <a:cs typeface="Roboto"/>
                <a:sym typeface="Roboto"/>
              </a:rPr>
              <a:t>2023-1-CY01-KA220-HED-000160668</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dk1"/>
              </a:solidFill>
              <a:latin typeface="Calibri"/>
              <a:ea typeface="Calibri"/>
              <a:cs typeface="Calibri"/>
              <a:sym typeface="Calibri"/>
            </a:endParaRPr>
          </a:p>
        </p:txBody>
      </p:sp>
      <p:pic>
        <p:nvPicPr>
          <p:cNvPr id="6" name="Picture 2">
            <a:extLst>
              <a:ext uri="{FF2B5EF4-FFF2-40B4-BE49-F238E27FC236}">
                <a16:creationId xmlns:a16="http://schemas.microsoft.com/office/drawing/2014/main" id="{4A9450DA-D5AF-4C6C-8378-39ABFC5F70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1643" y="5267324"/>
            <a:ext cx="1593432" cy="9560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E084EDC-3967-4955-8889-D90649EC1C21}"/>
              </a:ext>
            </a:extLst>
          </p:cNvPr>
          <p:cNvPicPr>
            <a:picLocks noChangeAspect="1"/>
          </p:cNvPicPr>
          <p:nvPr/>
        </p:nvPicPr>
        <p:blipFill>
          <a:blip r:embed="rId6"/>
          <a:stretch>
            <a:fillRect/>
          </a:stretch>
        </p:blipFill>
        <p:spPr>
          <a:xfrm>
            <a:off x="5299283" y="5559573"/>
            <a:ext cx="1593433" cy="56935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
        <p:cNvGrpSpPr/>
        <p:nvPr/>
      </p:nvGrpSpPr>
      <p:grpSpPr>
        <a:xfrm>
          <a:off x="0" y="0"/>
          <a:ext cx="0" cy="0"/>
          <a:chOff x="0" y="0"/>
          <a:chExt cx="0" cy="0"/>
        </a:xfrm>
      </p:grpSpPr>
      <p:sp>
        <p:nvSpPr>
          <p:cNvPr id="96" name="Google Shape;96;p23"/>
          <p:cNvSpPr txBox="1"/>
          <p:nvPr/>
        </p:nvSpPr>
        <p:spPr>
          <a:xfrm>
            <a:off x="985700" y="870350"/>
            <a:ext cx="10220599" cy="151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dirty="0">
                <a:solidFill>
                  <a:srgbClr val="2330DC"/>
                </a:solidFill>
                <a:latin typeface="Roboto"/>
                <a:ea typeface="Roboto"/>
                <a:cs typeface="Roboto"/>
                <a:sym typeface="Roboto"/>
              </a:rPr>
              <a:t>1.1. Introduction: Reuse of Outdated Industrial Objects</a:t>
            </a:r>
            <a:endParaRPr lang="lt-LT" sz="3200" dirty="0">
              <a:solidFill>
                <a:srgbClr val="2330DC"/>
              </a:solidFill>
              <a:latin typeface="Roboto"/>
              <a:ea typeface="Roboto"/>
              <a:cs typeface="Roboto"/>
              <a:sym typeface="Roboto"/>
            </a:endParaRPr>
          </a:p>
        </p:txBody>
      </p:sp>
      <p:sp>
        <p:nvSpPr>
          <p:cNvPr id="8" name="Google Shape;96;p23">
            <a:extLst>
              <a:ext uri="{FF2B5EF4-FFF2-40B4-BE49-F238E27FC236}">
                <a16:creationId xmlns:a16="http://schemas.microsoft.com/office/drawing/2014/main" id="{EAD893D4-D38D-4E60-A91A-D582EBD65305}"/>
              </a:ext>
            </a:extLst>
          </p:cNvPr>
          <p:cNvSpPr txBox="1"/>
          <p:nvPr/>
        </p:nvSpPr>
        <p:spPr>
          <a:xfrm>
            <a:off x="985701" y="1981200"/>
            <a:ext cx="6272350" cy="38101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2330DC"/>
              </a:buClr>
              <a:buSzPts val="1600"/>
              <a:buFont typeface="Roboto"/>
              <a:buChar char="●"/>
            </a:pPr>
            <a:r>
              <a:rPr lang="en-GB" sz="1600" dirty="0">
                <a:solidFill>
                  <a:srgbClr val="2330DC"/>
                </a:solidFill>
                <a:latin typeface="Roboto"/>
                <a:ea typeface="Roboto"/>
                <a:cs typeface="Roboto"/>
                <a:sym typeface="Roboto"/>
              </a:rPr>
              <a:t>Adaptive reuse transforms outdated industrial objects into multifunctional spaces, conserving resources and preserving cultural heritage while addressing urban challenges such as sustainability and community engagement​</a:t>
            </a:r>
            <a:r>
              <a:rPr lang="lt-LT" sz="1600" dirty="0">
                <a:solidFill>
                  <a:srgbClr val="2330DC"/>
                </a:solidFill>
                <a:latin typeface="Roboto"/>
                <a:ea typeface="Roboto"/>
                <a:cs typeface="Roboto"/>
                <a:sym typeface="Roboto"/>
              </a:rPr>
              <a:t>.</a:t>
            </a:r>
          </a:p>
          <a:p>
            <a:pPr marL="457200" marR="0" lvl="0" indent="-330200" algn="l" rtl="0">
              <a:lnSpc>
                <a:spcPct val="100000"/>
              </a:lnSpc>
              <a:spcBef>
                <a:spcPts val="0"/>
              </a:spcBef>
              <a:spcAft>
                <a:spcPts val="0"/>
              </a:spcAft>
              <a:buClr>
                <a:srgbClr val="2330DC"/>
              </a:buClr>
              <a:buSzPts val="1600"/>
              <a:buFont typeface="Roboto"/>
              <a:buChar char="●"/>
            </a:pPr>
            <a:endParaRPr lang="lt-LT" sz="1600" dirty="0">
              <a:solidFill>
                <a:srgbClr val="2330DC"/>
              </a:solidFill>
              <a:latin typeface="Roboto"/>
              <a:ea typeface="Roboto"/>
              <a:cs typeface="Roboto"/>
              <a:sym typeface="Roboto"/>
            </a:endParaRPr>
          </a:p>
          <a:p>
            <a:pPr marL="457200" marR="0" lvl="0" indent="-330200" algn="l" rtl="0">
              <a:lnSpc>
                <a:spcPct val="100000"/>
              </a:lnSpc>
              <a:spcBef>
                <a:spcPts val="0"/>
              </a:spcBef>
              <a:spcAft>
                <a:spcPts val="0"/>
              </a:spcAft>
              <a:buClr>
                <a:srgbClr val="2330DC"/>
              </a:buClr>
              <a:buSzPts val="1600"/>
              <a:buFont typeface="Roboto"/>
              <a:buChar char="●"/>
            </a:pPr>
            <a:r>
              <a:rPr lang="en-GB" sz="1600" dirty="0">
                <a:solidFill>
                  <a:srgbClr val="2330DC"/>
                </a:solidFill>
                <a:latin typeface="Roboto"/>
                <a:ea typeface="Roboto"/>
                <a:cs typeface="Roboto"/>
                <a:sym typeface="Roboto"/>
              </a:rPr>
              <a:t>This approach enhances urban environments by integrating ecological benefits, like improved air quality and biodiversity, with recreational and cultural opportunities, creating spaces that </a:t>
            </a:r>
            <a:r>
              <a:rPr lang="en-GB" sz="1600" dirty="0" err="1">
                <a:solidFill>
                  <a:srgbClr val="2330DC"/>
                </a:solidFill>
                <a:latin typeface="Roboto"/>
                <a:ea typeface="Roboto"/>
                <a:cs typeface="Roboto"/>
                <a:sym typeface="Roboto"/>
              </a:rPr>
              <a:t>honor</a:t>
            </a:r>
            <a:r>
              <a:rPr lang="en-GB" sz="1600" dirty="0">
                <a:solidFill>
                  <a:srgbClr val="2330DC"/>
                </a:solidFill>
                <a:latin typeface="Roboto"/>
                <a:ea typeface="Roboto"/>
                <a:cs typeface="Roboto"/>
                <a:sym typeface="Roboto"/>
              </a:rPr>
              <a:t> the past and support future resilience</a:t>
            </a:r>
            <a:endParaRPr sz="1600" b="0" i="0" u="none" strike="noStrike" cap="none" dirty="0">
              <a:solidFill>
                <a:srgbClr val="2330DC"/>
              </a:solidFill>
              <a:latin typeface="Roboto"/>
              <a:ea typeface="Roboto"/>
              <a:cs typeface="Roboto"/>
              <a:sym typeface="Roboto"/>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2330DC"/>
              </a:solidFill>
              <a:latin typeface="Roboto"/>
              <a:ea typeface="Roboto"/>
              <a:cs typeface="Roboto"/>
              <a:sym typeface="Roboto"/>
            </a:endParaRPr>
          </a:p>
        </p:txBody>
      </p:sp>
      <p:pic>
        <p:nvPicPr>
          <p:cNvPr id="4" name="Picture 3">
            <a:extLst>
              <a:ext uri="{FF2B5EF4-FFF2-40B4-BE49-F238E27FC236}">
                <a16:creationId xmlns:a16="http://schemas.microsoft.com/office/drawing/2014/main" id="{884D0CCA-5BE0-4C09-81E0-CE2235694614}"/>
              </a:ext>
            </a:extLst>
          </p:cNvPr>
          <p:cNvPicPr>
            <a:picLocks noChangeAspect="1"/>
          </p:cNvPicPr>
          <p:nvPr/>
        </p:nvPicPr>
        <p:blipFill>
          <a:blip r:embed="rId4"/>
          <a:stretch>
            <a:fillRect/>
          </a:stretch>
        </p:blipFill>
        <p:spPr>
          <a:xfrm>
            <a:off x="7432175" y="2387650"/>
            <a:ext cx="3600000" cy="360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4" name="Google Shape;104;p3"/>
          <p:cNvSpPr txBox="1"/>
          <p:nvPr/>
        </p:nvSpPr>
        <p:spPr>
          <a:xfrm>
            <a:off x="880849" y="755000"/>
            <a:ext cx="10577725" cy="72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dirty="0">
                <a:solidFill>
                  <a:srgbClr val="2330DC"/>
                </a:solidFill>
                <a:latin typeface="Roboto"/>
                <a:ea typeface="Roboto"/>
                <a:cs typeface="Roboto"/>
                <a:sym typeface="Roboto"/>
              </a:rPr>
              <a:t>1.2. Understanding the Ecosystem of Urban Development</a:t>
            </a:r>
            <a:endParaRPr lang="en-GB" sz="3200" b="0" i="0" u="none" strike="noStrike" cap="none" dirty="0">
              <a:solidFill>
                <a:srgbClr val="2330DC"/>
              </a:solidFill>
              <a:latin typeface="Roboto"/>
              <a:ea typeface="Roboto"/>
              <a:cs typeface="Roboto"/>
              <a:sym typeface="Roboto"/>
            </a:endParaRPr>
          </a:p>
        </p:txBody>
      </p:sp>
      <p:pic>
        <p:nvPicPr>
          <p:cNvPr id="3" name="Picture 2">
            <a:extLst>
              <a:ext uri="{FF2B5EF4-FFF2-40B4-BE49-F238E27FC236}">
                <a16:creationId xmlns:a16="http://schemas.microsoft.com/office/drawing/2014/main" id="{65FF9780-1DEF-4AE4-B82E-F42C5532ABBA}"/>
              </a:ext>
            </a:extLst>
          </p:cNvPr>
          <p:cNvPicPr>
            <a:picLocks noChangeAspect="1"/>
          </p:cNvPicPr>
          <p:nvPr/>
        </p:nvPicPr>
        <p:blipFill>
          <a:blip r:embed="rId4"/>
          <a:stretch>
            <a:fillRect/>
          </a:stretch>
        </p:blipFill>
        <p:spPr>
          <a:xfrm>
            <a:off x="7477125" y="2266950"/>
            <a:ext cx="3600000" cy="3600000"/>
          </a:xfrm>
          <a:prstGeom prst="rect">
            <a:avLst/>
          </a:prstGeom>
        </p:spPr>
      </p:pic>
      <p:sp>
        <p:nvSpPr>
          <p:cNvPr id="5" name="Google Shape;104;p3">
            <a:extLst>
              <a:ext uri="{FF2B5EF4-FFF2-40B4-BE49-F238E27FC236}">
                <a16:creationId xmlns:a16="http://schemas.microsoft.com/office/drawing/2014/main" id="{E52E61EA-5705-43B4-B01E-1F7690674BF7}"/>
              </a:ext>
            </a:extLst>
          </p:cNvPr>
          <p:cNvSpPr txBox="1"/>
          <p:nvPr/>
        </p:nvSpPr>
        <p:spPr>
          <a:xfrm>
            <a:off x="908975" y="1712550"/>
            <a:ext cx="6463376" cy="439045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Adaptive reuse integrates outdated industrial structures into urban development, transforming them into functional spaces like green corridors, recreational parks, or cultural hubs, which promote sustainability and community engagement by repurposing resources and preserving historical character​</a:t>
            </a:r>
            <a:r>
              <a:rPr lang="lt-LT" sz="1600" dirty="0">
                <a:solidFill>
                  <a:srgbClr val="2330DC"/>
                </a:solidFill>
                <a:latin typeface="Roboto"/>
                <a:ea typeface="Roboto"/>
                <a:cs typeface="Roboto"/>
                <a:sym typeface="Roboto"/>
              </a:rPr>
              <a:t>.</a:t>
            </a: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Multifunctionality is a key principle, enabling reused industrial objects to meet ecological, cultural, and social needs simultaneously, such as turning an abandoned railway into a park that serves as a recreational pathway, a wildlife habitat, and a green buffer for urban areas</a:t>
            </a:r>
            <a:r>
              <a:rPr lang="lt-LT" sz="1600" dirty="0">
                <a:solidFill>
                  <a:srgbClr val="2330DC"/>
                </a:solidFill>
                <a:latin typeface="Roboto"/>
                <a:ea typeface="Roboto"/>
                <a:cs typeface="Roboto"/>
                <a:sym typeface="Roboto"/>
              </a:rPr>
              <a:t>.</a:t>
            </a: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Incorporating ecosystem services enhances urban sustainability, with features like green roofs, rain gardens, and vegetative corridors improving air quality, managing stormwater, and supporting biodiversity, demonstrating a harmonious coexistence of natural and built environments.</a:t>
            </a:r>
            <a:endParaRPr sz="1600" dirty="0">
              <a:solidFill>
                <a:srgbClr val="2330DC"/>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rgbClr val="2330DC"/>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g308ead12222_0_14"/>
          <p:cNvSpPr txBox="1"/>
          <p:nvPr/>
        </p:nvSpPr>
        <p:spPr>
          <a:xfrm>
            <a:off x="880851" y="755000"/>
            <a:ext cx="5215149" cy="537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dirty="0">
                <a:solidFill>
                  <a:srgbClr val="2330DC"/>
                </a:solidFill>
                <a:latin typeface="Roboto"/>
                <a:ea typeface="Roboto"/>
                <a:cs typeface="Roboto"/>
                <a:sym typeface="Roboto"/>
              </a:rPr>
              <a:t>1.3. The History of Conservation Policy and Urban Adaptive Reuse</a:t>
            </a:r>
            <a:endParaRPr lang="lt-LT" sz="3200" dirty="0">
              <a:solidFill>
                <a:srgbClr val="2330DC"/>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Adaptive reuse evolved from necessity to deliberate practice, with historical roots in practical conservation during ancient and medieval times, gradually becoming a purposeful design philosophy emphasizing sustainability and cultural preservation​</a:t>
            </a:r>
            <a:r>
              <a:rPr lang="lt-LT" sz="1600" dirty="0">
                <a:solidFill>
                  <a:srgbClr val="2330DC"/>
                </a:solidFill>
                <a:latin typeface="Roboto"/>
                <a:ea typeface="Roboto"/>
                <a:cs typeface="Roboto"/>
                <a:sym typeface="Roboto"/>
              </a:rPr>
              <a:t>.</a:t>
            </a: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The 19th and 20th centuries shaped modern conservation policy, with influential movements like John Ruskin’s emphasis on preserving material authenticity and Viollet-le-Duc’s focus on restoration, culminating in global frameworks like the Venice Charter​.</a:t>
            </a:r>
            <a:endParaRPr sz="3200" b="0" i="0" u="none" strike="noStrike" cap="none" dirty="0">
              <a:solidFill>
                <a:srgbClr val="2330DC"/>
              </a:solidFill>
              <a:latin typeface="Roboto"/>
              <a:ea typeface="Roboto"/>
              <a:cs typeface="Roboto"/>
              <a:sym typeface="Roboto"/>
            </a:endParaRPr>
          </a:p>
        </p:txBody>
      </p:sp>
      <p:sp>
        <p:nvSpPr>
          <p:cNvPr id="4" name="Google Shape;109;g308ead12222_0_14">
            <a:extLst>
              <a:ext uri="{FF2B5EF4-FFF2-40B4-BE49-F238E27FC236}">
                <a16:creationId xmlns:a16="http://schemas.microsoft.com/office/drawing/2014/main" id="{4E750EC1-6C61-418B-91FE-003F255F1590}"/>
              </a:ext>
            </a:extLst>
          </p:cNvPr>
          <p:cNvSpPr txBox="1"/>
          <p:nvPr/>
        </p:nvSpPr>
        <p:spPr>
          <a:xfrm>
            <a:off x="5929101" y="2709700"/>
            <a:ext cx="5215149" cy="321485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Global conservation charters established principles for adaptive reuse, advocating minimal intervention, authenticity, and the integration of historical sites into modern urban life to ensure their relevance and preservation​.</a:t>
            </a: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Contemporary adaptive reuse aligns with sustainability and inclusivity, transforming neglected industrial and cultural landmarks into functional spaces that support ecological, social, and economic goals while </a:t>
            </a:r>
            <a:r>
              <a:rPr lang="en-GB" sz="1600" dirty="0" err="1">
                <a:solidFill>
                  <a:srgbClr val="2330DC"/>
                </a:solidFill>
                <a:latin typeface="Roboto"/>
                <a:ea typeface="Roboto"/>
                <a:cs typeface="Roboto"/>
                <a:sym typeface="Roboto"/>
              </a:rPr>
              <a:t>honoring</a:t>
            </a:r>
            <a:r>
              <a:rPr lang="en-GB" sz="1600" dirty="0">
                <a:solidFill>
                  <a:srgbClr val="2330DC"/>
                </a:solidFill>
                <a:latin typeface="Roboto"/>
                <a:ea typeface="Roboto"/>
                <a:cs typeface="Roboto"/>
                <a:sym typeface="Roboto"/>
              </a:rPr>
              <a:t> historical significance</a:t>
            </a:r>
            <a:endParaRPr sz="3200" b="0" i="0" u="none" strike="noStrike" cap="none" dirty="0">
              <a:solidFill>
                <a:srgbClr val="2330DC"/>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g308ead12222_0_14"/>
          <p:cNvSpPr txBox="1"/>
          <p:nvPr/>
        </p:nvSpPr>
        <p:spPr>
          <a:xfrm>
            <a:off x="880851" y="755000"/>
            <a:ext cx="5338974" cy="537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dirty="0">
                <a:solidFill>
                  <a:srgbClr val="2330DC"/>
                </a:solidFill>
                <a:latin typeface="Roboto"/>
                <a:ea typeface="Roboto"/>
                <a:cs typeface="Roboto"/>
                <a:sym typeface="Roboto"/>
              </a:rPr>
              <a:t>1.4. The European Union's Approach to Urban </a:t>
            </a:r>
            <a:endParaRPr sz="3200" b="0" i="0" u="none" strike="noStrike" cap="none"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The European Union integrates circular economy principles into urban reuse, prioritizing sustainable development through material recycling, urban regeneration, and compact city strategies that minimize environmental impacts and urban sprawl​.</a:t>
            </a: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Policies such as the New European Bauhaus emphasize inclusivity, sustainability, and aesthetic innovation, fostering collaboration among stakeholders to repurpose urban spaces into multifunctional and culturally rich environments​</a:t>
            </a:r>
            <a:endParaRPr sz="3200" b="0" i="0" u="none" strike="noStrike" cap="none" dirty="0">
              <a:solidFill>
                <a:srgbClr val="2330DC"/>
              </a:solidFill>
              <a:latin typeface="Roboto"/>
              <a:ea typeface="Roboto"/>
              <a:cs typeface="Roboto"/>
              <a:sym typeface="Roboto"/>
            </a:endParaRPr>
          </a:p>
        </p:txBody>
      </p:sp>
      <p:pic>
        <p:nvPicPr>
          <p:cNvPr id="3" name="Picture 2">
            <a:extLst>
              <a:ext uri="{FF2B5EF4-FFF2-40B4-BE49-F238E27FC236}">
                <a16:creationId xmlns:a16="http://schemas.microsoft.com/office/drawing/2014/main" id="{293E23D6-8D0A-4BCC-92C4-AB27EF9B8C4F}"/>
              </a:ext>
            </a:extLst>
          </p:cNvPr>
          <p:cNvPicPr>
            <a:picLocks noChangeAspect="1"/>
          </p:cNvPicPr>
          <p:nvPr/>
        </p:nvPicPr>
        <p:blipFill>
          <a:blip r:embed="rId4"/>
          <a:stretch>
            <a:fillRect/>
          </a:stretch>
        </p:blipFill>
        <p:spPr>
          <a:xfrm>
            <a:off x="7458075" y="923925"/>
            <a:ext cx="3600000" cy="3600000"/>
          </a:xfrm>
          <a:prstGeom prst="rect">
            <a:avLst/>
          </a:prstGeom>
        </p:spPr>
      </p:pic>
    </p:spTree>
    <p:extLst>
      <p:ext uri="{BB962C8B-B14F-4D97-AF65-F5344CB8AC3E}">
        <p14:creationId xmlns:p14="http://schemas.microsoft.com/office/powerpoint/2010/main" val="710074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g308ead12222_0_14"/>
          <p:cNvSpPr txBox="1"/>
          <p:nvPr/>
        </p:nvSpPr>
        <p:spPr>
          <a:xfrm>
            <a:off x="880850" y="755000"/>
            <a:ext cx="6281949" cy="537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dirty="0">
                <a:solidFill>
                  <a:srgbClr val="2330DC"/>
                </a:solidFill>
                <a:latin typeface="Roboto"/>
                <a:ea typeface="Roboto"/>
                <a:cs typeface="Roboto"/>
                <a:sym typeface="Roboto"/>
              </a:rPr>
              <a:t>1.5. Urban Reuse in New European Bauhaus (NEB)</a:t>
            </a: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The New European Bauhaus (NEB) integrates sustainability, inclusivity, and aesthetic innovation in urban reuse, transforming outdated structures into culturally significant, multifunctional spaces that align with ecological and social goals​</a:t>
            </a:r>
            <a:r>
              <a:rPr lang="lt-LT" sz="1600" dirty="0">
                <a:solidFill>
                  <a:srgbClr val="2330DC"/>
                </a:solidFill>
                <a:latin typeface="Roboto"/>
                <a:ea typeface="Roboto"/>
                <a:cs typeface="Roboto"/>
                <a:sym typeface="Roboto"/>
              </a:rPr>
              <a:t>.</a:t>
            </a: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NEB emphasizes community involvement and cultural preservation, ensuring adaptive reuse projects address diverse needs while </a:t>
            </a:r>
            <a:r>
              <a:rPr lang="en-GB" sz="1600" dirty="0" err="1">
                <a:solidFill>
                  <a:srgbClr val="2330DC"/>
                </a:solidFill>
                <a:latin typeface="Roboto"/>
                <a:ea typeface="Roboto"/>
                <a:cs typeface="Roboto"/>
                <a:sym typeface="Roboto"/>
              </a:rPr>
              <a:t>honoring</a:t>
            </a:r>
            <a:r>
              <a:rPr lang="en-GB" sz="1600" dirty="0">
                <a:solidFill>
                  <a:srgbClr val="2330DC"/>
                </a:solidFill>
                <a:latin typeface="Roboto"/>
                <a:ea typeface="Roboto"/>
                <a:cs typeface="Roboto"/>
                <a:sym typeface="Roboto"/>
              </a:rPr>
              <a:t> historical heritage, fostering resilience and creativity in urban design</a:t>
            </a:r>
            <a:endParaRPr sz="3200" b="0" i="0" u="none" strike="noStrike" cap="none" dirty="0">
              <a:solidFill>
                <a:srgbClr val="2330DC"/>
              </a:solidFill>
              <a:latin typeface="Roboto"/>
              <a:ea typeface="Roboto"/>
              <a:cs typeface="Roboto"/>
              <a:sym typeface="Roboto"/>
            </a:endParaRPr>
          </a:p>
        </p:txBody>
      </p:sp>
      <p:pic>
        <p:nvPicPr>
          <p:cNvPr id="3" name="Picture 2">
            <a:extLst>
              <a:ext uri="{FF2B5EF4-FFF2-40B4-BE49-F238E27FC236}">
                <a16:creationId xmlns:a16="http://schemas.microsoft.com/office/drawing/2014/main" id="{8B1DB24E-8805-4F0F-BC6D-1A40C8F83520}"/>
              </a:ext>
            </a:extLst>
          </p:cNvPr>
          <p:cNvPicPr>
            <a:picLocks noChangeAspect="1"/>
          </p:cNvPicPr>
          <p:nvPr/>
        </p:nvPicPr>
        <p:blipFill>
          <a:blip r:embed="rId4"/>
          <a:stretch>
            <a:fillRect/>
          </a:stretch>
        </p:blipFill>
        <p:spPr>
          <a:xfrm>
            <a:off x="7353300" y="1028700"/>
            <a:ext cx="3600000" cy="3600000"/>
          </a:xfrm>
          <a:prstGeom prst="rect">
            <a:avLst/>
          </a:prstGeom>
        </p:spPr>
      </p:pic>
    </p:spTree>
    <p:extLst>
      <p:ext uri="{BB962C8B-B14F-4D97-AF65-F5344CB8AC3E}">
        <p14:creationId xmlns:p14="http://schemas.microsoft.com/office/powerpoint/2010/main" val="645031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g308ead12222_0_14"/>
          <p:cNvSpPr txBox="1"/>
          <p:nvPr/>
        </p:nvSpPr>
        <p:spPr>
          <a:xfrm>
            <a:off x="880851" y="755000"/>
            <a:ext cx="10234824" cy="537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dirty="0">
                <a:solidFill>
                  <a:srgbClr val="2330DC"/>
                </a:solidFill>
                <a:latin typeface="Roboto"/>
                <a:ea typeface="Roboto"/>
                <a:cs typeface="Roboto"/>
                <a:sym typeface="Roboto"/>
              </a:rPr>
              <a:t>1.6. Approaches to Reuse in Buildings and Landscapes</a:t>
            </a: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Adaptive reuse offers diverse strategies, such as retrofitting for energy efficiency, regeneration of industrial districts, and reclamation of degraded landscapes, tailoring solutions to specific environmental, social, and functional needs​</a:t>
            </a:r>
            <a:r>
              <a:rPr lang="lt-LT" sz="1600" dirty="0">
                <a:solidFill>
                  <a:srgbClr val="2330DC"/>
                </a:solidFill>
                <a:latin typeface="Roboto"/>
                <a:ea typeface="Roboto"/>
                <a:cs typeface="Roboto"/>
                <a:sym typeface="Roboto"/>
              </a:rPr>
              <a:t>.</a:t>
            </a: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Multifunctionality is a cornerstone of reuse approaches, enabling spaces to serve ecological, cultural, and social purposes simultaneously, such as converting railways into greenways or factories into mixed-use urban hubs​.</a:t>
            </a: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Creative and sustainable reuse leverages materials and existing structures, integrating practices like upcycling and modular design to reduce environmental impact while enhancing the aesthetic and functional value of urban landscapes</a:t>
            </a:r>
            <a:endParaRPr sz="3200" b="0" i="0" u="none" strike="noStrike" cap="none" dirty="0">
              <a:solidFill>
                <a:srgbClr val="2330DC"/>
              </a:solidFill>
              <a:latin typeface="Roboto"/>
              <a:ea typeface="Roboto"/>
              <a:cs typeface="Roboto"/>
              <a:sym typeface="Roboto"/>
            </a:endParaRPr>
          </a:p>
        </p:txBody>
      </p:sp>
    </p:spTree>
    <p:extLst>
      <p:ext uri="{BB962C8B-B14F-4D97-AF65-F5344CB8AC3E}">
        <p14:creationId xmlns:p14="http://schemas.microsoft.com/office/powerpoint/2010/main" val="2611065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sp>
        <p:nvSpPr>
          <p:cNvPr id="109" name="Google Shape;109;g308ead12222_0_14"/>
          <p:cNvSpPr txBox="1"/>
          <p:nvPr/>
        </p:nvSpPr>
        <p:spPr>
          <a:xfrm>
            <a:off x="880851" y="755000"/>
            <a:ext cx="10558674" cy="537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GB" sz="3200" dirty="0">
                <a:solidFill>
                  <a:srgbClr val="2330DC"/>
                </a:solidFill>
                <a:latin typeface="Roboto"/>
                <a:ea typeface="Roboto"/>
                <a:cs typeface="Roboto"/>
                <a:sym typeface="Roboto"/>
              </a:rPr>
              <a:t>1.7. Defining Adaptive Landscape and Architecture Reuse</a:t>
            </a:r>
            <a:endParaRPr lang="lt-LT" sz="3200" dirty="0">
              <a:solidFill>
                <a:srgbClr val="2330DC"/>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200"/>
              <a:buFont typeface="Arial"/>
              <a:buNone/>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Adaptive reuse combines adaptation and reuse principles to</a:t>
            </a:r>
            <a:br>
              <a:rPr lang="lt-LT" sz="1600" dirty="0">
                <a:solidFill>
                  <a:srgbClr val="2330DC"/>
                </a:solidFill>
                <a:latin typeface="Roboto"/>
                <a:ea typeface="Roboto"/>
                <a:cs typeface="Roboto"/>
                <a:sym typeface="Roboto"/>
              </a:rPr>
            </a:br>
            <a:r>
              <a:rPr lang="en-GB" sz="1600" dirty="0">
                <a:solidFill>
                  <a:srgbClr val="2330DC"/>
                </a:solidFill>
                <a:latin typeface="Roboto"/>
                <a:ea typeface="Roboto"/>
                <a:cs typeface="Roboto"/>
                <a:sym typeface="Roboto"/>
              </a:rPr>
              <a:t>transform existing structures into functional spaces while</a:t>
            </a:r>
            <a:br>
              <a:rPr lang="lt-LT" sz="1600" dirty="0">
                <a:solidFill>
                  <a:srgbClr val="2330DC"/>
                </a:solidFill>
                <a:latin typeface="Roboto"/>
                <a:ea typeface="Roboto"/>
                <a:cs typeface="Roboto"/>
                <a:sym typeface="Roboto"/>
              </a:rPr>
            </a:br>
            <a:r>
              <a:rPr lang="en-GB" sz="1600" dirty="0">
                <a:solidFill>
                  <a:srgbClr val="2330DC"/>
                </a:solidFill>
                <a:latin typeface="Roboto"/>
                <a:ea typeface="Roboto"/>
                <a:cs typeface="Roboto"/>
                <a:sym typeface="Roboto"/>
              </a:rPr>
              <a:t>retaining historical and cultural elements​</a:t>
            </a:r>
            <a:r>
              <a:rPr lang="lt-LT" sz="1600" dirty="0">
                <a:solidFill>
                  <a:srgbClr val="2330DC"/>
                </a:solidFill>
                <a:latin typeface="Roboto"/>
                <a:ea typeface="Roboto"/>
                <a:cs typeface="Roboto"/>
                <a:sym typeface="Roboto"/>
              </a:rPr>
              <a:t>.</a:t>
            </a: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It bridges modernization with heritage preservation, ensuring</a:t>
            </a:r>
            <a:br>
              <a:rPr lang="lt-LT" sz="1600" dirty="0">
                <a:solidFill>
                  <a:srgbClr val="2330DC"/>
                </a:solidFill>
                <a:latin typeface="Roboto"/>
                <a:ea typeface="Roboto"/>
                <a:cs typeface="Roboto"/>
                <a:sym typeface="Roboto"/>
              </a:rPr>
            </a:br>
            <a:r>
              <a:rPr lang="en-GB" sz="1600" dirty="0">
                <a:solidFill>
                  <a:srgbClr val="2330DC"/>
                </a:solidFill>
                <a:latin typeface="Roboto"/>
                <a:ea typeface="Roboto"/>
                <a:cs typeface="Roboto"/>
                <a:sym typeface="Roboto"/>
              </a:rPr>
              <a:t>historical buildings and landscapes remain relevant and </a:t>
            </a:r>
            <a:br>
              <a:rPr lang="lt-LT" sz="1600" dirty="0">
                <a:solidFill>
                  <a:srgbClr val="2330DC"/>
                </a:solidFill>
                <a:latin typeface="Roboto"/>
                <a:ea typeface="Roboto"/>
                <a:cs typeface="Roboto"/>
                <a:sym typeface="Roboto"/>
              </a:rPr>
            </a:br>
            <a:r>
              <a:rPr lang="en-GB" sz="1600" dirty="0">
                <a:solidFill>
                  <a:srgbClr val="2330DC"/>
                </a:solidFill>
                <a:latin typeface="Roboto"/>
                <a:ea typeface="Roboto"/>
                <a:cs typeface="Roboto"/>
                <a:sym typeface="Roboto"/>
              </a:rPr>
              <a:t>sustainable in contemporary contexts​</a:t>
            </a:r>
            <a:r>
              <a:rPr lang="lt-LT" sz="1600" dirty="0">
                <a:solidFill>
                  <a:srgbClr val="2330DC"/>
                </a:solidFill>
                <a:latin typeface="Roboto"/>
                <a:ea typeface="Roboto"/>
                <a:cs typeface="Roboto"/>
                <a:sym typeface="Roboto"/>
              </a:rPr>
              <a:t>.</a:t>
            </a: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Flexibility and multifunctionality are central, enabling spaces to </a:t>
            </a:r>
            <a:br>
              <a:rPr lang="lt-LT" sz="1600" dirty="0">
                <a:solidFill>
                  <a:srgbClr val="2330DC"/>
                </a:solidFill>
                <a:latin typeface="Roboto"/>
                <a:ea typeface="Roboto"/>
                <a:cs typeface="Roboto"/>
                <a:sym typeface="Roboto"/>
              </a:rPr>
            </a:br>
            <a:r>
              <a:rPr lang="en-GB" sz="1600" dirty="0">
                <a:solidFill>
                  <a:srgbClr val="2330DC"/>
                </a:solidFill>
                <a:latin typeface="Roboto"/>
                <a:ea typeface="Roboto"/>
                <a:cs typeface="Roboto"/>
                <a:sym typeface="Roboto"/>
              </a:rPr>
              <a:t>evolve with societal and environmental needs over time​</a:t>
            </a:r>
            <a:r>
              <a:rPr lang="lt-LT" sz="1600" dirty="0">
                <a:solidFill>
                  <a:srgbClr val="2330DC"/>
                </a:solidFill>
                <a:latin typeface="Roboto"/>
                <a:ea typeface="Roboto"/>
                <a:cs typeface="Roboto"/>
                <a:sym typeface="Roboto"/>
              </a:rPr>
              <a:t>.</a:t>
            </a: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Creativity plays a pivotal role, reimagining materials and </a:t>
            </a:r>
            <a:br>
              <a:rPr lang="lt-LT" sz="1600" dirty="0">
                <a:solidFill>
                  <a:srgbClr val="2330DC"/>
                </a:solidFill>
                <a:latin typeface="Roboto"/>
                <a:ea typeface="Roboto"/>
                <a:cs typeface="Roboto"/>
                <a:sym typeface="Roboto"/>
              </a:rPr>
            </a:br>
            <a:r>
              <a:rPr lang="en-GB" sz="1600" dirty="0">
                <a:solidFill>
                  <a:srgbClr val="2330DC"/>
                </a:solidFill>
                <a:latin typeface="Roboto"/>
                <a:ea typeface="Roboto"/>
                <a:cs typeface="Roboto"/>
                <a:sym typeface="Roboto"/>
              </a:rPr>
              <a:t>structures to foster innovation and community engagement​</a:t>
            </a:r>
            <a:r>
              <a:rPr lang="lt-LT" sz="1600" dirty="0">
                <a:solidFill>
                  <a:srgbClr val="2330DC"/>
                </a:solidFill>
                <a:latin typeface="Roboto"/>
                <a:ea typeface="Roboto"/>
                <a:cs typeface="Roboto"/>
                <a:sym typeface="Roboto"/>
              </a:rPr>
              <a:t>.</a:t>
            </a:r>
          </a:p>
          <a:p>
            <a:pPr marL="457200" marR="0" lvl="0" indent="-342900" algn="l" rtl="0">
              <a:lnSpc>
                <a:spcPct val="100000"/>
              </a:lnSpc>
              <a:spcBef>
                <a:spcPts val="0"/>
              </a:spcBef>
              <a:spcAft>
                <a:spcPts val="0"/>
              </a:spcAft>
              <a:buClr>
                <a:srgbClr val="2330DC"/>
              </a:buClr>
              <a:buSzPts val="1800"/>
              <a:buFont typeface="Roboto"/>
              <a:buChar char="●"/>
            </a:pPr>
            <a:endParaRPr lang="lt-LT" sz="1600" dirty="0">
              <a:solidFill>
                <a:srgbClr val="2330DC"/>
              </a:solidFill>
              <a:latin typeface="Roboto"/>
              <a:ea typeface="Roboto"/>
              <a:cs typeface="Roboto"/>
              <a:sym typeface="Roboto"/>
            </a:endParaRPr>
          </a:p>
          <a:p>
            <a:pPr marL="457200" marR="0" lvl="0" indent="-342900" algn="l" rtl="0">
              <a:lnSpc>
                <a:spcPct val="100000"/>
              </a:lnSpc>
              <a:spcBef>
                <a:spcPts val="0"/>
              </a:spcBef>
              <a:spcAft>
                <a:spcPts val="0"/>
              </a:spcAft>
              <a:buClr>
                <a:srgbClr val="2330DC"/>
              </a:buClr>
              <a:buSzPts val="1800"/>
              <a:buFont typeface="Roboto"/>
              <a:buChar char="●"/>
            </a:pPr>
            <a:r>
              <a:rPr lang="en-GB" sz="1600" dirty="0">
                <a:solidFill>
                  <a:srgbClr val="2330DC"/>
                </a:solidFill>
                <a:latin typeface="Roboto"/>
                <a:ea typeface="Roboto"/>
                <a:cs typeface="Roboto"/>
                <a:sym typeface="Roboto"/>
              </a:rPr>
              <a:t>Adaptive reuse minimizes environmental impact by conserving </a:t>
            </a:r>
            <a:br>
              <a:rPr lang="lt-LT" sz="1600" dirty="0">
                <a:solidFill>
                  <a:srgbClr val="2330DC"/>
                </a:solidFill>
                <a:latin typeface="Roboto"/>
                <a:ea typeface="Roboto"/>
                <a:cs typeface="Roboto"/>
                <a:sym typeface="Roboto"/>
              </a:rPr>
            </a:br>
            <a:r>
              <a:rPr lang="en-GB" sz="1600" dirty="0">
                <a:solidFill>
                  <a:srgbClr val="2330DC"/>
                </a:solidFill>
                <a:latin typeface="Roboto"/>
                <a:ea typeface="Roboto"/>
                <a:cs typeface="Roboto"/>
                <a:sym typeface="Roboto"/>
              </a:rPr>
              <a:t>resources and prioritizing the integration of natural and human </a:t>
            </a:r>
            <a:br>
              <a:rPr lang="lt-LT" sz="1600" dirty="0">
                <a:solidFill>
                  <a:srgbClr val="2330DC"/>
                </a:solidFill>
                <a:latin typeface="Roboto"/>
                <a:ea typeface="Roboto"/>
                <a:cs typeface="Roboto"/>
                <a:sym typeface="Roboto"/>
              </a:rPr>
            </a:br>
            <a:r>
              <a:rPr lang="en-GB" sz="1600" dirty="0">
                <a:solidFill>
                  <a:srgbClr val="2330DC"/>
                </a:solidFill>
                <a:latin typeface="Roboto"/>
                <a:ea typeface="Roboto"/>
                <a:cs typeface="Roboto"/>
                <a:sym typeface="Roboto"/>
              </a:rPr>
              <a:t>elements into revitalized spaces</a:t>
            </a:r>
            <a:endParaRPr sz="3200" b="0" i="0" u="none" strike="noStrike" cap="none" dirty="0">
              <a:solidFill>
                <a:srgbClr val="2330DC"/>
              </a:solidFill>
              <a:latin typeface="Roboto"/>
              <a:ea typeface="Roboto"/>
              <a:cs typeface="Roboto"/>
              <a:sym typeface="Roboto"/>
            </a:endParaRPr>
          </a:p>
        </p:txBody>
      </p:sp>
      <p:pic>
        <p:nvPicPr>
          <p:cNvPr id="3" name="Picture 2">
            <a:extLst>
              <a:ext uri="{FF2B5EF4-FFF2-40B4-BE49-F238E27FC236}">
                <a16:creationId xmlns:a16="http://schemas.microsoft.com/office/drawing/2014/main" id="{77C2F5EB-1D17-4BFF-BC6D-EF5407D397D0}"/>
              </a:ext>
            </a:extLst>
          </p:cNvPr>
          <p:cNvPicPr>
            <a:picLocks noChangeAspect="1"/>
          </p:cNvPicPr>
          <p:nvPr/>
        </p:nvPicPr>
        <p:blipFill>
          <a:blip r:embed="rId4"/>
          <a:stretch>
            <a:fillRect/>
          </a:stretch>
        </p:blipFill>
        <p:spPr>
          <a:xfrm>
            <a:off x="7505700" y="2158025"/>
            <a:ext cx="3600000" cy="3600000"/>
          </a:xfrm>
          <a:prstGeom prst="rect">
            <a:avLst/>
          </a:prstGeom>
        </p:spPr>
      </p:pic>
    </p:spTree>
    <p:extLst>
      <p:ext uri="{BB962C8B-B14F-4D97-AF65-F5344CB8AC3E}">
        <p14:creationId xmlns:p14="http://schemas.microsoft.com/office/powerpoint/2010/main" val="85225773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7520</TotalTime>
  <Words>1316</Words>
  <Application>Microsoft Office PowerPoint</Application>
  <PresentationFormat>Widescreen</PresentationFormat>
  <Paragraphs>109</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Roboto Medium</vt:lpstr>
      <vt:lpstr>Roboto</vt:lpstr>
      <vt:lpstr>Office Theme</vt:lpstr>
      <vt:lpstr>PowerPoint Presentation</vt:lpstr>
      <vt:lpstr>Re-use and Re-design of Outdated Industrial Objects  Module 1: Principles of Re-Use and Re-Design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Merry</dc:creator>
  <cp:lastModifiedBy>Acer</cp:lastModifiedBy>
  <cp:revision>48</cp:revision>
  <dcterms:created xsi:type="dcterms:W3CDTF">2023-11-22T09:07:15Z</dcterms:created>
  <dcterms:modified xsi:type="dcterms:W3CDTF">2025-02-03T09:31:15Z</dcterms:modified>
</cp:coreProperties>
</file>