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80" r:id="rId3"/>
    <p:sldId id="261" r:id="rId4"/>
    <p:sldId id="262" r:id="rId5"/>
    <p:sldId id="297" r:id="rId6"/>
    <p:sldId id="298" r:id="rId7"/>
    <p:sldId id="286" r:id="rId8"/>
    <p:sldId id="299" r:id="rId9"/>
    <p:sldId id="268"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Roboto" panose="02000000000000000000" pitchFamily="2" charset="0"/>
      <p:regular r:id="rId16"/>
      <p:bold r:id="rId17"/>
      <p:italic r:id="rId18"/>
      <p:boldItalic r:id="rId19"/>
    </p:embeddedFont>
    <p:embeddedFont>
      <p:font typeface="Roboto Medium" panose="02000000000000000000" pitchFamily="2"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iOe7vEBzkYN6l6HTAmp54YmiEun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8"/>
      </p:cViewPr>
      <p:guideLst>
        <p:guide pos="461"/>
        <p:guide pos="3840"/>
        <p:guide orient="horz" pos="346"/>
        <p:guide orient="horz" pos="3861"/>
        <p:guide pos="72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51"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10.fntdata"/><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8.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70713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08ead12222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g308ead12222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08ead12222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8" name="Google Shape;118;g308ead12222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08ead12222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g308ead12222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64239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08ead12222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g308ead12222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98332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5137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66683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1100d0c710_1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g31100d0c710_1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www.interregeurope.eu/sites/default/files/2024-09/Policy%20brief%20on%20Green%20and%20blue%20infrastructure.pdf" TargetMode="External"/><Relationship Id="rId4" Type="http://schemas.openxmlformats.org/officeDocument/2006/relationships/hyperlink" Target="https://content.aia.org/sites/default/files/2020-04/Adaptibility_Deconstruction_ReUse_Materials_Practice_Guide_V3.3.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hyperlink" Target="https://www.youtube.com/watch?v=ATQHzEgmSsk"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youtube.com/watch?v=FKyc1QIpuQM" TargetMode="External"/><Relationship Id="rId5" Type="http://schemas.openxmlformats.org/officeDocument/2006/relationships/hyperlink" Target="https://www.youtube.com/watch?v=7bgp3E0gUAQ" TargetMode="External"/><Relationship Id="rId4" Type="http://schemas.openxmlformats.org/officeDocument/2006/relationships/hyperlink" Target="https://www.youtube.com/watch?v=ISb_jImuoiw"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2"/>
          <p:cNvSpPr txBox="1">
            <a:spLocks noGrp="1"/>
          </p:cNvSpPr>
          <p:nvPr>
            <p:ph type="ctrTitle"/>
          </p:nvPr>
        </p:nvSpPr>
        <p:spPr>
          <a:xfrm>
            <a:off x="813933" y="654936"/>
            <a:ext cx="10544947" cy="23337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Roboto Medium"/>
              <a:buNone/>
            </a:pPr>
            <a:r>
              <a:rPr lang="en-GB" sz="3200" dirty="0">
                <a:solidFill>
                  <a:srgbClr val="2330DC"/>
                </a:solidFill>
                <a:latin typeface="Roboto Medium"/>
                <a:ea typeface="Roboto Medium"/>
                <a:cs typeface="Roboto Medium"/>
                <a:sym typeface="Roboto Medium"/>
              </a:rPr>
              <a:t>Re-use and Re-design of Outdated Industrial Objects</a:t>
            </a:r>
            <a:br>
              <a:rPr lang="lt-LT" sz="3200" dirty="0">
                <a:solidFill>
                  <a:srgbClr val="2330DC"/>
                </a:solidFill>
                <a:latin typeface="Roboto Medium"/>
                <a:ea typeface="Roboto Medium"/>
                <a:cs typeface="Roboto Medium"/>
                <a:sym typeface="Roboto Medium"/>
              </a:rPr>
            </a:br>
            <a:endParaRPr sz="3200" dirty="0">
              <a:solidFill>
                <a:srgbClr val="2330DC"/>
              </a:solidFill>
              <a:latin typeface="Roboto Medium"/>
              <a:ea typeface="Roboto Medium"/>
              <a:cs typeface="Roboto Medium"/>
              <a:sym typeface="Roboto Medium"/>
            </a:endParaRPr>
          </a:p>
          <a:p>
            <a:pPr marL="0" lvl="0" indent="0" algn="l" rtl="0">
              <a:lnSpc>
                <a:spcPct val="90000"/>
              </a:lnSpc>
              <a:spcBef>
                <a:spcPts val="0"/>
              </a:spcBef>
              <a:spcAft>
                <a:spcPts val="0"/>
              </a:spcAft>
              <a:buClr>
                <a:schemeClr val="dk1"/>
              </a:buClr>
              <a:buSzPts val="3200"/>
              <a:buFont typeface="Roboto Medium"/>
              <a:buNone/>
            </a:pPr>
            <a:r>
              <a:rPr lang="en-US" sz="3200" dirty="0">
                <a:solidFill>
                  <a:srgbClr val="2330DC"/>
                </a:solidFill>
                <a:latin typeface="Roboto Medium"/>
                <a:ea typeface="Roboto Medium"/>
                <a:cs typeface="Roboto Medium"/>
                <a:sym typeface="Roboto Medium"/>
              </a:rPr>
              <a:t>Module </a:t>
            </a:r>
            <a:r>
              <a:rPr lang="lt-LT" sz="3200" dirty="0">
                <a:solidFill>
                  <a:srgbClr val="2330DC"/>
                </a:solidFill>
                <a:latin typeface="Roboto Medium"/>
                <a:ea typeface="Roboto Medium"/>
                <a:cs typeface="Roboto Medium"/>
                <a:sym typeface="Roboto Medium"/>
              </a:rPr>
              <a:t>2</a:t>
            </a:r>
            <a:r>
              <a:rPr lang="en-US" sz="3200" dirty="0">
                <a:solidFill>
                  <a:srgbClr val="2330DC"/>
                </a:solidFill>
                <a:latin typeface="Roboto Medium"/>
                <a:ea typeface="Roboto Medium"/>
                <a:cs typeface="Roboto Medium"/>
                <a:sym typeface="Roboto Medium"/>
              </a:rPr>
              <a:t>: </a:t>
            </a:r>
            <a:r>
              <a:rPr lang="en-GB" sz="3200" dirty="0">
                <a:solidFill>
                  <a:srgbClr val="2330DC"/>
                </a:solidFill>
                <a:latin typeface="Roboto Medium"/>
                <a:ea typeface="Roboto Medium"/>
                <a:cs typeface="Roboto Medium"/>
                <a:sym typeface="Roboto Medium"/>
              </a:rPr>
              <a:t>Theory of Adaptive Reuse in Urban and Landscape Design</a:t>
            </a:r>
            <a:endParaRPr sz="3200" dirty="0">
              <a:solidFill>
                <a:srgbClr val="2330DC"/>
              </a:solidFill>
              <a:latin typeface="Roboto Medium"/>
              <a:ea typeface="Roboto Medium"/>
              <a:cs typeface="Roboto Medium"/>
              <a:sym typeface="Roboto Medium"/>
            </a:endParaRPr>
          </a:p>
        </p:txBody>
      </p:sp>
      <p:sp>
        <p:nvSpPr>
          <p:cNvPr id="89" name="Google Shape;89;p2"/>
          <p:cNvSpPr txBox="1">
            <a:spLocks noGrp="1"/>
          </p:cNvSpPr>
          <p:nvPr>
            <p:ph type="subTitle" idx="1"/>
          </p:nvPr>
        </p:nvSpPr>
        <p:spPr>
          <a:xfrm>
            <a:off x="813933" y="3120572"/>
            <a:ext cx="9692142" cy="14804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480"/>
              </a:spcBef>
              <a:spcAft>
                <a:spcPts val="0"/>
              </a:spcAft>
              <a:buClr>
                <a:srgbClr val="595959"/>
              </a:buClr>
              <a:buSzPts val="2400"/>
            </a:pPr>
            <a:r>
              <a:rPr lang="en-GB" sz="1800" b="1" dirty="0">
                <a:solidFill>
                  <a:srgbClr val="2330DC"/>
                </a:solidFill>
                <a:latin typeface="Roboto"/>
                <a:ea typeface="Roboto"/>
                <a:cs typeface="Roboto"/>
                <a:sym typeface="Roboto"/>
              </a:rPr>
              <a:t>2.1. </a:t>
            </a:r>
            <a:r>
              <a:rPr lang="en-GB" sz="1800" dirty="0">
                <a:solidFill>
                  <a:srgbClr val="2330DC"/>
                </a:solidFill>
                <a:latin typeface="Roboto"/>
                <a:ea typeface="Roboto"/>
                <a:cs typeface="Roboto"/>
                <a:sym typeface="Roboto"/>
              </a:rPr>
              <a:t>Core Principles of Adaptive Reuse in Urban and Landscape Design</a:t>
            </a:r>
          </a:p>
          <a:p>
            <a:pPr marL="0" lvl="0" indent="0" algn="l" rtl="0">
              <a:lnSpc>
                <a:spcPct val="90000"/>
              </a:lnSpc>
              <a:spcBef>
                <a:spcPts val="480"/>
              </a:spcBef>
              <a:spcAft>
                <a:spcPts val="0"/>
              </a:spcAft>
              <a:buClr>
                <a:srgbClr val="595959"/>
              </a:buClr>
              <a:buSzPts val="2400"/>
            </a:pPr>
            <a:r>
              <a:rPr lang="en-GB" sz="1800" b="1" dirty="0">
                <a:solidFill>
                  <a:srgbClr val="2330DC"/>
                </a:solidFill>
                <a:latin typeface="Roboto"/>
                <a:ea typeface="Roboto"/>
                <a:cs typeface="Roboto"/>
                <a:sym typeface="Roboto"/>
              </a:rPr>
              <a:t>2.2. </a:t>
            </a:r>
            <a:r>
              <a:rPr lang="en-GB" sz="1800" dirty="0">
                <a:solidFill>
                  <a:srgbClr val="2330DC"/>
                </a:solidFill>
                <a:latin typeface="Roboto"/>
                <a:ea typeface="Roboto"/>
                <a:cs typeface="Roboto"/>
                <a:sym typeface="Roboto"/>
              </a:rPr>
              <a:t>Multifunctionality, Inclusivity and Historical Preservation</a:t>
            </a:r>
          </a:p>
          <a:p>
            <a:pPr marL="0" lvl="0" indent="0" algn="l" rtl="0">
              <a:lnSpc>
                <a:spcPct val="90000"/>
              </a:lnSpc>
              <a:spcBef>
                <a:spcPts val="480"/>
              </a:spcBef>
              <a:spcAft>
                <a:spcPts val="0"/>
              </a:spcAft>
              <a:buClr>
                <a:srgbClr val="595959"/>
              </a:buClr>
              <a:buSzPts val="2400"/>
            </a:pPr>
            <a:r>
              <a:rPr lang="en-GB" sz="1800" b="1" dirty="0">
                <a:solidFill>
                  <a:srgbClr val="2330DC"/>
                </a:solidFill>
                <a:latin typeface="Roboto"/>
                <a:ea typeface="Roboto"/>
                <a:cs typeface="Roboto"/>
                <a:sym typeface="Roboto"/>
              </a:rPr>
              <a:t>2.3. </a:t>
            </a:r>
            <a:r>
              <a:rPr lang="en-GB" sz="1800" dirty="0">
                <a:solidFill>
                  <a:srgbClr val="2330DC"/>
                </a:solidFill>
                <a:latin typeface="Roboto"/>
                <a:ea typeface="Roboto"/>
                <a:cs typeface="Roboto"/>
                <a:sym typeface="Roboto"/>
              </a:rPr>
              <a:t>Green and Blue Infrastructure in Reuse Projects</a:t>
            </a:r>
          </a:p>
          <a:p>
            <a:pPr marL="0" lvl="0" indent="0" algn="l" rtl="0">
              <a:lnSpc>
                <a:spcPct val="90000"/>
              </a:lnSpc>
              <a:spcBef>
                <a:spcPts val="480"/>
              </a:spcBef>
              <a:spcAft>
                <a:spcPts val="0"/>
              </a:spcAft>
              <a:buClr>
                <a:srgbClr val="595959"/>
              </a:buClr>
              <a:buSzPts val="2400"/>
            </a:pPr>
            <a:r>
              <a:rPr lang="en-GB" sz="1800" b="1" dirty="0">
                <a:solidFill>
                  <a:srgbClr val="2330DC"/>
                </a:solidFill>
                <a:latin typeface="Roboto"/>
                <a:ea typeface="Roboto"/>
                <a:cs typeface="Roboto"/>
                <a:sym typeface="Roboto"/>
              </a:rPr>
              <a:t>2.4. </a:t>
            </a:r>
            <a:r>
              <a:rPr lang="en-GB" sz="1800" dirty="0">
                <a:solidFill>
                  <a:srgbClr val="2330DC"/>
                </a:solidFill>
                <a:latin typeface="Roboto"/>
                <a:ea typeface="Roboto"/>
                <a:cs typeface="Roboto"/>
                <a:sym typeface="Roboto"/>
              </a:rPr>
              <a:t>The Benefits of a Holistic Approach</a:t>
            </a:r>
          </a:p>
        </p:txBody>
      </p:sp>
      <p:pic>
        <p:nvPicPr>
          <p:cNvPr id="90" name="Google Shape;90;p2"/>
          <p:cNvPicPr preferRelativeResize="0"/>
          <p:nvPr/>
        </p:nvPicPr>
        <p:blipFill rotWithShape="1">
          <a:blip r:embed="rId4">
            <a:alphaModFix/>
          </a:blip>
          <a:srcRect l="14810" t="29444" r="52748" b="54817"/>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2330DC"/>
                </a:solidFill>
                <a:latin typeface="Roboto"/>
                <a:ea typeface="Roboto"/>
                <a:cs typeface="Roboto"/>
                <a:sym typeface="Roboto"/>
              </a:rPr>
              <a:t>2023-1-CY01-KA220-HED-000160668</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Calibri"/>
              <a:ea typeface="Calibri"/>
              <a:cs typeface="Calibri"/>
              <a:sym typeface="Calibri"/>
            </a:endParaRPr>
          </a:p>
        </p:txBody>
      </p:sp>
      <p:pic>
        <p:nvPicPr>
          <p:cNvPr id="6" name="Picture 2">
            <a:extLst>
              <a:ext uri="{FF2B5EF4-FFF2-40B4-BE49-F238E27FC236}">
                <a16:creationId xmlns:a16="http://schemas.microsoft.com/office/drawing/2014/main" id="{91FFE82B-A535-40B2-B939-70395924CB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01643" y="5267324"/>
            <a:ext cx="1593432" cy="9560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918AC8F-3E23-4F53-872C-56DED433DAE2}"/>
              </a:ext>
            </a:extLst>
          </p:cNvPr>
          <p:cNvPicPr>
            <a:picLocks noChangeAspect="1"/>
          </p:cNvPicPr>
          <p:nvPr/>
        </p:nvPicPr>
        <p:blipFill>
          <a:blip r:embed="rId6"/>
          <a:stretch>
            <a:fillRect/>
          </a:stretch>
        </p:blipFill>
        <p:spPr>
          <a:xfrm>
            <a:off x="5299283" y="5559573"/>
            <a:ext cx="1593433" cy="569352"/>
          </a:xfrm>
          <a:prstGeom prst="rect">
            <a:avLst/>
          </a:prstGeom>
        </p:spPr>
      </p:pic>
    </p:spTree>
    <p:extLst>
      <p:ext uri="{BB962C8B-B14F-4D97-AF65-F5344CB8AC3E}">
        <p14:creationId xmlns:p14="http://schemas.microsoft.com/office/powerpoint/2010/main" val="3377008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4"/>
        <p:cNvGrpSpPr/>
        <p:nvPr/>
      </p:nvGrpSpPr>
      <p:grpSpPr>
        <a:xfrm>
          <a:off x="0" y="0"/>
          <a:ext cx="0" cy="0"/>
          <a:chOff x="0" y="0"/>
          <a:chExt cx="0" cy="0"/>
        </a:xfrm>
      </p:grpSpPr>
      <p:sp>
        <p:nvSpPr>
          <p:cNvPr id="115" name="Google Shape;115;g308ead12222_0_24"/>
          <p:cNvSpPr txBox="1"/>
          <p:nvPr/>
        </p:nvSpPr>
        <p:spPr>
          <a:xfrm>
            <a:off x="880850" y="755000"/>
            <a:ext cx="974905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2.1. Core Principles of Adaptive Reuse in Urban and Landscape Design</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Adaptive reuse prioritizes sustainability, conserving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resources by repurposing materials and spaces while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reducing environmental impact​.</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Cultural preservation is central, integrating historical and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community identity into modern design to create meaningful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and functional landscapes​.</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Flexibility and multifunctionality ensure long-term usability,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enabling reused spaces to adapt to evolving societal and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environmental needs</a:t>
            </a: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pic>
        <p:nvPicPr>
          <p:cNvPr id="4" name="Picture 3">
            <a:extLst>
              <a:ext uri="{FF2B5EF4-FFF2-40B4-BE49-F238E27FC236}">
                <a16:creationId xmlns:a16="http://schemas.microsoft.com/office/drawing/2014/main" id="{2AAA9D4A-E206-45D5-BD92-E2C066439677}"/>
              </a:ext>
            </a:extLst>
          </p:cNvPr>
          <p:cNvPicPr>
            <a:picLocks noChangeAspect="1"/>
          </p:cNvPicPr>
          <p:nvPr/>
        </p:nvPicPr>
        <p:blipFill>
          <a:blip r:embed="rId4"/>
          <a:stretch>
            <a:fillRect/>
          </a:stretch>
        </p:blipFill>
        <p:spPr>
          <a:xfrm>
            <a:off x="7429500" y="2276475"/>
            <a:ext cx="3600000" cy="3600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9"/>
        <p:cNvGrpSpPr/>
        <p:nvPr/>
      </p:nvGrpSpPr>
      <p:grpSpPr>
        <a:xfrm>
          <a:off x="0" y="0"/>
          <a:ext cx="0" cy="0"/>
          <a:chOff x="0" y="0"/>
          <a:chExt cx="0" cy="0"/>
        </a:xfrm>
      </p:grpSpPr>
      <p:sp>
        <p:nvSpPr>
          <p:cNvPr id="120" name="Google Shape;120;g308ead12222_0_35"/>
          <p:cNvSpPr txBox="1"/>
          <p:nvPr/>
        </p:nvSpPr>
        <p:spPr>
          <a:xfrm>
            <a:off x="880849" y="755000"/>
            <a:ext cx="9187075" cy="66422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2.2. Multifunctionality, Inclusivity and Historical Preservation</a:t>
            </a:r>
            <a:endParaRPr lang="en-GB"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lang="en-GB"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en-GB" sz="3200" b="0" i="0" u="none" strike="noStrike" cap="none" dirty="0">
              <a:solidFill>
                <a:srgbClr val="2330DC"/>
              </a:solidFill>
              <a:latin typeface="Roboto"/>
              <a:ea typeface="Roboto"/>
              <a:cs typeface="Roboto"/>
              <a:sym typeface="Roboto"/>
            </a:endParaRPr>
          </a:p>
        </p:txBody>
      </p:sp>
      <p:sp>
        <p:nvSpPr>
          <p:cNvPr id="7" name="TextBox 6">
            <a:extLst>
              <a:ext uri="{FF2B5EF4-FFF2-40B4-BE49-F238E27FC236}">
                <a16:creationId xmlns:a16="http://schemas.microsoft.com/office/drawing/2014/main" id="{1D054686-C4C6-4C7D-BBF3-8FA30E0922BE}"/>
              </a:ext>
            </a:extLst>
          </p:cNvPr>
          <p:cNvSpPr txBox="1"/>
          <p:nvPr/>
        </p:nvSpPr>
        <p:spPr>
          <a:xfrm>
            <a:off x="764381" y="2169235"/>
            <a:ext cx="9913144" cy="4031873"/>
          </a:xfrm>
          <a:prstGeom prst="rect">
            <a:avLst/>
          </a:prstGeom>
          <a:noFill/>
        </p:spPr>
        <p:txBody>
          <a:bodyPr wrap="square">
            <a:spAutoFit/>
          </a:bodyPr>
          <a:lstStyle/>
          <a:p>
            <a:pPr marL="114300" marR="0" lvl="0" algn="l" rtl="0">
              <a:lnSpc>
                <a:spcPct val="100000"/>
              </a:lnSpc>
              <a:spcBef>
                <a:spcPts val="0"/>
              </a:spcBef>
              <a:spcAft>
                <a:spcPts val="0"/>
              </a:spcAft>
              <a:buClr>
                <a:srgbClr val="2330DC"/>
              </a:buClr>
              <a:buSzPts val="1800"/>
            </a:pPr>
            <a:r>
              <a:rPr lang="en-GB" sz="1600" dirty="0">
                <a:solidFill>
                  <a:srgbClr val="2330DC"/>
                </a:solidFill>
                <a:latin typeface="Roboto"/>
                <a:ea typeface="Roboto"/>
                <a:cs typeface="Roboto"/>
                <a:sym typeface="Roboto"/>
              </a:rPr>
              <a:t>Multifunctionality, inclusivity, and historical preservation are key principles in adaptive reuse, ensuring projects are sustainable, equitable, and culturally rich.</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Multifunctionality enhances urban spaces by integrating diverse uses within a single building or site. This approach revitalizes old structures while creating vibrant spaces that serve multiple community needs, generating both economic and social value​</a:t>
            </a:r>
            <a:r>
              <a:rPr lang="lt-LT" sz="1600" dirty="0">
                <a:solidFill>
                  <a:srgbClr val="2330DC"/>
                </a:solidFill>
                <a:latin typeface="Roboto"/>
                <a:ea typeface="Roboto"/>
                <a:cs typeface="Roboto"/>
                <a:sym typeface="Roboto"/>
              </a:rPr>
              <a:t>.</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Inclusivity focuses on ensuring adaptive reuse projects benefit all residents. This includes creating accessible public spaces, affordable housing, and preventing gentrification. Community engagement ensures that these spaces reflect local cultural values and serve a broad spectrum of society​</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Historical preservation balances the integration of modern needs with the conservation of cultural and architectural heritage. By maintaining key historical features, adaptive reuse projects allow communities to celebrate their past while adapting to present-day demands​.</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sym typeface="Roboto"/>
              </a:rPr>
              <a:t>To </a:t>
            </a:r>
            <a:r>
              <a:rPr lang="lt-LT" sz="1600" dirty="0" err="1">
                <a:solidFill>
                  <a:srgbClr val="2330DC"/>
                </a:solidFill>
                <a:latin typeface="Roboto"/>
                <a:ea typeface="Roboto"/>
                <a:sym typeface="Roboto"/>
              </a:rPr>
              <a:t>mention</a:t>
            </a:r>
            <a:r>
              <a:rPr lang="lt-LT" sz="1600" dirty="0">
                <a:solidFill>
                  <a:srgbClr val="2330DC"/>
                </a:solidFill>
                <a:latin typeface="Roboto"/>
                <a:ea typeface="Roboto"/>
                <a:sym typeface="Roboto"/>
              </a:rPr>
              <a:t>: </a:t>
            </a:r>
            <a:r>
              <a:rPr lang="lt-LT" sz="1600" dirty="0" err="1">
                <a:solidFill>
                  <a:srgbClr val="2330DC"/>
                </a:solidFill>
                <a:latin typeface="Roboto"/>
                <a:ea typeface="Roboto"/>
                <a:sym typeface="Roboto"/>
              </a:rPr>
              <a:t>economic</a:t>
            </a:r>
            <a:r>
              <a:rPr lang="lt-LT" sz="1600" dirty="0">
                <a:solidFill>
                  <a:srgbClr val="2330DC"/>
                </a:solidFill>
                <a:latin typeface="Roboto"/>
                <a:ea typeface="Roboto"/>
                <a:sym typeface="Roboto"/>
              </a:rPr>
              <a:t> </a:t>
            </a:r>
            <a:r>
              <a:rPr lang="lt-LT" sz="1600" dirty="0" err="1">
                <a:solidFill>
                  <a:srgbClr val="2330DC"/>
                </a:solidFill>
                <a:latin typeface="Roboto"/>
                <a:ea typeface="Roboto"/>
                <a:sym typeface="Roboto"/>
              </a:rPr>
              <a:t>and</a:t>
            </a:r>
            <a:r>
              <a:rPr lang="lt-LT" sz="1600" dirty="0">
                <a:solidFill>
                  <a:srgbClr val="2330DC"/>
                </a:solidFill>
                <a:latin typeface="Roboto"/>
                <a:ea typeface="Roboto"/>
                <a:sym typeface="Roboto"/>
              </a:rPr>
              <a:t> </a:t>
            </a:r>
            <a:r>
              <a:rPr lang="lt-LT" sz="1600" dirty="0" err="1">
                <a:solidFill>
                  <a:srgbClr val="2330DC"/>
                </a:solidFill>
                <a:latin typeface="Roboto"/>
                <a:ea typeface="Roboto"/>
                <a:sym typeface="Roboto"/>
              </a:rPr>
              <a:t>environmental</a:t>
            </a:r>
            <a:r>
              <a:rPr lang="lt-LT" sz="1600" dirty="0">
                <a:solidFill>
                  <a:srgbClr val="2330DC"/>
                </a:solidFill>
                <a:latin typeface="Roboto"/>
                <a:ea typeface="Roboto"/>
                <a:sym typeface="Roboto"/>
              </a:rPr>
              <a:t> </a:t>
            </a:r>
            <a:r>
              <a:rPr lang="lt-LT" sz="1600" dirty="0" err="1">
                <a:solidFill>
                  <a:srgbClr val="2330DC"/>
                </a:solidFill>
                <a:latin typeface="Roboto"/>
                <a:ea typeface="Roboto"/>
                <a:sym typeface="Roboto"/>
              </a:rPr>
              <a:t>sustainability</a:t>
            </a:r>
            <a:r>
              <a:rPr lang="lt-LT" sz="1600" dirty="0">
                <a:solidFill>
                  <a:srgbClr val="2330DC"/>
                </a:solidFill>
                <a:latin typeface="Roboto"/>
                <a:ea typeface="Roboto"/>
                <a:sym typeface="Roboto"/>
              </a:rPr>
              <a:t>, </a:t>
            </a:r>
            <a:r>
              <a:rPr lang="lt-LT" sz="1600" dirty="0" err="1">
                <a:solidFill>
                  <a:srgbClr val="2330DC"/>
                </a:solidFill>
                <a:latin typeface="Roboto"/>
                <a:ea typeface="Roboto"/>
                <a:sym typeface="Roboto"/>
              </a:rPr>
              <a:t>ingenuity</a:t>
            </a:r>
            <a:r>
              <a:rPr lang="lt-LT" sz="1600" dirty="0">
                <a:solidFill>
                  <a:srgbClr val="2330DC"/>
                </a:solidFill>
                <a:latin typeface="Roboto"/>
                <a:ea typeface="Roboto"/>
                <a:sym typeface="Roboto"/>
              </a:rPr>
              <a:t> </a:t>
            </a:r>
            <a:r>
              <a:rPr lang="lt-LT" sz="1600" dirty="0" err="1">
                <a:solidFill>
                  <a:srgbClr val="2330DC"/>
                </a:solidFill>
                <a:latin typeface="Roboto"/>
                <a:ea typeface="Roboto"/>
                <a:sym typeface="Roboto"/>
              </a:rPr>
              <a:t>and</a:t>
            </a:r>
            <a:r>
              <a:rPr lang="lt-LT" sz="1600" dirty="0">
                <a:solidFill>
                  <a:srgbClr val="2330DC"/>
                </a:solidFill>
                <a:latin typeface="Roboto"/>
                <a:ea typeface="Roboto"/>
                <a:sym typeface="Roboto"/>
              </a:rPr>
              <a:t> </a:t>
            </a:r>
            <a:r>
              <a:rPr lang="lt-LT" sz="1600" dirty="0" err="1">
                <a:solidFill>
                  <a:srgbClr val="2330DC"/>
                </a:solidFill>
                <a:latin typeface="Roboto"/>
                <a:ea typeface="Roboto"/>
                <a:sym typeface="Roboto"/>
              </a:rPr>
              <a:t>flexible</a:t>
            </a:r>
            <a:r>
              <a:rPr lang="lt-LT" sz="1600" dirty="0">
                <a:solidFill>
                  <a:srgbClr val="2330DC"/>
                </a:solidFill>
                <a:latin typeface="Roboto"/>
                <a:ea typeface="Roboto"/>
                <a:sym typeface="Roboto"/>
              </a:rPr>
              <a:t> </a:t>
            </a:r>
            <a:r>
              <a:rPr lang="lt-LT" sz="1600" dirty="0" err="1">
                <a:solidFill>
                  <a:srgbClr val="2330DC"/>
                </a:solidFill>
                <a:latin typeface="Roboto"/>
                <a:ea typeface="Roboto"/>
                <a:sym typeface="Roboto"/>
              </a:rPr>
              <a:t>design</a:t>
            </a:r>
            <a:r>
              <a:rPr lang="lt-LT" sz="1600" dirty="0">
                <a:solidFill>
                  <a:srgbClr val="2330DC"/>
                </a:solidFill>
                <a:latin typeface="Roboto"/>
                <a:ea typeface="Roboto"/>
                <a:sym typeface="Roboto"/>
              </a:rPr>
              <a:t>, </a:t>
            </a:r>
            <a:r>
              <a:rPr lang="lt-LT" sz="1600" dirty="0" err="1">
                <a:solidFill>
                  <a:srgbClr val="2330DC"/>
                </a:solidFill>
                <a:latin typeface="Roboto"/>
                <a:ea typeface="Roboto"/>
                <a:sym typeface="Roboto"/>
              </a:rPr>
              <a:t>cultural</a:t>
            </a:r>
            <a:r>
              <a:rPr lang="lt-LT" sz="1600" dirty="0">
                <a:solidFill>
                  <a:srgbClr val="2330DC"/>
                </a:solidFill>
                <a:latin typeface="Roboto"/>
                <a:ea typeface="Roboto"/>
                <a:sym typeface="Roboto"/>
              </a:rPr>
              <a:t> </a:t>
            </a:r>
            <a:r>
              <a:rPr lang="lt-LT" sz="1600" dirty="0" err="1">
                <a:solidFill>
                  <a:srgbClr val="2330DC"/>
                </a:solidFill>
                <a:latin typeface="Roboto"/>
                <a:ea typeface="Roboto"/>
                <a:sym typeface="Roboto"/>
              </a:rPr>
              <a:t>diversity</a:t>
            </a:r>
            <a:r>
              <a:rPr lang="lt-LT" sz="1600" dirty="0">
                <a:solidFill>
                  <a:srgbClr val="2330DC"/>
                </a:solidFill>
                <a:latin typeface="Roboto"/>
                <a:ea typeface="Roboto"/>
                <a:sym typeface="Roboto"/>
              </a:rPr>
              <a:t>. </a:t>
            </a:r>
            <a:endParaRPr lang="en-GB"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4"/>
        <p:cNvGrpSpPr/>
        <p:nvPr/>
      </p:nvGrpSpPr>
      <p:grpSpPr>
        <a:xfrm>
          <a:off x="0" y="0"/>
          <a:ext cx="0" cy="0"/>
          <a:chOff x="0" y="0"/>
          <a:chExt cx="0" cy="0"/>
        </a:xfrm>
      </p:grpSpPr>
      <p:sp>
        <p:nvSpPr>
          <p:cNvPr id="115" name="Google Shape;115;g308ead12222_0_24"/>
          <p:cNvSpPr txBox="1"/>
          <p:nvPr/>
        </p:nvSpPr>
        <p:spPr>
          <a:xfrm>
            <a:off x="880850" y="755000"/>
            <a:ext cx="9777625"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2.3. Green and Blue Infrastructure in Reuse Projects</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Green and blue infrastructure (GBI), such as green roofs and rain gardens, integrates natural systems into adaptive reuse projects, improving environmental sustainability by managing stormwater, enhancing air quality, and reducing urban heat islands.</a:t>
            </a: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GBI promotes biodiversity by transforming reused sites into ecological spaces, fostering habitats for urban wildlife and supporting plant and animal life in cities.</a:t>
            </a: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The combination of GBI and adaptive reuse creates multifunctional urban spaces** that offer both ecological and social benefits, turning redeveloped areas into vibrant community hubs that also serve environmental goals.</a:t>
            </a: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GBI contributes to urban resilience, addressing climate challenges such as flooding and water management, while maintaining the cultural and historical value of reused buildings and landscapes.</a:t>
            </a: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1710983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4"/>
        <p:cNvGrpSpPr/>
        <p:nvPr/>
      </p:nvGrpSpPr>
      <p:grpSpPr>
        <a:xfrm>
          <a:off x="0" y="0"/>
          <a:ext cx="0" cy="0"/>
          <a:chOff x="0" y="0"/>
          <a:chExt cx="0" cy="0"/>
        </a:xfrm>
      </p:grpSpPr>
      <p:sp>
        <p:nvSpPr>
          <p:cNvPr id="115" name="Google Shape;115;g308ead12222_0_24"/>
          <p:cNvSpPr txBox="1"/>
          <p:nvPr/>
        </p:nvSpPr>
        <p:spPr>
          <a:xfrm>
            <a:off x="880850" y="755000"/>
            <a:ext cx="5910475"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2.4. The Benefits of a Holistic Approach</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Ecological land reuse offers significant environmental, economic, and social benefits, including improved biodiversity, reduced remediation costs, and enhanced community well-being, while transforming degraded areas into valuable urban or natural spaces.</a:t>
            </a: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A holistic approach to land reuse maximizes sustainability by integrating natural systems and human activities**, creating spaces that foster economic growth, environmental restoration, and community engagement simultaneously.</a:t>
            </a:r>
            <a:endParaRPr sz="3200" b="0" i="0" u="none" strike="noStrike" cap="none" dirty="0">
              <a:solidFill>
                <a:srgbClr val="2330DC"/>
              </a:solidFill>
              <a:latin typeface="Roboto"/>
              <a:ea typeface="Roboto"/>
              <a:cs typeface="Roboto"/>
              <a:sym typeface="Roboto"/>
            </a:endParaRPr>
          </a:p>
        </p:txBody>
      </p:sp>
      <p:pic>
        <p:nvPicPr>
          <p:cNvPr id="3" name="Picture 2">
            <a:extLst>
              <a:ext uri="{FF2B5EF4-FFF2-40B4-BE49-F238E27FC236}">
                <a16:creationId xmlns:a16="http://schemas.microsoft.com/office/drawing/2014/main" id="{3822DC5C-2EF2-49E0-87D0-47CC8E4361E2}"/>
              </a:ext>
            </a:extLst>
          </p:cNvPr>
          <p:cNvPicPr>
            <a:picLocks noChangeAspect="1"/>
          </p:cNvPicPr>
          <p:nvPr/>
        </p:nvPicPr>
        <p:blipFill>
          <a:blip r:embed="rId4"/>
          <a:stretch>
            <a:fillRect/>
          </a:stretch>
        </p:blipFill>
        <p:spPr>
          <a:xfrm>
            <a:off x="7496175" y="904875"/>
            <a:ext cx="3600000" cy="3600000"/>
          </a:xfrm>
          <a:prstGeom prst="rect">
            <a:avLst/>
          </a:prstGeom>
        </p:spPr>
      </p:pic>
    </p:spTree>
    <p:extLst>
      <p:ext uri="{BB962C8B-B14F-4D97-AF65-F5344CB8AC3E}">
        <p14:creationId xmlns:p14="http://schemas.microsoft.com/office/powerpoint/2010/main" val="2601215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994907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2. </a:t>
            </a:r>
            <a:r>
              <a:rPr lang="en-GB" sz="3200" dirty="0">
                <a:solidFill>
                  <a:srgbClr val="2330DC"/>
                </a:solidFill>
                <a:latin typeface="Roboto"/>
                <a:ea typeface="Roboto"/>
                <a:cs typeface="Roboto"/>
                <a:sym typeface="Roboto"/>
              </a:rPr>
              <a:t>Activities</a:t>
            </a:r>
            <a:r>
              <a:rPr lang="lt-LT" sz="3200" dirty="0">
                <a:solidFill>
                  <a:srgbClr val="2330DC"/>
                </a:solidFill>
                <a:latin typeface="Roboto"/>
                <a:ea typeface="Roboto"/>
                <a:cs typeface="Roboto"/>
                <a:sym typeface="Roboto"/>
              </a:rPr>
              <a:t> | </a:t>
            </a:r>
            <a:r>
              <a:rPr lang="en-GB" sz="3200" dirty="0">
                <a:solidFill>
                  <a:srgbClr val="2330DC"/>
                </a:solidFill>
                <a:latin typeface="Roboto"/>
                <a:ea typeface="Roboto"/>
                <a:cs typeface="Roboto"/>
                <a:sym typeface="Roboto"/>
              </a:rPr>
              <a:t>Readings</a:t>
            </a:r>
          </a:p>
          <a:p>
            <a:pPr marL="0" marR="0" lvl="0" indent="0" algn="l" rtl="0">
              <a:lnSpc>
                <a:spcPct val="100000"/>
              </a:lnSpc>
              <a:spcBef>
                <a:spcPts val="0"/>
              </a:spcBef>
              <a:spcAft>
                <a:spcPts val="0"/>
              </a:spcAft>
              <a:buClr>
                <a:srgbClr val="000000"/>
              </a:buClr>
              <a:buSzPts val="3200"/>
              <a:buFont typeface="Arial"/>
              <a:buNone/>
            </a:pPr>
            <a:endParaRPr lang="en-GB" sz="2000" b="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4"/>
              </a:rPr>
              <a:t>The American Institute of Architects. Buildings that last: </a:t>
            </a:r>
            <a:br>
              <a:rPr lang="lt-LT" sz="1600" dirty="0">
                <a:solidFill>
                  <a:srgbClr val="2330DC"/>
                </a:solidFill>
                <a:latin typeface="Roboto"/>
                <a:ea typeface="Roboto"/>
                <a:cs typeface="Roboto"/>
                <a:sym typeface="Roboto"/>
                <a:hlinkClick r:id="rId4"/>
              </a:rPr>
            </a:br>
            <a:r>
              <a:rPr lang="en-GB" sz="1600" dirty="0">
                <a:solidFill>
                  <a:srgbClr val="2330DC"/>
                </a:solidFill>
                <a:latin typeface="Roboto"/>
                <a:ea typeface="Roboto"/>
                <a:cs typeface="Roboto"/>
                <a:sym typeface="Roboto"/>
                <a:hlinkClick r:id="rId4"/>
              </a:rPr>
              <a:t>design for adaptability, deconstruction, and reuse.</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5"/>
              </a:rPr>
              <a:t>Astrid Severin, Magda </a:t>
            </a:r>
            <a:r>
              <a:rPr lang="en-GB" sz="1600" dirty="0" err="1">
                <a:solidFill>
                  <a:srgbClr val="2330DC"/>
                </a:solidFill>
                <a:latin typeface="Roboto"/>
                <a:ea typeface="Roboto"/>
                <a:cs typeface="Roboto"/>
                <a:sym typeface="Roboto"/>
                <a:hlinkClick r:id="rId5"/>
              </a:rPr>
              <a:t>Michaliková</a:t>
            </a:r>
            <a:r>
              <a:rPr lang="en-GB" sz="1600" dirty="0">
                <a:solidFill>
                  <a:srgbClr val="2330DC"/>
                </a:solidFill>
                <a:latin typeface="Roboto"/>
                <a:ea typeface="Roboto"/>
                <a:cs typeface="Roboto"/>
                <a:sym typeface="Roboto"/>
                <a:hlinkClick r:id="rId5"/>
              </a:rPr>
              <a:t>. Green and blue </a:t>
            </a:r>
            <a:br>
              <a:rPr lang="lt-LT" sz="1600" dirty="0">
                <a:solidFill>
                  <a:srgbClr val="2330DC"/>
                </a:solidFill>
                <a:latin typeface="Roboto"/>
                <a:ea typeface="Roboto"/>
                <a:cs typeface="Roboto"/>
                <a:sym typeface="Roboto"/>
                <a:hlinkClick r:id="rId5"/>
              </a:rPr>
            </a:br>
            <a:r>
              <a:rPr lang="en-GB" sz="1600" dirty="0">
                <a:solidFill>
                  <a:srgbClr val="2330DC"/>
                </a:solidFill>
                <a:latin typeface="Roboto"/>
                <a:ea typeface="Roboto"/>
                <a:cs typeface="Roboto"/>
                <a:sym typeface="Roboto"/>
                <a:hlinkClick r:id="rId5"/>
              </a:rPr>
              <a:t>infrastructure. Policy Brief from the Policy Learning </a:t>
            </a:r>
            <a:br>
              <a:rPr lang="lt-LT" sz="1600" dirty="0">
                <a:solidFill>
                  <a:srgbClr val="2330DC"/>
                </a:solidFill>
                <a:latin typeface="Roboto"/>
                <a:ea typeface="Roboto"/>
                <a:cs typeface="Roboto"/>
                <a:sym typeface="Roboto"/>
                <a:hlinkClick r:id="rId5"/>
              </a:rPr>
            </a:br>
            <a:r>
              <a:rPr lang="en-GB" sz="1600" dirty="0">
                <a:solidFill>
                  <a:srgbClr val="2330DC"/>
                </a:solidFill>
                <a:latin typeface="Roboto"/>
                <a:ea typeface="Roboto"/>
                <a:cs typeface="Roboto"/>
                <a:sym typeface="Roboto"/>
                <a:hlinkClick r:id="rId5"/>
              </a:rPr>
              <a:t>Platform for a greener Europe. </a:t>
            </a:r>
            <a:endParaRPr lang="en-GB" sz="1600" dirty="0">
              <a:solidFill>
                <a:srgbClr val="2330DC"/>
              </a:solidFill>
              <a:latin typeface="Roboto"/>
              <a:ea typeface="Roboto"/>
              <a:cs typeface="Roboto"/>
              <a:sym typeface="Roboto"/>
            </a:endParaRPr>
          </a:p>
        </p:txBody>
      </p:sp>
      <p:pic>
        <p:nvPicPr>
          <p:cNvPr id="3" name="Picture 2">
            <a:extLst>
              <a:ext uri="{FF2B5EF4-FFF2-40B4-BE49-F238E27FC236}">
                <a16:creationId xmlns:a16="http://schemas.microsoft.com/office/drawing/2014/main" id="{71C573B1-C019-49DA-B9CD-BB539EA2241F}"/>
              </a:ext>
            </a:extLst>
          </p:cNvPr>
          <p:cNvPicPr>
            <a:picLocks noChangeAspect="1"/>
          </p:cNvPicPr>
          <p:nvPr/>
        </p:nvPicPr>
        <p:blipFill>
          <a:blip r:embed="rId6"/>
          <a:stretch>
            <a:fillRect/>
          </a:stretch>
        </p:blipFill>
        <p:spPr>
          <a:xfrm rot="5400000">
            <a:off x="7124700" y="2400300"/>
            <a:ext cx="3600000" cy="3600000"/>
          </a:xfrm>
          <a:prstGeom prst="rect">
            <a:avLst/>
          </a:prstGeom>
        </p:spPr>
      </p:pic>
    </p:spTree>
    <p:extLst>
      <p:ext uri="{BB962C8B-B14F-4D97-AF65-F5344CB8AC3E}">
        <p14:creationId xmlns:p14="http://schemas.microsoft.com/office/powerpoint/2010/main" val="2016931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994907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2. </a:t>
            </a:r>
            <a:r>
              <a:rPr lang="en-GB" sz="3200" dirty="0">
                <a:solidFill>
                  <a:srgbClr val="2330DC"/>
                </a:solidFill>
                <a:latin typeface="Roboto"/>
                <a:ea typeface="Roboto"/>
                <a:cs typeface="Roboto"/>
                <a:sym typeface="Roboto"/>
              </a:rPr>
              <a:t>Activities</a:t>
            </a:r>
            <a:r>
              <a:rPr lang="lt-LT" sz="3200" dirty="0">
                <a:solidFill>
                  <a:srgbClr val="2330DC"/>
                </a:solidFill>
                <a:latin typeface="Roboto"/>
                <a:ea typeface="Roboto"/>
                <a:cs typeface="Roboto"/>
                <a:sym typeface="Roboto"/>
              </a:rPr>
              <a:t> | Visual</a:t>
            </a:r>
            <a:r>
              <a:rPr lang="en-GB" sz="3200" dirty="0">
                <a:solidFill>
                  <a:srgbClr val="2330DC"/>
                </a:solidFill>
                <a:latin typeface="Roboto"/>
                <a:ea typeface="Roboto"/>
                <a:cs typeface="Roboto"/>
                <a:sym typeface="Roboto"/>
              </a:rPr>
              <a:t>s</a:t>
            </a:r>
          </a:p>
          <a:p>
            <a:pPr marL="0" marR="0" lvl="0" indent="0" algn="l" rtl="0">
              <a:lnSpc>
                <a:spcPct val="100000"/>
              </a:lnSpc>
              <a:spcBef>
                <a:spcPts val="0"/>
              </a:spcBef>
              <a:spcAft>
                <a:spcPts val="0"/>
              </a:spcAft>
              <a:buClr>
                <a:srgbClr val="000000"/>
              </a:buClr>
              <a:buSzPts val="3200"/>
              <a:buFont typeface="Arial"/>
              <a:buNone/>
            </a:pPr>
            <a:endParaRPr lang="en-GB" sz="2000" b="0" i="0" u="none" strike="noStrike" cap="none"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 typeface="Arial" panose="020B0604020202020204" pitchFamily="34" charset="0"/>
              <a:buChar char="•"/>
            </a:pPr>
            <a:r>
              <a:rPr lang="en-GB" sz="1600" dirty="0">
                <a:solidFill>
                  <a:srgbClr val="2330DC"/>
                </a:solidFill>
                <a:latin typeface="Roboto"/>
                <a:ea typeface="Roboto"/>
                <a:cs typeface="Roboto"/>
                <a:sym typeface="Roboto"/>
              </a:rPr>
              <a:t>What is the Importance of Historical Preservation in Modern Society - </a:t>
            </a:r>
            <a:r>
              <a:rPr lang="en-GB" sz="1600" dirty="0">
                <a:solidFill>
                  <a:srgbClr val="2330DC"/>
                </a:solidFill>
                <a:latin typeface="Roboto"/>
                <a:ea typeface="Roboto"/>
                <a:cs typeface="Roboto"/>
                <a:sym typeface="Roboto"/>
                <a:hlinkClick r:id="rId4"/>
              </a:rPr>
              <a:t>https://www.youtube.com/watch?v=ISb_jImuoiw</a:t>
            </a: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en-GB" sz="1600" dirty="0">
                <a:solidFill>
                  <a:srgbClr val="2330DC"/>
                </a:solidFill>
                <a:latin typeface="Roboto"/>
                <a:ea typeface="Roboto"/>
                <a:cs typeface="Roboto"/>
                <a:sym typeface="Roboto"/>
              </a:rPr>
              <a:t> </a:t>
            </a:r>
          </a:p>
          <a:p>
            <a:pPr marL="400050" marR="0" lvl="0" indent="-285750" algn="l" rtl="0">
              <a:lnSpc>
                <a:spcPct val="100000"/>
              </a:lnSpc>
              <a:spcBef>
                <a:spcPts val="0"/>
              </a:spcBef>
              <a:spcAft>
                <a:spcPts val="0"/>
              </a:spcAft>
              <a:buClr>
                <a:srgbClr val="2330DC"/>
              </a:buClr>
              <a:buSzPts val="1800"/>
              <a:buFont typeface="Arial" panose="020B0604020202020204" pitchFamily="34" charset="0"/>
              <a:buChar char="•"/>
            </a:pPr>
            <a:r>
              <a:rPr lang="en-GB" sz="1600" dirty="0">
                <a:solidFill>
                  <a:srgbClr val="2330DC"/>
                </a:solidFill>
                <a:latin typeface="Roboto"/>
                <a:ea typeface="Roboto"/>
                <a:cs typeface="Roboto"/>
                <a:sym typeface="Roboto"/>
              </a:rPr>
              <a:t>Blue Green Solutions: a Systems Approach to Sustainable and Cost-Effective Urban Development - </a:t>
            </a:r>
            <a:r>
              <a:rPr lang="en-GB" sz="1600" dirty="0">
                <a:solidFill>
                  <a:srgbClr val="2330DC"/>
                </a:solidFill>
                <a:latin typeface="Roboto"/>
                <a:ea typeface="Roboto"/>
                <a:cs typeface="Roboto"/>
                <a:sym typeface="Roboto"/>
                <a:hlinkClick r:id="rId5"/>
              </a:rPr>
              <a:t>https://www.youtube.com/watch?v=7bgp3E0gUAQ</a:t>
            </a:r>
            <a:r>
              <a:rPr lang="lt-LT" sz="1600" dirty="0">
                <a:solidFill>
                  <a:srgbClr val="2330DC"/>
                </a:solidFill>
                <a:latin typeface="Roboto"/>
                <a:ea typeface="Roboto"/>
                <a:cs typeface="Roboto"/>
                <a:sym typeface="Roboto"/>
              </a:rPr>
              <a:t> </a:t>
            </a:r>
            <a:br>
              <a:rPr lang="lt-LT" sz="1600" dirty="0">
                <a:solidFill>
                  <a:srgbClr val="2330DC"/>
                </a:solidFill>
                <a:latin typeface="Roboto"/>
                <a:ea typeface="Roboto"/>
                <a:cs typeface="Roboto"/>
                <a:sym typeface="Roboto"/>
              </a:rPr>
            </a:br>
            <a:endParaRPr lang="en-GB" sz="1600"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 typeface="Arial" panose="020B0604020202020204" pitchFamily="34" charset="0"/>
              <a:buChar char="•"/>
            </a:pPr>
            <a:r>
              <a:rPr lang="en-GB" sz="1600" dirty="0">
                <a:solidFill>
                  <a:srgbClr val="2330DC"/>
                </a:solidFill>
                <a:latin typeface="Roboto"/>
                <a:ea typeface="Roboto"/>
                <a:cs typeface="Roboto"/>
                <a:sym typeface="Roboto"/>
              </a:rPr>
              <a:t>Green/Blue Infrastructure for Sustainable, Attractive Cities - </a:t>
            </a:r>
            <a:r>
              <a:rPr lang="en-GB" sz="1600" dirty="0">
                <a:solidFill>
                  <a:srgbClr val="2330DC"/>
                </a:solidFill>
                <a:latin typeface="Roboto"/>
                <a:ea typeface="Roboto"/>
                <a:cs typeface="Roboto"/>
                <a:sym typeface="Roboto"/>
                <a:hlinkClick r:id="rId6"/>
              </a:rPr>
              <a:t>https://www.youtube.com/watch?v=FKyc1QIpuQM</a:t>
            </a:r>
            <a:r>
              <a:rPr lang="lt-LT" sz="1600">
                <a:solidFill>
                  <a:srgbClr val="2330DC"/>
                </a:solidFill>
                <a:latin typeface="Roboto"/>
                <a:ea typeface="Roboto"/>
                <a:cs typeface="Roboto"/>
                <a:sym typeface="Roboto"/>
              </a:rPr>
              <a:t> </a:t>
            </a:r>
            <a:br>
              <a:rPr lang="lt-LT" sz="1600">
                <a:solidFill>
                  <a:srgbClr val="2330DC"/>
                </a:solidFill>
                <a:latin typeface="Roboto"/>
                <a:ea typeface="Roboto"/>
                <a:cs typeface="Roboto"/>
                <a:sym typeface="Roboto"/>
              </a:rPr>
            </a:br>
            <a:endParaRPr lang="en-GB" sz="1600"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 typeface="Arial" panose="020B0604020202020204" pitchFamily="34" charset="0"/>
              <a:buChar char="•"/>
            </a:pPr>
            <a:r>
              <a:rPr lang="en-GB" sz="1600" dirty="0">
                <a:solidFill>
                  <a:srgbClr val="2330DC"/>
                </a:solidFill>
                <a:latin typeface="Roboto"/>
                <a:ea typeface="Roboto"/>
                <a:cs typeface="Roboto"/>
                <a:sym typeface="Roboto"/>
              </a:rPr>
              <a:t>Planning Multi-functional Blue Green Systems in Cities of the Future - </a:t>
            </a:r>
            <a:r>
              <a:rPr lang="en-GB" sz="1600" dirty="0">
                <a:solidFill>
                  <a:srgbClr val="2330DC"/>
                </a:solidFill>
                <a:latin typeface="Roboto"/>
                <a:ea typeface="Roboto"/>
                <a:cs typeface="Roboto"/>
                <a:sym typeface="Roboto"/>
                <a:hlinkClick r:id="rId7"/>
              </a:rPr>
              <a:t>https://www.youtube.com/watch?v=ATQHzEgmSsk</a:t>
            </a:r>
            <a:r>
              <a:rPr lang="lt-LT" sz="1600" dirty="0">
                <a:solidFill>
                  <a:srgbClr val="2330DC"/>
                </a:solidFill>
                <a:latin typeface="Roboto"/>
                <a:ea typeface="Roboto"/>
                <a:cs typeface="Roboto"/>
                <a:sym typeface="Roboto"/>
              </a:rPr>
              <a:t> </a:t>
            </a:r>
            <a:endParaRPr lang="en-GB"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2046861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1928</TotalTime>
  <Words>673</Words>
  <Application>Microsoft Office PowerPoint</Application>
  <PresentationFormat>Widescreen</PresentationFormat>
  <Paragraphs>52</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Roboto Medium</vt:lpstr>
      <vt:lpstr>Roboto</vt:lpstr>
      <vt:lpstr>Office Theme</vt:lpstr>
      <vt:lpstr>PowerPoint Presentation</vt:lpstr>
      <vt:lpstr>Re-use and Re-design of Outdated Industrial Objects  Module 2: Theory of Adaptive Reuse in Urban and Landscape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Merry</dc:creator>
  <cp:lastModifiedBy>Acer</cp:lastModifiedBy>
  <cp:revision>44</cp:revision>
  <dcterms:created xsi:type="dcterms:W3CDTF">2023-11-22T09:07:15Z</dcterms:created>
  <dcterms:modified xsi:type="dcterms:W3CDTF">2025-01-30T12:47:00Z</dcterms:modified>
</cp:coreProperties>
</file>