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0" r:id="rId3"/>
    <p:sldId id="261" r:id="rId4"/>
    <p:sldId id="262" r:id="rId5"/>
    <p:sldId id="297" r:id="rId6"/>
    <p:sldId id="298" r:id="rId7"/>
    <p:sldId id="286" r:id="rId8"/>
    <p:sldId id="299" r:id="rId9"/>
    <p:sldId id="268"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Medium"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71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23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833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68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interregeurope.eu/sites/default/files/2024-09/Policy%20brief%20on%20Green%20and%20blue%20infrastructure.pdf" TargetMode="External"/><Relationship Id="rId4" Type="http://schemas.openxmlformats.org/officeDocument/2006/relationships/hyperlink" Target="https://content.aia.org/sites/default/files/2020-04/Adaptibility_Deconstruction_ReUse_Materials_Practice_Guide_V3.3.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youtube.com/watch?v=ATQHzEgmSs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FKyc1QIpuQM" TargetMode="External"/><Relationship Id="rId5" Type="http://schemas.openxmlformats.org/officeDocument/2006/relationships/hyperlink" Target="https://www.youtube.com/watch?v=7bgp3E0gUAQ" TargetMode="External"/><Relationship Id="rId4" Type="http://schemas.openxmlformats.org/officeDocument/2006/relationships/hyperlink" Target="https://www.youtube.com/watch?v=ISb_jImuoi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a:solidFill>
                  <a:srgbClr val="2330DC"/>
                </a:solidFill>
                <a:latin typeface="Roboto Medium"/>
                <a:ea typeface="Roboto Medium"/>
                <a:cs typeface="Roboto Medium"/>
                <a:sym typeface="Roboto Medium"/>
              </a:rPr>
              <a:t>Re-use and Re-design of Outdated Industrial Objects</a:t>
            </a:r>
            <a:br>
              <a:rPr lang="lt-LT" sz="3200" dirty="0">
                <a:solidFill>
                  <a:srgbClr val="2330DC"/>
                </a:solidFill>
                <a:latin typeface="Roboto Medium"/>
                <a:ea typeface="Roboto Medium"/>
                <a:cs typeface="Roboto Medium"/>
                <a:sym typeface="Roboto Medium"/>
              </a:rPr>
            </a:b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Module </a:t>
            </a:r>
            <a:r>
              <a:rPr lang="lt-LT" sz="3200" dirty="0">
                <a:solidFill>
                  <a:srgbClr val="2330DC"/>
                </a:solidFill>
                <a:latin typeface="Roboto Medium"/>
                <a:ea typeface="Roboto Medium"/>
                <a:cs typeface="Roboto Medium"/>
                <a:sym typeface="Roboto Medium"/>
              </a:rPr>
              <a:t>2</a:t>
            </a:r>
            <a:r>
              <a:rPr lang="en-US" sz="3200" dirty="0">
                <a:solidFill>
                  <a:srgbClr val="2330DC"/>
                </a:solidFill>
                <a:latin typeface="Roboto Medium"/>
                <a:ea typeface="Roboto Medium"/>
                <a:cs typeface="Roboto Medium"/>
                <a:sym typeface="Roboto Medium"/>
              </a:rPr>
              <a:t>: </a:t>
            </a:r>
            <a:r>
              <a:rPr lang="en-GB" sz="3200" dirty="0">
                <a:solidFill>
                  <a:srgbClr val="2330DC"/>
                </a:solidFill>
                <a:latin typeface="Roboto Medium"/>
                <a:ea typeface="Roboto Medium"/>
                <a:cs typeface="Roboto Medium"/>
                <a:sym typeface="Roboto Medium"/>
              </a:rPr>
              <a:t>Theory of Adaptive Reuse in Urban and Landscape Design</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3120572"/>
            <a:ext cx="9692142" cy="14804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pPr>
            <a:r>
              <a:rPr lang="en-GB" sz="1800" b="1" dirty="0">
                <a:solidFill>
                  <a:srgbClr val="2330DC"/>
                </a:solidFill>
                <a:latin typeface="Roboto"/>
                <a:ea typeface="Roboto"/>
                <a:cs typeface="Roboto"/>
                <a:sym typeface="Roboto"/>
              </a:rPr>
              <a:t>2.1. </a:t>
            </a:r>
            <a:r>
              <a:rPr lang="en-GB" sz="1800" dirty="0">
                <a:solidFill>
                  <a:srgbClr val="2330DC"/>
                </a:solidFill>
                <a:latin typeface="Roboto"/>
                <a:ea typeface="Roboto"/>
                <a:cs typeface="Roboto"/>
                <a:sym typeface="Roboto"/>
              </a:rPr>
              <a:t>Core Principles of Adaptive Reuse in Urban and Landscape Design</a:t>
            </a:r>
          </a:p>
          <a:p>
            <a:pPr marL="0" lvl="0" indent="0" algn="l" rtl="0">
              <a:lnSpc>
                <a:spcPct val="90000"/>
              </a:lnSpc>
              <a:spcBef>
                <a:spcPts val="480"/>
              </a:spcBef>
              <a:spcAft>
                <a:spcPts val="0"/>
              </a:spcAft>
              <a:buClr>
                <a:srgbClr val="595959"/>
              </a:buClr>
              <a:buSzPts val="2400"/>
            </a:pPr>
            <a:r>
              <a:rPr lang="en-GB" sz="1800" b="1" dirty="0">
                <a:solidFill>
                  <a:srgbClr val="2330DC"/>
                </a:solidFill>
                <a:latin typeface="Roboto"/>
                <a:ea typeface="Roboto"/>
                <a:cs typeface="Roboto"/>
                <a:sym typeface="Roboto"/>
              </a:rPr>
              <a:t>2.2. </a:t>
            </a:r>
            <a:r>
              <a:rPr lang="en-GB" sz="1800" dirty="0">
                <a:solidFill>
                  <a:srgbClr val="2330DC"/>
                </a:solidFill>
                <a:latin typeface="Roboto"/>
                <a:ea typeface="Roboto"/>
                <a:cs typeface="Roboto"/>
                <a:sym typeface="Roboto"/>
              </a:rPr>
              <a:t>Multifunctionality, Inclusivity and Historical Preservation</a:t>
            </a:r>
          </a:p>
          <a:p>
            <a:pPr marL="0" lvl="0" indent="0" algn="l" rtl="0">
              <a:lnSpc>
                <a:spcPct val="90000"/>
              </a:lnSpc>
              <a:spcBef>
                <a:spcPts val="480"/>
              </a:spcBef>
              <a:spcAft>
                <a:spcPts val="0"/>
              </a:spcAft>
              <a:buClr>
                <a:srgbClr val="595959"/>
              </a:buClr>
              <a:buSzPts val="2400"/>
            </a:pPr>
            <a:r>
              <a:rPr lang="en-GB" sz="1800" b="1" dirty="0">
                <a:solidFill>
                  <a:srgbClr val="2330DC"/>
                </a:solidFill>
                <a:latin typeface="Roboto"/>
                <a:ea typeface="Roboto"/>
                <a:cs typeface="Roboto"/>
                <a:sym typeface="Roboto"/>
              </a:rPr>
              <a:t>2.3. </a:t>
            </a:r>
            <a:r>
              <a:rPr lang="en-GB" sz="1800" dirty="0">
                <a:solidFill>
                  <a:srgbClr val="2330DC"/>
                </a:solidFill>
                <a:latin typeface="Roboto"/>
                <a:ea typeface="Roboto"/>
                <a:cs typeface="Roboto"/>
                <a:sym typeface="Roboto"/>
              </a:rPr>
              <a:t>Green and Blue Infrastructure in Reuse Projects</a:t>
            </a:r>
          </a:p>
          <a:p>
            <a:pPr marL="0" lvl="0" indent="0" algn="l" rtl="0">
              <a:lnSpc>
                <a:spcPct val="90000"/>
              </a:lnSpc>
              <a:spcBef>
                <a:spcPts val="480"/>
              </a:spcBef>
              <a:spcAft>
                <a:spcPts val="0"/>
              </a:spcAft>
              <a:buClr>
                <a:srgbClr val="595959"/>
              </a:buClr>
              <a:buSzPts val="2400"/>
            </a:pPr>
            <a:r>
              <a:rPr lang="en-GB" sz="1800" b="1" dirty="0">
                <a:solidFill>
                  <a:srgbClr val="2330DC"/>
                </a:solidFill>
                <a:latin typeface="Roboto"/>
                <a:ea typeface="Roboto"/>
                <a:cs typeface="Roboto"/>
                <a:sym typeface="Roboto"/>
              </a:rPr>
              <a:t>2.4. </a:t>
            </a:r>
            <a:r>
              <a:rPr lang="en-GB" sz="1800" dirty="0">
                <a:solidFill>
                  <a:srgbClr val="2330DC"/>
                </a:solidFill>
                <a:latin typeface="Roboto"/>
                <a:ea typeface="Roboto"/>
                <a:cs typeface="Roboto"/>
                <a:sym typeface="Roboto"/>
              </a:rPr>
              <a:t>The Benefits of a Holistic Approach</a:t>
            </a: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id="{91FFE82B-A535-40B2-B939-70395924C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918AC8F-3E23-4F53-872C-56DED433DAE2}"/>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337700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974905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2.1. Core Principles of Adaptive Reuse in Urban and Landscape Design</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Adaptive reuse prioritizes sustainability, conserving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resources by repurposing materials and spaces while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reducing environmental impact​.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Cultural preservation is central, integrating historical and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community identity into modern design to create meaningful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and functional landscapes​.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Flexibility and multifunctionality ensure long-term usability,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enabling reused spaces to adapt to evolving societal and </a:t>
            </a:r>
            <a:br>
              <a:rPr lang="lt-LT" sz="1600" dirty="0">
                <a:solidFill>
                  <a:srgbClr val="2330DC"/>
                </a:solidFill>
                <a:latin typeface="Roboto"/>
                <a:ea typeface="Roboto"/>
                <a:cs typeface="Roboto"/>
                <a:sym typeface="Roboto"/>
              </a:rPr>
            </a:br>
            <a:r>
              <a:rPr lang="en-GB" sz="1600" dirty="0">
                <a:solidFill>
                  <a:srgbClr val="2330DC"/>
                </a:solidFill>
                <a:latin typeface="Roboto"/>
                <a:ea typeface="Roboto"/>
                <a:cs typeface="Roboto"/>
                <a:sym typeface="Roboto"/>
              </a:rPr>
              <a:t>environmental needs</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4" name="Picture 3">
            <a:extLst>
              <a:ext uri="{FF2B5EF4-FFF2-40B4-BE49-F238E27FC236}">
                <a16:creationId xmlns:a16="http://schemas.microsoft.com/office/drawing/2014/main" id="{2AAA9D4A-E206-45D5-BD92-E2C066439677}"/>
              </a:ext>
            </a:extLst>
          </p:cNvPr>
          <p:cNvPicPr>
            <a:picLocks noChangeAspect="1"/>
          </p:cNvPicPr>
          <p:nvPr/>
        </p:nvPicPr>
        <p:blipFill>
          <a:blip r:embed="rId4"/>
          <a:stretch>
            <a:fillRect/>
          </a:stretch>
        </p:blipFill>
        <p:spPr>
          <a:xfrm>
            <a:off x="7429500" y="2276475"/>
            <a:ext cx="3600000" cy="36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g308ead12222_0_35"/>
          <p:cNvSpPr txBox="1"/>
          <p:nvPr/>
        </p:nvSpPr>
        <p:spPr>
          <a:xfrm>
            <a:off x="880849" y="755000"/>
            <a:ext cx="9187075" cy="6642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2.2. Multifunctionality, Inclusivity and Historical Preservation</a:t>
            </a:r>
            <a:endParaRPr lang="en-GB"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GB"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p:txBody>
      </p:sp>
      <p:sp>
        <p:nvSpPr>
          <p:cNvPr id="7" name="TextBox 6">
            <a:extLst>
              <a:ext uri="{FF2B5EF4-FFF2-40B4-BE49-F238E27FC236}">
                <a16:creationId xmlns:a16="http://schemas.microsoft.com/office/drawing/2014/main" id="{1D054686-C4C6-4C7D-BBF3-8FA30E0922BE}"/>
              </a:ext>
            </a:extLst>
          </p:cNvPr>
          <p:cNvSpPr txBox="1"/>
          <p:nvPr/>
        </p:nvSpPr>
        <p:spPr>
          <a:xfrm>
            <a:off x="764381" y="2169235"/>
            <a:ext cx="9913144" cy="4031873"/>
          </a:xfrm>
          <a:prstGeom prst="rect">
            <a:avLst/>
          </a:prstGeom>
          <a:noFill/>
        </p:spPr>
        <p:txBody>
          <a:bodyPr wrap="square">
            <a:spAutoFit/>
          </a:bodyPr>
          <a:lstStyle/>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Multifunctionality, inclusivity, and historical preservation are key principles in adaptive reuse, ensuring projects are sustainable, equitable, and culturally rich.</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Multifunctionality enhances urban spaces by integrating diverse uses within a single building or site. This approach revitalizes old structures while creating vibrant spaces that serve multiple community needs, generating both economic and social value​</a:t>
            </a:r>
            <a:r>
              <a:rPr lang="lt-LT" sz="16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Inclusivity focuses on ensuring adaptive reuse projects benefit all residents. This includes creating accessible public spaces, affordable housing, and preventing gentrification. Community engagement ensures that these spaces reflect local cultural values and serve a broad spectrum of society​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Historical preservation balances the integration of modern needs with the conservation of cultural and architectural heritage. By maintaining key historical features, adaptive reuse projects allow communities to celebrate their past while adapting to present-day demands​.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sym typeface="Roboto"/>
              </a:rPr>
              <a:t>To </a:t>
            </a:r>
            <a:r>
              <a:rPr lang="lt-LT" sz="1600" dirty="0" err="1">
                <a:solidFill>
                  <a:srgbClr val="2330DC"/>
                </a:solidFill>
                <a:latin typeface="Roboto"/>
                <a:ea typeface="Roboto"/>
                <a:sym typeface="Roboto"/>
              </a:rPr>
              <a:t>mention</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economic</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and</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environmental</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sustainability</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ingenuity</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and</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flexible</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design</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cultural</a:t>
            </a:r>
            <a:r>
              <a:rPr lang="lt-LT" sz="1600" dirty="0">
                <a:solidFill>
                  <a:srgbClr val="2330DC"/>
                </a:solidFill>
                <a:latin typeface="Roboto"/>
                <a:ea typeface="Roboto"/>
                <a:sym typeface="Roboto"/>
              </a:rPr>
              <a:t> </a:t>
            </a:r>
            <a:r>
              <a:rPr lang="lt-LT" sz="1600" dirty="0" err="1">
                <a:solidFill>
                  <a:srgbClr val="2330DC"/>
                </a:solidFill>
                <a:latin typeface="Roboto"/>
                <a:ea typeface="Roboto"/>
                <a:sym typeface="Roboto"/>
              </a:rPr>
              <a:t>diversity</a:t>
            </a:r>
            <a:r>
              <a:rPr lang="lt-LT" sz="1600" dirty="0">
                <a:solidFill>
                  <a:srgbClr val="2330DC"/>
                </a:solidFill>
                <a:latin typeface="Roboto"/>
                <a:ea typeface="Roboto"/>
                <a:sym typeface="Roboto"/>
              </a:rPr>
              <a:t>. </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97776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2.3. Green and Blue Infrastructure in Reuse Projects</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Green and blue infrastructure (GBI), such as green roofs and rain gardens, integrates natural systems into adaptive reuse projects, improving environmental sustainability by managing stormwater, enhancing air quality, and reducing urban heat islands.</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GBI promotes biodiversity by transforming reused sites into ecological spaces, fostering habitats for urban wildlife and supporting plant and animal life in cities.</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combination of GBI and adaptive reuse creates multifunctional urban spaces** that offer both ecological and social benefits, turning redeveloped areas into vibrant community hubs that also serve environmental goals.</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GBI contributes to urban resilience, addressing climate challenges such as flooding and water management, while maintaining the cultural and historical value of reused buildings and landscapes.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71098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591047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2.4. The Benefits of a Holistic Approach</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Ecological land reuse offers significant environmental, economic, and social benefits, including improved biodiversity, reduced remediation costs, and enhanced community well-being, while transforming degraded areas into valuable urban or natural spaces.</a:t>
            </a: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 holistic approach to land reuse maximizes sustainability by integrating natural systems and human activities**, creating spaces that foster economic growth, environmental restoration, and community engagement simultaneously.</a:t>
            </a: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id="{3822DC5C-2EF2-49E0-87D0-47CC8E4361E2}"/>
              </a:ext>
            </a:extLst>
          </p:cNvPr>
          <p:cNvPicPr>
            <a:picLocks noChangeAspect="1"/>
          </p:cNvPicPr>
          <p:nvPr/>
        </p:nvPicPr>
        <p:blipFill>
          <a:blip r:embed="rId4"/>
          <a:stretch>
            <a:fillRect/>
          </a:stretch>
        </p:blipFill>
        <p:spPr>
          <a:xfrm>
            <a:off x="7496175" y="904875"/>
            <a:ext cx="3600000" cy="3600000"/>
          </a:xfrm>
          <a:prstGeom prst="rect">
            <a:avLst/>
          </a:prstGeom>
        </p:spPr>
      </p:pic>
    </p:spTree>
    <p:extLst>
      <p:ext uri="{BB962C8B-B14F-4D97-AF65-F5344CB8AC3E}">
        <p14:creationId xmlns:p14="http://schemas.microsoft.com/office/powerpoint/2010/main" val="260121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2.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en-GB" sz="3200" dirty="0">
                <a:solidFill>
                  <a:srgbClr val="2330DC"/>
                </a:solidFill>
                <a:latin typeface="Roboto"/>
                <a:ea typeface="Roboto"/>
                <a:cs typeface="Roboto"/>
                <a:sym typeface="Roboto"/>
              </a:rPr>
              <a:t>Readings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The American Institute of Architects. Buildings that last: </a:t>
            </a:r>
            <a:br>
              <a:rPr lang="lt-LT" sz="1600" dirty="0">
                <a:solidFill>
                  <a:srgbClr val="2330DC"/>
                </a:solidFill>
                <a:latin typeface="Roboto"/>
                <a:ea typeface="Roboto"/>
                <a:cs typeface="Roboto"/>
                <a:sym typeface="Roboto"/>
                <a:hlinkClick r:id="rId4"/>
              </a:rPr>
            </a:br>
            <a:r>
              <a:rPr lang="en-GB" sz="1600" dirty="0">
                <a:solidFill>
                  <a:srgbClr val="2330DC"/>
                </a:solidFill>
                <a:latin typeface="Roboto"/>
                <a:ea typeface="Roboto"/>
                <a:cs typeface="Roboto"/>
                <a:sym typeface="Roboto"/>
                <a:hlinkClick r:id="rId4"/>
              </a:rPr>
              <a:t>design for adaptability, deconstruction, and reuse.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Astrid Severin, Magda </a:t>
            </a:r>
            <a:r>
              <a:rPr lang="en-GB" sz="1600" dirty="0" err="1">
                <a:solidFill>
                  <a:srgbClr val="2330DC"/>
                </a:solidFill>
                <a:latin typeface="Roboto"/>
                <a:ea typeface="Roboto"/>
                <a:cs typeface="Roboto"/>
                <a:sym typeface="Roboto"/>
                <a:hlinkClick r:id="rId5"/>
              </a:rPr>
              <a:t>Michaliková</a:t>
            </a:r>
            <a:r>
              <a:rPr lang="en-GB" sz="1600" dirty="0">
                <a:solidFill>
                  <a:srgbClr val="2330DC"/>
                </a:solidFill>
                <a:latin typeface="Roboto"/>
                <a:ea typeface="Roboto"/>
                <a:cs typeface="Roboto"/>
                <a:sym typeface="Roboto"/>
                <a:hlinkClick r:id="rId5"/>
              </a:rPr>
              <a:t>. Green and blue </a:t>
            </a:r>
            <a:br>
              <a:rPr lang="lt-LT" sz="1600" dirty="0">
                <a:solidFill>
                  <a:srgbClr val="2330DC"/>
                </a:solidFill>
                <a:latin typeface="Roboto"/>
                <a:ea typeface="Roboto"/>
                <a:cs typeface="Roboto"/>
                <a:sym typeface="Roboto"/>
                <a:hlinkClick r:id="rId5"/>
              </a:rPr>
            </a:br>
            <a:r>
              <a:rPr lang="en-GB" sz="1600" dirty="0">
                <a:solidFill>
                  <a:srgbClr val="2330DC"/>
                </a:solidFill>
                <a:latin typeface="Roboto"/>
                <a:ea typeface="Roboto"/>
                <a:cs typeface="Roboto"/>
                <a:sym typeface="Roboto"/>
                <a:hlinkClick r:id="rId5"/>
              </a:rPr>
              <a:t>infrastructure. Policy Brief from the Policy Learning </a:t>
            </a:r>
            <a:br>
              <a:rPr lang="lt-LT" sz="1600" dirty="0">
                <a:solidFill>
                  <a:srgbClr val="2330DC"/>
                </a:solidFill>
                <a:latin typeface="Roboto"/>
                <a:ea typeface="Roboto"/>
                <a:cs typeface="Roboto"/>
                <a:sym typeface="Roboto"/>
                <a:hlinkClick r:id="rId5"/>
              </a:rPr>
            </a:br>
            <a:r>
              <a:rPr lang="en-GB" sz="1600" dirty="0">
                <a:solidFill>
                  <a:srgbClr val="2330DC"/>
                </a:solidFill>
                <a:latin typeface="Roboto"/>
                <a:ea typeface="Roboto"/>
                <a:cs typeface="Roboto"/>
                <a:sym typeface="Roboto"/>
                <a:hlinkClick r:id="rId5"/>
              </a:rPr>
              <a:t>Platform for a greener Europe. </a:t>
            </a:r>
            <a:endParaRPr lang="en-GB" sz="1600"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id="{71C573B1-C019-49DA-B9CD-BB539EA2241F}"/>
              </a:ext>
            </a:extLst>
          </p:cNvPr>
          <p:cNvPicPr>
            <a:picLocks noChangeAspect="1"/>
          </p:cNvPicPr>
          <p:nvPr/>
        </p:nvPicPr>
        <p:blipFill>
          <a:blip r:embed="rId6"/>
          <a:stretch>
            <a:fillRect/>
          </a:stretch>
        </p:blipFill>
        <p:spPr>
          <a:xfrm rot="5400000">
            <a:off x="7124700" y="2400300"/>
            <a:ext cx="3600000" cy="3600000"/>
          </a:xfrm>
          <a:prstGeom prst="rect">
            <a:avLst/>
          </a:prstGeom>
        </p:spPr>
      </p:pic>
    </p:spTree>
    <p:extLst>
      <p:ext uri="{BB962C8B-B14F-4D97-AF65-F5344CB8AC3E}">
        <p14:creationId xmlns:p14="http://schemas.microsoft.com/office/powerpoint/2010/main" val="201693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2.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Visual</a:t>
            </a:r>
            <a:r>
              <a:rPr lang="en-GB" sz="3200" dirty="0">
                <a:solidFill>
                  <a:srgbClr val="2330DC"/>
                </a:solidFill>
                <a:latin typeface="Roboto"/>
                <a:ea typeface="Roboto"/>
                <a:cs typeface="Roboto"/>
                <a:sym typeface="Roboto"/>
              </a:rPr>
              <a:t>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What is the Importance of Historical Preservation in Modern Society - </a:t>
            </a:r>
            <a:r>
              <a:rPr lang="en-GB" sz="1600" dirty="0">
                <a:solidFill>
                  <a:srgbClr val="2330DC"/>
                </a:solidFill>
                <a:latin typeface="Roboto"/>
                <a:ea typeface="Roboto"/>
                <a:cs typeface="Roboto"/>
                <a:sym typeface="Roboto"/>
                <a:hlinkClick r:id="rId4"/>
              </a:rPr>
              <a:t>https://www.youtube.com/watch?v=ISb_jImuoiw</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 </a:t>
            </a: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Blue Green Solutions: a Systems Approach to Sustainable and Cost-Effective Urban Development - </a:t>
            </a:r>
            <a:r>
              <a:rPr lang="en-GB" sz="1600" dirty="0">
                <a:solidFill>
                  <a:srgbClr val="2330DC"/>
                </a:solidFill>
                <a:latin typeface="Roboto"/>
                <a:ea typeface="Roboto"/>
                <a:cs typeface="Roboto"/>
                <a:sym typeface="Roboto"/>
                <a:hlinkClick r:id="rId5"/>
              </a:rPr>
              <a:t>https://www.youtube.com/watch?v=7bgp3E0gUAQ</a:t>
            </a:r>
            <a:r>
              <a:rPr lang="lt-LT" sz="1600" dirty="0">
                <a:solidFill>
                  <a:srgbClr val="2330DC"/>
                </a:solidFill>
                <a:latin typeface="Roboto"/>
                <a:ea typeface="Roboto"/>
                <a:cs typeface="Roboto"/>
                <a:sym typeface="Roboto"/>
              </a:rPr>
              <a:t> </a:t>
            </a:r>
            <a:br>
              <a:rPr lang="lt-LT" sz="1600" dirty="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Green/Blue Infrastructure for Sustainable, Attractive Cities - </a:t>
            </a:r>
            <a:r>
              <a:rPr lang="en-GB" sz="1600" dirty="0">
                <a:solidFill>
                  <a:srgbClr val="2330DC"/>
                </a:solidFill>
                <a:latin typeface="Roboto"/>
                <a:ea typeface="Roboto"/>
                <a:cs typeface="Roboto"/>
                <a:sym typeface="Roboto"/>
                <a:hlinkClick r:id="rId6"/>
              </a:rPr>
              <a:t>https://www.youtube.com/watch?v=FKyc1QIpuQM</a:t>
            </a:r>
            <a:r>
              <a:rPr lang="lt-LT" sz="1600">
                <a:solidFill>
                  <a:srgbClr val="2330DC"/>
                </a:solidFill>
                <a:latin typeface="Roboto"/>
                <a:ea typeface="Roboto"/>
                <a:cs typeface="Roboto"/>
                <a:sym typeface="Roboto"/>
              </a:rPr>
              <a:t> </a:t>
            </a:r>
            <a:br>
              <a:rPr lang="lt-LT" sz="160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Planning Multi-functional Blue Green Systems in Cities of the Future - </a:t>
            </a:r>
            <a:r>
              <a:rPr lang="en-GB" sz="1600" dirty="0">
                <a:solidFill>
                  <a:srgbClr val="2330DC"/>
                </a:solidFill>
                <a:latin typeface="Roboto"/>
                <a:ea typeface="Roboto"/>
                <a:cs typeface="Roboto"/>
                <a:sym typeface="Roboto"/>
                <a:hlinkClick r:id="rId7"/>
              </a:rPr>
              <a:t>https://www.youtube.com/watch?v=ATQHzEgmSsk</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04686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673</Words>
  <Application>Microsoft Office PowerPoint</Application>
  <PresentationFormat>Widescreen</PresentationFormat>
  <Paragraphs>52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Roboto Medium</vt:lpstr>
      <vt:lpstr>Roboto</vt:lpstr>
      <vt:lpstr>Office Theme</vt:lpstr>
      <vt:lpstr>PowerPoint Presentation</vt:lpstr>
      <vt:lpstr>Re-use and Re-design of Outdated Industrial Objects  Module 2: Theory of Adaptive Reuse in Urban and Landscape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44</cp:revision>
  <dcterms:created xsi:type="dcterms:W3CDTF">2023-11-22T09:07:15Z</dcterms:created>
  <dcterms:modified xsi:type="dcterms:W3CDTF">2025-01-30T12:47:00Z</dcterms:modified>
</cp:coreProperties>
</file>