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81" r:id="rId3"/>
    <p:sldId id="263" r:id="rId4"/>
    <p:sldId id="264" r:id="rId5"/>
    <p:sldId id="299" r:id="rId6"/>
    <p:sldId id="300" r:id="rId7"/>
    <p:sldId id="301" r:id="rId8"/>
    <p:sldId id="302" r:id="rId9"/>
    <p:sldId id="303" r:id="rId10"/>
    <p:sldId id="304" r:id="rId11"/>
    <p:sldId id="287" r:id="rId12"/>
    <p:sldId id="305" r:id="rId13"/>
    <p:sldId id="268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Roboto" panose="02000000000000000000" pitchFamily="2" charset="0"/>
      <p:regular r:id="rId20"/>
      <p:bold r:id="rId21"/>
      <p:italic r:id="rId22"/>
      <p:boldItalic r:id="rId23"/>
    </p:embeddedFont>
    <p:embeddedFont>
      <p:font typeface="Roboto Medium" panose="02000000000000000000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46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346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pos="7242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1" roundtripDataSignature="AMtx7miOe7vEBzkYN6l6HTAmp54YmiEu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>
        <p:guide pos="461"/>
        <p:guide pos="3840"/>
        <p:guide orient="horz" pos="346"/>
        <p:guide orient="horz" pos="3861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51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08ead12222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900">
                <a:solidFill>
                  <a:srgbClr val="9AA0A6"/>
                </a:solidFill>
                <a:highlight>
                  <a:srgbClr val="202124"/>
                </a:highlight>
              </a:rPr>
              <a:t>In the Style of Kairouan, 1914 - Paul Klee - WikiArt.org. (n.d.). www.wikiart.org. https://www.wikiart.org/en/paul-klee/in-the-style-of-kairouan-1914</a:t>
            </a: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</p:txBody>
      </p:sp>
      <p:sp>
        <p:nvSpPr>
          <p:cNvPr id="128" name="Google Shape;128;g308ead12222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373954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08ead12222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7" name="Google Shape;107;g308ead1222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39931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08ead12222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7" name="Google Shape;107;g308ead1222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338771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1100d0c710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3" name="Google Shape;153;g31100d0c710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14167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08ead12222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900">
                <a:solidFill>
                  <a:srgbClr val="9AA0A6"/>
                </a:solidFill>
                <a:highlight>
                  <a:srgbClr val="202124"/>
                </a:highlight>
              </a:rPr>
              <a:t>Creator: Meyer, Thomas, 2017 </a:t>
            </a: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900">
                <a:solidFill>
                  <a:srgbClr val="9AA0A6"/>
                </a:solidFill>
                <a:highlight>
                  <a:srgbClr val="202124"/>
                </a:highlight>
              </a:rPr>
              <a:t>| </a:t>
            </a: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900">
                <a:solidFill>
                  <a:srgbClr val="9AA0A6"/>
                </a:solidFill>
                <a:highlight>
                  <a:srgbClr val="202124"/>
                </a:highlight>
              </a:rPr>
              <a:t>Credit: Bildnachweis siehe Beschreibung</a:t>
            </a: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900">
                <a:solidFill>
                  <a:srgbClr val="9AA0A6"/>
                </a:solidFill>
                <a:highlight>
                  <a:srgbClr val="202124"/>
                </a:highlight>
              </a:rPr>
              <a:t>Copyright: Thomas Meyer/OSTKREUZ</a:t>
            </a: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</p:txBody>
      </p:sp>
      <p:sp>
        <p:nvSpPr>
          <p:cNvPr id="123" name="Google Shape;123;g308ead12222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08ead12222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900">
                <a:solidFill>
                  <a:srgbClr val="9AA0A6"/>
                </a:solidFill>
                <a:highlight>
                  <a:srgbClr val="202124"/>
                </a:highlight>
              </a:rPr>
              <a:t>In the Style of Kairouan, 1914 - Paul Klee - WikiArt.org. (n.d.). www.wikiart.org. https://www.wikiart.org/en/paul-klee/in-the-style-of-kairouan-1914</a:t>
            </a: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</p:txBody>
      </p:sp>
      <p:sp>
        <p:nvSpPr>
          <p:cNvPr id="128" name="Google Shape;128;g308ead12222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08ead12222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900">
                <a:solidFill>
                  <a:srgbClr val="9AA0A6"/>
                </a:solidFill>
                <a:highlight>
                  <a:srgbClr val="202124"/>
                </a:highlight>
              </a:rPr>
              <a:t>In the Style of Kairouan, 1914 - Paul Klee - WikiArt.org. (n.d.). www.wikiart.org. https://www.wikiart.org/en/paul-klee/in-the-style-of-kairouan-1914</a:t>
            </a: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</p:txBody>
      </p:sp>
      <p:sp>
        <p:nvSpPr>
          <p:cNvPr id="128" name="Google Shape;128;g308ead12222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92392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08ead12222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900">
                <a:solidFill>
                  <a:srgbClr val="9AA0A6"/>
                </a:solidFill>
                <a:highlight>
                  <a:srgbClr val="202124"/>
                </a:highlight>
              </a:rPr>
              <a:t>In the Style of Kairouan, 1914 - Paul Klee - WikiArt.org. (n.d.). www.wikiart.org. https://www.wikiart.org/en/paul-klee/in-the-style-of-kairouan-1914</a:t>
            </a: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</p:txBody>
      </p:sp>
      <p:sp>
        <p:nvSpPr>
          <p:cNvPr id="128" name="Google Shape;128;g308ead12222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35377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08ead12222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900">
                <a:solidFill>
                  <a:srgbClr val="9AA0A6"/>
                </a:solidFill>
                <a:highlight>
                  <a:srgbClr val="202124"/>
                </a:highlight>
              </a:rPr>
              <a:t>In the Style of Kairouan, 1914 - Paul Klee - WikiArt.org. (n.d.). www.wikiart.org. https://www.wikiart.org/en/paul-klee/in-the-style-of-kairouan-1914</a:t>
            </a: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</p:txBody>
      </p:sp>
      <p:sp>
        <p:nvSpPr>
          <p:cNvPr id="128" name="Google Shape;128;g308ead12222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48533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08ead12222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900">
                <a:solidFill>
                  <a:srgbClr val="9AA0A6"/>
                </a:solidFill>
                <a:highlight>
                  <a:srgbClr val="202124"/>
                </a:highlight>
              </a:rPr>
              <a:t>In the Style of Kairouan, 1914 - Paul Klee - WikiArt.org. (n.d.). www.wikiart.org. https://www.wikiart.org/en/paul-klee/in-the-style-of-kairouan-1914</a:t>
            </a: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</p:txBody>
      </p:sp>
      <p:sp>
        <p:nvSpPr>
          <p:cNvPr id="128" name="Google Shape;128;g308ead12222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30084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08ead12222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900">
                <a:solidFill>
                  <a:srgbClr val="9AA0A6"/>
                </a:solidFill>
                <a:highlight>
                  <a:srgbClr val="202124"/>
                </a:highlight>
              </a:rPr>
              <a:t>In the Style of Kairouan, 1914 - Paul Klee - WikiArt.org. (n.d.). www.wikiart.org. https://www.wikiart.org/en/paul-klee/in-the-style-of-kairouan-1914</a:t>
            </a: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</p:txBody>
      </p:sp>
      <p:sp>
        <p:nvSpPr>
          <p:cNvPr id="128" name="Google Shape;128;g308ead12222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92888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3s-conferences.org/articles/e3sconf/pdf/2024/05/e3sconf_incasst2024_02011.pdf" TargetMode="External"/><Relationship Id="rId5" Type="http://schemas.openxmlformats.org/officeDocument/2006/relationships/hyperlink" Target="https://www.researchgate.net/publication/356267200_Adaptive_Reuse_as_a_Design_Approach_Industrial_Structures" TargetMode="External"/><Relationship Id="rId4" Type="http://schemas.openxmlformats.org/officeDocument/2006/relationships/hyperlink" Target="https://issuu.com/xanderlacson/docs/lacson_mod_4_formal_essay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OrOTMvXWBJU" TargetMode="External"/><Relationship Id="rId3" Type="http://schemas.openxmlformats.org/officeDocument/2006/relationships/image" Target="../media/image2.jpg"/><Relationship Id="rId7" Type="http://schemas.openxmlformats.org/officeDocument/2006/relationships/hyperlink" Target="https://www.youtube.com/watch?v=5k89Cx60BF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onKbvpf8YrI" TargetMode="External"/><Relationship Id="rId11" Type="http://schemas.openxmlformats.org/officeDocument/2006/relationships/hyperlink" Target="https://www.youtube.com/watch?v=62AwIFojh3A" TargetMode="External"/><Relationship Id="rId5" Type="http://schemas.openxmlformats.org/officeDocument/2006/relationships/hyperlink" Target="https://www.youtube.com/watch?v=a2x6mwKbcXw" TargetMode="External"/><Relationship Id="rId10" Type="http://schemas.openxmlformats.org/officeDocument/2006/relationships/hyperlink" Target="https://www.youtube.com/watch?v=aFjJFEm_veg" TargetMode="External"/><Relationship Id="rId4" Type="http://schemas.openxmlformats.org/officeDocument/2006/relationships/hyperlink" Target="https://www.youtube.com/watch?v=TZz7vKSkJvg" TargetMode="External"/><Relationship Id="rId9" Type="http://schemas.openxmlformats.org/officeDocument/2006/relationships/hyperlink" Target="https://www.youtube.com/watch?v=BbNNjgzG5Jo&amp;list=PLAJ3fBmKHRY-cq673Zyk0rU8kRF26jC0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08ead12222_0_65"/>
          <p:cNvSpPr txBox="1"/>
          <p:nvPr/>
        </p:nvSpPr>
        <p:spPr>
          <a:xfrm>
            <a:off x="880849" y="755000"/>
            <a:ext cx="9444251" cy="53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3.8. Methodologies for Post-Industrial Landscape</a:t>
            </a:r>
            <a:endParaRPr lang="lt-LT" sz="32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lang="en-GB"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The methodologies for post-industrial landscapes include Inverted Translational Research (ITR) and Case Study Research (CSR), which bridge practical applications and theoretical frameworks to design multifunctional and sustainable spaces.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endParaRPr lang="en-GB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Redevelopment principles for post-industrial sites emphasize compatibility, sustainability, heritage preservation, and public participation to transform these areas into assets aligned with community needs.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endParaRPr lang="en-GB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Successful reclamation projects like Duisburg Nord and the Eden Project illustrate how industrial landscapes can be revitalized through ecological restoration and socio-economic regeneration.</a:t>
            </a: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059568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08ead12222_0_14"/>
          <p:cNvSpPr txBox="1"/>
          <p:nvPr/>
        </p:nvSpPr>
        <p:spPr>
          <a:xfrm>
            <a:off x="880851" y="755000"/>
            <a:ext cx="9949074" cy="53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lt-LT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3. </a:t>
            </a:r>
            <a:r>
              <a:rPr lang="en-GB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Activities</a:t>
            </a:r>
            <a:r>
              <a:rPr lang="lt-LT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| </a:t>
            </a:r>
            <a:r>
              <a:rPr lang="en-GB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Readings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lang="en-GB" sz="20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Xander </a:t>
            </a:r>
            <a:r>
              <a:rPr lang="en-GB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Lacson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. Adaptive Reuse and the ARP Model: Background and Method Analysis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143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Case study. 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Adaptive Reuse as a Design Approach “Industrial Structures”</a:t>
            </a:r>
            <a:r>
              <a:rPr lang="lt-LT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[</a:t>
            </a:r>
            <a:r>
              <a:rPr lang="lt-LT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1</a:t>
            </a:r>
            <a:r>
              <a:rPr lang="lt-LT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], [</a:t>
            </a:r>
            <a:r>
              <a:rPr lang="lt-LT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2</a:t>
            </a:r>
            <a:r>
              <a:rPr lang="lt-LT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]</a:t>
            </a:r>
            <a:endParaRPr lang="en-GB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219644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08ead12222_0_14"/>
          <p:cNvSpPr txBox="1"/>
          <p:nvPr/>
        </p:nvSpPr>
        <p:spPr>
          <a:xfrm>
            <a:off x="880851" y="755000"/>
            <a:ext cx="9949074" cy="53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lt-LT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3. </a:t>
            </a:r>
            <a:r>
              <a:rPr lang="en-GB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Activities</a:t>
            </a:r>
            <a:r>
              <a:rPr lang="lt-LT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| Visual</a:t>
            </a:r>
            <a:r>
              <a:rPr lang="en-GB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lang="en-GB" sz="20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143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</a:pPr>
            <a:r>
              <a:rPr lang="en-GB" sz="13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Required visuals</a:t>
            </a:r>
            <a:endParaRPr lang="lt-LT" sz="13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143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</a:pPr>
            <a:endParaRPr lang="en-GB" sz="13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3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Preservation 101: Tools and Tips for Preserving Historic Buildings - </a:t>
            </a:r>
            <a:r>
              <a:rPr lang="en-GB" sz="13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https://www.youtube.com/watch?v=TZz7vKSkJvg</a:t>
            </a:r>
            <a:r>
              <a:rPr lang="lt-LT" sz="13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endParaRPr lang="en-GB" sz="13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3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Discover Restorative Construction with Reusable Materials - </a:t>
            </a:r>
            <a:r>
              <a:rPr lang="en-GB" sz="13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https://www.youtube.com/watch?v=a2x6mwKbcXw</a:t>
            </a:r>
            <a:r>
              <a:rPr lang="lt-LT" sz="13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endParaRPr lang="en-GB" sz="13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3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Strategies for Climate Action: Reuse, Energy Retrofitting, and Deconstruction - </a:t>
            </a:r>
            <a:r>
              <a:rPr lang="en-GB" sz="13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https://www.youtube.com/watch?v=onKbvpf8YrI</a:t>
            </a:r>
            <a:r>
              <a:rPr lang="lt-LT" sz="13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3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lang="lt-LT" sz="13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endParaRPr lang="en-GB" sz="13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3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Strategic Circular Decision-Making for Real Estate Assets: A Reincarnate Innovation - </a:t>
            </a:r>
            <a:r>
              <a:rPr lang="en-GB" sz="13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7"/>
              </a:rPr>
              <a:t>https://www.youtube.com/watch?v=5k89Cx60BFg</a:t>
            </a:r>
            <a:r>
              <a:rPr lang="lt-LT" sz="13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3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lang="lt-LT" sz="13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endParaRPr lang="en-GB" sz="13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3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 post-industrial site turned ecological flagship - </a:t>
            </a:r>
            <a:r>
              <a:rPr lang="en-GB" sz="13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8"/>
              </a:rPr>
              <a:t>https://www.youtube.com/watch?v=OrOTMvXWBJU</a:t>
            </a:r>
            <a:r>
              <a:rPr lang="lt-LT" sz="13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3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endParaRPr lang="en-GB" sz="13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143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</a:pPr>
            <a:r>
              <a:rPr lang="en-GB" sz="13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Recommended visuals</a:t>
            </a:r>
            <a:endParaRPr lang="lt-LT" sz="13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143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</a:pPr>
            <a:endParaRPr lang="en-GB" sz="13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3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Architectural Conservation And Historic Preservation - </a:t>
            </a:r>
            <a:r>
              <a:rPr lang="en-GB" sz="13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9"/>
              </a:rPr>
              <a:t>https://www.youtube.com/watch?v=BbNNjgzG5Jo&amp;list=PLAJ3fBmKHRY-cq673Zyk0rU8kRF26jC0G</a:t>
            </a:r>
            <a:r>
              <a:rPr lang="lt-LT" sz="13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3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lang="lt-LT" sz="13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endParaRPr lang="en-GB" sz="13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3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Conservation strategies and reuse of concrete heritage - </a:t>
            </a:r>
            <a:r>
              <a:rPr lang="en-GB" sz="13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10"/>
              </a:rPr>
              <a:t>https://www.youtube.com/watch?v=aFjJFEm_veg</a:t>
            </a:r>
            <a:r>
              <a:rPr lang="lt-LT" sz="13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endParaRPr lang="en-GB" sz="13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3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Sustainable cultivation in post-industrial places - </a:t>
            </a:r>
            <a:r>
              <a:rPr lang="en-GB" sz="13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11"/>
              </a:rPr>
              <a:t>https://www.youtube.com/watch?v=62AwIFojh3A</a:t>
            </a:r>
            <a:r>
              <a:rPr lang="lt-LT" sz="13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lang="en-GB" sz="13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730318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 txBox="1">
            <a:spLocks noGrp="1"/>
          </p:cNvSpPr>
          <p:nvPr>
            <p:ph type="ctrTitle"/>
          </p:nvPr>
        </p:nvSpPr>
        <p:spPr>
          <a:xfrm>
            <a:off x="813933" y="654936"/>
            <a:ext cx="10544947" cy="2333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Medium"/>
              <a:buNone/>
            </a:pPr>
            <a:r>
              <a:rPr lang="en-GB" sz="3200" dirty="0">
                <a:solidFill>
                  <a:srgbClr val="2330DC"/>
                </a:solidFill>
                <a:latin typeface="Roboto Medium"/>
                <a:ea typeface="Roboto Medium"/>
                <a:cs typeface="Roboto Medium"/>
                <a:sym typeface="Roboto Medium"/>
              </a:rPr>
              <a:t>Re-use and Re-design of Outdated Industrial Objects </a:t>
            </a:r>
            <a:br>
              <a:rPr lang="lt-LT" sz="3200" dirty="0">
                <a:solidFill>
                  <a:srgbClr val="2330DC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br>
              <a:rPr lang="lt-LT" sz="3200" dirty="0">
                <a:solidFill>
                  <a:srgbClr val="2330DC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-US" sz="3200" dirty="0">
                <a:solidFill>
                  <a:srgbClr val="2330DC"/>
                </a:solidFill>
                <a:latin typeface="Roboto Medium"/>
                <a:ea typeface="Roboto Medium"/>
                <a:cs typeface="Roboto Medium"/>
                <a:sym typeface="Roboto Medium"/>
              </a:rPr>
              <a:t>Module </a:t>
            </a:r>
            <a:r>
              <a:rPr lang="lt-LT" sz="3200" dirty="0">
                <a:solidFill>
                  <a:srgbClr val="2330DC"/>
                </a:solidFill>
                <a:latin typeface="Roboto Medium"/>
                <a:ea typeface="Roboto Medium"/>
                <a:cs typeface="Roboto Medium"/>
                <a:sym typeface="Roboto Medium"/>
              </a:rPr>
              <a:t>3</a:t>
            </a:r>
            <a:r>
              <a:rPr lang="en-US" sz="3200" dirty="0">
                <a:solidFill>
                  <a:srgbClr val="2330DC"/>
                </a:solidFill>
                <a:latin typeface="Roboto Medium"/>
                <a:ea typeface="Roboto Medium"/>
                <a:cs typeface="Roboto Medium"/>
                <a:sym typeface="Roboto Medium"/>
              </a:rPr>
              <a:t>: </a:t>
            </a:r>
            <a:r>
              <a:rPr lang="en-GB" sz="3200" dirty="0">
                <a:solidFill>
                  <a:srgbClr val="2330DC"/>
                </a:solidFill>
                <a:latin typeface="Roboto Medium"/>
                <a:ea typeface="Roboto Medium"/>
                <a:cs typeface="Roboto Medium"/>
                <a:sym typeface="Roboto Medium"/>
              </a:rPr>
              <a:t>Techniques for Repurposing Industrial Objects</a:t>
            </a:r>
            <a:endParaRPr sz="3200" dirty="0">
              <a:solidFill>
                <a:srgbClr val="2330DC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9" name="Google Shape;89;p2"/>
          <p:cNvSpPr txBox="1">
            <a:spLocks noGrp="1"/>
          </p:cNvSpPr>
          <p:nvPr>
            <p:ph type="subTitle" idx="1"/>
          </p:nvPr>
        </p:nvSpPr>
        <p:spPr>
          <a:xfrm>
            <a:off x="813933" y="2248490"/>
            <a:ext cx="9692142" cy="2704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</a:pPr>
            <a:r>
              <a:rPr lang="en-GB" sz="1800" b="1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3.1</a:t>
            </a:r>
            <a:r>
              <a:rPr lang="en-GB" sz="18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 Cornerstone of Modern Urban Planning</a:t>
            </a:r>
          </a:p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</a:pPr>
            <a:r>
              <a:rPr lang="en-GB" sz="1800" b="1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3.2. </a:t>
            </a:r>
            <a:r>
              <a:rPr lang="en-GB" sz="18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Different Methods of Preserving Buildings</a:t>
            </a:r>
          </a:p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</a:pPr>
            <a:r>
              <a:rPr lang="en-GB" sz="1800" b="1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3.3. </a:t>
            </a:r>
            <a:r>
              <a:rPr lang="en-GB" sz="18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Strategies for Reuse</a:t>
            </a:r>
          </a:p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</a:pPr>
            <a:r>
              <a:rPr lang="en-GB" sz="1800" b="1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3.4. </a:t>
            </a:r>
            <a:r>
              <a:rPr lang="en-GB" sz="18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Tactics for Reuse</a:t>
            </a:r>
          </a:p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</a:pPr>
            <a:r>
              <a:rPr lang="en-GB" sz="1800" b="1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3.5. </a:t>
            </a:r>
            <a:r>
              <a:rPr lang="en-GB" sz="18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Intervention Types in Reuse</a:t>
            </a:r>
          </a:p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</a:pPr>
            <a:r>
              <a:rPr lang="en-GB" sz="1800" b="1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3.6. </a:t>
            </a:r>
            <a:r>
              <a:rPr lang="en-GB" sz="18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Decision-Making Models</a:t>
            </a:r>
          </a:p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</a:pPr>
            <a:r>
              <a:rPr lang="en-GB" sz="1800" b="1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3.7. </a:t>
            </a:r>
            <a:r>
              <a:rPr lang="en-GB" sz="18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Focus on Design Criteria System Method </a:t>
            </a:r>
          </a:p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</a:pPr>
            <a:r>
              <a:rPr lang="en-GB" sz="1800" b="1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3.8. </a:t>
            </a:r>
            <a:r>
              <a:rPr lang="en-GB" sz="18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Methodologies for Post-Industrial Landscape</a:t>
            </a:r>
          </a:p>
        </p:txBody>
      </p:sp>
      <p:pic>
        <p:nvPicPr>
          <p:cNvPr id="90" name="Google Shape;90;p2"/>
          <p:cNvPicPr preferRelativeResize="0"/>
          <p:nvPr/>
        </p:nvPicPr>
        <p:blipFill rotWithShape="1">
          <a:blip r:embed="rId4">
            <a:alphaModFix/>
          </a:blip>
          <a:srcRect l="14810" t="29444" r="52748" b="54817"/>
          <a:stretch/>
        </p:blipFill>
        <p:spPr>
          <a:xfrm>
            <a:off x="813933" y="5465114"/>
            <a:ext cx="2681230" cy="75827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 txBox="1"/>
          <p:nvPr/>
        </p:nvSpPr>
        <p:spPr>
          <a:xfrm>
            <a:off x="813933" y="5119474"/>
            <a:ext cx="3303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2023-1-CY01-KA220-HED-000160668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A1A9647-D126-4C82-BB9F-D4D43DD22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643" y="5267324"/>
            <a:ext cx="1593432" cy="95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75A48F-9326-465F-9B65-1AB2D49494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9283" y="5559573"/>
            <a:ext cx="1593433" cy="56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285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08ead12222_0_46"/>
          <p:cNvSpPr txBox="1"/>
          <p:nvPr/>
        </p:nvSpPr>
        <p:spPr>
          <a:xfrm>
            <a:off x="880850" y="755000"/>
            <a:ext cx="8234575" cy="53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3.1. Cornerstone of Modern Urban Planning</a:t>
            </a:r>
            <a:endParaRPr lang="lt-LT" sz="32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Integration of History and Modern Needs: The reuse of abandoned industrial areas offers a transformative approach to urban planning, blending historical preservation with sustainable and functional modern applications.</a:t>
            </a: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Opportunities in Urban Sustainability: Revitalizing industrial </a:t>
            </a:r>
            <a:br>
              <a:rPr lang="lt-LT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spaces through adaptive reuse addresses ecological concerns </a:t>
            </a:r>
            <a:br>
              <a:rPr lang="lt-LT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and enhances urban connectivity, creating vibrant, </a:t>
            </a:r>
            <a:br>
              <a:rPr lang="lt-LT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multi-purpose environments.</a:t>
            </a: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Collaborative Redevelopment Vision: Effective reuse of </a:t>
            </a:r>
            <a:br>
              <a:rPr lang="lt-LT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industrial zones depends on strategic partnerships, innovative </a:t>
            </a:r>
            <a:br>
              <a:rPr lang="lt-LT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solutions, and a commitment to aligning redevelopment with </a:t>
            </a:r>
            <a:br>
              <a:rPr lang="lt-LT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urban sustainability and community goals.</a:t>
            </a: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89B06D-F642-493D-92D8-2B1670B1F8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4275" y="2409825"/>
            <a:ext cx="3600000" cy="3600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08ead12222_0_65"/>
          <p:cNvSpPr txBox="1"/>
          <p:nvPr/>
        </p:nvSpPr>
        <p:spPr>
          <a:xfrm>
            <a:off x="880849" y="755000"/>
            <a:ext cx="8710825" cy="53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3.2. Different Methods of Preserving Buildings</a:t>
            </a:r>
            <a:endParaRPr lang="lt-LT" sz="32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Tailored Conservation Approaches: Methods like preservation, restoration, renovation, and </a:t>
            </a:r>
            <a:r>
              <a:rPr lang="en-GB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remodeling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address specific historical, cultural, or functional needs, ensuring buildings retain their value while adapting to modern requirements​.</a:t>
            </a: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Balancing Historical and Modern Needs: Each method—whether maintaining authenticity through preservation or integrating contemporary functionality through renovation—reflects diverse goals aligned with the building's context and intended use​</a:t>
            </a:r>
            <a:r>
              <a:rPr lang="lt-LT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Adaptive Integration for Sustainability: </a:t>
            </a:r>
            <a:r>
              <a:rPr lang="en-GB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Remodeling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and adaptive reuse strategies enable the transformation of old buildings into relevant urban assets, balancing historical preservation with the demands of a changing urban landscape</a:t>
            </a: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08ead12222_0_65"/>
          <p:cNvSpPr txBox="1"/>
          <p:nvPr/>
        </p:nvSpPr>
        <p:spPr>
          <a:xfrm>
            <a:off x="880849" y="755000"/>
            <a:ext cx="5910476" cy="53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3.3. Strategies for Reuse</a:t>
            </a:r>
            <a:endParaRPr lang="lt-LT" sz="32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Intervention strategies focus on modifying existing structures to meet new functional needs while retaining their original character.  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endParaRPr lang="en-GB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Insertion involves adding new elements, like modular or structural upgrades, to enhance usability without compromising historical integrity.  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endParaRPr lang="en-GB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Installation emphasizes reversible, temporary features to ensure flexibility and sustainability in building reuse. </a:t>
            </a: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F486FA-5F53-4BE3-8706-FF57EE700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2350" y="1009650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835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08ead12222_0_65"/>
          <p:cNvSpPr txBox="1"/>
          <p:nvPr/>
        </p:nvSpPr>
        <p:spPr>
          <a:xfrm>
            <a:off x="880849" y="755000"/>
            <a:ext cx="6034301" cy="53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3.4. Tactics for Reuse</a:t>
            </a:r>
            <a:endParaRPr lang="lt-LT" sz="32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Movement tactics emphasize reconfiguring spaces with adaptable features like movable walls or improved circulation systems, ensuring flexibility and multi-functionality.  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endParaRPr lang="en-GB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Opening tactics enhance connections between interior and exterior spaces by introducing larger windows, skylights, and courtyards, improving natural light and ventilation.  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endParaRPr lang="en-GB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Lighting tactics focus on using architectural lighting and reflective materials to highlight design elements, conserve energy, and enhance the building's ambiance. </a:t>
            </a: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22CEB3-97DE-498A-B49E-2A9E27AE0A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1875" y="923925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387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08ead12222_0_65"/>
          <p:cNvSpPr txBox="1"/>
          <p:nvPr/>
        </p:nvSpPr>
        <p:spPr>
          <a:xfrm>
            <a:off x="880849" y="755000"/>
            <a:ext cx="6053351" cy="53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3.5. Intervention Types in Reuse</a:t>
            </a:r>
            <a:endParaRPr lang="lt-LT" sz="32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Structural interventions reinforce or modify a building’s framework to ensure safety, longevity, and adaptability for new uses.  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endParaRPr lang="en-GB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Spatial interventions reconfigure interior layouts, enhancing functionality and flexibility while maintaining architectural integrity.  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endParaRPr lang="en-GB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Aesthetic and functional interventions improve visual appeal and modernize systems, blending heritage conservation with contemporary standards. </a:t>
            </a: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46E225-11EF-4E27-A60B-3E3C8CA51B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9025" y="2381250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563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08ead12222_0_65"/>
          <p:cNvSpPr txBox="1"/>
          <p:nvPr/>
        </p:nvSpPr>
        <p:spPr>
          <a:xfrm>
            <a:off x="880849" y="755000"/>
            <a:ext cx="6053351" cy="53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3.6. Decision-Making Models</a:t>
            </a:r>
            <a:endParaRPr lang="lt-LT" sz="32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Decision-making in adaptive reuse incorporates structured frameworks like ARP, </a:t>
            </a:r>
            <a:r>
              <a:rPr lang="en-GB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AdaptSTAR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, and the Design Criteria System (DCS), which assess a range of economic, physical, and social factors to optimize the transformation of industrial spaces.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endParaRPr lang="en-GB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The Design Criteria System (DCS) provides a comprehensive </a:t>
            </a:r>
            <a:r>
              <a:rPr lang="en-GB" sz="16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radiocentric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model for adaptive reuse, organizing seven criteria—economic, functional, physical, technological, social, legal, and political—to guide sustainable and community-inclusive redevelopment.</a:t>
            </a: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DADFE8-7B2B-4ED9-8404-4E2C5AB1D9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0450" y="866775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987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08ead12222_0_65"/>
          <p:cNvSpPr txBox="1"/>
          <p:nvPr/>
        </p:nvSpPr>
        <p:spPr>
          <a:xfrm>
            <a:off x="880849" y="755000"/>
            <a:ext cx="8453651" cy="53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3.7. Focus on Design Criteria System Method</a:t>
            </a:r>
            <a:endParaRPr lang="lt-LT" sz="32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The Design Criteria System (DCS) methodology addresses the reuse of abandoned industrial sites through sustainability, stakeholder collaboration, and overcoming challenges like regulatory barriers and technical constraints.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endParaRPr lang="en-GB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DCS employs a systematic three-step process—data collection,</a:t>
            </a:r>
            <a:br>
              <a:rPr lang="lt-LT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scenario analysis, and decision-making using Multi-Criteria </a:t>
            </a:r>
            <a:br>
              <a:rPr lang="lt-LT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Decision-Making tools—to evaluate and optimize the reuse </a:t>
            </a:r>
            <a:br>
              <a:rPr lang="lt-LT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potential of industrial sites.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endParaRPr lang="en-GB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Learning from global case studies, DCS identifies patterns and </a:t>
            </a:r>
            <a:br>
              <a:rPr lang="lt-LT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best practices, ensuring adaptive reuse aligns with economic, </a:t>
            </a:r>
            <a:br>
              <a:rPr lang="lt-LT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cultural, and urban regeneration goals.</a:t>
            </a: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F7BC96-803A-4072-9E2A-4EB94238FB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2428875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2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1985</TotalTime>
  <Words>1267</Words>
  <Application>Microsoft Office PowerPoint</Application>
  <PresentationFormat>Widescreen</PresentationFormat>
  <Paragraphs>111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Roboto Medium</vt:lpstr>
      <vt:lpstr>Roboto</vt:lpstr>
      <vt:lpstr>Office Theme</vt:lpstr>
      <vt:lpstr>PowerPoint Presentation</vt:lpstr>
      <vt:lpstr>Re-use and Re-design of Outdated Industrial Objects   Module 3: Techniques for Repurposing Industrial Objects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Merry</dc:creator>
  <cp:lastModifiedBy>Acer</cp:lastModifiedBy>
  <cp:revision>44</cp:revision>
  <dcterms:created xsi:type="dcterms:W3CDTF">2023-11-22T09:07:15Z</dcterms:created>
  <dcterms:modified xsi:type="dcterms:W3CDTF">2025-01-30T13:44:02Z</dcterms:modified>
</cp:coreProperties>
</file>