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Lst>
  <p:sldSz cy="6858000" cx="12192000"/>
  <p:notesSz cx="6858000" cy="9144000"/>
  <p:embeddedFontLst>
    <p:embeddedFont>
      <p:font typeface="Roboto"/>
      <p:regular r:id="rId19"/>
      <p:bold r:id="rId20"/>
      <p:italic r:id="rId21"/>
      <p:boldItalic r:id="rId22"/>
    </p:embeddedFont>
    <p:embeddedFont>
      <p:font typeface="Roboto Medium"/>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461">
          <p15:clr>
            <a:srgbClr val="A4A3A4"/>
          </p15:clr>
        </p15:guide>
        <p15:guide id="2" pos="3840">
          <p15:clr>
            <a:srgbClr val="A4A3A4"/>
          </p15:clr>
        </p15:guide>
        <p15:guide id="3" orient="horz" pos="346">
          <p15:clr>
            <a:srgbClr val="A4A3A4"/>
          </p15:clr>
        </p15:guide>
        <p15:guide id="4" orient="horz" pos="3861">
          <p15:clr>
            <a:srgbClr val="A4A3A4"/>
          </p15:clr>
        </p15:guide>
        <p15:guide id="5" pos="7242">
          <p15:clr>
            <a:srgbClr val="A4A3A4"/>
          </p15:clr>
        </p15:guide>
      </p15:sldGuideLst>
    </p:ext>
    <p:ext uri="GoogleSlidesCustomDataVersion2">
      <go:slidesCustomData xmlns:go="http://customooxmlschemas.google.com/" r:id="rId27" roundtripDataSignature="AMtx7mg12JKzsFDAVhJXlrRyBLppZhv3J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461"/>
        <p:guide pos="3840"/>
        <p:guide pos="346" orient="horz"/>
        <p:guide pos="3861" orient="horz"/>
        <p:guide pos="7242"/>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RobotoMedium-bold.fntdata"/><Relationship Id="rId23" Type="http://schemas.openxmlformats.org/officeDocument/2006/relationships/font" Target="fonts/RobotoMedium-regular.fntdata"/><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RobotoMedium-boldItalic.fntdata"/><Relationship Id="rId25" Type="http://schemas.openxmlformats.org/officeDocument/2006/relationships/font" Target="fonts/RobotoMedium-italic.fntdata"/><Relationship Id="rId27"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font" Target="fonts/Roboto-regular.fntdata"/><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0" name="Google Shape;140;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46" name="Google Shape;146;p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1" name="Google Shape;151;p10: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g31100d0c710_1_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6" name="Google Shape;156;g31100d0c710_1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6" name="Google Shape;86;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4" name="Shape 94"/>
        <p:cNvGrpSpPr/>
        <p:nvPr/>
      </p:nvGrpSpPr>
      <p:grpSpPr>
        <a:xfrm>
          <a:off x="0" y="0"/>
          <a:ext cx="0" cy="0"/>
          <a:chOff x="0" y="0"/>
          <a:chExt cx="0" cy="0"/>
        </a:xfrm>
      </p:grpSpPr>
      <p:sp>
        <p:nvSpPr>
          <p:cNvPr id="95" name="Google Shape;95;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96" name="Google Shape;96;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3" name="Google Shape;103;p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08ead12222_0_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0" name="Google Shape;110;g308ead12222_0_1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 name="Shape 115"/>
        <p:cNvGrpSpPr/>
        <p:nvPr/>
      </p:nvGrpSpPr>
      <p:grpSpPr>
        <a:xfrm>
          <a:off x="0" y="0"/>
          <a:ext cx="0" cy="0"/>
          <a:chOff x="0" y="0"/>
          <a:chExt cx="0" cy="0"/>
        </a:xfrm>
      </p:grpSpPr>
      <p:sp>
        <p:nvSpPr>
          <p:cNvPr id="116" name="Google Shape;116;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17" name="Google Shape;117;p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3" name="Google Shape;123;p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29" name="Google Shape;129;p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4" name="Google Shape;134;p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1" name="Shape 11"/>
        <p:cNvGrpSpPr/>
        <p:nvPr/>
      </p:nvGrpSpPr>
      <p:grpSpPr>
        <a:xfrm>
          <a:off x="0" y="0"/>
          <a:ext cx="0" cy="0"/>
          <a:chOff x="0" y="0"/>
          <a:chExt cx="0" cy="0"/>
        </a:xfrm>
      </p:grpSpPr>
      <p:sp>
        <p:nvSpPr>
          <p:cNvPr id="12" name="Google Shape;12;p2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2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2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 name="Google Shape;15;p2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 name="Google Shape;16;p2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3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3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7" name="Shape 17"/>
        <p:cNvGrpSpPr/>
        <p:nvPr/>
      </p:nvGrpSpPr>
      <p:grpSpPr>
        <a:xfrm>
          <a:off x="0" y="0"/>
          <a:ext cx="0" cy="0"/>
          <a:chOff x="0" y="0"/>
          <a:chExt cx="0" cy="0"/>
        </a:xfrm>
      </p:grpSpPr>
      <p:sp>
        <p:nvSpPr>
          <p:cNvPr id="18" name="Google Shape;18;p2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2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2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2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2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2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2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2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2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2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2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2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4" name="Google Shape;34;p2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2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2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2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2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2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2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2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2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3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3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3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3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3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3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3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3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3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3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33"/>
          <p:cNvSpPr/>
          <p:nvPr>
            <p:ph idx="2" type="pic"/>
          </p:nvPr>
        </p:nvSpPr>
        <p:spPr>
          <a:xfrm>
            <a:off x="5183188" y="987425"/>
            <a:ext cx="6172200" cy="4873625"/>
          </a:xfrm>
          <a:prstGeom prst="rect">
            <a:avLst/>
          </a:prstGeom>
          <a:noFill/>
          <a:ln>
            <a:noFill/>
          </a:ln>
        </p:spPr>
      </p:sp>
      <p:sp>
        <p:nvSpPr>
          <p:cNvPr id="64" name="Google Shape;64;p3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2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2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2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2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hyperlink" Target="https://digitalcommons.lmu.edu/cgi/viewcontent.cgi?article=1024&amp;context=cate" TargetMode="External"/><Relationship Id="rId10" Type="http://schemas.openxmlformats.org/officeDocument/2006/relationships/hyperlink" Target="https://www.ace-cae.eu/fileadmin/user_upload/BH_statement_FINAL_revised-3.pdf" TargetMode="External"/><Relationship Id="rId9" Type="http://schemas.openxmlformats.org/officeDocument/2006/relationships/hyperlink" Target="https://new-european-bauhaus.europa.eu/about/about-initiative_en" TargetMode="External"/><Relationship Id="rId5" Type="http://schemas.openxmlformats.org/officeDocument/2006/relationships/hyperlink" Target="https://construccion.uv.cl/docs/textos/coleccion02/Texto.08.AdaptiveReuse.pdf" TargetMode="External"/><Relationship Id="rId6" Type="http://schemas.openxmlformats.org/officeDocument/2006/relationships/hyperlink" Target="https://www.icomos.org/en/167-the-athens-charter-for-the-restoration-of-historic-monuments" TargetMode="External"/><Relationship Id="rId7" Type="http://schemas.openxmlformats.org/officeDocument/2006/relationships/hyperlink" Target="https://www.icomos.org/images/DOCUMENTS/Charters/venice_e.pdf" TargetMode="External"/><Relationship Id="rId8" Type="http://schemas.openxmlformats.org/officeDocument/2006/relationships/hyperlink" Target="https://new-european-bauhaus.europa.eu/policy-ecosystem_en" TargetMode="External"/></Relationships>
</file>

<file path=ppt/slides/_rels/slide12.xml.rels><?xml version="1.0" encoding="UTF-8" standalone="yes"?><Relationships xmlns="http://schemas.openxmlformats.org/package/2006/relationships"><Relationship Id="rId11" Type="http://schemas.openxmlformats.org/officeDocument/2006/relationships/hyperlink" Target="https://www.youtube.com/watch?v=3Uymv-hch9E" TargetMode="External"/><Relationship Id="rId10" Type="http://schemas.openxmlformats.org/officeDocument/2006/relationships/hyperlink" Target="https://www.youtube.com/watch?v=bfkf3hji534" TargetMode="External"/><Relationship Id="rId13" Type="http://schemas.openxmlformats.org/officeDocument/2006/relationships/hyperlink" Target="https://www.youtube.com/watch?v=4jWewJeUCps" TargetMode="External"/><Relationship Id="rId12" Type="http://schemas.openxmlformats.org/officeDocument/2006/relationships/hyperlink" Target="https://www.youtube.com/watch?v=GR04zAFyLaw" TargetMode="External"/><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hyperlink" Target="https://www.youtube.com/watch?v=okkheYt5jK8" TargetMode="External"/><Relationship Id="rId9" Type="http://schemas.openxmlformats.org/officeDocument/2006/relationships/hyperlink" Target="https://www.youtube.com/watch?v=rzV6ITBm6SM" TargetMode="External"/><Relationship Id="rId15" Type="http://schemas.openxmlformats.org/officeDocument/2006/relationships/hyperlink" Target="https://www.youtube.com/watch?v=X8jrR2LUQ10" TargetMode="External"/><Relationship Id="rId14" Type="http://schemas.openxmlformats.org/officeDocument/2006/relationships/hyperlink" Target="https://www.youtube.com/watch?v=8Q2ermbw1GI" TargetMode="External"/><Relationship Id="rId5" Type="http://schemas.openxmlformats.org/officeDocument/2006/relationships/hyperlink" Target="https://www.youtube.com/watch?v=pb6EwUUiEwE&amp;t=147s" TargetMode="External"/><Relationship Id="rId6" Type="http://schemas.openxmlformats.org/officeDocument/2006/relationships/hyperlink" Target="https://www.youtube.com/watch?v=ADE37ncCMjA" TargetMode="External"/><Relationship Id="rId7" Type="http://schemas.openxmlformats.org/officeDocument/2006/relationships/hyperlink" Target="https://www.youtube.com/watch?v=8s7qeL2WNhs" TargetMode="External"/><Relationship Id="rId8" Type="http://schemas.openxmlformats.org/officeDocument/2006/relationships/hyperlink" Target="https://www.youtube.com/watch?v=uYni4kUB15E"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image" Target="../media/image4.png"/><Relationship Id="rId5" Type="http://schemas.openxmlformats.org/officeDocument/2006/relationships/image" Target="../media/image9.png"/><Relationship Id="rId6"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6.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3" name="Shape 83"/>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1" name="Shape 141"/>
        <p:cNvGrpSpPr/>
        <p:nvPr/>
      </p:nvGrpSpPr>
      <p:grpSpPr>
        <a:xfrm>
          <a:off x="0" y="0"/>
          <a:ext cx="0" cy="0"/>
          <a:chOff x="0" y="0"/>
          <a:chExt cx="0" cy="0"/>
        </a:xfrm>
      </p:grpSpPr>
      <p:sp>
        <p:nvSpPr>
          <p:cNvPr id="142" name="Google Shape;142;p8"/>
          <p:cNvSpPr txBox="1"/>
          <p:nvPr/>
        </p:nvSpPr>
        <p:spPr>
          <a:xfrm>
            <a:off x="880850" y="755000"/>
            <a:ext cx="8103000" cy="550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1.8 Principaux Défis et Opportunités de la Réutilisation Industrielle</a:t>
            </a:r>
            <a:endParaRPr b="0" i="0" sz="3200" u="none" cap="none" strike="noStrike">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b="0" i="0" sz="1400" u="none" cap="none" strike="noStrike">
              <a:solidFill>
                <a:srgbClr val="2330DC"/>
              </a:solidFill>
              <a:latin typeface="Roboto"/>
              <a:ea typeface="Roboto"/>
              <a:cs typeface="Roboto"/>
              <a:sym typeface="Roboto"/>
            </a:endParaRPr>
          </a:p>
          <a:p>
            <a:pPr indent="-349250" lvl="0" marL="457200" marR="0" rtl="0" algn="l">
              <a:lnSpc>
                <a:spcPct val="100000"/>
              </a:lnSpc>
              <a:spcBef>
                <a:spcPts val="0"/>
              </a:spcBef>
              <a:spcAft>
                <a:spcPts val="0"/>
              </a:spcAft>
              <a:buClr>
                <a:srgbClr val="2330DC"/>
              </a:buClr>
              <a:buSzPts val="1900"/>
              <a:buFont typeface="Roboto"/>
              <a:buChar char="●"/>
            </a:pPr>
            <a:r>
              <a:rPr lang="en-US" sz="1500">
                <a:solidFill>
                  <a:srgbClr val="2330DC"/>
                </a:solidFill>
                <a:latin typeface="Roboto"/>
                <a:ea typeface="Roboto"/>
                <a:cs typeface="Roboto"/>
                <a:sym typeface="Roboto"/>
              </a:rPr>
              <a:t>La réutilisation industrielle réduit les déchets de construction et la consommation de ressources en soutenant la transition vers une économie circulaire.  </a:t>
            </a:r>
            <a:endParaRPr sz="15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500">
              <a:solidFill>
                <a:srgbClr val="2330DC"/>
              </a:solidFill>
              <a:latin typeface="Roboto"/>
              <a:ea typeface="Roboto"/>
              <a:cs typeface="Roboto"/>
              <a:sym typeface="Roboto"/>
            </a:endParaRPr>
          </a:p>
          <a:p>
            <a:pPr indent="-349250" lvl="0" marL="457200" marR="0" rtl="0" algn="l">
              <a:lnSpc>
                <a:spcPct val="100000"/>
              </a:lnSpc>
              <a:spcBef>
                <a:spcPts val="0"/>
              </a:spcBef>
              <a:spcAft>
                <a:spcPts val="0"/>
              </a:spcAft>
              <a:buClr>
                <a:srgbClr val="2330DC"/>
              </a:buClr>
              <a:buSzPts val="1900"/>
              <a:buFont typeface="Roboto"/>
              <a:buChar char="●"/>
            </a:pPr>
            <a:r>
              <a:rPr lang="en-US" sz="1500">
                <a:solidFill>
                  <a:srgbClr val="2330DC"/>
                </a:solidFill>
                <a:latin typeface="Roboto"/>
                <a:ea typeface="Roboto"/>
                <a:cs typeface="Roboto"/>
                <a:sym typeface="Roboto"/>
              </a:rPr>
              <a:t>L'assainissement de la contamination environnementale dans les zones industrielles crée des opportunités de restauration écologique et de régénération urbaine.  </a:t>
            </a:r>
            <a:endParaRPr sz="15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500">
              <a:solidFill>
                <a:srgbClr val="2330DC"/>
              </a:solidFill>
              <a:latin typeface="Roboto"/>
              <a:ea typeface="Roboto"/>
              <a:cs typeface="Roboto"/>
              <a:sym typeface="Roboto"/>
            </a:endParaRPr>
          </a:p>
          <a:p>
            <a:pPr indent="-349250" lvl="0" marL="457200" marR="0" rtl="0" algn="l">
              <a:lnSpc>
                <a:spcPct val="100000"/>
              </a:lnSpc>
              <a:spcBef>
                <a:spcPts val="0"/>
              </a:spcBef>
              <a:spcAft>
                <a:spcPts val="0"/>
              </a:spcAft>
              <a:buClr>
                <a:srgbClr val="2330DC"/>
              </a:buClr>
              <a:buSzPts val="1900"/>
              <a:buFont typeface="Roboto"/>
              <a:buChar char="●"/>
            </a:pPr>
            <a:r>
              <a:rPr lang="en-US" sz="1500">
                <a:solidFill>
                  <a:srgbClr val="2330DC"/>
                </a:solidFill>
                <a:latin typeface="Roboto"/>
                <a:ea typeface="Roboto"/>
                <a:cs typeface="Roboto"/>
                <a:sym typeface="Roboto"/>
              </a:rPr>
              <a:t>La réutilisation adaptative favorise la création d'espaces multifonctionnels intégrant des avantages culturels, sociaux et environnementaux dans les paysages urbains.  </a:t>
            </a:r>
            <a:endParaRPr sz="15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500">
              <a:solidFill>
                <a:srgbClr val="2330DC"/>
              </a:solidFill>
              <a:latin typeface="Roboto"/>
              <a:ea typeface="Roboto"/>
              <a:cs typeface="Roboto"/>
              <a:sym typeface="Roboto"/>
            </a:endParaRPr>
          </a:p>
          <a:p>
            <a:pPr indent="-349250" lvl="0" marL="457200" marR="0" rtl="0" algn="l">
              <a:lnSpc>
                <a:spcPct val="100000"/>
              </a:lnSpc>
              <a:spcBef>
                <a:spcPts val="0"/>
              </a:spcBef>
              <a:spcAft>
                <a:spcPts val="0"/>
              </a:spcAft>
              <a:buClr>
                <a:srgbClr val="2330DC"/>
              </a:buClr>
              <a:buSzPts val="1900"/>
              <a:buFont typeface="Roboto"/>
              <a:buChar char="●"/>
            </a:pPr>
            <a:r>
              <a:rPr lang="en-US" sz="1500">
                <a:solidFill>
                  <a:srgbClr val="2330DC"/>
                </a:solidFill>
                <a:latin typeface="Roboto"/>
                <a:ea typeface="Roboto"/>
                <a:cs typeface="Roboto"/>
                <a:sym typeface="Roboto"/>
              </a:rPr>
              <a:t>Parmi les défis à relever, citons le traitement de la contamination, la garantie de la résilience structurelle et le dépassement des obstacles réglementaires et économiques.  </a:t>
            </a:r>
            <a:endParaRPr sz="15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500">
              <a:solidFill>
                <a:srgbClr val="2330DC"/>
              </a:solidFill>
              <a:latin typeface="Roboto"/>
              <a:ea typeface="Roboto"/>
              <a:cs typeface="Roboto"/>
              <a:sym typeface="Roboto"/>
            </a:endParaRPr>
          </a:p>
          <a:p>
            <a:pPr indent="-349250" lvl="0" marL="457200" marR="0" rtl="0" algn="l">
              <a:lnSpc>
                <a:spcPct val="100000"/>
              </a:lnSpc>
              <a:spcBef>
                <a:spcPts val="0"/>
              </a:spcBef>
              <a:spcAft>
                <a:spcPts val="0"/>
              </a:spcAft>
              <a:buClr>
                <a:srgbClr val="2330DC"/>
              </a:buClr>
              <a:buSzPts val="1900"/>
              <a:buFont typeface="Roboto"/>
              <a:buChar char="●"/>
            </a:pPr>
            <a:r>
              <a:rPr lang="en-US" sz="1500">
                <a:solidFill>
                  <a:srgbClr val="2330DC"/>
                </a:solidFill>
                <a:latin typeface="Roboto"/>
                <a:ea typeface="Roboto"/>
                <a:cs typeface="Roboto"/>
                <a:sym typeface="Roboto"/>
              </a:rPr>
              <a:t>La collaboration entre les parties prenantes et les technologies innovantes, telles que le BIM, peuvent rationaliser les projets de réutilisation et améliorer les résultats en matière de durabilité.</a:t>
            </a:r>
            <a:endParaRPr sz="1500">
              <a:solidFill>
                <a:srgbClr val="2330DC"/>
              </a:solidFill>
              <a:latin typeface="Roboto"/>
              <a:ea typeface="Roboto"/>
              <a:cs typeface="Roboto"/>
              <a:sym typeface="Roboto"/>
            </a:endParaRPr>
          </a:p>
        </p:txBody>
      </p:sp>
      <p:pic>
        <p:nvPicPr>
          <p:cNvPr id="143" name="Google Shape;143;p8"/>
          <p:cNvPicPr preferRelativeResize="0"/>
          <p:nvPr/>
        </p:nvPicPr>
        <p:blipFill rotWithShape="1">
          <a:blip r:embed="rId4">
            <a:alphaModFix/>
          </a:blip>
          <a:srcRect b="0" l="0" r="0" t="0"/>
          <a:stretch/>
        </p:blipFill>
        <p:spPr>
          <a:xfrm>
            <a:off x="8841250" y="755000"/>
            <a:ext cx="2512800" cy="25128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47" name="Shape 147"/>
        <p:cNvGrpSpPr/>
        <p:nvPr/>
      </p:nvGrpSpPr>
      <p:grpSpPr>
        <a:xfrm>
          <a:off x="0" y="0"/>
          <a:ext cx="0" cy="0"/>
          <a:chOff x="0" y="0"/>
          <a:chExt cx="0" cy="0"/>
        </a:xfrm>
      </p:grpSpPr>
      <p:sp>
        <p:nvSpPr>
          <p:cNvPr id="148" name="Google Shape;148;p9"/>
          <p:cNvSpPr txBox="1"/>
          <p:nvPr/>
        </p:nvSpPr>
        <p:spPr>
          <a:xfrm>
            <a:off x="880851" y="755000"/>
            <a:ext cx="994907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1.Activités | Μatériel de Lecture</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32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4">
                  <a:extLst>
                    <a:ext uri="{A12FA001-AC4F-418D-AE19-62706E023703}">
                      <ahyp:hlinkClr val="tx"/>
                    </a:ext>
                  </a:extLst>
                </a:hlinkClick>
              </a:rPr>
              <a:t>Mary L. Cadenasso, Steward T. A. Pickett. Urban Principles for Ecological Landscape Design and Maintenance: Scientific Fundamentals.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5">
                  <a:extLst>
                    <a:ext uri="{A12FA001-AC4F-418D-AE19-62706E023703}">
                      <ahyp:hlinkClr val="tx"/>
                    </a:ext>
                  </a:extLst>
                </a:hlinkClick>
              </a:rPr>
              <a:t>Liliane Wong ”Adaptive REUSE: Extending the Lives of Buildings”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6">
                  <a:extLst>
                    <a:ext uri="{A12FA001-AC4F-418D-AE19-62706E023703}">
                      <ahyp:hlinkClr val="tx"/>
                    </a:ext>
                  </a:extLst>
                </a:hlinkClick>
              </a:rPr>
              <a:t>Athens Charter for the Restoration of Historic Monuments. In The First International Congress of Architects and Technicians of Historic Monuments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7">
                  <a:extLst>
                    <a:ext uri="{A12FA001-AC4F-418D-AE19-62706E023703}">
                      <ahyp:hlinkClr val="tx"/>
                    </a:ext>
                  </a:extLst>
                </a:hlinkClick>
              </a:rPr>
              <a:t>International charter for the conservation and restoration of monuments and sites (the Venice charter). In IInd International Congress of Architects and Technicians of Historic Monuments</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8">
                  <a:extLst>
                    <a:ext uri="{A12FA001-AC4F-418D-AE19-62706E023703}">
                      <ahyp:hlinkClr val="tx"/>
                    </a:ext>
                  </a:extLst>
                </a:hlinkClick>
              </a:rPr>
              <a:t>European Union. New European Bauhauz. Policy ecosystem</a:t>
            </a:r>
            <a:r>
              <a:rPr b="0" i="0" lang="en-US" sz="1600" u="none" cap="none" strike="noStrike">
                <a:solidFill>
                  <a:srgbClr val="2330DC"/>
                </a:solidFill>
                <a:latin typeface="Roboto"/>
                <a:ea typeface="Roboto"/>
                <a:cs typeface="Roboto"/>
                <a:sym typeface="Roboto"/>
              </a:rPr>
              <a:t>. </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9">
                  <a:extLst>
                    <a:ext uri="{A12FA001-AC4F-418D-AE19-62706E023703}">
                      <ahyp:hlinkClr val="tx"/>
                    </a:ext>
                  </a:extLst>
                </a:hlinkClick>
              </a:rPr>
              <a:t>European Union. New European Bauhauz. About.</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600" u="sng" cap="none" strike="noStrike">
                <a:solidFill>
                  <a:srgbClr val="2330DC"/>
                </a:solidFill>
                <a:latin typeface="Roboto"/>
                <a:ea typeface="Roboto"/>
                <a:cs typeface="Roboto"/>
                <a:sym typeface="Roboto"/>
                <a:hlinkClick r:id="rId10">
                  <a:extLst>
                    <a:ext uri="{A12FA001-AC4F-418D-AE19-62706E023703}">
                      <ahyp:hlinkClr val="tx"/>
                    </a:ext>
                  </a:extLst>
                </a:hlinkClick>
              </a:rPr>
              <a:t>The New European Bauhaus. Making the Renovation Wave a Cultural Project STATEMENT.</a:t>
            </a:r>
            <a:endParaRPr b="0" i="0" sz="16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2" name="Shape 152"/>
        <p:cNvGrpSpPr/>
        <p:nvPr/>
      </p:nvGrpSpPr>
      <p:grpSpPr>
        <a:xfrm>
          <a:off x="0" y="0"/>
          <a:ext cx="0" cy="0"/>
          <a:chOff x="0" y="0"/>
          <a:chExt cx="0" cy="0"/>
        </a:xfrm>
      </p:grpSpPr>
      <p:sp>
        <p:nvSpPr>
          <p:cNvPr id="153" name="Google Shape;153;p10"/>
          <p:cNvSpPr txBox="1"/>
          <p:nvPr/>
        </p:nvSpPr>
        <p:spPr>
          <a:xfrm>
            <a:off x="880850" y="755000"/>
            <a:ext cx="10530099"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3200"/>
              <a:buFont typeface="Arial"/>
              <a:buNone/>
            </a:pPr>
            <a:r>
              <a:rPr lang="en-US" sz="3200">
                <a:solidFill>
                  <a:srgbClr val="2330DC"/>
                </a:solidFill>
                <a:latin typeface="Roboto"/>
                <a:ea typeface="Roboto"/>
                <a:cs typeface="Roboto"/>
                <a:sym typeface="Roboto"/>
              </a:rPr>
              <a:t>1.Activités | Matériel Visuel</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15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Intro - What Does Adaptive Reuse Mean? - </a:t>
            </a:r>
            <a:r>
              <a:rPr b="0" i="0" lang="en-US" sz="1250" u="sng" cap="none" strike="noStrike">
                <a:solidFill>
                  <a:srgbClr val="2330DC"/>
                </a:solidFill>
                <a:latin typeface="Roboto"/>
                <a:ea typeface="Roboto"/>
                <a:cs typeface="Roboto"/>
                <a:sym typeface="Roboto"/>
                <a:hlinkClick r:id="rId4">
                  <a:extLst>
                    <a:ext uri="{A12FA001-AC4F-418D-AE19-62706E023703}">
                      <ahyp:hlinkClr val="tx"/>
                    </a:ext>
                  </a:extLst>
                </a:hlinkClick>
              </a:rPr>
              <a:t>https://www.youtube.com/watch?v=okkheYt5jK8</a:t>
            </a:r>
            <a:r>
              <a:rPr b="0" i="0" lang="en-US" sz="1250" u="none" cap="none" strike="noStrike">
                <a:solidFill>
                  <a:srgbClr val="2330DC"/>
                </a:solidFill>
                <a:latin typeface="Roboto"/>
                <a:ea typeface="Roboto"/>
                <a:cs typeface="Roboto"/>
                <a:sym typeface="Roboto"/>
              </a:rPr>
              <a:t>  </a:t>
            </a:r>
            <a:endParaRPr b="0" i="0" sz="125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25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Adaptive Reuse of Built Heritage: Concepts and Cases of an Emerging Discipline - </a:t>
            </a:r>
            <a:r>
              <a:rPr b="0" i="0" lang="en-US" sz="1250" u="sng" cap="none" strike="noStrike">
                <a:solidFill>
                  <a:srgbClr val="2330DC"/>
                </a:solidFill>
                <a:latin typeface="Roboto"/>
                <a:ea typeface="Roboto"/>
                <a:cs typeface="Roboto"/>
                <a:sym typeface="Roboto"/>
                <a:hlinkClick r:id="rId5">
                  <a:extLst>
                    <a:ext uri="{A12FA001-AC4F-418D-AE19-62706E023703}">
                      <ahyp:hlinkClr val="tx"/>
                    </a:ext>
                  </a:extLst>
                </a:hlinkClick>
              </a:rPr>
              <a:t>https://www.youtube.com/watch?v=pb6EwUUiEwE&amp;t=147s</a:t>
            </a:r>
            <a:r>
              <a:rPr b="0" i="0" lang="en-US" sz="1250" u="none" cap="none" strike="noStrike">
                <a:solidFill>
                  <a:srgbClr val="2330DC"/>
                </a:solidFill>
                <a:latin typeface="Roboto"/>
                <a:ea typeface="Roboto"/>
                <a:cs typeface="Roboto"/>
                <a:sym typeface="Roboto"/>
              </a:rPr>
              <a:t> </a:t>
            </a:r>
            <a:br>
              <a:rPr b="0" i="0" lang="en-US" sz="1250" u="none" cap="none" strike="noStrike">
                <a:solidFill>
                  <a:srgbClr val="2330DC"/>
                </a:solidFill>
                <a:latin typeface="Roboto"/>
                <a:ea typeface="Roboto"/>
                <a:cs typeface="Roboto"/>
                <a:sym typeface="Roboto"/>
              </a:rPr>
            </a:br>
            <a:r>
              <a:rPr b="0" i="0" lang="en-US" sz="1250" u="none" cap="none" strike="noStrike">
                <a:solidFill>
                  <a:srgbClr val="2330DC"/>
                </a:solidFill>
                <a:latin typeface="Roboto"/>
                <a:ea typeface="Roboto"/>
                <a:cs typeface="Roboto"/>
                <a:sym typeface="Roboto"/>
              </a:rPr>
              <a:t> </a:t>
            </a:r>
            <a:endParaRPr b="0" i="0" sz="125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Reuse and Preservation in Contemporary Architecture - </a:t>
            </a:r>
            <a:r>
              <a:rPr b="0" i="0" lang="en-US" sz="1250" u="sng" cap="none" strike="noStrike">
                <a:solidFill>
                  <a:srgbClr val="2330DC"/>
                </a:solidFill>
                <a:latin typeface="Roboto"/>
                <a:ea typeface="Roboto"/>
                <a:cs typeface="Roboto"/>
                <a:sym typeface="Roboto"/>
                <a:hlinkClick r:id="rId6">
                  <a:extLst>
                    <a:ext uri="{A12FA001-AC4F-418D-AE19-62706E023703}">
                      <ahyp:hlinkClr val="tx"/>
                    </a:ext>
                  </a:extLst>
                </a:hlinkClick>
              </a:rPr>
              <a:t>https://www.youtube.com/watch?v=ADE37ncCMjA</a:t>
            </a:r>
            <a:endParaRPr b="0" i="0" sz="125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25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Adaptive Reuse. The Future Of Our Industrial Legacies - </a:t>
            </a:r>
            <a:r>
              <a:rPr b="0" i="0" lang="en-US" sz="1250" u="sng" cap="none" strike="noStrike">
                <a:solidFill>
                  <a:srgbClr val="2330DC"/>
                </a:solidFill>
                <a:latin typeface="Roboto"/>
                <a:ea typeface="Roboto"/>
                <a:cs typeface="Roboto"/>
                <a:sym typeface="Roboto"/>
                <a:hlinkClick r:id="rId7">
                  <a:extLst>
                    <a:ext uri="{A12FA001-AC4F-418D-AE19-62706E023703}">
                      <ahyp:hlinkClr val="tx"/>
                    </a:ext>
                  </a:extLst>
                </a:hlinkClick>
              </a:rPr>
              <a:t>https://www.youtube.com/watch?v=8s7qeL2WNhs</a:t>
            </a:r>
            <a:endParaRPr b="0" i="0" sz="125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25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The Emerging Trend of Adaptive Reuse in 2021 - </a:t>
            </a:r>
            <a:r>
              <a:rPr b="0" i="0" lang="en-US" sz="1250" u="sng" cap="none" strike="noStrike">
                <a:solidFill>
                  <a:srgbClr val="2330DC"/>
                </a:solidFill>
                <a:latin typeface="Roboto"/>
                <a:ea typeface="Roboto"/>
                <a:cs typeface="Roboto"/>
                <a:sym typeface="Roboto"/>
                <a:hlinkClick r:id="rId8">
                  <a:extLst>
                    <a:ext uri="{A12FA001-AC4F-418D-AE19-62706E023703}">
                      <ahyp:hlinkClr val="tx"/>
                    </a:ext>
                  </a:extLst>
                </a:hlinkClick>
              </a:rPr>
              <a:t>https://www.youtube.com/watch?v=uYni4kUB15E</a:t>
            </a:r>
            <a:endParaRPr b="0" i="0" sz="125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25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The principles of reusing existing buildings - </a:t>
            </a:r>
            <a:r>
              <a:rPr b="0" i="0" lang="en-US" sz="1250" u="sng" cap="none" strike="noStrike">
                <a:solidFill>
                  <a:srgbClr val="2330DC"/>
                </a:solidFill>
                <a:latin typeface="Roboto"/>
                <a:ea typeface="Roboto"/>
                <a:cs typeface="Roboto"/>
                <a:sym typeface="Roboto"/>
                <a:hlinkClick r:id="rId9">
                  <a:extLst>
                    <a:ext uri="{A12FA001-AC4F-418D-AE19-62706E023703}">
                      <ahyp:hlinkClr val="tx"/>
                    </a:ext>
                  </a:extLst>
                </a:hlinkClick>
              </a:rPr>
              <a:t>https://www.youtube.com/watch?v=rzV6ITBm6SM</a:t>
            </a:r>
            <a:endParaRPr b="0" i="0" sz="125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25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Adaptive Reuse: Challenges, Opportunities and Benefits - </a:t>
            </a:r>
            <a:r>
              <a:rPr b="0" i="0" lang="en-US" sz="1250" u="sng" cap="none" strike="noStrike">
                <a:solidFill>
                  <a:srgbClr val="2330DC"/>
                </a:solidFill>
                <a:latin typeface="Roboto"/>
                <a:ea typeface="Roboto"/>
                <a:cs typeface="Roboto"/>
                <a:sym typeface="Roboto"/>
                <a:hlinkClick r:id="rId10">
                  <a:extLst>
                    <a:ext uri="{A12FA001-AC4F-418D-AE19-62706E023703}">
                      <ahyp:hlinkClr val="tx"/>
                    </a:ext>
                  </a:extLst>
                </a:hlinkClick>
              </a:rPr>
              <a:t>https://www.youtube.com/watch?v=bfkf3hji534</a:t>
            </a:r>
            <a:endParaRPr b="0" i="0" sz="125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25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Approaches to Adaptive Reuse in Architecture - </a:t>
            </a:r>
            <a:r>
              <a:rPr b="0" i="0" lang="en-US" sz="1250" u="sng" cap="none" strike="noStrike">
                <a:solidFill>
                  <a:srgbClr val="2330DC"/>
                </a:solidFill>
                <a:latin typeface="Roboto"/>
                <a:ea typeface="Roboto"/>
                <a:cs typeface="Roboto"/>
                <a:sym typeface="Roboto"/>
                <a:hlinkClick r:id="rId11">
                  <a:extLst>
                    <a:ext uri="{A12FA001-AC4F-418D-AE19-62706E023703}">
                      <ahyp:hlinkClr val="tx"/>
                    </a:ext>
                  </a:extLst>
                </a:hlinkClick>
              </a:rPr>
              <a:t>https://www.youtube.com/watch?v=3Uymv-hch9E</a:t>
            </a:r>
            <a:endParaRPr b="0" i="0" sz="125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25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New European Bauhaus: Adaptive reuse of cultural heritage - </a:t>
            </a:r>
            <a:r>
              <a:rPr b="0" i="0" lang="en-US" sz="1250" u="sng" cap="none" strike="noStrike">
                <a:solidFill>
                  <a:srgbClr val="2330DC"/>
                </a:solidFill>
                <a:latin typeface="Roboto"/>
                <a:ea typeface="Roboto"/>
                <a:cs typeface="Roboto"/>
                <a:sym typeface="Roboto"/>
                <a:hlinkClick r:id="rId12">
                  <a:extLst>
                    <a:ext uri="{A12FA001-AC4F-418D-AE19-62706E023703}">
                      <ahyp:hlinkClr val="tx"/>
                    </a:ext>
                  </a:extLst>
                </a:hlinkClick>
              </a:rPr>
              <a:t>https://www.youtube.com/watch?v=GR04zAFyLaw</a:t>
            </a:r>
            <a:endParaRPr b="0" i="0" sz="125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rPr b="0" i="0" lang="en-US" sz="1250" u="none" cap="none" strike="noStrike">
                <a:solidFill>
                  <a:srgbClr val="2330DC"/>
                </a:solidFill>
                <a:latin typeface="Roboto"/>
                <a:ea typeface="Roboto"/>
                <a:cs typeface="Roboto"/>
                <a:sym typeface="Roboto"/>
              </a:rPr>
              <a:t> </a:t>
            </a:r>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Adaptive heritage reuse: Policy contexts across Europe - </a:t>
            </a:r>
            <a:r>
              <a:rPr b="0" i="0" lang="en-US" sz="1250" u="sng" cap="none" strike="noStrike">
                <a:solidFill>
                  <a:srgbClr val="2330DC"/>
                </a:solidFill>
                <a:latin typeface="Roboto"/>
                <a:ea typeface="Roboto"/>
                <a:cs typeface="Roboto"/>
                <a:sym typeface="Roboto"/>
                <a:hlinkClick r:id="rId13">
                  <a:extLst>
                    <a:ext uri="{A12FA001-AC4F-418D-AE19-62706E023703}">
                      <ahyp:hlinkClr val="tx"/>
                    </a:ext>
                  </a:extLst>
                </a:hlinkClick>
              </a:rPr>
              <a:t>https://www.youtube.com/watch?v=4jWewJeUCps</a:t>
            </a:r>
            <a:endParaRPr b="0" i="0" sz="1250" u="none" cap="none" strike="noStrike">
              <a:solidFill>
                <a:srgbClr val="2330DC"/>
              </a:solidFill>
              <a:latin typeface="Roboto"/>
              <a:ea typeface="Roboto"/>
              <a:cs typeface="Roboto"/>
              <a:sym typeface="Roboto"/>
            </a:endParaRPr>
          </a:p>
          <a:p>
            <a:pPr indent="0" lvl="0" marL="114300" marR="0" rtl="0" algn="l">
              <a:lnSpc>
                <a:spcPct val="100000"/>
              </a:lnSpc>
              <a:spcBef>
                <a:spcPts val="0"/>
              </a:spcBef>
              <a:spcAft>
                <a:spcPts val="0"/>
              </a:spcAft>
              <a:buNone/>
            </a:pPr>
            <a:r>
              <a:rPr b="0" i="0" lang="en-US" sz="1250" u="none" cap="none" strike="noStrike">
                <a:solidFill>
                  <a:srgbClr val="2330DC"/>
                </a:solidFill>
                <a:latin typeface="Roboto"/>
                <a:ea typeface="Roboto"/>
                <a:cs typeface="Roboto"/>
                <a:sym typeface="Roboto"/>
              </a:rPr>
              <a:t> </a:t>
            </a:r>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Webinar: Historic houses in the green transition - </a:t>
            </a:r>
            <a:r>
              <a:rPr b="0" i="0" lang="en-US" sz="1250" u="sng" cap="none" strike="noStrike">
                <a:solidFill>
                  <a:srgbClr val="2330DC"/>
                </a:solidFill>
                <a:latin typeface="Roboto"/>
                <a:ea typeface="Roboto"/>
                <a:cs typeface="Roboto"/>
                <a:sym typeface="Roboto"/>
                <a:hlinkClick r:id="rId14">
                  <a:extLst>
                    <a:ext uri="{A12FA001-AC4F-418D-AE19-62706E023703}">
                      <ahyp:hlinkClr val="tx"/>
                    </a:ext>
                  </a:extLst>
                </a:hlinkClick>
              </a:rPr>
              <a:t>https://www.youtube.com/watch?v=8Q2ermbw1GI</a:t>
            </a:r>
            <a:r>
              <a:rPr b="0" i="0" lang="en-US" sz="1250" u="none" cap="none" strike="noStrike">
                <a:solidFill>
                  <a:srgbClr val="2330DC"/>
                </a:solidFill>
                <a:latin typeface="Roboto"/>
                <a:ea typeface="Roboto"/>
                <a:cs typeface="Roboto"/>
                <a:sym typeface="Roboto"/>
              </a:rPr>
              <a:t>  </a:t>
            </a:r>
            <a:endParaRPr b="0" i="0" sz="125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25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b="0" i="0" lang="en-US" sz="1250" u="none" cap="none" strike="noStrike">
                <a:solidFill>
                  <a:srgbClr val="2330DC"/>
                </a:solidFill>
                <a:latin typeface="Roboto"/>
                <a:ea typeface="Roboto"/>
                <a:cs typeface="Roboto"/>
                <a:sym typeface="Roboto"/>
              </a:rPr>
              <a:t>Overcoming the Challenges of Economically Reusing/Restoring Historic Buildings - </a:t>
            </a:r>
            <a:r>
              <a:rPr b="0" i="0" lang="en-US" sz="1250" u="sng" cap="none" strike="noStrike">
                <a:solidFill>
                  <a:srgbClr val="2330DC"/>
                </a:solidFill>
                <a:latin typeface="Roboto"/>
                <a:ea typeface="Roboto"/>
                <a:cs typeface="Roboto"/>
                <a:sym typeface="Roboto"/>
                <a:hlinkClick r:id="rId15">
                  <a:extLst>
                    <a:ext uri="{A12FA001-AC4F-418D-AE19-62706E023703}">
                      <ahyp:hlinkClr val="tx"/>
                    </a:ext>
                  </a:extLst>
                </a:hlinkClick>
              </a:rPr>
              <a:t>https://www.youtube.com/watch?v=X8jrR2LUQ10</a:t>
            </a:r>
            <a:r>
              <a:rPr b="0" i="0" lang="en-US" sz="1250" u="none" cap="none" strike="noStrike">
                <a:solidFill>
                  <a:srgbClr val="2330DC"/>
                </a:solidFill>
                <a:latin typeface="Roboto"/>
                <a:ea typeface="Roboto"/>
                <a:cs typeface="Roboto"/>
                <a:sym typeface="Roboto"/>
              </a:rPr>
              <a:t> </a:t>
            </a:r>
            <a:endParaRPr b="0" i="0" sz="1250" u="none" cap="none" strike="noStrike">
              <a:solidFill>
                <a:srgbClr val="2330DC"/>
              </a:solidFill>
              <a:latin typeface="Roboto"/>
              <a:ea typeface="Roboto"/>
              <a:cs typeface="Roboto"/>
              <a:sym typeface="Roboto"/>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57" name="Shape 157"/>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87" name="Shape 87"/>
        <p:cNvGrpSpPr/>
        <p:nvPr/>
      </p:nvGrpSpPr>
      <p:grpSpPr>
        <a:xfrm>
          <a:off x="0" y="0"/>
          <a:ext cx="0" cy="0"/>
          <a:chOff x="0" y="0"/>
          <a:chExt cx="0" cy="0"/>
        </a:xfrm>
      </p:grpSpPr>
      <p:sp>
        <p:nvSpPr>
          <p:cNvPr id="88" name="Google Shape;88;p2"/>
          <p:cNvSpPr txBox="1"/>
          <p:nvPr>
            <p:ph type="ctrTitle"/>
          </p:nvPr>
        </p:nvSpPr>
        <p:spPr>
          <a:xfrm>
            <a:off x="813933" y="654936"/>
            <a:ext cx="10544947" cy="150528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sz="3200">
                <a:solidFill>
                  <a:srgbClr val="2330DC"/>
                </a:solidFill>
                <a:latin typeface="Roboto"/>
                <a:ea typeface="Roboto"/>
                <a:cs typeface="Roboto"/>
                <a:sym typeface="Roboto"/>
              </a:rPr>
              <a:t>Réutilisation et Reconception d'Objets Industriels Obsolètes</a:t>
            </a:r>
            <a:endParaRPr b="1" sz="3200">
              <a:solidFill>
                <a:srgbClr val="2330DC"/>
              </a:solidFill>
              <a:latin typeface="Roboto"/>
              <a:ea typeface="Roboto"/>
              <a:cs typeface="Roboto"/>
              <a:sym typeface="Roboto"/>
            </a:endParaRPr>
          </a:p>
          <a:p>
            <a:pPr indent="0" lvl="0" marL="0" rtl="0" algn="l">
              <a:spcBef>
                <a:spcPts val="0"/>
              </a:spcBef>
              <a:spcAft>
                <a:spcPts val="0"/>
              </a:spcAft>
              <a:buClr>
                <a:schemeClr val="dk1"/>
              </a:buClr>
              <a:buSzPts val="1100"/>
              <a:buFont typeface="Arial"/>
              <a:buNone/>
            </a:pPr>
            <a:r>
              <a:rPr lang="en-US" sz="3200">
                <a:solidFill>
                  <a:srgbClr val="2330DC"/>
                </a:solidFill>
                <a:latin typeface="Roboto"/>
                <a:ea typeface="Roboto"/>
                <a:cs typeface="Roboto"/>
                <a:sym typeface="Roboto"/>
              </a:rPr>
              <a:t>Module 1 : Principes de Réutilisation et de Reconception</a:t>
            </a:r>
            <a:endParaRPr sz="3200">
              <a:solidFill>
                <a:srgbClr val="2330DC"/>
              </a:solidFill>
              <a:latin typeface="Roboto"/>
              <a:ea typeface="Roboto"/>
              <a:cs typeface="Roboto"/>
              <a:sym typeface="Roboto"/>
            </a:endParaRPr>
          </a:p>
          <a:p>
            <a:pPr indent="0" lvl="0" marL="0" rtl="0" algn="l">
              <a:lnSpc>
                <a:spcPct val="90000"/>
              </a:lnSpc>
              <a:spcBef>
                <a:spcPts val="0"/>
              </a:spcBef>
              <a:spcAft>
                <a:spcPts val="0"/>
              </a:spcAft>
              <a:buSzPts val="3200"/>
              <a:buNone/>
            </a:pPr>
            <a:r>
              <a:t/>
            </a:r>
            <a:endParaRPr b="1" sz="3200">
              <a:solidFill>
                <a:srgbClr val="2330DC"/>
              </a:solidFill>
              <a:latin typeface="Roboto"/>
              <a:ea typeface="Roboto"/>
              <a:cs typeface="Roboto"/>
              <a:sym typeface="Roboto"/>
            </a:endParaRPr>
          </a:p>
          <a:p>
            <a:pPr indent="0" lvl="0" marL="0" rtl="0" algn="l">
              <a:lnSpc>
                <a:spcPct val="90000"/>
              </a:lnSpc>
              <a:spcBef>
                <a:spcPts val="0"/>
              </a:spcBef>
              <a:spcAft>
                <a:spcPts val="0"/>
              </a:spcAft>
              <a:buClr>
                <a:schemeClr val="dk1"/>
              </a:buClr>
              <a:buSzPts val="3200"/>
              <a:buFont typeface="Roboto Medium"/>
              <a:buNone/>
            </a:pPr>
            <a:r>
              <a:t/>
            </a:r>
            <a:endParaRPr sz="3200">
              <a:solidFill>
                <a:srgbClr val="2330DC"/>
              </a:solidFill>
              <a:latin typeface="Roboto Medium"/>
              <a:ea typeface="Roboto Medium"/>
              <a:cs typeface="Roboto Medium"/>
              <a:sym typeface="Roboto Medium"/>
            </a:endParaRPr>
          </a:p>
        </p:txBody>
      </p:sp>
      <p:sp>
        <p:nvSpPr>
          <p:cNvPr id="89" name="Google Shape;89;p2"/>
          <p:cNvSpPr txBox="1"/>
          <p:nvPr>
            <p:ph idx="1" type="subTitle"/>
          </p:nvPr>
        </p:nvSpPr>
        <p:spPr>
          <a:xfrm>
            <a:off x="813933" y="2388823"/>
            <a:ext cx="9692142" cy="2649901"/>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1.1 Introduction : Réutilisation d'Objets Industriels Obsolètes</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1.2 Compréhension de </a:t>
            </a:r>
            <a:r>
              <a:rPr lang="en-US" sz="1700">
                <a:solidFill>
                  <a:srgbClr val="2330DC"/>
                </a:solidFill>
                <a:latin typeface="Roboto"/>
                <a:ea typeface="Roboto"/>
                <a:cs typeface="Roboto"/>
                <a:sym typeface="Roboto"/>
              </a:rPr>
              <a:t>l'Écosystème</a:t>
            </a:r>
            <a:r>
              <a:rPr lang="en-US" sz="1700">
                <a:solidFill>
                  <a:srgbClr val="2330DC"/>
                </a:solidFill>
                <a:latin typeface="Roboto"/>
                <a:ea typeface="Roboto"/>
                <a:cs typeface="Roboto"/>
                <a:sym typeface="Roboto"/>
              </a:rPr>
              <a:t> du Développement Urbain</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1.3 Histoire de la Politique de Conservation et de la Réutilisation Adaptative Urbaine</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1.4 L'approche de l'Union Européenne en matière de Réutilisation Urbaine</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1.5 La Réutilisation Urbaine dans le Nouveau Bauhaus Européen (NEB)</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1.6 Approches de la Réutilisation dans les Bâtiments et les Paysages</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1.7 Définition de la Réutilisation Adaptative des Paysages et de l'Architecture</a:t>
            </a:r>
            <a:endParaRPr sz="1700">
              <a:solidFill>
                <a:srgbClr val="2330DC"/>
              </a:solidFill>
              <a:latin typeface="Roboto"/>
              <a:ea typeface="Roboto"/>
              <a:cs typeface="Roboto"/>
              <a:sym typeface="Roboto"/>
            </a:endParaRPr>
          </a:p>
          <a:p>
            <a:pPr indent="0" lvl="0" marL="0" rtl="0" algn="l">
              <a:lnSpc>
                <a:spcPct val="90000"/>
              </a:lnSpc>
              <a:spcBef>
                <a:spcPts val="480"/>
              </a:spcBef>
              <a:spcAft>
                <a:spcPts val="0"/>
              </a:spcAft>
              <a:buClr>
                <a:srgbClr val="595959"/>
              </a:buClr>
              <a:buSzPts val="2400"/>
              <a:buNone/>
            </a:pPr>
            <a:r>
              <a:rPr lang="en-US" sz="1700">
                <a:solidFill>
                  <a:srgbClr val="2330DC"/>
                </a:solidFill>
                <a:latin typeface="Roboto"/>
                <a:ea typeface="Roboto"/>
                <a:cs typeface="Roboto"/>
                <a:sym typeface="Roboto"/>
              </a:rPr>
              <a:t>1.8 Principaux Défis et Opportunités de la Réutilisation Industrielle</a:t>
            </a:r>
            <a:endParaRPr sz="1700">
              <a:solidFill>
                <a:srgbClr val="2330DC"/>
              </a:solidFill>
              <a:latin typeface="Roboto"/>
              <a:ea typeface="Roboto"/>
              <a:cs typeface="Roboto"/>
              <a:sym typeface="Roboto"/>
            </a:endParaRPr>
          </a:p>
        </p:txBody>
      </p:sp>
      <p:pic>
        <p:nvPicPr>
          <p:cNvPr id="90" name="Google Shape;90;p2"/>
          <p:cNvPicPr preferRelativeResize="0"/>
          <p:nvPr/>
        </p:nvPicPr>
        <p:blipFill rotWithShape="1">
          <a:blip r:embed="rId4">
            <a:alphaModFix/>
          </a:blip>
          <a:srcRect b="54817" l="14810" r="52748" t="29444"/>
          <a:stretch/>
        </p:blipFill>
        <p:spPr>
          <a:xfrm>
            <a:off x="813933" y="5465114"/>
            <a:ext cx="2681230" cy="758270"/>
          </a:xfrm>
          <a:prstGeom prst="rect">
            <a:avLst/>
          </a:prstGeom>
          <a:noFill/>
          <a:ln>
            <a:noFill/>
          </a:ln>
        </p:spPr>
      </p:pic>
      <p:sp>
        <p:nvSpPr>
          <p:cNvPr id="91" name="Google Shape;91;p2"/>
          <p:cNvSpPr txBox="1"/>
          <p:nvPr/>
        </p:nvSpPr>
        <p:spPr>
          <a:xfrm>
            <a:off x="813933" y="5119474"/>
            <a:ext cx="3303600" cy="4926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US" sz="1200" u="none" cap="none" strike="noStrike">
                <a:solidFill>
                  <a:srgbClr val="2330DC"/>
                </a:solidFill>
                <a:latin typeface="Roboto"/>
                <a:ea typeface="Roboto"/>
                <a:cs typeface="Roboto"/>
                <a:sym typeface="Roboto"/>
              </a:rPr>
              <a:t>2023-1-CY01-KA220-HED-000160668</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400"/>
              <a:buFont typeface="Arial"/>
              <a:buNone/>
            </a:pPr>
            <a:r>
              <a:t/>
            </a:r>
            <a:endParaRPr b="1" i="0" sz="1400" u="none" cap="none" strike="noStrike">
              <a:solidFill>
                <a:schemeClr val="dk1"/>
              </a:solidFill>
              <a:latin typeface="Calibri"/>
              <a:ea typeface="Calibri"/>
              <a:cs typeface="Calibri"/>
              <a:sym typeface="Calibri"/>
            </a:endParaRPr>
          </a:p>
        </p:txBody>
      </p:sp>
      <p:pic>
        <p:nvPicPr>
          <p:cNvPr id="92" name="Google Shape;92;p2"/>
          <p:cNvPicPr preferRelativeResize="0"/>
          <p:nvPr/>
        </p:nvPicPr>
        <p:blipFill rotWithShape="1">
          <a:blip r:embed="rId5">
            <a:alphaModFix/>
          </a:blip>
          <a:srcRect b="0" l="0" r="0" t="0"/>
          <a:stretch/>
        </p:blipFill>
        <p:spPr>
          <a:xfrm>
            <a:off x="9801643" y="5267324"/>
            <a:ext cx="1593432" cy="956059"/>
          </a:xfrm>
          <a:prstGeom prst="rect">
            <a:avLst/>
          </a:prstGeom>
          <a:noFill/>
          <a:ln>
            <a:noFill/>
          </a:ln>
        </p:spPr>
      </p:pic>
      <p:pic>
        <p:nvPicPr>
          <p:cNvPr id="93" name="Google Shape;93;p2"/>
          <p:cNvPicPr preferRelativeResize="0"/>
          <p:nvPr/>
        </p:nvPicPr>
        <p:blipFill rotWithShape="1">
          <a:blip r:embed="rId6">
            <a:alphaModFix/>
          </a:blip>
          <a:srcRect b="0" l="0" r="0" t="0"/>
          <a:stretch/>
        </p:blipFill>
        <p:spPr>
          <a:xfrm>
            <a:off x="5299283" y="5559573"/>
            <a:ext cx="1593433" cy="5693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97" name="Shape 97"/>
        <p:cNvGrpSpPr/>
        <p:nvPr/>
      </p:nvGrpSpPr>
      <p:grpSpPr>
        <a:xfrm>
          <a:off x="0" y="0"/>
          <a:ext cx="0" cy="0"/>
          <a:chOff x="0" y="0"/>
          <a:chExt cx="0" cy="0"/>
        </a:xfrm>
      </p:grpSpPr>
      <p:sp>
        <p:nvSpPr>
          <p:cNvPr id="98" name="Google Shape;98;p23"/>
          <p:cNvSpPr txBox="1"/>
          <p:nvPr/>
        </p:nvSpPr>
        <p:spPr>
          <a:xfrm>
            <a:off x="985700" y="870350"/>
            <a:ext cx="10220599" cy="1517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Font typeface="Arial"/>
              <a:buNone/>
            </a:pPr>
            <a:r>
              <a:rPr lang="en-US" sz="3200">
                <a:solidFill>
                  <a:srgbClr val="2330DC"/>
                </a:solidFill>
                <a:latin typeface="Roboto"/>
                <a:ea typeface="Roboto"/>
                <a:cs typeface="Roboto"/>
                <a:sym typeface="Roboto"/>
              </a:rPr>
              <a:t>1.1 Introduction : Réutilisation d'Objets Industriels Obsolètes</a:t>
            </a:r>
            <a:endParaRPr b="0" i="0" sz="3200" u="none" cap="none" strike="noStrike">
              <a:solidFill>
                <a:srgbClr val="2330DC"/>
              </a:solidFill>
              <a:latin typeface="Roboto"/>
              <a:ea typeface="Roboto"/>
              <a:cs typeface="Roboto"/>
              <a:sym typeface="Roboto"/>
            </a:endParaRPr>
          </a:p>
        </p:txBody>
      </p:sp>
      <p:sp>
        <p:nvSpPr>
          <p:cNvPr id="99" name="Google Shape;99;p23"/>
          <p:cNvSpPr txBox="1"/>
          <p:nvPr/>
        </p:nvSpPr>
        <p:spPr>
          <a:xfrm>
            <a:off x="985701" y="1981200"/>
            <a:ext cx="6272350" cy="3810100"/>
          </a:xfrm>
          <a:prstGeom prst="rect">
            <a:avLst/>
          </a:prstGeom>
          <a:noFill/>
          <a:ln>
            <a:noFill/>
          </a:ln>
        </p:spPr>
        <p:txBody>
          <a:bodyPr anchorCtr="0" anchor="t" bIns="91425" lIns="91425" spcFirstLastPara="1" rIns="91425" wrap="square" tIns="91425">
            <a:noAutofit/>
          </a:bodyPr>
          <a:lstStyle/>
          <a:p>
            <a:pPr indent="-330200" lvl="0" marL="457200" marR="0" rtl="0" algn="l">
              <a:lnSpc>
                <a:spcPct val="100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La réutilisation adaptative transforme des objets industriels obsolètes en espaces multifonctionnels, ce qui permet d'économiser des ressources et de préserver le patrimoine culturel, tout en relevant des défis urbains tels que la durabilité et la participation de la communauté.</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Cette approche améliore les environnements urbains en intégrant les avantages écologiques, tels que l'amélioration de la qualité de l'air et de la biodiversité, aux possibilités récréatives et culturelles, en créant des espaces qui honorent le passé et soutiennent la résilience future.</a:t>
            </a:r>
            <a:endParaRPr sz="1600">
              <a:solidFill>
                <a:srgbClr val="2330DC"/>
              </a:solidFill>
              <a:latin typeface="Roboto"/>
              <a:ea typeface="Roboto"/>
              <a:cs typeface="Roboto"/>
              <a:sym typeface="Roboto"/>
            </a:endParaRPr>
          </a:p>
        </p:txBody>
      </p:sp>
      <p:pic>
        <p:nvPicPr>
          <p:cNvPr id="100" name="Google Shape;100;p23"/>
          <p:cNvPicPr preferRelativeResize="0"/>
          <p:nvPr/>
        </p:nvPicPr>
        <p:blipFill rotWithShape="1">
          <a:blip r:embed="rId4">
            <a:alphaModFix/>
          </a:blip>
          <a:srcRect b="0" l="0" r="0" t="0"/>
          <a:stretch/>
        </p:blipFill>
        <p:spPr>
          <a:xfrm>
            <a:off x="7432175" y="2387650"/>
            <a:ext cx="3600000" cy="3600000"/>
          </a:xfrm>
          <a:prstGeom prst="rect">
            <a:avLst/>
          </a:prstGeom>
          <a:noFill/>
          <a:ln>
            <a:noFill/>
          </a:ln>
        </p:spPr>
      </p:pic>
    </p:spTree>
  </p:cSld>
  <p:clrMapOvr>
    <a:masterClrMapping/>
  </p:clrMapOvr>
  <mc:AlternateContent>
    <mc:Choice Requires="p14">
      <p:transition spd="slow" p14:dur="3400">
        <p14:reveal dir="l"/>
      </p:transition>
    </mc:Choice>
    <mc:Fallback>
      <p:transition spd="med">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04" name="Shape 104"/>
        <p:cNvGrpSpPr/>
        <p:nvPr/>
      </p:nvGrpSpPr>
      <p:grpSpPr>
        <a:xfrm>
          <a:off x="0" y="0"/>
          <a:ext cx="0" cy="0"/>
          <a:chOff x="0" y="0"/>
          <a:chExt cx="0" cy="0"/>
        </a:xfrm>
      </p:grpSpPr>
      <p:sp>
        <p:nvSpPr>
          <p:cNvPr id="105" name="Google Shape;105;p3"/>
          <p:cNvSpPr txBox="1"/>
          <p:nvPr/>
        </p:nvSpPr>
        <p:spPr>
          <a:xfrm>
            <a:off x="908975" y="635731"/>
            <a:ext cx="10577725" cy="721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1.2 Compréhension de l'Écosystème du Développement Urbain</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3200">
              <a:solidFill>
                <a:srgbClr val="2330DC"/>
              </a:solidFill>
              <a:latin typeface="Roboto"/>
              <a:ea typeface="Roboto"/>
              <a:cs typeface="Roboto"/>
              <a:sym typeface="Roboto"/>
            </a:endParaRPr>
          </a:p>
        </p:txBody>
      </p:sp>
      <p:pic>
        <p:nvPicPr>
          <p:cNvPr id="106" name="Google Shape;106;p3"/>
          <p:cNvPicPr preferRelativeResize="0"/>
          <p:nvPr/>
        </p:nvPicPr>
        <p:blipFill rotWithShape="1">
          <a:blip r:embed="rId4">
            <a:alphaModFix/>
          </a:blip>
          <a:srcRect b="0" l="0" r="0" t="0"/>
          <a:stretch/>
        </p:blipFill>
        <p:spPr>
          <a:xfrm>
            <a:off x="8085896" y="2663686"/>
            <a:ext cx="3203263" cy="3203263"/>
          </a:xfrm>
          <a:prstGeom prst="rect">
            <a:avLst/>
          </a:prstGeom>
          <a:noFill/>
          <a:ln>
            <a:noFill/>
          </a:ln>
        </p:spPr>
      </p:pic>
      <p:sp>
        <p:nvSpPr>
          <p:cNvPr id="107" name="Google Shape;107;p3"/>
          <p:cNvSpPr txBox="1"/>
          <p:nvPr/>
        </p:nvSpPr>
        <p:spPr>
          <a:xfrm>
            <a:off x="908974" y="1738900"/>
            <a:ext cx="7176900" cy="4390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1500">
                <a:solidFill>
                  <a:srgbClr val="2330DC"/>
                </a:solidFill>
                <a:latin typeface="Roboto"/>
                <a:ea typeface="Roboto"/>
                <a:cs typeface="Roboto"/>
                <a:sym typeface="Roboto"/>
              </a:rPr>
              <a:t>La réutilisation adaptative intègre les structures industrielles obsolètes dans le développement urbain en les transformant en espaces fonctionnels, tels que des corridors verts, des parcs de loisirs ou des centres culturels, qui favorisent la durabilité et la participation de la communauté en réutilisant les ressources et en préservant le caractère historique.</a:t>
            </a:r>
            <a:endParaRPr sz="15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15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rPr lang="en-US" sz="1500">
                <a:solidFill>
                  <a:srgbClr val="2330DC"/>
                </a:solidFill>
                <a:latin typeface="Roboto"/>
                <a:ea typeface="Roboto"/>
                <a:cs typeface="Roboto"/>
                <a:sym typeface="Roboto"/>
              </a:rPr>
              <a:t>La multifonctionnalité est un principe clé car elle permet aux objets industriels réutilisés de répondre simultanément à des besoins écologiques, culturels et sociaux, comme la conversion d'une voie ferrée abandonnée en un parc qui sert de sentier récréatif, d'habitat pour la vie sauvage et de barrière verte pour les zones urbaines.</a:t>
            </a:r>
            <a:endParaRPr sz="15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sz="1500">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rPr lang="en-US" sz="1500">
                <a:solidFill>
                  <a:srgbClr val="2330DC"/>
                </a:solidFill>
                <a:latin typeface="Roboto"/>
                <a:ea typeface="Roboto"/>
                <a:cs typeface="Roboto"/>
                <a:sym typeface="Roboto"/>
              </a:rPr>
              <a:t>L'intégration des services écosystémiques renforce la durabilité urbaine, avec des éléments tels que les toits verts, les jardins de pluie et les corridors végétaux qui améliorent la qualité de l'air, gèrent les eaux pluviales et soutiennent la biodiversité, démontrant ainsi la coexistence harmonieuse des environnements naturels et construits.</a:t>
            </a:r>
            <a:endParaRPr sz="1500">
              <a:solidFill>
                <a:srgbClr val="2330DC"/>
              </a:solidFill>
              <a:latin typeface="Roboto"/>
              <a:ea typeface="Roboto"/>
              <a:cs typeface="Roboto"/>
              <a:sym typeface="Roboto"/>
            </a:endParaRPr>
          </a:p>
        </p:txBody>
      </p:sp>
    </p:spTree>
  </p:cSld>
  <p:clrMapOvr>
    <a:masterClrMapping/>
  </p:clrMapOvr>
  <mc:AlternateContent>
    <mc:Choice Requires="p14">
      <p:transition spd="slow" p14:dur="3400">
        <p14:reveal dir="l"/>
      </p:transition>
    </mc:Choice>
    <mc:Fallback>
      <p:transition spd="med">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1" name="Shape 111"/>
        <p:cNvGrpSpPr/>
        <p:nvPr/>
      </p:nvGrpSpPr>
      <p:grpSpPr>
        <a:xfrm>
          <a:off x="0" y="0"/>
          <a:ext cx="0" cy="0"/>
          <a:chOff x="0" y="0"/>
          <a:chExt cx="0" cy="0"/>
        </a:xfrm>
      </p:grpSpPr>
      <p:sp>
        <p:nvSpPr>
          <p:cNvPr id="112" name="Google Shape;112;g308ead12222_0_14"/>
          <p:cNvSpPr txBox="1"/>
          <p:nvPr/>
        </p:nvSpPr>
        <p:spPr>
          <a:xfrm>
            <a:off x="731850" y="2332675"/>
            <a:ext cx="5490600" cy="39843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t/>
            </a:r>
            <a:endParaRPr sz="15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La réutilisation adaptative est passée d'une nécessité à une pratique délibérée, avec des racines historiques dans la pratique de la conservation dans l'Antiquité et au Moyen Âge, et est progressivement devenue une philosophie de conception ciblée qui met l'accent sur la durabilité et la préservation culturelle.</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30200" lvl="0" marL="457200" marR="0" rtl="0" algn="l">
              <a:lnSpc>
                <a:spcPct val="100000"/>
              </a:lnSpc>
              <a:spcBef>
                <a:spcPts val="0"/>
              </a:spcBef>
              <a:spcAft>
                <a:spcPts val="0"/>
              </a:spcAft>
              <a:buClr>
                <a:srgbClr val="2330DC"/>
              </a:buClr>
              <a:buSzPts val="1600"/>
              <a:buFont typeface="Roboto"/>
              <a:buChar char="●"/>
            </a:pPr>
            <a:r>
              <a:rPr lang="en-US" sz="1600">
                <a:solidFill>
                  <a:srgbClr val="2330DC"/>
                </a:solidFill>
                <a:latin typeface="Roboto"/>
                <a:ea typeface="Roboto"/>
                <a:cs typeface="Roboto"/>
                <a:sym typeface="Roboto"/>
              </a:rPr>
              <a:t>Les XIXe et XXe siècles ont façonné la politique de conservation moderne, avec des mouvements majeurs tels que l'accent mis par John Ruskin sur la préservation de l'authenticité des matériaux et celui de Viollet-le-Duc sur la restauration, qui ont abouti à des cadres mondiaux tels que la Charte de Venise.</a:t>
            </a:r>
            <a:endParaRPr sz="1600">
              <a:solidFill>
                <a:srgbClr val="2330DC"/>
              </a:solidFill>
              <a:latin typeface="Roboto"/>
              <a:ea typeface="Roboto"/>
              <a:cs typeface="Roboto"/>
              <a:sym typeface="Roboto"/>
            </a:endParaRPr>
          </a:p>
        </p:txBody>
      </p:sp>
      <p:sp>
        <p:nvSpPr>
          <p:cNvPr id="113" name="Google Shape;113;g308ead12222_0_14"/>
          <p:cNvSpPr txBox="1"/>
          <p:nvPr/>
        </p:nvSpPr>
        <p:spPr>
          <a:xfrm>
            <a:off x="5952876" y="2416071"/>
            <a:ext cx="5215200" cy="38175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Les cartes mondiales de la conservation ont établi des principes pour la réutilisation adaptative en préconisant une intervention minimale, l'authenticité et l'intégration des sites historiques dans la vie urbaine contemporaine afin de garantir leur importance et leur préservation.</a:t>
            </a:r>
            <a:endParaRPr sz="1600">
              <a:solidFill>
                <a:srgbClr val="2330DC"/>
              </a:solidFill>
              <a:latin typeface="Roboto"/>
              <a:ea typeface="Roboto"/>
              <a:cs typeface="Roboto"/>
              <a:sym typeface="Roboto"/>
            </a:endParaRPr>
          </a:p>
          <a:p>
            <a:pPr indent="0" lvl="0" marL="457200" rtl="0" algn="l">
              <a:spcBef>
                <a:spcPts val="0"/>
              </a:spcBef>
              <a:spcAft>
                <a:spcPts val="0"/>
              </a:spcAft>
              <a:buNone/>
            </a:pPr>
            <a:r>
              <a:t/>
            </a:r>
            <a:endParaRPr sz="1600">
              <a:solidFill>
                <a:srgbClr val="2330DC"/>
              </a:solidFill>
              <a:latin typeface="Roboto"/>
              <a:ea typeface="Roboto"/>
              <a:cs typeface="Roboto"/>
              <a:sym typeface="Roboto"/>
            </a:endParaRPr>
          </a:p>
          <a:p>
            <a:pPr indent="-342900" lvl="0" marL="457200" rtl="0" algn="l">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La réutilisation adaptative contemporaine s'aligne sur la durabilité et l'inclusivité en transformant des sites industriels et culturels négligés en espaces fonctionnels qui soutiennent des objectifs écologiques, sociaux et économiques tout en honorant leur signification historique.</a:t>
            </a:r>
            <a:endParaRPr sz="16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p:txBody>
      </p:sp>
      <p:sp>
        <p:nvSpPr>
          <p:cNvPr id="114" name="Google Shape;114;g308ead12222_0_14"/>
          <p:cNvSpPr txBox="1"/>
          <p:nvPr/>
        </p:nvSpPr>
        <p:spPr>
          <a:xfrm>
            <a:off x="1060400" y="966950"/>
            <a:ext cx="10107600" cy="1106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Font typeface="Arial"/>
              <a:buNone/>
            </a:pPr>
            <a:r>
              <a:rPr lang="en-US" sz="3200">
                <a:solidFill>
                  <a:srgbClr val="2330DC"/>
                </a:solidFill>
                <a:latin typeface="Roboto"/>
                <a:ea typeface="Roboto"/>
                <a:cs typeface="Roboto"/>
                <a:sym typeface="Roboto"/>
              </a:rPr>
              <a:t>1.3 Histoire de la Politique de Conservation et de la Réutilisation Adaptative Urbaine</a:t>
            </a:r>
            <a:endParaRPr sz="3200">
              <a:solidFill>
                <a:srgbClr val="2330DC"/>
              </a:solidFill>
              <a:latin typeface="Roboto"/>
              <a:ea typeface="Roboto"/>
              <a:cs typeface="Roboto"/>
              <a:sym typeface="Roboto"/>
            </a:endParaRPr>
          </a:p>
          <a:p>
            <a:pPr indent="0" lvl="0" marL="0" rtl="0" algn="l">
              <a:spcBef>
                <a:spcPts val="0"/>
              </a:spcBef>
              <a:spcAft>
                <a:spcPts val="0"/>
              </a:spcAft>
              <a:buNone/>
            </a:pPr>
            <a:r>
              <a:t/>
            </a:r>
            <a:endParaRPr sz="2800">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18" name="Shape 118"/>
        <p:cNvGrpSpPr/>
        <p:nvPr/>
      </p:nvGrpSpPr>
      <p:grpSpPr>
        <a:xfrm>
          <a:off x="0" y="0"/>
          <a:ext cx="0" cy="0"/>
          <a:chOff x="0" y="0"/>
          <a:chExt cx="0" cy="0"/>
        </a:xfrm>
      </p:grpSpPr>
      <p:sp>
        <p:nvSpPr>
          <p:cNvPr id="119" name="Google Shape;119;p4"/>
          <p:cNvSpPr txBox="1"/>
          <p:nvPr/>
        </p:nvSpPr>
        <p:spPr>
          <a:xfrm>
            <a:off x="880851" y="755000"/>
            <a:ext cx="657722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1.4 L'approche de l'Union Européenne en matière de Réutilisation Urbaine</a:t>
            </a:r>
            <a:endParaRPr b="0" i="0" sz="3200" u="none" cap="none" strike="noStrike">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L'Union Européenne intègre les principes de l'économie circulaire dans la réutilisation urbaine en donnant la priorité au développement durable par le recyclage des matériaux, la régénération urbaine et les stratégies de villes compactes qui minimisent les impacts environnementaux et l'étalement urbain.</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Des politiques telles que le Nouveau Bauhaus Européen mettent l'accent sur l'inclusion, la durabilité et l'innovation esthétique en promouvant la coopération entre les parties prenantes pour réutiliser les espaces urbains dans des environnements multifonctionnels et culturellement riches.</a:t>
            </a:r>
            <a:endParaRPr sz="1600">
              <a:solidFill>
                <a:srgbClr val="2330DC"/>
              </a:solidFill>
              <a:latin typeface="Roboto"/>
              <a:ea typeface="Roboto"/>
              <a:cs typeface="Roboto"/>
              <a:sym typeface="Roboto"/>
            </a:endParaRPr>
          </a:p>
        </p:txBody>
      </p:sp>
      <p:pic>
        <p:nvPicPr>
          <p:cNvPr id="120" name="Google Shape;120;p4"/>
          <p:cNvPicPr preferRelativeResize="0"/>
          <p:nvPr/>
        </p:nvPicPr>
        <p:blipFill rotWithShape="1">
          <a:blip r:embed="rId4">
            <a:alphaModFix/>
          </a:blip>
          <a:srcRect b="0" l="0" r="0" t="0"/>
          <a:stretch/>
        </p:blipFill>
        <p:spPr>
          <a:xfrm>
            <a:off x="7458075" y="923925"/>
            <a:ext cx="3600000" cy="36000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24" name="Shape 124"/>
        <p:cNvGrpSpPr/>
        <p:nvPr/>
      </p:nvGrpSpPr>
      <p:grpSpPr>
        <a:xfrm>
          <a:off x="0" y="0"/>
          <a:ext cx="0" cy="0"/>
          <a:chOff x="0" y="0"/>
          <a:chExt cx="0" cy="0"/>
        </a:xfrm>
      </p:grpSpPr>
      <p:sp>
        <p:nvSpPr>
          <p:cNvPr id="125" name="Google Shape;125;p5"/>
          <p:cNvSpPr txBox="1"/>
          <p:nvPr/>
        </p:nvSpPr>
        <p:spPr>
          <a:xfrm>
            <a:off x="880850" y="755000"/>
            <a:ext cx="6281949"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1.5 La Réutilisation Urbaine dans le Nouveau Bauhaus Européen (NEB)</a:t>
            </a:r>
            <a:endParaRPr sz="3200">
              <a:solidFill>
                <a:srgbClr val="2330DC"/>
              </a:solidFill>
              <a:latin typeface="Roboto"/>
              <a:ea typeface="Roboto"/>
              <a:cs typeface="Roboto"/>
              <a:sym typeface="Roboto"/>
            </a:endParaRPr>
          </a:p>
          <a:p>
            <a:pPr indent="0" lvl="0" marL="0" marR="0" rtl="0" algn="l">
              <a:lnSpc>
                <a:spcPct val="100000"/>
              </a:lnSpc>
              <a:spcBef>
                <a:spcPts val="0"/>
              </a:spcBef>
              <a:spcAft>
                <a:spcPts val="0"/>
              </a:spcAft>
              <a:buNone/>
            </a:pPr>
            <a:r>
              <a:t/>
            </a:r>
            <a:endParaRPr sz="32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 Nouveau Bauhaus Européen (NEB) intègre la durabilité, l'inclusivité et l'innovation esthétique dans la réutilisation urbaine, en transformant des structures obsolètes en espaces multifonctionnels culturellement significatifs qui sont alignés sur des objectifs écologiques et sociaux.</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Le NEB met l'accent sur l'engagement communautaire et la préservation culturelle en garantissant que les projets de réutilisation adaptative répondent à des besoins divers tout en honorant le patrimoine historique, en renforçant la résilience et la créativité dans la conception urbaine.</a:t>
            </a:r>
            <a:endParaRPr sz="1600">
              <a:solidFill>
                <a:srgbClr val="2330DC"/>
              </a:solidFill>
              <a:latin typeface="Roboto"/>
              <a:ea typeface="Roboto"/>
              <a:cs typeface="Roboto"/>
              <a:sym typeface="Roboto"/>
            </a:endParaRPr>
          </a:p>
        </p:txBody>
      </p:sp>
      <p:pic>
        <p:nvPicPr>
          <p:cNvPr id="126" name="Google Shape;126;p5"/>
          <p:cNvPicPr preferRelativeResize="0"/>
          <p:nvPr/>
        </p:nvPicPr>
        <p:blipFill rotWithShape="1">
          <a:blip r:embed="rId4">
            <a:alphaModFix/>
          </a:blip>
          <a:srcRect b="0" l="0" r="0" t="0"/>
          <a:stretch/>
        </p:blipFill>
        <p:spPr>
          <a:xfrm>
            <a:off x="7353300" y="1028700"/>
            <a:ext cx="3600000" cy="3600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0" name="Shape 130"/>
        <p:cNvGrpSpPr/>
        <p:nvPr/>
      </p:nvGrpSpPr>
      <p:grpSpPr>
        <a:xfrm>
          <a:off x="0" y="0"/>
          <a:ext cx="0" cy="0"/>
          <a:chOff x="0" y="0"/>
          <a:chExt cx="0" cy="0"/>
        </a:xfrm>
      </p:grpSpPr>
      <p:sp>
        <p:nvSpPr>
          <p:cNvPr id="131" name="Google Shape;131;p6"/>
          <p:cNvSpPr txBox="1"/>
          <p:nvPr/>
        </p:nvSpPr>
        <p:spPr>
          <a:xfrm>
            <a:off x="880851" y="755000"/>
            <a:ext cx="10234824" cy="53745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1.6 Approches de la Réutilisation dans les Bâtiments et les Paysages</a:t>
            </a:r>
            <a:endParaRPr sz="3200">
              <a:solidFill>
                <a:srgbClr val="2330DC"/>
              </a:solidFill>
              <a:latin typeface="Roboto"/>
              <a:ea typeface="Roboto"/>
              <a:cs typeface="Roboto"/>
              <a:sym typeface="Roboto"/>
            </a:endParaRPr>
          </a:p>
          <a:p>
            <a:pPr indent="-228600" lvl="0" marL="457200" marR="0" rtl="0" algn="l">
              <a:lnSpc>
                <a:spcPct val="100000"/>
              </a:lnSpc>
              <a:spcBef>
                <a:spcPts val="0"/>
              </a:spcBef>
              <a:spcAft>
                <a:spcPts val="0"/>
              </a:spcAft>
              <a:buClr>
                <a:srgbClr val="2330DC"/>
              </a:buClr>
              <a:buSzPts val="1800"/>
              <a:buFont typeface="Roboto"/>
              <a:buNone/>
            </a:pPr>
            <a:r>
              <a:t/>
            </a:r>
            <a:endParaRPr b="0" i="0" sz="1600" u="none" cap="none" strike="noStrike">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La réutilisation adaptative offre une variété de stratégies, telles que les rénovations pour l'efficacité énergétique, la régénération des sites industriels et la restauration des paysages dégradés, en adaptant les solutions à des besoins environnementaux, sociaux et fonctionnels spécifiques.</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La multifonctionnalité est une pierre angulaire des approches de réutilisation, permettant aux sites de servir simultanément des objectifs écologiques, culturels et sociaux, comme la transformation de voies ferrées en voies vertes ou d'usines en centres urbains à usage mixte.</a:t>
            </a:r>
            <a:endParaRPr sz="1600">
              <a:solidFill>
                <a:srgbClr val="2330DC"/>
              </a:solidFill>
              <a:latin typeface="Roboto"/>
              <a:ea typeface="Roboto"/>
              <a:cs typeface="Roboto"/>
              <a:sym typeface="Roboto"/>
            </a:endParaRPr>
          </a:p>
          <a:p>
            <a:pPr indent="0" lvl="0" marL="457200" marR="0" rtl="0" algn="l">
              <a:lnSpc>
                <a:spcPct val="100000"/>
              </a:lnSpc>
              <a:spcBef>
                <a:spcPts val="0"/>
              </a:spcBef>
              <a:spcAft>
                <a:spcPts val="0"/>
              </a:spcAft>
              <a:buNone/>
            </a:pPr>
            <a:r>
              <a:t/>
            </a:r>
            <a:endParaRPr sz="1600">
              <a:solidFill>
                <a:srgbClr val="2330DC"/>
              </a:solidFill>
              <a:latin typeface="Roboto"/>
              <a:ea typeface="Roboto"/>
              <a:cs typeface="Roboto"/>
              <a:sym typeface="Roboto"/>
            </a:endParaRPr>
          </a:p>
          <a:p>
            <a:pPr indent="-342900" lvl="0" marL="457200" marR="0" rtl="0" algn="l">
              <a:lnSpc>
                <a:spcPct val="100000"/>
              </a:lnSpc>
              <a:spcBef>
                <a:spcPts val="0"/>
              </a:spcBef>
              <a:spcAft>
                <a:spcPts val="0"/>
              </a:spcAft>
              <a:buClr>
                <a:srgbClr val="2330DC"/>
              </a:buClr>
              <a:buSzPts val="1800"/>
              <a:buFont typeface="Roboto"/>
              <a:buChar char="●"/>
            </a:pPr>
            <a:r>
              <a:rPr lang="en-US" sz="1600">
                <a:solidFill>
                  <a:srgbClr val="2330DC"/>
                </a:solidFill>
                <a:latin typeface="Roboto"/>
                <a:ea typeface="Roboto"/>
                <a:cs typeface="Roboto"/>
                <a:sym typeface="Roboto"/>
              </a:rPr>
              <a:t>La réutilisation créative et durable utilise les matériaux et les structures existantes en intégrant des pratiques telles que le recyclage et la conception modulaire pour réduire les impacts environnementaux, tout en améliorant la valeur esthétique et fonctionnelle des paysages urbains.</a:t>
            </a:r>
            <a:endParaRPr sz="1600">
              <a:solidFill>
                <a:srgbClr val="2330DC"/>
              </a:solidFill>
              <a:latin typeface="Roboto"/>
              <a:ea typeface="Roboto"/>
              <a:cs typeface="Roboto"/>
              <a:sym typeface="Roboto"/>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135" name="Shape 135"/>
        <p:cNvGrpSpPr/>
        <p:nvPr/>
      </p:nvGrpSpPr>
      <p:grpSpPr>
        <a:xfrm>
          <a:off x="0" y="0"/>
          <a:ext cx="0" cy="0"/>
          <a:chOff x="0" y="0"/>
          <a:chExt cx="0" cy="0"/>
        </a:xfrm>
      </p:grpSpPr>
      <p:sp>
        <p:nvSpPr>
          <p:cNvPr id="136" name="Google Shape;136;p7"/>
          <p:cNvSpPr txBox="1"/>
          <p:nvPr/>
        </p:nvSpPr>
        <p:spPr>
          <a:xfrm>
            <a:off x="880850" y="755000"/>
            <a:ext cx="7683900" cy="5533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None/>
            </a:pPr>
            <a:r>
              <a:rPr lang="en-US" sz="3200">
                <a:solidFill>
                  <a:srgbClr val="2330DC"/>
                </a:solidFill>
                <a:latin typeface="Roboto"/>
                <a:ea typeface="Roboto"/>
                <a:cs typeface="Roboto"/>
                <a:sym typeface="Roboto"/>
              </a:rPr>
              <a:t>1.7 Définition de la Réutilisation Adaptative des Paysages et de l'Architecture</a:t>
            </a:r>
            <a:endParaRPr b="0" i="0" sz="3200" u="none" cap="none" strike="noStrike">
              <a:solidFill>
                <a:srgbClr val="2330DC"/>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3200"/>
              <a:buFont typeface="Arial"/>
              <a:buNone/>
            </a:pPr>
            <a:r>
              <a:t/>
            </a:r>
            <a:endParaRPr b="0" i="0" sz="100" u="none" cap="none" strike="noStrike">
              <a:solidFill>
                <a:srgbClr val="2330DC"/>
              </a:solidFill>
              <a:latin typeface="Roboto"/>
              <a:ea typeface="Roboto"/>
              <a:cs typeface="Roboto"/>
              <a:sym typeface="Roboto"/>
            </a:endParaRPr>
          </a:p>
          <a:p>
            <a:pPr indent="-355600" lvl="0" marL="457200" rtl="0" algn="l">
              <a:lnSpc>
                <a:spcPct val="115000"/>
              </a:lnSpc>
              <a:spcBef>
                <a:spcPts val="1200"/>
              </a:spcBef>
              <a:spcAft>
                <a:spcPts val="0"/>
              </a:spcAft>
              <a:buClr>
                <a:srgbClr val="2330DC"/>
              </a:buClr>
              <a:buSzPts val="2000"/>
              <a:buFont typeface="Roboto"/>
              <a:buChar char="●"/>
            </a:pPr>
            <a:r>
              <a:rPr lang="en-US" sz="1500">
                <a:solidFill>
                  <a:srgbClr val="2330DC"/>
                </a:solidFill>
                <a:latin typeface="Roboto"/>
                <a:ea typeface="Roboto"/>
                <a:cs typeface="Roboto"/>
                <a:sym typeface="Roboto"/>
              </a:rPr>
              <a:t>La réutilisation adaptative combine les principes d'adaptation et de réutilisation pour transformer les structures existantes en espaces fonctionnels tout en préservant les éléments historiques et culturels.</a:t>
            </a:r>
            <a:endParaRPr sz="1500">
              <a:solidFill>
                <a:srgbClr val="2330DC"/>
              </a:solidFill>
              <a:latin typeface="Roboto"/>
              <a:ea typeface="Roboto"/>
              <a:cs typeface="Roboto"/>
              <a:sym typeface="Roboto"/>
            </a:endParaRPr>
          </a:p>
          <a:p>
            <a:pPr indent="-355600" lvl="0" marL="457200" rtl="0" algn="l">
              <a:lnSpc>
                <a:spcPct val="115000"/>
              </a:lnSpc>
              <a:spcBef>
                <a:spcPts val="0"/>
              </a:spcBef>
              <a:spcAft>
                <a:spcPts val="0"/>
              </a:spcAft>
              <a:buClr>
                <a:srgbClr val="2330DC"/>
              </a:buClr>
              <a:buSzPts val="2000"/>
              <a:buFont typeface="Roboto"/>
              <a:buChar char="●"/>
            </a:pPr>
            <a:r>
              <a:rPr lang="en-US" sz="1500">
                <a:solidFill>
                  <a:srgbClr val="2330DC"/>
                </a:solidFill>
                <a:latin typeface="Roboto"/>
                <a:ea typeface="Roboto"/>
                <a:cs typeface="Roboto"/>
                <a:sym typeface="Roboto"/>
              </a:rPr>
              <a:t>Elle fait le lien entre la modernisation et la conservation du patrimoine, en garantissant que les bâtiments et les paysages historiques restent pertinents et durables dans les contextes contemporains.</a:t>
            </a:r>
            <a:endParaRPr sz="1500">
              <a:solidFill>
                <a:srgbClr val="2330DC"/>
              </a:solidFill>
              <a:latin typeface="Roboto"/>
              <a:ea typeface="Roboto"/>
              <a:cs typeface="Roboto"/>
              <a:sym typeface="Roboto"/>
            </a:endParaRPr>
          </a:p>
          <a:p>
            <a:pPr indent="-355600" lvl="0" marL="457200" rtl="0" algn="l">
              <a:lnSpc>
                <a:spcPct val="115000"/>
              </a:lnSpc>
              <a:spcBef>
                <a:spcPts val="0"/>
              </a:spcBef>
              <a:spcAft>
                <a:spcPts val="0"/>
              </a:spcAft>
              <a:buClr>
                <a:srgbClr val="2330DC"/>
              </a:buClr>
              <a:buSzPts val="2000"/>
              <a:buFont typeface="Roboto"/>
              <a:buChar char="●"/>
            </a:pPr>
            <a:r>
              <a:rPr lang="en-US" sz="1500">
                <a:solidFill>
                  <a:srgbClr val="2330DC"/>
                </a:solidFill>
                <a:latin typeface="Roboto"/>
                <a:ea typeface="Roboto"/>
                <a:cs typeface="Roboto"/>
                <a:sym typeface="Roboto"/>
              </a:rPr>
              <a:t>La flexibilité et la multifonctionnalité sont essentielles, car elles permettent aux sites d'évoluer avec les besoins sociaux et environnementaux au fil du temps.</a:t>
            </a:r>
            <a:endParaRPr sz="1500">
              <a:solidFill>
                <a:srgbClr val="2330DC"/>
              </a:solidFill>
              <a:latin typeface="Roboto"/>
              <a:ea typeface="Roboto"/>
              <a:cs typeface="Roboto"/>
              <a:sym typeface="Roboto"/>
            </a:endParaRPr>
          </a:p>
          <a:p>
            <a:pPr indent="-355600" lvl="0" marL="457200" rtl="0" algn="l">
              <a:lnSpc>
                <a:spcPct val="115000"/>
              </a:lnSpc>
              <a:spcBef>
                <a:spcPts val="0"/>
              </a:spcBef>
              <a:spcAft>
                <a:spcPts val="0"/>
              </a:spcAft>
              <a:buClr>
                <a:srgbClr val="2330DC"/>
              </a:buClr>
              <a:buSzPts val="2000"/>
              <a:buFont typeface="Roboto"/>
              <a:buChar char="●"/>
            </a:pPr>
            <a:r>
              <a:rPr lang="en-US" sz="1500">
                <a:solidFill>
                  <a:srgbClr val="2330DC"/>
                </a:solidFill>
                <a:latin typeface="Roboto"/>
                <a:ea typeface="Roboto"/>
                <a:cs typeface="Roboto"/>
                <a:sym typeface="Roboto"/>
              </a:rPr>
              <a:t>La créativité joue un rôle clé en redéfinissant les matériaux et les structures afin de promouvoir l'innovation et l'engagement communautaire.</a:t>
            </a:r>
            <a:endParaRPr sz="1500">
              <a:solidFill>
                <a:srgbClr val="2330DC"/>
              </a:solidFill>
              <a:latin typeface="Roboto"/>
              <a:ea typeface="Roboto"/>
              <a:cs typeface="Roboto"/>
              <a:sym typeface="Roboto"/>
            </a:endParaRPr>
          </a:p>
          <a:p>
            <a:pPr indent="-323850" lvl="0" marL="457200" rtl="0" algn="l">
              <a:lnSpc>
                <a:spcPct val="115000"/>
              </a:lnSpc>
              <a:spcBef>
                <a:spcPts val="0"/>
              </a:spcBef>
              <a:spcAft>
                <a:spcPts val="0"/>
              </a:spcAft>
              <a:buClr>
                <a:srgbClr val="2330DC"/>
              </a:buClr>
              <a:buSzPts val="1500"/>
              <a:buFont typeface="Roboto"/>
              <a:buChar char="●"/>
            </a:pPr>
            <a:r>
              <a:rPr lang="en-US" sz="1500">
                <a:solidFill>
                  <a:srgbClr val="2330DC"/>
                </a:solidFill>
                <a:latin typeface="Roboto"/>
                <a:ea typeface="Roboto"/>
                <a:cs typeface="Roboto"/>
                <a:sym typeface="Roboto"/>
              </a:rPr>
              <a:t>La réutilisation adaptative minimise les impacts environnementaux en conservant les ressources et en donnant la priorité à l'intégration des éléments naturels et humains dans les espaces revitalisés.</a:t>
            </a:r>
            <a:endParaRPr b="0" i="0" sz="1500" u="none" cap="none" strike="noStrike">
              <a:solidFill>
                <a:srgbClr val="2330DC"/>
              </a:solidFill>
              <a:latin typeface="Roboto"/>
              <a:ea typeface="Roboto"/>
              <a:cs typeface="Roboto"/>
              <a:sym typeface="Roboto"/>
            </a:endParaRPr>
          </a:p>
        </p:txBody>
      </p:sp>
      <p:pic>
        <p:nvPicPr>
          <p:cNvPr id="137" name="Google Shape;137;p7"/>
          <p:cNvPicPr preferRelativeResize="0"/>
          <p:nvPr/>
        </p:nvPicPr>
        <p:blipFill rotWithShape="1">
          <a:blip r:embed="rId4">
            <a:alphaModFix/>
          </a:blip>
          <a:srcRect b="0" l="0" r="0" t="0"/>
          <a:stretch/>
        </p:blipFill>
        <p:spPr>
          <a:xfrm>
            <a:off x="8564650" y="755000"/>
            <a:ext cx="2726302" cy="2726302"/>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2023-11-22T09:07:15Z</dcterms:created>
  <dc:creator>Anna Merry</dc:creator>
</cp:coreProperties>
</file>