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r:id="rId19" roundtripDataSignature="AMtx7mhBsRW7tDPN854ZXdREeWRsKTiq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1"/>
        <p:guide pos="3840"/>
        <p:guide pos="346" orient="horz"/>
        <p:guide pos="3861" orient="horz"/>
        <p:guide pos="724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8ead1222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g308ead12222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8ead12222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g308ead1222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100d0c710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g31100d0c710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3"/>
          <p:cNvSpPr/>
          <p:nvPr>
            <p:ph idx="2" type="pic"/>
          </p:nvPr>
        </p:nvSpPr>
        <p:spPr>
          <a:xfrm>
            <a:off x="5183188" y="987425"/>
            <a:ext cx="6172200" cy="4873625"/>
          </a:xfrm>
          <a:prstGeom prst="rect">
            <a:avLst/>
          </a:prstGeom>
          <a:noFill/>
          <a:ln>
            <a:noFill/>
          </a:ln>
        </p:spPr>
      </p:sp>
      <p:sp>
        <p:nvSpPr>
          <p:cNvPr id="64" name="Google Shape;64;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s://content.aia.org/sites/default/files/2020-04/Adaptibility_Deconstruction_ReUse_Materials_Practice_Guide_V3.3.pdf" TargetMode="External"/><Relationship Id="rId11" Type="http://schemas.openxmlformats.org/officeDocument/2006/relationships/hyperlink" Target="https://www.interregeurope.eu/sites/default/files/2024-09/Policy%20brief%20on%20Green%20and%20blue%20infrastructure.pdf" TargetMode="External"/><Relationship Id="rId10" Type="http://schemas.openxmlformats.org/officeDocument/2006/relationships/hyperlink" Target="https://www.interregeurope.eu/sites/default/files/2024-09/Policy%20brief%20on%20Green%20and%20blue%20infrastructure.pdf" TargetMode="External"/><Relationship Id="rId12" Type="http://schemas.openxmlformats.org/officeDocument/2006/relationships/image" Target="../media/image8.png"/><Relationship Id="rId9" Type="http://schemas.openxmlformats.org/officeDocument/2006/relationships/hyperlink" Target="https://www.interregeurope.eu/sites/default/files/2024-09/Policy%20brief%20on%20Green%20and%20blue%20infrastructure.pdf" TargetMode="External"/><Relationship Id="rId5" Type="http://schemas.openxmlformats.org/officeDocument/2006/relationships/hyperlink" Target="https://content.aia.org/sites/default/files/2020-04/Adaptibility_Deconstruction_ReUse_Materials_Practice_Guide_V3.3.pdf" TargetMode="External"/><Relationship Id="rId6" Type="http://schemas.openxmlformats.org/officeDocument/2006/relationships/hyperlink" Target="https://content.aia.org/sites/default/files/2020-04/Adaptibility_Deconstruction_ReUse_Materials_Practice_Guide_V3.3.pdf" TargetMode="External"/><Relationship Id="rId7" Type="http://schemas.openxmlformats.org/officeDocument/2006/relationships/hyperlink" Target="https://www.interregeurope.eu/sites/default/files/2024-09/Policy%20brief%20on%20Green%20and%20blue%20infrastructure.pdf" TargetMode="External"/><Relationship Id="rId8" Type="http://schemas.openxmlformats.org/officeDocument/2006/relationships/hyperlink" Target="https://www.interregeurope.eu/sites/default/files/2024-09/Policy%20brief%20on%20Green%20and%20blue%20infrastructure.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hyperlink" Target="https://www.youtube.com/watch?v=ISb_jImuoiw" TargetMode="External"/><Relationship Id="rId5" Type="http://schemas.openxmlformats.org/officeDocument/2006/relationships/hyperlink" Target="https://www.youtube.com/watch?v=7bgp3E0gUAQ" TargetMode="External"/><Relationship Id="rId6" Type="http://schemas.openxmlformats.org/officeDocument/2006/relationships/hyperlink" Target="https://www.youtube.com/watch?v=FKyc1QIpuQM" TargetMode="External"/><Relationship Id="rId7" Type="http://schemas.openxmlformats.org/officeDocument/2006/relationships/hyperlink" Target="https://www.youtube.com/watch?v=ATQHzEgmSs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4"/>
          <p:cNvSpPr txBox="1"/>
          <p:nvPr>
            <p:ph type="ctrTitle"/>
          </p:nvPr>
        </p:nvSpPr>
        <p:spPr>
          <a:xfrm>
            <a:off x="813933" y="654936"/>
            <a:ext cx="10544947" cy="233378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b="1" lang="en-US" sz="3200">
                <a:solidFill>
                  <a:srgbClr val="2330DC"/>
                </a:solidFill>
                <a:latin typeface="Roboto"/>
                <a:ea typeface="Roboto"/>
                <a:cs typeface="Roboto"/>
                <a:sym typeface="Roboto"/>
              </a:rPr>
              <a:t>Réutilisation et Reconception des Objets Industriels Obsolètes</a:t>
            </a:r>
            <a:endParaRPr b="1" sz="3200">
              <a:solidFill>
                <a:srgbClr val="2330DC"/>
              </a:solidFill>
              <a:latin typeface="Roboto"/>
              <a:ea typeface="Roboto"/>
              <a:cs typeface="Roboto"/>
              <a:sym typeface="Roboto"/>
            </a:endParaRPr>
          </a:p>
          <a:p>
            <a:pPr indent="0" lvl="0" marL="0" rtl="0" algn="l">
              <a:lnSpc>
                <a:spcPct val="90000"/>
              </a:lnSpc>
              <a:spcBef>
                <a:spcPts val="0"/>
              </a:spcBef>
              <a:spcAft>
                <a:spcPts val="0"/>
              </a:spcAft>
              <a:buSzPts val="3200"/>
              <a:buNone/>
            </a:pPr>
            <a:r>
              <a:t/>
            </a:r>
            <a:endParaRPr b="1" sz="3200">
              <a:solidFill>
                <a:srgbClr val="2330DC"/>
              </a:solidFill>
              <a:latin typeface="Roboto"/>
              <a:ea typeface="Roboto"/>
              <a:cs typeface="Roboto"/>
              <a:sym typeface="Roboto"/>
            </a:endParaRPr>
          </a:p>
          <a:p>
            <a:pPr indent="0" lvl="0" marL="0" rtl="0" algn="l">
              <a:lnSpc>
                <a:spcPct val="90000"/>
              </a:lnSpc>
              <a:spcBef>
                <a:spcPts val="0"/>
              </a:spcBef>
              <a:spcAft>
                <a:spcPts val="0"/>
              </a:spcAft>
              <a:buSzPts val="3200"/>
              <a:buNone/>
            </a:pPr>
            <a:r>
              <a:rPr lang="en-US" sz="3200">
                <a:solidFill>
                  <a:srgbClr val="2330DC"/>
                </a:solidFill>
                <a:latin typeface="Roboto"/>
                <a:ea typeface="Roboto"/>
                <a:cs typeface="Roboto"/>
                <a:sym typeface="Roboto"/>
              </a:rPr>
              <a:t>Module 2 : Théorie de la Réutilisation Adaptative dans la Conception Urbaine et la Conception du Paysage</a:t>
            </a:r>
            <a:endParaRPr sz="3200">
              <a:solidFill>
                <a:srgbClr val="2330DC"/>
              </a:solidFill>
              <a:latin typeface="Roboto"/>
              <a:ea typeface="Roboto"/>
              <a:cs typeface="Roboto"/>
              <a:sym typeface="Roboto"/>
            </a:endParaRPr>
          </a:p>
        </p:txBody>
      </p:sp>
      <p:sp>
        <p:nvSpPr>
          <p:cNvPr id="89" name="Google Shape;89;p4"/>
          <p:cNvSpPr txBox="1"/>
          <p:nvPr>
            <p:ph idx="1" type="subTitle"/>
          </p:nvPr>
        </p:nvSpPr>
        <p:spPr>
          <a:xfrm>
            <a:off x="813933" y="3120572"/>
            <a:ext cx="9692142" cy="1480458"/>
          </a:xfrm>
          <a:prstGeom prst="rect">
            <a:avLst/>
          </a:prstGeom>
          <a:noFill/>
          <a:ln>
            <a:noFill/>
          </a:ln>
        </p:spPr>
        <p:txBody>
          <a:bodyPr anchorCtr="0" anchor="t" bIns="45700" lIns="91425" spcFirstLastPara="1" rIns="91425" wrap="square" tIns="45700">
            <a:noAutofit/>
          </a:bodyPr>
          <a:lstStyle/>
          <a:p>
            <a:pPr indent="0" lvl="0" marL="0" rtl="0" algn="l">
              <a:spcBef>
                <a:spcPts val="480"/>
              </a:spcBef>
              <a:spcAft>
                <a:spcPts val="0"/>
              </a:spcAft>
              <a:buClr>
                <a:schemeClr val="dk1"/>
              </a:buClr>
              <a:buSzPts val="1100"/>
              <a:buFont typeface="Arial"/>
              <a:buNone/>
            </a:pPr>
            <a:r>
              <a:rPr lang="en-US" sz="1800">
                <a:solidFill>
                  <a:srgbClr val="2330DC"/>
                </a:solidFill>
                <a:latin typeface="Roboto"/>
                <a:ea typeface="Roboto"/>
                <a:cs typeface="Roboto"/>
                <a:sym typeface="Roboto"/>
              </a:rPr>
              <a:t>2.1 Principes de Base de la Réutilisation Adaptative dans la Conception Urbaine et la Conception du Paysage</a:t>
            </a:r>
            <a:endParaRPr sz="1800">
              <a:solidFill>
                <a:srgbClr val="2330DC"/>
              </a:solidFill>
              <a:latin typeface="Roboto"/>
              <a:ea typeface="Roboto"/>
              <a:cs typeface="Roboto"/>
              <a:sym typeface="Roboto"/>
            </a:endParaRPr>
          </a:p>
          <a:p>
            <a:pPr indent="0" lvl="0" marL="0" rtl="0" algn="l">
              <a:spcBef>
                <a:spcPts val="480"/>
              </a:spcBef>
              <a:spcAft>
                <a:spcPts val="0"/>
              </a:spcAft>
              <a:buClr>
                <a:schemeClr val="dk1"/>
              </a:buClr>
              <a:buSzPts val="1100"/>
              <a:buFont typeface="Arial"/>
              <a:buNone/>
            </a:pPr>
            <a:r>
              <a:rPr lang="en-US" sz="1800">
                <a:solidFill>
                  <a:srgbClr val="2330DC"/>
                </a:solidFill>
                <a:latin typeface="Roboto"/>
                <a:ea typeface="Roboto"/>
                <a:cs typeface="Roboto"/>
                <a:sym typeface="Roboto"/>
              </a:rPr>
              <a:t>2.2 Multifonctionnalité, Inclusion et Préservation Historique</a:t>
            </a:r>
            <a:endParaRPr sz="1800">
              <a:solidFill>
                <a:srgbClr val="2330DC"/>
              </a:solidFill>
              <a:latin typeface="Roboto"/>
              <a:ea typeface="Roboto"/>
              <a:cs typeface="Roboto"/>
              <a:sym typeface="Roboto"/>
            </a:endParaRPr>
          </a:p>
          <a:p>
            <a:pPr indent="0" lvl="0" marL="0" rtl="0" algn="l">
              <a:spcBef>
                <a:spcPts val="480"/>
              </a:spcBef>
              <a:spcAft>
                <a:spcPts val="0"/>
              </a:spcAft>
              <a:buClr>
                <a:schemeClr val="dk1"/>
              </a:buClr>
              <a:buSzPts val="1100"/>
              <a:buFont typeface="Arial"/>
              <a:buNone/>
            </a:pPr>
            <a:r>
              <a:rPr lang="en-US" sz="1800">
                <a:solidFill>
                  <a:srgbClr val="2330DC"/>
                </a:solidFill>
                <a:latin typeface="Roboto"/>
                <a:ea typeface="Roboto"/>
                <a:cs typeface="Roboto"/>
                <a:sym typeface="Roboto"/>
              </a:rPr>
              <a:t>2.3 Infrastructures Vertes et Bleues dans les Projets de Réutilisation</a:t>
            </a:r>
            <a:endParaRPr sz="1800">
              <a:solidFill>
                <a:srgbClr val="2330DC"/>
              </a:solidFill>
              <a:latin typeface="Roboto"/>
              <a:ea typeface="Roboto"/>
              <a:cs typeface="Roboto"/>
              <a:sym typeface="Roboto"/>
            </a:endParaRPr>
          </a:p>
          <a:p>
            <a:pPr indent="0" lvl="0" marL="0" rtl="0" algn="l">
              <a:spcBef>
                <a:spcPts val="480"/>
              </a:spcBef>
              <a:spcAft>
                <a:spcPts val="0"/>
              </a:spcAft>
              <a:buClr>
                <a:schemeClr val="dk1"/>
              </a:buClr>
              <a:buSzPts val="1100"/>
              <a:buFont typeface="Arial"/>
              <a:buNone/>
            </a:pPr>
            <a:r>
              <a:rPr lang="en-US" sz="1800">
                <a:solidFill>
                  <a:srgbClr val="2330DC"/>
                </a:solidFill>
                <a:latin typeface="Roboto"/>
                <a:ea typeface="Roboto"/>
                <a:cs typeface="Roboto"/>
                <a:sym typeface="Roboto"/>
              </a:rPr>
              <a:t>2.4 Avantages d'une Approche Holistique</a:t>
            </a:r>
            <a:endParaRPr sz="1800">
              <a:solidFill>
                <a:srgbClr val="2330DC"/>
              </a:solidFill>
              <a:latin typeface="Roboto"/>
              <a:ea typeface="Roboto"/>
              <a:cs typeface="Roboto"/>
              <a:sym typeface="Roboto"/>
            </a:endParaRPr>
          </a:p>
          <a:p>
            <a:pPr indent="0" lvl="0" marL="0" rtl="0" algn="l">
              <a:lnSpc>
                <a:spcPct val="90000"/>
              </a:lnSpc>
              <a:spcBef>
                <a:spcPts val="480"/>
              </a:spcBef>
              <a:spcAft>
                <a:spcPts val="0"/>
              </a:spcAft>
              <a:buClr>
                <a:srgbClr val="595959"/>
              </a:buClr>
              <a:buSzPts val="2400"/>
              <a:buNone/>
            </a:pPr>
            <a:r>
              <a:t/>
            </a:r>
            <a:endParaRPr sz="1800">
              <a:solidFill>
                <a:srgbClr val="2330DC"/>
              </a:solidFill>
              <a:latin typeface="Roboto"/>
              <a:ea typeface="Roboto"/>
              <a:cs typeface="Roboto"/>
              <a:sym typeface="Roboto"/>
            </a:endParaRPr>
          </a:p>
        </p:txBody>
      </p:sp>
      <p:pic>
        <p:nvPicPr>
          <p:cNvPr id="90" name="Google Shape;90;p4"/>
          <p:cNvPicPr preferRelativeResize="0"/>
          <p:nvPr/>
        </p:nvPicPr>
        <p:blipFill rotWithShape="1">
          <a:blip r:embed="rId4">
            <a:alphaModFix/>
          </a:blip>
          <a:srcRect b="54817" l="14810" r="52748" t="29444"/>
          <a:stretch/>
        </p:blipFill>
        <p:spPr>
          <a:xfrm>
            <a:off x="813933" y="5465114"/>
            <a:ext cx="2681230" cy="758270"/>
          </a:xfrm>
          <a:prstGeom prst="rect">
            <a:avLst/>
          </a:prstGeom>
          <a:noFill/>
          <a:ln>
            <a:noFill/>
          </a:ln>
        </p:spPr>
      </p:pic>
      <p:sp>
        <p:nvSpPr>
          <p:cNvPr id="91" name="Google Shape;91;p4"/>
          <p:cNvSpPr txBox="1"/>
          <p:nvPr/>
        </p:nvSpPr>
        <p:spPr>
          <a:xfrm>
            <a:off x="813933" y="5119474"/>
            <a:ext cx="3303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330DC"/>
                </a:solidFill>
                <a:latin typeface="Roboto"/>
                <a:ea typeface="Roboto"/>
                <a:cs typeface="Roboto"/>
                <a:sym typeface="Roboto"/>
              </a:rPr>
              <a:t>2023-1-CY01-KA220-HED-000160668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pic>
        <p:nvPicPr>
          <p:cNvPr id="92" name="Google Shape;92;p4"/>
          <p:cNvPicPr preferRelativeResize="0"/>
          <p:nvPr/>
        </p:nvPicPr>
        <p:blipFill rotWithShape="1">
          <a:blip r:embed="rId5">
            <a:alphaModFix/>
          </a:blip>
          <a:srcRect b="0" l="0" r="0" t="0"/>
          <a:stretch/>
        </p:blipFill>
        <p:spPr>
          <a:xfrm>
            <a:off x="9801643" y="5267324"/>
            <a:ext cx="1593432" cy="956059"/>
          </a:xfrm>
          <a:prstGeom prst="rect">
            <a:avLst/>
          </a:prstGeom>
          <a:noFill/>
          <a:ln>
            <a:noFill/>
          </a:ln>
        </p:spPr>
      </p:pic>
      <p:pic>
        <p:nvPicPr>
          <p:cNvPr id="93" name="Google Shape;93;p4"/>
          <p:cNvPicPr preferRelativeResize="0"/>
          <p:nvPr/>
        </p:nvPicPr>
        <p:blipFill rotWithShape="1">
          <a:blip r:embed="rId6">
            <a:alphaModFix/>
          </a:blip>
          <a:srcRect b="0" l="0" r="0" t="0"/>
          <a:stretch/>
        </p:blipFill>
        <p:spPr>
          <a:xfrm>
            <a:off x="5299283" y="5559573"/>
            <a:ext cx="1593433" cy="569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g308ead12222_0_24"/>
          <p:cNvSpPr txBox="1"/>
          <p:nvPr/>
        </p:nvSpPr>
        <p:spPr>
          <a:xfrm>
            <a:off x="880850" y="582722"/>
            <a:ext cx="7147896"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3200">
                <a:solidFill>
                  <a:srgbClr val="2330DC"/>
                </a:solidFill>
                <a:latin typeface="Roboto"/>
                <a:ea typeface="Roboto"/>
                <a:cs typeface="Roboto"/>
                <a:sym typeface="Roboto"/>
              </a:rPr>
              <a:t>2.1 Principes de Base de la Réutilisation Adaptative dans la Conception Urbaine et la Conception du Paysage</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a:solidFill>
                <a:srgbClr val="2330DC"/>
              </a:solidFill>
              <a:latin typeface="Roboto"/>
              <a:ea typeface="Roboto"/>
              <a:cs typeface="Roboto"/>
              <a:sym typeface="Roboto"/>
            </a:endParaRPr>
          </a:p>
          <a:p>
            <a:pPr indent="-330200" lvl="0" marL="457200" rtl="0" algn="l">
              <a:lnSpc>
                <a:spcPct val="115000"/>
              </a:lnSpc>
              <a:spcBef>
                <a:spcPts val="120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La réutilisation adaptative donne la priorité à la durabilité, en</a:t>
            </a:r>
            <a:r>
              <a:rPr lang="en-US" sz="1600">
                <a:solidFill>
                  <a:srgbClr val="2330DC"/>
                </a:solidFill>
                <a:latin typeface="Roboto"/>
                <a:ea typeface="Roboto"/>
                <a:cs typeface="Roboto"/>
                <a:sym typeface="Roboto"/>
              </a:rPr>
              <a:t> </a:t>
            </a:r>
            <a:r>
              <a:rPr lang="en-US" sz="1600">
                <a:solidFill>
                  <a:srgbClr val="2330DC"/>
                </a:solidFill>
                <a:latin typeface="Roboto"/>
                <a:ea typeface="Roboto"/>
                <a:cs typeface="Roboto"/>
                <a:sym typeface="Roboto"/>
              </a:rPr>
              <a:t>économisant les ressources par la réutilisation des matériaux et de l'espace, tout en réduisant l'impact sur l'environnement.</a:t>
            </a:r>
            <a:endParaRPr sz="1600">
              <a:solidFill>
                <a:srgbClr val="2330DC"/>
              </a:solidFill>
              <a:latin typeface="Roboto"/>
              <a:ea typeface="Roboto"/>
              <a:cs typeface="Roboto"/>
              <a:sym typeface="Roboto"/>
            </a:endParaRPr>
          </a:p>
          <a:p>
            <a:pPr indent="-330200" lvl="0" marL="457200" rtl="0" algn="l">
              <a:lnSpc>
                <a:spcPct val="115000"/>
              </a:lnSpc>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La préservation culturelle est essentielle, car elle incorpore l'identité historique et communautaire dans la conception contemporaine afin de créer des paysages significatifs et fonctionnels.</a:t>
            </a:r>
            <a:endParaRPr sz="1600">
              <a:solidFill>
                <a:srgbClr val="2330DC"/>
              </a:solidFill>
              <a:latin typeface="Roboto"/>
              <a:ea typeface="Roboto"/>
              <a:cs typeface="Roboto"/>
              <a:sym typeface="Roboto"/>
            </a:endParaRPr>
          </a:p>
          <a:p>
            <a:pPr indent="-330200" lvl="0" marL="457200" rtl="0" algn="l">
              <a:lnSpc>
                <a:spcPct val="115000"/>
              </a:lnSpc>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La flexibilité et la multifonctionnalité garantissent une utilisation à long terme, permettant aux espaces réutilisés de s'adapter à l'évolution des besoins sociaux et environnementaux.</a:t>
            </a:r>
            <a:endParaRPr b="0" i="0" sz="3200" u="none" cap="none" strike="noStrike">
              <a:solidFill>
                <a:srgbClr val="2330DC"/>
              </a:solidFill>
              <a:latin typeface="Roboto"/>
              <a:ea typeface="Roboto"/>
              <a:cs typeface="Roboto"/>
              <a:sym typeface="Roboto"/>
            </a:endParaRPr>
          </a:p>
        </p:txBody>
      </p:sp>
      <p:pic>
        <p:nvPicPr>
          <p:cNvPr id="99" name="Google Shape;99;g308ead12222_0_24"/>
          <p:cNvPicPr preferRelativeResize="0"/>
          <p:nvPr/>
        </p:nvPicPr>
        <p:blipFill rotWithShape="1">
          <a:blip r:embed="rId4">
            <a:alphaModFix/>
          </a:blip>
          <a:srcRect b="0" l="0" r="0" t="0"/>
          <a:stretch/>
        </p:blipFill>
        <p:spPr>
          <a:xfrm>
            <a:off x="8028746" y="2504660"/>
            <a:ext cx="3332057" cy="33320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g308ead12222_0_35"/>
          <p:cNvSpPr txBox="1"/>
          <p:nvPr/>
        </p:nvSpPr>
        <p:spPr>
          <a:xfrm>
            <a:off x="880849" y="755000"/>
            <a:ext cx="9187075" cy="6642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rgbClr val="2330DC"/>
                </a:solidFill>
                <a:latin typeface="Roboto"/>
                <a:ea typeface="Roboto"/>
                <a:cs typeface="Roboto"/>
                <a:sym typeface="Roboto"/>
              </a:rPr>
              <a:t>2.2 Multifonctionnalité, Inclusion et Préservation Historique</a:t>
            </a:r>
            <a:endParaRPr b="0" i="0" sz="3200" u="none" cap="none" strike="noStrike">
              <a:solidFill>
                <a:srgbClr val="2330DC"/>
              </a:solidFill>
              <a:latin typeface="Roboto"/>
              <a:ea typeface="Roboto"/>
              <a:cs typeface="Roboto"/>
              <a:sym typeface="Roboto"/>
            </a:endParaRPr>
          </a:p>
        </p:txBody>
      </p:sp>
      <p:sp>
        <p:nvSpPr>
          <p:cNvPr id="105" name="Google Shape;105;g308ead12222_0_35"/>
          <p:cNvSpPr txBox="1"/>
          <p:nvPr/>
        </p:nvSpPr>
        <p:spPr>
          <a:xfrm>
            <a:off x="764381" y="1877687"/>
            <a:ext cx="10592700" cy="4921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1500">
                <a:solidFill>
                  <a:srgbClr val="2330DC"/>
                </a:solidFill>
                <a:latin typeface="Roboto"/>
                <a:ea typeface="Roboto"/>
                <a:cs typeface="Roboto"/>
                <a:sym typeface="Roboto"/>
              </a:rPr>
              <a:t>La multifonctionnalité, l'inclusion et la préservation historique sont des principes clés de la réutilisation adaptative qui garantissent que les projets sont durables, équitables et culturellement riches.</a:t>
            </a:r>
            <a:endParaRPr sz="1500">
              <a:solidFill>
                <a:srgbClr val="2330DC"/>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US" sz="1500">
                <a:solidFill>
                  <a:srgbClr val="2330DC"/>
                </a:solidFill>
                <a:latin typeface="Roboto"/>
                <a:ea typeface="Roboto"/>
                <a:cs typeface="Roboto"/>
                <a:sym typeface="Roboto"/>
              </a:rPr>
              <a:t>La multifonctionnalité améliore les espaces urbains en intégrant différentes utilisations dans un bâtiment ou sur un site. Cette approche permet de revitaliser les structures anciennes tout en créant des espaces vivants qui répondent aux besoins multiples de la communauté, créant ainsi une valeur économique et sociale.</a:t>
            </a:r>
            <a:endParaRPr sz="1500">
              <a:solidFill>
                <a:srgbClr val="2330DC"/>
              </a:solidFill>
              <a:latin typeface="Roboto"/>
              <a:ea typeface="Roboto"/>
              <a:cs typeface="Roboto"/>
              <a:sym typeface="Roboto"/>
            </a:endParaRPr>
          </a:p>
          <a:p>
            <a:pPr indent="-323850" lvl="0" marL="457200" rtl="0" algn="l">
              <a:lnSpc>
                <a:spcPct val="115000"/>
              </a:lnSpc>
              <a:spcBef>
                <a:spcPts val="1200"/>
              </a:spcBef>
              <a:spcAft>
                <a:spcPts val="0"/>
              </a:spcAft>
              <a:buClr>
                <a:srgbClr val="2330DC"/>
              </a:buClr>
              <a:buSzPts val="1500"/>
              <a:buFont typeface="Roboto"/>
              <a:buChar char="●"/>
            </a:pPr>
            <a:r>
              <a:rPr lang="en-US" sz="1500">
                <a:solidFill>
                  <a:srgbClr val="2330DC"/>
                </a:solidFill>
                <a:latin typeface="Roboto"/>
                <a:ea typeface="Roboto"/>
                <a:cs typeface="Roboto"/>
                <a:sym typeface="Roboto"/>
              </a:rPr>
              <a:t>L'inclusivité vise à garantir que les projets de réutilisation adaptative profitent à tous les résidents. Il s'agit notamment de créer des espaces publics accessibles, des logements abordables et de prévenir la gentrification. L'engagement de la communauté garantit que ces espaces reflètent les valeurs culturelles locales et servent un large éventail de la communauté.</a:t>
            </a:r>
            <a:endParaRPr sz="1500">
              <a:solidFill>
                <a:srgbClr val="2330DC"/>
              </a:solidFill>
              <a:latin typeface="Roboto"/>
              <a:ea typeface="Roboto"/>
              <a:cs typeface="Roboto"/>
              <a:sym typeface="Roboto"/>
            </a:endParaRPr>
          </a:p>
          <a:p>
            <a:pPr indent="-323850" lvl="0" marL="457200" rtl="0" algn="l">
              <a:lnSpc>
                <a:spcPct val="115000"/>
              </a:lnSpc>
              <a:spcBef>
                <a:spcPts val="0"/>
              </a:spcBef>
              <a:spcAft>
                <a:spcPts val="0"/>
              </a:spcAft>
              <a:buClr>
                <a:srgbClr val="2330DC"/>
              </a:buClr>
              <a:buSzPts val="1500"/>
              <a:buFont typeface="Roboto"/>
              <a:buChar char="●"/>
            </a:pPr>
            <a:r>
              <a:rPr lang="en-US" sz="1500">
                <a:solidFill>
                  <a:srgbClr val="2330DC"/>
                </a:solidFill>
                <a:latin typeface="Roboto"/>
                <a:ea typeface="Roboto"/>
                <a:cs typeface="Roboto"/>
                <a:sym typeface="Roboto"/>
              </a:rPr>
              <a:t>La préservation historique permet de trouver un équilibre entre l'intégration des besoins modernes et la préservation du patrimoine culturel et architectural. En préservant les caractéristiques historiques essentielles, les projets de réutilisation adaptative permettent aux communautés de célébrer leur passé tout en s'adaptant aux exigences d'aujourd'hui.</a:t>
            </a:r>
            <a:endParaRPr sz="1500">
              <a:solidFill>
                <a:srgbClr val="2330DC"/>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US" sz="1500">
                <a:solidFill>
                  <a:srgbClr val="2330DC"/>
                </a:solidFill>
                <a:latin typeface="Roboto"/>
                <a:ea typeface="Roboto"/>
                <a:cs typeface="Roboto"/>
                <a:sym typeface="Roboto"/>
              </a:rPr>
              <a:t>A mentionner : la durabilité économique et environnementale, l'ingéniosité et la flexibilité de la conception, la diversité culturelle.</a:t>
            </a:r>
            <a:endParaRPr sz="1500">
              <a:solidFill>
                <a:srgbClr val="2330DC"/>
              </a:solidFill>
              <a:latin typeface="Roboto"/>
              <a:ea typeface="Roboto"/>
              <a:cs typeface="Roboto"/>
              <a:sym typeface="Roboto"/>
            </a:endParaRPr>
          </a:p>
          <a:p>
            <a:pPr indent="0" lvl="0" marL="114300" marR="0" rtl="0" algn="l">
              <a:lnSpc>
                <a:spcPct val="100000"/>
              </a:lnSpc>
              <a:spcBef>
                <a:spcPts val="1200"/>
              </a:spcBef>
              <a:spcAft>
                <a:spcPts val="0"/>
              </a:spcAft>
              <a:buNone/>
            </a:pPr>
            <a:r>
              <a:t/>
            </a:r>
            <a:endParaRPr sz="1500">
              <a:solidFill>
                <a:srgbClr val="2330DC"/>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5"/>
          <p:cNvSpPr txBox="1"/>
          <p:nvPr/>
        </p:nvSpPr>
        <p:spPr>
          <a:xfrm>
            <a:off x="880850" y="755000"/>
            <a:ext cx="10505400"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3200">
                <a:solidFill>
                  <a:srgbClr val="2330DC"/>
                </a:solidFill>
                <a:latin typeface="Roboto"/>
                <a:ea typeface="Roboto"/>
                <a:cs typeface="Roboto"/>
                <a:sym typeface="Roboto"/>
              </a:rPr>
              <a:t>2.3 Infrastructures Vertes et Bleues dans les Projets de Réutilisation</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None/>
            </a:pPr>
            <a:r>
              <a:t/>
            </a:r>
            <a:endParaRPr sz="3200">
              <a:solidFill>
                <a:srgbClr val="2330DC"/>
              </a:solidFill>
              <a:latin typeface="Roboto"/>
              <a:ea typeface="Roboto"/>
              <a:cs typeface="Roboto"/>
              <a:sym typeface="Roboto"/>
            </a:endParaRPr>
          </a:p>
          <a:p>
            <a:pPr indent="-323850" lvl="0" marL="457200" rtl="0" algn="l">
              <a:lnSpc>
                <a:spcPct val="115000"/>
              </a:lnSpc>
              <a:spcBef>
                <a:spcPts val="0"/>
              </a:spcBef>
              <a:spcAft>
                <a:spcPts val="0"/>
              </a:spcAft>
              <a:buClr>
                <a:srgbClr val="2330DC"/>
              </a:buClr>
              <a:buSzPts val="1500"/>
              <a:buFont typeface="Roboto"/>
              <a:buChar char="●"/>
            </a:pPr>
            <a:r>
              <a:rPr lang="en-US" sz="1500">
                <a:solidFill>
                  <a:srgbClr val="2330DC"/>
                </a:solidFill>
                <a:latin typeface="Roboto"/>
                <a:ea typeface="Roboto"/>
                <a:cs typeface="Roboto"/>
                <a:sym typeface="Roboto"/>
              </a:rPr>
              <a:t>Les Infrastructures Vertes et Bleues (IVB), telles que les toits verts et les jardins de pluie, intègrent les systèmes naturels dans les projets de réutilisation adaptative, améliorant ainsi la durabilité environnementale en gérant les eaux pluviales, en améliorant la qualité de l'air et en réduisant les îlots de chaleur urbains.</a:t>
            </a:r>
            <a:endParaRPr sz="1500">
              <a:solidFill>
                <a:srgbClr val="2330DC"/>
              </a:solidFill>
              <a:latin typeface="Roboto"/>
              <a:ea typeface="Roboto"/>
              <a:cs typeface="Roboto"/>
              <a:sym typeface="Roboto"/>
            </a:endParaRPr>
          </a:p>
          <a:p>
            <a:pPr indent="0" lvl="0" marL="457200" rtl="0" algn="l">
              <a:lnSpc>
                <a:spcPct val="115000"/>
              </a:lnSpc>
              <a:spcBef>
                <a:spcPts val="0"/>
              </a:spcBef>
              <a:spcAft>
                <a:spcPts val="0"/>
              </a:spcAft>
              <a:buNone/>
            </a:pPr>
            <a:r>
              <a:t/>
            </a:r>
            <a:endParaRPr sz="1500">
              <a:solidFill>
                <a:srgbClr val="2330DC"/>
              </a:solidFill>
              <a:latin typeface="Roboto"/>
              <a:ea typeface="Roboto"/>
              <a:cs typeface="Roboto"/>
              <a:sym typeface="Roboto"/>
            </a:endParaRPr>
          </a:p>
          <a:p>
            <a:pPr indent="-323850" lvl="0" marL="457200" rtl="0" algn="l">
              <a:lnSpc>
                <a:spcPct val="115000"/>
              </a:lnSpc>
              <a:spcBef>
                <a:spcPts val="0"/>
              </a:spcBef>
              <a:spcAft>
                <a:spcPts val="0"/>
              </a:spcAft>
              <a:buClr>
                <a:srgbClr val="2330DC"/>
              </a:buClr>
              <a:buSzPts val="1500"/>
              <a:buFont typeface="Roboto"/>
              <a:buChar char="●"/>
            </a:pPr>
            <a:r>
              <a:rPr lang="en-US" sz="1500">
                <a:solidFill>
                  <a:srgbClr val="2330DC"/>
                </a:solidFill>
                <a:latin typeface="Roboto"/>
                <a:ea typeface="Roboto"/>
                <a:cs typeface="Roboto"/>
                <a:sym typeface="Roboto"/>
              </a:rPr>
              <a:t>Les IVB favorisent la biodiversité en convertissant les sites réutilisés en espaces écologiques, en favorisant l'habitat de la vie sauvage urbaine et en soutenant la vie végétale et animale dans les villes.</a:t>
            </a:r>
            <a:endParaRPr sz="1500">
              <a:solidFill>
                <a:srgbClr val="2330DC"/>
              </a:solidFill>
              <a:latin typeface="Roboto"/>
              <a:ea typeface="Roboto"/>
              <a:cs typeface="Roboto"/>
              <a:sym typeface="Roboto"/>
            </a:endParaRPr>
          </a:p>
          <a:p>
            <a:pPr indent="0" lvl="0" marL="457200" rtl="0" algn="l">
              <a:lnSpc>
                <a:spcPct val="115000"/>
              </a:lnSpc>
              <a:spcBef>
                <a:spcPts val="0"/>
              </a:spcBef>
              <a:spcAft>
                <a:spcPts val="0"/>
              </a:spcAft>
              <a:buNone/>
            </a:pPr>
            <a:r>
              <a:t/>
            </a:r>
            <a:endParaRPr sz="1500">
              <a:solidFill>
                <a:srgbClr val="2330DC"/>
              </a:solidFill>
              <a:latin typeface="Roboto"/>
              <a:ea typeface="Roboto"/>
              <a:cs typeface="Roboto"/>
              <a:sym typeface="Roboto"/>
            </a:endParaRPr>
          </a:p>
          <a:p>
            <a:pPr indent="-323850" lvl="0" marL="457200" rtl="0" algn="l">
              <a:lnSpc>
                <a:spcPct val="115000"/>
              </a:lnSpc>
              <a:spcBef>
                <a:spcPts val="0"/>
              </a:spcBef>
              <a:spcAft>
                <a:spcPts val="0"/>
              </a:spcAft>
              <a:buClr>
                <a:srgbClr val="2330DC"/>
              </a:buClr>
              <a:buSzPts val="1500"/>
              <a:buFont typeface="Roboto"/>
              <a:buChar char="●"/>
            </a:pPr>
            <a:r>
              <a:rPr lang="en-US" sz="1500">
                <a:solidFill>
                  <a:srgbClr val="2330DC"/>
                </a:solidFill>
                <a:latin typeface="Roboto"/>
                <a:ea typeface="Roboto"/>
                <a:cs typeface="Roboto"/>
                <a:sym typeface="Roboto"/>
              </a:rPr>
              <a:t>La combinaison des IVB et de la réutilisation adaptative crée des espaces urbains multifonctionnels** qui offrent des avantages écologiques et sociaux en transformant les zones réaménagées en pôles communautaires dynamiques qui servent également des objectifs environnementaux.</a:t>
            </a:r>
            <a:endParaRPr sz="1500">
              <a:solidFill>
                <a:srgbClr val="2330DC"/>
              </a:solidFill>
              <a:latin typeface="Roboto"/>
              <a:ea typeface="Roboto"/>
              <a:cs typeface="Roboto"/>
              <a:sym typeface="Roboto"/>
            </a:endParaRPr>
          </a:p>
          <a:p>
            <a:pPr indent="0" lvl="0" marL="457200" rtl="0" algn="l">
              <a:lnSpc>
                <a:spcPct val="115000"/>
              </a:lnSpc>
              <a:spcBef>
                <a:spcPts val="0"/>
              </a:spcBef>
              <a:spcAft>
                <a:spcPts val="0"/>
              </a:spcAft>
              <a:buNone/>
            </a:pPr>
            <a:r>
              <a:t/>
            </a:r>
            <a:endParaRPr sz="1500">
              <a:solidFill>
                <a:srgbClr val="2330DC"/>
              </a:solidFill>
              <a:latin typeface="Roboto"/>
              <a:ea typeface="Roboto"/>
              <a:cs typeface="Roboto"/>
              <a:sym typeface="Roboto"/>
            </a:endParaRPr>
          </a:p>
          <a:p>
            <a:pPr indent="-323850" lvl="0" marL="457200" rtl="0" algn="l">
              <a:lnSpc>
                <a:spcPct val="115000"/>
              </a:lnSpc>
              <a:spcBef>
                <a:spcPts val="0"/>
              </a:spcBef>
              <a:spcAft>
                <a:spcPts val="0"/>
              </a:spcAft>
              <a:buClr>
                <a:srgbClr val="2330DC"/>
              </a:buClr>
              <a:buSzPts val="1500"/>
              <a:buFont typeface="Roboto"/>
              <a:buChar char="●"/>
            </a:pPr>
            <a:r>
              <a:rPr lang="en-US" sz="1500">
                <a:solidFill>
                  <a:srgbClr val="2330DC"/>
                </a:solidFill>
                <a:latin typeface="Roboto"/>
                <a:ea typeface="Roboto"/>
                <a:cs typeface="Roboto"/>
                <a:sym typeface="Roboto"/>
              </a:rPr>
              <a:t>Les IVB contribuent à la résilience des villes en relevant les défis climatiques tels que les inondations et la gestion de l'eau, tout en préservant la valeur culturelle et historique des bâtiments et des paysages réutilisés.</a:t>
            </a:r>
            <a:endParaRPr sz="15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sz="1500">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6"/>
          <p:cNvSpPr txBox="1"/>
          <p:nvPr/>
        </p:nvSpPr>
        <p:spPr>
          <a:xfrm>
            <a:off x="880850" y="755000"/>
            <a:ext cx="5910475"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3200">
                <a:solidFill>
                  <a:srgbClr val="2330DC"/>
                </a:solidFill>
                <a:latin typeface="Roboto"/>
                <a:ea typeface="Roboto"/>
                <a:cs typeface="Roboto"/>
                <a:sym typeface="Roboto"/>
              </a:rPr>
              <a:t>2.4 Avantages d'une Approche Holistique</a:t>
            </a:r>
            <a:endParaRPr b="0" i="0" sz="3200" u="none" cap="none" strike="noStrike">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La réutilisation écologique des terres offre des avantages environnementaux, économiques et sociaux considérables, notamment l'amélioration de la biodiversité, la réduction des coûts de restauration et l'amélioration du bien-être des communautés, tout en transformant des zones dégradées en espaces urbains ou naturels de grande valeur.</a:t>
            </a:r>
            <a:endParaRPr sz="1600">
              <a:solidFill>
                <a:srgbClr val="2330DC"/>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600">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lang="en-US" sz="1600">
                <a:solidFill>
                  <a:srgbClr val="2330DC"/>
                </a:solidFill>
                <a:latin typeface="Roboto"/>
                <a:ea typeface="Roboto"/>
                <a:cs typeface="Roboto"/>
                <a:sym typeface="Roboto"/>
              </a:rPr>
              <a:t>Une approche holistique de la réutilisation des terres maximise la durabilité en intégrant les systèmes naturels et les activités humaines** tout en créant des lieux qui favorisent le développement économique, la restauration de l'environnement et l'engagement simultané de la communauté.</a:t>
            </a:r>
            <a:endParaRPr sz="1600">
              <a:solidFill>
                <a:srgbClr val="2330DC"/>
              </a:solidFill>
              <a:latin typeface="Roboto"/>
              <a:ea typeface="Roboto"/>
              <a:cs typeface="Roboto"/>
              <a:sym typeface="Roboto"/>
            </a:endParaRPr>
          </a:p>
        </p:txBody>
      </p:sp>
      <p:pic>
        <p:nvPicPr>
          <p:cNvPr id="116" name="Google Shape;116;p6"/>
          <p:cNvPicPr preferRelativeResize="0"/>
          <p:nvPr/>
        </p:nvPicPr>
        <p:blipFill rotWithShape="1">
          <a:blip r:embed="rId4">
            <a:alphaModFix/>
          </a:blip>
          <a:srcRect b="0" l="0" r="0" t="0"/>
          <a:stretch/>
        </p:blipFill>
        <p:spPr>
          <a:xfrm>
            <a:off x="7496175" y="904875"/>
            <a:ext cx="3600000" cy="360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7"/>
          <p:cNvSpPr txBox="1"/>
          <p:nvPr/>
        </p:nvSpPr>
        <p:spPr>
          <a:xfrm>
            <a:off x="880851" y="755000"/>
            <a:ext cx="9949074"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2. </a:t>
            </a:r>
            <a:r>
              <a:rPr lang="en-US" sz="3200">
                <a:solidFill>
                  <a:srgbClr val="2330DC"/>
                </a:solidFill>
                <a:latin typeface="Roboto"/>
                <a:ea typeface="Roboto"/>
                <a:cs typeface="Roboto"/>
                <a:sym typeface="Roboto"/>
              </a:rPr>
              <a:t>Activités | Matériel de Lecture </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20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4">
                  <a:extLst>
                    <a:ext uri="{A12FA001-AC4F-418D-AE19-62706E023703}">
                      <ahyp:hlinkClr val="tx"/>
                    </a:ext>
                  </a:extLst>
                </a:hlinkClick>
              </a:rPr>
              <a:t>The American Institute of Architects. Buildings that last: </a:t>
            </a:r>
            <a:br>
              <a:rPr b="0" i="0" lang="en-US" sz="1600" u="sng" cap="none" strike="noStrike">
                <a:solidFill>
                  <a:srgbClr val="2330DC"/>
                </a:solidFill>
                <a:latin typeface="Roboto"/>
                <a:ea typeface="Roboto"/>
                <a:cs typeface="Roboto"/>
                <a:sym typeface="Roboto"/>
                <a:hlinkClick r:id="rId5">
                  <a:extLst>
                    <a:ext uri="{A12FA001-AC4F-418D-AE19-62706E023703}">
                      <ahyp:hlinkClr val="tx"/>
                    </a:ext>
                  </a:extLst>
                </a:hlinkClick>
              </a:rPr>
            </a:br>
            <a:r>
              <a:rPr b="0" i="0" lang="en-US" sz="1600" u="sng" cap="none" strike="noStrike">
                <a:solidFill>
                  <a:srgbClr val="2330DC"/>
                </a:solidFill>
                <a:latin typeface="Roboto"/>
                <a:ea typeface="Roboto"/>
                <a:cs typeface="Roboto"/>
                <a:sym typeface="Roboto"/>
                <a:hlinkClick r:id="rId6">
                  <a:extLst>
                    <a:ext uri="{A12FA001-AC4F-418D-AE19-62706E023703}">
                      <ahyp:hlinkClr val="tx"/>
                    </a:ext>
                  </a:extLst>
                </a:hlinkClick>
              </a:rPr>
              <a:t>design for adaptability, deconstruction, and reuse.</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228600" lvl="0" marL="457200" marR="0" rtl="0" algn="l">
              <a:lnSpc>
                <a:spcPct val="100000"/>
              </a:lnSpc>
              <a:spcBef>
                <a:spcPts val="0"/>
              </a:spcBef>
              <a:spcAft>
                <a:spcPts val="0"/>
              </a:spcAft>
              <a:buClr>
                <a:srgbClr val="2330DC"/>
              </a:buClr>
              <a:buSzPts val="1800"/>
              <a:buFont typeface="Roboto"/>
              <a:buNone/>
            </a:pPr>
            <a:r>
              <a:t/>
            </a:r>
            <a:endParaRPr b="0" i="0" sz="1600" u="none" cap="none" strike="noStrike">
              <a:solidFill>
                <a:srgbClr val="2330DC"/>
              </a:solidFill>
              <a:latin typeface="Roboto"/>
              <a:ea typeface="Roboto"/>
              <a:cs typeface="Roboto"/>
              <a:sym typeface="Roboto"/>
            </a:endParaRPr>
          </a:p>
          <a:p>
            <a:pPr indent="-342900" lvl="0" marL="457200" marR="0" rtl="0" algn="l">
              <a:lnSpc>
                <a:spcPct val="100000"/>
              </a:lnSpc>
              <a:spcBef>
                <a:spcPts val="0"/>
              </a:spcBef>
              <a:spcAft>
                <a:spcPts val="0"/>
              </a:spcAft>
              <a:buClr>
                <a:srgbClr val="2330DC"/>
              </a:buClr>
              <a:buSzPts val="1800"/>
              <a:buFont typeface="Roboto"/>
              <a:buChar char="●"/>
            </a:pPr>
            <a:r>
              <a:rPr b="0" i="0" lang="en-US" sz="1600" u="sng" cap="none" strike="noStrike">
                <a:solidFill>
                  <a:srgbClr val="2330DC"/>
                </a:solidFill>
                <a:latin typeface="Roboto"/>
                <a:ea typeface="Roboto"/>
                <a:cs typeface="Roboto"/>
                <a:sym typeface="Roboto"/>
                <a:hlinkClick r:id="rId7">
                  <a:extLst>
                    <a:ext uri="{A12FA001-AC4F-418D-AE19-62706E023703}">
                      <ahyp:hlinkClr val="tx"/>
                    </a:ext>
                  </a:extLst>
                </a:hlinkClick>
              </a:rPr>
              <a:t>Astrid Severin, Magda Michaliková. Green and blue </a:t>
            </a:r>
            <a:br>
              <a:rPr b="0" i="0" lang="en-US" sz="1600" u="sng" cap="none" strike="noStrike">
                <a:solidFill>
                  <a:srgbClr val="2330DC"/>
                </a:solidFill>
                <a:latin typeface="Roboto"/>
                <a:ea typeface="Roboto"/>
                <a:cs typeface="Roboto"/>
                <a:sym typeface="Roboto"/>
                <a:hlinkClick r:id="rId8">
                  <a:extLst>
                    <a:ext uri="{A12FA001-AC4F-418D-AE19-62706E023703}">
                      <ahyp:hlinkClr val="tx"/>
                    </a:ext>
                  </a:extLst>
                </a:hlinkClick>
              </a:rPr>
            </a:br>
            <a:r>
              <a:rPr b="0" i="0" lang="en-US" sz="1600" u="sng" cap="none" strike="noStrike">
                <a:solidFill>
                  <a:srgbClr val="2330DC"/>
                </a:solidFill>
                <a:latin typeface="Roboto"/>
                <a:ea typeface="Roboto"/>
                <a:cs typeface="Roboto"/>
                <a:sym typeface="Roboto"/>
                <a:hlinkClick r:id="rId9">
                  <a:extLst>
                    <a:ext uri="{A12FA001-AC4F-418D-AE19-62706E023703}">
                      <ahyp:hlinkClr val="tx"/>
                    </a:ext>
                  </a:extLst>
                </a:hlinkClick>
              </a:rPr>
              <a:t>infrastructure. Policy Brief from the Policy Learning </a:t>
            </a:r>
            <a:br>
              <a:rPr b="0" i="0" lang="en-US" sz="1600" u="sng" cap="none" strike="noStrike">
                <a:solidFill>
                  <a:srgbClr val="2330DC"/>
                </a:solidFill>
                <a:latin typeface="Roboto"/>
                <a:ea typeface="Roboto"/>
                <a:cs typeface="Roboto"/>
                <a:sym typeface="Roboto"/>
                <a:hlinkClick r:id="rId10">
                  <a:extLst>
                    <a:ext uri="{A12FA001-AC4F-418D-AE19-62706E023703}">
                      <ahyp:hlinkClr val="tx"/>
                    </a:ext>
                  </a:extLst>
                </a:hlinkClick>
              </a:rPr>
            </a:br>
            <a:r>
              <a:rPr b="0" i="0" lang="en-US" sz="1600" u="sng" cap="none" strike="noStrike">
                <a:solidFill>
                  <a:srgbClr val="2330DC"/>
                </a:solidFill>
                <a:latin typeface="Roboto"/>
                <a:ea typeface="Roboto"/>
                <a:cs typeface="Roboto"/>
                <a:sym typeface="Roboto"/>
                <a:hlinkClick r:id="rId11">
                  <a:extLst>
                    <a:ext uri="{A12FA001-AC4F-418D-AE19-62706E023703}">
                      <ahyp:hlinkClr val="tx"/>
                    </a:ext>
                  </a:extLst>
                </a:hlinkClick>
              </a:rPr>
              <a:t>Platform for a greener Europe. </a:t>
            </a:r>
            <a:endParaRPr b="0" i="0" sz="1600" u="none" cap="none" strike="noStrike">
              <a:solidFill>
                <a:srgbClr val="2330DC"/>
              </a:solidFill>
              <a:latin typeface="Roboto"/>
              <a:ea typeface="Roboto"/>
              <a:cs typeface="Roboto"/>
              <a:sym typeface="Roboto"/>
            </a:endParaRPr>
          </a:p>
        </p:txBody>
      </p:sp>
      <p:pic>
        <p:nvPicPr>
          <p:cNvPr id="122" name="Google Shape;122;p7"/>
          <p:cNvPicPr preferRelativeResize="0"/>
          <p:nvPr/>
        </p:nvPicPr>
        <p:blipFill rotWithShape="1">
          <a:blip r:embed="rId12">
            <a:alphaModFix/>
          </a:blip>
          <a:srcRect b="0" l="0" r="0" t="0"/>
          <a:stretch/>
        </p:blipFill>
        <p:spPr>
          <a:xfrm rot="5400000">
            <a:off x="7124700" y="2400300"/>
            <a:ext cx="3600000" cy="360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8"/>
          <p:cNvSpPr txBox="1"/>
          <p:nvPr/>
        </p:nvSpPr>
        <p:spPr>
          <a:xfrm>
            <a:off x="880851" y="755000"/>
            <a:ext cx="9949074" cy="537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330DC"/>
                </a:solidFill>
                <a:latin typeface="Roboto"/>
                <a:ea typeface="Roboto"/>
                <a:cs typeface="Roboto"/>
                <a:sym typeface="Roboto"/>
              </a:rPr>
              <a:t>2. Activités | </a:t>
            </a:r>
            <a:r>
              <a:rPr lang="en-US" sz="3200">
                <a:solidFill>
                  <a:srgbClr val="2330DC"/>
                </a:solidFill>
                <a:latin typeface="Roboto"/>
                <a:ea typeface="Roboto"/>
                <a:cs typeface="Roboto"/>
                <a:sym typeface="Roboto"/>
              </a:rPr>
              <a:t>Matériel Visuel</a:t>
            </a:r>
            <a:endParaRPr sz="3200">
              <a:solidFill>
                <a:srgbClr val="2330D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200"/>
              <a:buFont typeface="Arial"/>
              <a:buNone/>
            </a:pPr>
            <a:r>
              <a:t/>
            </a:r>
            <a:endParaRPr b="0" i="0" sz="2000" u="none" cap="none" strike="noStrike">
              <a:solidFill>
                <a:srgbClr val="2330DC"/>
              </a:solidFill>
              <a:latin typeface="Roboto"/>
              <a:ea typeface="Roboto"/>
              <a:cs typeface="Roboto"/>
              <a:sym typeface="Roboto"/>
            </a:endParaRPr>
          </a:p>
          <a:p>
            <a:pPr indent="-285750" lvl="0" marL="400050" marR="0" rtl="0" algn="l">
              <a:lnSpc>
                <a:spcPct val="100000"/>
              </a:lnSpc>
              <a:spcBef>
                <a:spcPts val="0"/>
              </a:spcBef>
              <a:spcAft>
                <a:spcPts val="0"/>
              </a:spcAft>
              <a:buClr>
                <a:srgbClr val="2330DC"/>
              </a:buClr>
              <a:buSzPts val="1800"/>
              <a:buFont typeface="Arial"/>
              <a:buChar char="•"/>
            </a:pPr>
            <a:r>
              <a:rPr b="0" i="0" lang="en-US" sz="1600" u="none" cap="none" strike="noStrike">
                <a:solidFill>
                  <a:srgbClr val="2330DC"/>
                </a:solidFill>
                <a:latin typeface="Roboto"/>
                <a:ea typeface="Roboto"/>
                <a:cs typeface="Roboto"/>
                <a:sym typeface="Roboto"/>
              </a:rPr>
              <a:t>What is the Importance of Historical Preservation in Modern Society - </a:t>
            </a:r>
            <a:r>
              <a:rPr b="0" i="0" lang="en-US" sz="1600" u="sng" cap="none" strike="noStrike">
                <a:solidFill>
                  <a:srgbClr val="2330DC"/>
                </a:solidFill>
                <a:latin typeface="Roboto"/>
                <a:ea typeface="Roboto"/>
                <a:cs typeface="Roboto"/>
                <a:sym typeface="Roboto"/>
                <a:hlinkClick r:id="rId4">
                  <a:extLst>
                    <a:ext uri="{A12FA001-AC4F-418D-AE19-62706E023703}">
                      <ahyp:hlinkClr val="tx"/>
                    </a:ext>
                  </a:extLst>
                </a:hlinkClick>
              </a:rPr>
              <a:t>https://www.youtube.com/watch?v=ISb_jImuoiw</a:t>
            </a:r>
            <a:endParaRPr b="0" i="0" sz="16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rPr b="0" i="0" lang="en-US" sz="1600" u="none" cap="none" strike="noStrike">
                <a:solidFill>
                  <a:srgbClr val="2330DC"/>
                </a:solidFill>
                <a:latin typeface="Roboto"/>
                <a:ea typeface="Roboto"/>
                <a:cs typeface="Roboto"/>
                <a:sym typeface="Roboto"/>
              </a:rPr>
              <a:t> </a:t>
            </a:r>
            <a:endParaRPr/>
          </a:p>
          <a:p>
            <a:pPr indent="-285750" lvl="0" marL="400050" marR="0" rtl="0" algn="l">
              <a:lnSpc>
                <a:spcPct val="100000"/>
              </a:lnSpc>
              <a:spcBef>
                <a:spcPts val="0"/>
              </a:spcBef>
              <a:spcAft>
                <a:spcPts val="0"/>
              </a:spcAft>
              <a:buClr>
                <a:srgbClr val="2330DC"/>
              </a:buClr>
              <a:buSzPts val="1800"/>
              <a:buFont typeface="Arial"/>
              <a:buChar char="•"/>
            </a:pPr>
            <a:r>
              <a:rPr b="0" i="0" lang="en-US" sz="1600" u="none" cap="none" strike="noStrike">
                <a:solidFill>
                  <a:srgbClr val="2330DC"/>
                </a:solidFill>
                <a:latin typeface="Roboto"/>
                <a:ea typeface="Roboto"/>
                <a:cs typeface="Roboto"/>
                <a:sym typeface="Roboto"/>
              </a:rPr>
              <a:t>Blue Green Solutions: a Systems Approach to Sustainable and Cost-Effective Urban Development - </a:t>
            </a:r>
            <a:r>
              <a:rPr b="0" i="0" lang="en-US" sz="1600" u="sng" cap="none" strike="noStrike">
                <a:solidFill>
                  <a:srgbClr val="2330DC"/>
                </a:solidFill>
                <a:latin typeface="Roboto"/>
                <a:ea typeface="Roboto"/>
                <a:cs typeface="Roboto"/>
                <a:sym typeface="Roboto"/>
                <a:hlinkClick r:id="rId5">
                  <a:extLst>
                    <a:ext uri="{A12FA001-AC4F-418D-AE19-62706E023703}">
                      <ahyp:hlinkClr val="tx"/>
                    </a:ext>
                  </a:extLst>
                </a:hlinkClick>
              </a:rPr>
              <a:t>https://www.youtube.com/watch?v=7bgp3E0gUAQ</a:t>
            </a:r>
            <a:r>
              <a:rPr b="0" i="0" lang="en-US" sz="1600" u="none" cap="none" strike="noStrike">
                <a:solidFill>
                  <a:srgbClr val="2330DC"/>
                </a:solidFill>
                <a:latin typeface="Roboto"/>
                <a:ea typeface="Roboto"/>
                <a:cs typeface="Roboto"/>
                <a:sym typeface="Roboto"/>
              </a:rPr>
              <a:t> </a:t>
            </a:r>
            <a:br>
              <a:rPr b="0" i="0" lang="en-US" sz="1600" u="none" cap="none" strike="noStrike">
                <a:solidFill>
                  <a:srgbClr val="2330DC"/>
                </a:solidFill>
                <a:latin typeface="Roboto"/>
                <a:ea typeface="Roboto"/>
                <a:cs typeface="Roboto"/>
                <a:sym typeface="Roboto"/>
              </a:rPr>
            </a:br>
            <a:endParaRPr b="0" i="0" sz="1600" u="none" cap="none" strike="noStrike">
              <a:solidFill>
                <a:srgbClr val="2330DC"/>
              </a:solidFill>
              <a:latin typeface="Roboto"/>
              <a:ea typeface="Roboto"/>
              <a:cs typeface="Roboto"/>
              <a:sym typeface="Roboto"/>
            </a:endParaRPr>
          </a:p>
          <a:p>
            <a:pPr indent="-285750" lvl="0" marL="400050" marR="0" rtl="0" algn="l">
              <a:lnSpc>
                <a:spcPct val="100000"/>
              </a:lnSpc>
              <a:spcBef>
                <a:spcPts val="0"/>
              </a:spcBef>
              <a:spcAft>
                <a:spcPts val="0"/>
              </a:spcAft>
              <a:buClr>
                <a:srgbClr val="2330DC"/>
              </a:buClr>
              <a:buSzPts val="1800"/>
              <a:buFont typeface="Arial"/>
              <a:buChar char="•"/>
            </a:pPr>
            <a:r>
              <a:rPr b="0" i="0" lang="en-US" sz="1600" u="none" cap="none" strike="noStrike">
                <a:solidFill>
                  <a:srgbClr val="2330DC"/>
                </a:solidFill>
                <a:latin typeface="Roboto"/>
                <a:ea typeface="Roboto"/>
                <a:cs typeface="Roboto"/>
                <a:sym typeface="Roboto"/>
              </a:rPr>
              <a:t>Green/Blue Infrastructure for Sustainable, Attractive Cities - </a:t>
            </a:r>
            <a:r>
              <a:rPr b="0" i="0" lang="en-US" sz="1600" u="sng" cap="none" strike="noStrike">
                <a:solidFill>
                  <a:srgbClr val="2330DC"/>
                </a:solidFill>
                <a:latin typeface="Roboto"/>
                <a:ea typeface="Roboto"/>
                <a:cs typeface="Roboto"/>
                <a:sym typeface="Roboto"/>
                <a:hlinkClick r:id="rId6">
                  <a:extLst>
                    <a:ext uri="{A12FA001-AC4F-418D-AE19-62706E023703}">
                      <ahyp:hlinkClr val="tx"/>
                    </a:ext>
                  </a:extLst>
                </a:hlinkClick>
              </a:rPr>
              <a:t>https://www.youtube.com/watch?v=FKyc1QIpuQM</a:t>
            </a:r>
            <a:r>
              <a:rPr b="0" i="0" lang="en-US" sz="1600" u="none" cap="none" strike="noStrike">
                <a:solidFill>
                  <a:srgbClr val="2330DC"/>
                </a:solidFill>
                <a:latin typeface="Roboto"/>
                <a:ea typeface="Roboto"/>
                <a:cs typeface="Roboto"/>
                <a:sym typeface="Roboto"/>
              </a:rPr>
              <a:t> </a:t>
            </a:r>
            <a:br>
              <a:rPr b="0" i="0" lang="en-US" sz="1600" u="none" cap="none" strike="noStrike">
                <a:solidFill>
                  <a:srgbClr val="2330DC"/>
                </a:solidFill>
                <a:latin typeface="Roboto"/>
                <a:ea typeface="Roboto"/>
                <a:cs typeface="Roboto"/>
                <a:sym typeface="Roboto"/>
              </a:rPr>
            </a:br>
            <a:endParaRPr b="0" i="0" sz="1600" u="none" cap="none" strike="noStrike">
              <a:solidFill>
                <a:srgbClr val="2330DC"/>
              </a:solidFill>
              <a:latin typeface="Roboto"/>
              <a:ea typeface="Roboto"/>
              <a:cs typeface="Roboto"/>
              <a:sym typeface="Roboto"/>
            </a:endParaRPr>
          </a:p>
          <a:p>
            <a:pPr indent="-285750" lvl="0" marL="400050" marR="0" rtl="0" algn="l">
              <a:lnSpc>
                <a:spcPct val="100000"/>
              </a:lnSpc>
              <a:spcBef>
                <a:spcPts val="0"/>
              </a:spcBef>
              <a:spcAft>
                <a:spcPts val="0"/>
              </a:spcAft>
              <a:buClr>
                <a:srgbClr val="2330DC"/>
              </a:buClr>
              <a:buSzPts val="1800"/>
              <a:buFont typeface="Arial"/>
              <a:buChar char="•"/>
            </a:pPr>
            <a:r>
              <a:rPr b="0" i="0" lang="en-US" sz="1600" u="none" cap="none" strike="noStrike">
                <a:solidFill>
                  <a:srgbClr val="2330DC"/>
                </a:solidFill>
                <a:latin typeface="Roboto"/>
                <a:ea typeface="Roboto"/>
                <a:cs typeface="Roboto"/>
                <a:sym typeface="Roboto"/>
              </a:rPr>
              <a:t>Planning Multi-functional Blue Green Systems in Cities of the Future - </a:t>
            </a:r>
            <a:r>
              <a:rPr b="0" i="0" lang="en-US" sz="1600" u="sng" cap="none" strike="noStrike">
                <a:solidFill>
                  <a:srgbClr val="2330DC"/>
                </a:solidFill>
                <a:latin typeface="Roboto"/>
                <a:ea typeface="Roboto"/>
                <a:cs typeface="Roboto"/>
                <a:sym typeface="Roboto"/>
                <a:hlinkClick r:id="rId7">
                  <a:extLst>
                    <a:ext uri="{A12FA001-AC4F-418D-AE19-62706E023703}">
                      <ahyp:hlinkClr val="tx"/>
                    </a:ext>
                  </a:extLst>
                </a:hlinkClick>
              </a:rPr>
              <a:t>https://www.youtube.com/watch?v=ATQHzEgmSsk</a:t>
            </a:r>
            <a:r>
              <a:rPr b="0" i="0" lang="en-US" sz="1600" u="none" cap="none" strike="noStrike">
                <a:solidFill>
                  <a:srgbClr val="2330DC"/>
                </a:solidFill>
                <a:latin typeface="Roboto"/>
                <a:ea typeface="Roboto"/>
                <a:cs typeface="Roboto"/>
                <a:sym typeface="Roboto"/>
              </a:rPr>
              <a:t> </a:t>
            </a:r>
            <a:endParaRPr b="0" i="0" sz="1600" u="none" cap="none" strike="noStrike">
              <a:solidFill>
                <a:srgbClr val="2330DC"/>
              </a:solidFill>
              <a:latin typeface="Roboto"/>
              <a:ea typeface="Roboto"/>
              <a:cs typeface="Roboto"/>
              <a:sym typeface="Roboto"/>
            </a:endParaRPr>
          </a:p>
          <a:p>
            <a:pPr indent="0" lvl="0" marL="114300" marR="0" rtl="0" algn="l">
              <a:lnSpc>
                <a:spcPct val="100000"/>
              </a:lnSpc>
              <a:spcBef>
                <a:spcPts val="0"/>
              </a:spcBef>
              <a:spcAft>
                <a:spcPts val="0"/>
              </a:spcAft>
              <a:buNone/>
            </a:pPr>
            <a:r>
              <a:t/>
            </a:r>
            <a:endParaRPr b="0" i="0" sz="1600" u="none" cap="none" strike="noStrike">
              <a:solidFill>
                <a:srgbClr val="2330DC"/>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2023-11-22T09:07:15Z</dcterms:created>
  <dc:creator>Anna Merry</dc:creator>
</cp:coreProperties>
</file>